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Cost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2025-06-10T08:15:15.400Z</a:t>
            </a:r>
            <a:br/>
            <a:r>
              <a:rPr b="1"/>
              <a:t>Description:</a:t>
            </a:r>
            <a:r>
              <a:rPr/>
              <a:t> PMBOK Cost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Cost Management Plan: Requirements Gathering Agent Project</a:t>
            </a:r>
          </a:p>
        </p:txBody>
      </p:sp>
      <p:sp>
        <p:nvSpPr>
          <p:cNvPr id="4" name="Text Placeholder 3"/>
          <p:cNvSpPr>
            <a:spLocks noGrp="1"/>
          </p:cNvSpPr>
          <p:nvPr>
            <p:ph idx="2" sz="half" type="body"/>
          </p:nvPr>
        </p:nvSpPr>
        <p:spPr/>
        <p:txBody>
          <a:bodyPr/>
          <a:lstStyle/>
          <a:p>
            <a:pPr lvl="0" indent="0" marL="0">
              <a:buNone/>
            </a:pPr>
            <a:r>
              <a:rPr b="1"/>
              <a:t>1. Introduction</a:t>
            </a:r>
          </a:p>
          <a:p>
            <a:pPr lvl="0" indent="0" marL="0">
              <a:buNone/>
            </a:pPr>
            <a:r>
              <a:rPr/>
              <a:t>This Cost Management Plan outlines the processes and procedures for planning, estimating, budgeting, financing, funding, managing, controlling, and monitoring the costs of the Requirements Gathering Agent (RGA) project. The goal is to ensure the project is completed within the approved budget and to provide transparency and accountability for all project expenditures.</a:t>
            </a:r>
          </a:p>
          <a:p>
            <a:pPr lvl="0" indent="0" marL="0">
              <a:buNone/>
            </a:pPr>
            <a:r>
              <a:rPr b="1"/>
              <a:t>2. Project Objectives</a:t>
            </a:r>
          </a:p>
          <a:p>
            <a:pPr lvl="0" indent="0" marL="0">
              <a:buNone/>
            </a:pPr>
            <a:r>
              <a:rPr/>
              <a:t>The primary objective of this Cost Management Plan is to:</a:t>
            </a:r>
          </a:p>
          <a:p>
            <a:pPr lvl="0"/>
            <a:r>
              <a:rPr/>
              <a:t>Provide a realistic and accurate estimate of the total project cost.</a:t>
            </a:r>
          </a:p>
          <a:p>
            <a:pPr lvl="0"/>
            <a:r>
              <a:rPr/>
              <a:t>Establish a baseline budget for the project.</a:t>
            </a:r>
          </a:p>
          <a:p>
            <a:pPr lvl="0"/>
            <a:r>
              <a:rPr/>
              <a:t>Track and monitor actual costs against the budget.</a:t>
            </a:r>
          </a:p>
          <a:p>
            <a:pPr lvl="0"/>
            <a:r>
              <a:rPr/>
              <a:t>Identify and manage cost variances.</a:t>
            </a:r>
          </a:p>
          <a:p>
            <a:pPr lvl="0"/>
            <a:r>
              <a:rPr/>
              <a:t>Ensure that the project is completed within the approved budget.</a:t>
            </a:r>
          </a:p>
          <a:p>
            <a:pPr lvl="0" indent="0" marL="0">
              <a:buNone/>
            </a:pPr>
            <a:r>
              <a:rPr b="1"/>
              <a:t>3. Units of Measure</a:t>
            </a:r>
          </a:p>
          <a:p>
            <a:pPr lvl="0" indent="0" marL="0">
              <a:buNone/>
            </a:pPr>
            <a:r>
              <a:rPr/>
              <a:t>Costs will be measured in US Dollars (USD). Time will be tracked in staff hours and calendar days. Software licenses and cloud services will be tracked by cost per unit/month.</a:t>
            </a:r>
          </a:p>
          <a:p>
            <a:pPr lvl="0" indent="0" marL="0">
              <a:buNone/>
            </a:pPr>
            <a:r>
              <a:rPr b="1"/>
              <a:t>4. Level of Precision and Accuracy</a:t>
            </a:r>
          </a:p>
          <a:p>
            <a:pPr lvl="0" indent="0" marL="0">
              <a:buNone/>
            </a:pPr>
            <a:r>
              <a:rPr/>
              <a:t>The level of accuracy for cost estimates will vary depending on the stage of the project. During the initial planning phase, estimates will be +/- 20% accurate. As the project progresses and more information becomes available, the accuracy will increase to +/- 10% during the execution phase and +/- 5% during the closeout phase.</a:t>
            </a:r>
          </a:p>
          <a:p>
            <a:pPr lvl="0" indent="0" marL="0">
              <a:buNone/>
            </a:pPr>
            <a:r>
              <a:rPr b="1"/>
              <a:t>5. Organizational Procedures Links</a:t>
            </a:r>
          </a:p>
          <a:p>
            <a:pPr lvl="0"/>
            <a:r>
              <a:rPr b="1"/>
              <a:t>Procurement Management Plan:</a:t>
            </a:r>
            <a:r>
              <a:rPr/>
              <a:t> Details the processes for acquiring goods and services, impacting cost.</a:t>
            </a:r>
          </a:p>
          <a:p>
            <a:pPr lvl="0"/>
            <a:r>
              <a:rPr b="1"/>
              <a:t>Resource Management Plan:</a:t>
            </a:r>
            <a:r>
              <a:rPr/>
              <a:t> Identifies resources (personnel, software, hardware) and their associated costs.</a:t>
            </a:r>
          </a:p>
          <a:p>
            <a:pPr lvl="0"/>
            <a:r>
              <a:rPr b="1"/>
              <a:t>Risk Management Plan:</a:t>
            </a:r>
            <a:r>
              <a:rPr/>
              <a:t> Identifies potential cost risks and mitigation strategies.</a:t>
            </a:r>
          </a:p>
          <a:p>
            <a:pPr lvl="0"/>
            <a:r>
              <a:rPr b="1"/>
              <a:t>Change Management Plan:</a:t>
            </a:r>
            <a:r>
              <a:rPr/>
              <a:t> Outlines the process for managing changes that affect project costs.</a:t>
            </a:r>
          </a:p>
          <a:p>
            <a:pPr lvl="0" indent="0" marL="0">
              <a:buNone/>
            </a:pPr>
            <a:r>
              <a:rPr b="1"/>
              <a:t>6. Control Thresholds</a:t>
            </a:r>
          </a:p>
          <a:p>
            <a:pPr lvl="0" indent="0" marL="0">
              <a:buNone/>
            </a:pPr>
            <a:r>
              <a:rPr/>
              <a:t>Cost variances will be monitored regularly. The following thresholds will trigger a review and corrective action:</a:t>
            </a:r>
          </a:p>
          <a:p>
            <a:pPr lvl="0"/>
            <a:r>
              <a:rPr b="1"/>
              <a:t>Cost Variance (CV) &gt; +10%:</a:t>
            </a:r>
            <a:r>
              <a:rPr/>
              <a:t> A formal review meeting will be held to analyze the cause of the variance and develop corrective actions.</a:t>
            </a:r>
          </a:p>
          <a:p>
            <a:pPr lvl="0"/>
            <a:r>
              <a:rPr b="1"/>
              <a:t>Schedule Variance (SV) impacting cost &gt; +15%:</a:t>
            </a:r>
            <a:r>
              <a:rPr/>
              <a:t> A formal review meeting will be held to analyze the cause of the variance and develop corrective actions.</a:t>
            </a:r>
          </a:p>
          <a:p>
            <a:pPr lvl="0"/>
            <a:r>
              <a:rPr b="1"/>
              <a:t>Earned Value Management (EVM) CPI &lt; 0.85 or SPI &lt; 0.85:</a:t>
            </a:r>
            <a:r>
              <a:rPr/>
              <a:t> A formal review meeting will be held to analyze the cause of the variance and develop corrective actions.</a:t>
            </a:r>
          </a:p>
          <a:p>
            <a:pPr lvl="0" indent="0" marL="0">
              <a:buNone/>
            </a:pPr>
            <a:r>
              <a:rPr b="1"/>
              <a:t>7. Rules of Performance Measurement (Earned Value Management - EVM)</a:t>
            </a:r>
          </a:p>
          <a:p>
            <a:pPr lvl="0" indent="0" marL="0">
              <a:buNone/>
            </a:pPr>
            <a:r>
              <a:rPr/>
              <a:t>EVM will be used to track project performance and cost. Key metrics include:</a:t>
            </a:r>
          </a:p>
          <a:p>
            <a:pPr lvl="0"/>
            <a:r>
              <a:rPr b="1"/>
              <a:t>Planned Value (PV):</a:t>
            </a:r>
            <a:r>
              <a:rPr/>
              <a:t> The authorized budget assigned to scheduled work.</a:t>
            </a:r>
          </a:p>
          <a:p>
            <a:pPr lvl="0"/>
            <a:r>
              <a:rPr b="1"/>
              <a:t>Earned Value (EV):</a:t>
            </a:r>
            <a:r>
              <a:rPr/>
              <a:t> The value of work completed to date.</a:t>
            </a:r>
          </a:p>
          <a:p>
            <a:pPr lvl="0"/>
            <a:r>
              <a:rPr b="1"/>
              <a:t>Actual Cost (AC):</a:t>
            </a:r>
            <a:r>
              <a:rPr/>
              <a:t> The actual cost incurred to date.</a:t>
            </a:r>
          </a:p>
          <a:p>
            <a:pPr lvl="0"/>
            <a:r>
              <a:rPr b="1"/>
              <a:t>Cost Performance Index (CPI):</a:t>
            </a:r>
            <a:r>
              <a:rPr/>
              <a:t> EV/AC (measures cost efficiency).</a:t>
            </a:r>
          </a:p>
          <a:p>
            <a:pPr lvl="0"/>
            <a:r>
              <a:rPr b="1"/>
              <a:t>Schedule Performance Index (SPI):</a:t>
            </a:r>
            <a:r>
              <a:rPr/>
              <a:t> EV/PV (measures schedule efficiency).</a:t>
            </a:r>
          </a:p>
          <a:p>
            <a:pPr lvl="0"/>
            <a:r>
              <a:rPr b="1"/>
              <a:t>Cost Variance (CV):</a:t>
            </a:r>
            <a:r>
              <a:rPr/>
              <a:t> EV - AC (measures cost difference).</a:t>
            </a:r>
          </a:p>
          <a:p>
            <a:pPr lvl="0"/>
            <a:r>
              <a:rPr b="1"/>
              <a:t>Schedule Variance (SV):</a:t>
            </a:r>
            <a:r>
              <a:rPr/>
              <a:t> EV - PV (measures schedule difference).</a:t>
            </a:r>
          </a:p>
          <a:p>
            <a:pPr lvl="0" indent="0" marL="0">
              <a:buNone/>
            </a:pPr>
            <a:r>
              <a:rPr b="1"/>
              <a:t>8. Reporting Formats</a:t>
            </a:r>
          </a:p>
          <a:p>
            <a:pPr lvl="0" indent="0" marL="0">
              <a:buNone/>
            </a:pPr>
            <a:r>
              <a:rPr/>
              <a:t>Cost reports will be generated weekly and monthly. Reports will include:</a:t>
            </a:r>
          </a:p>
          <a:p>
            <a:pPr lvl="0"/>
            <a:r>
              <a:rPr/>
              <a:t>Summary of actual costs incurred.</a:t>
            </a:r>
          </a:p>
          <a:p>
            <a:pPr lvl="0"/>
            <a:r>
              <a:rPr/>
              <a:t>Comparison of actual costs to the budget.</a:t>
            </a:r>
          </a:p>
          <a:p>
            <a:pPr lvl="0"/>
            <a:r>
              <a:rPr/>
              <a:t>Analysis of cost variances.</a:t>
            </a:r>
          </a:p>
          <a:p>
            <a:pPr lvl="0"/>
            <a:r>
              <a:rPr/>
              <a:t>Forecasts of future costs.</a:t>
            </a:r>
          </a:p>
          <a:p>
            <a:pPr lvl="0"/>
            <a:r>
              <a:rPr/>
              <a:t>CPI and SPI values.</a:t>
            </a:r>
          </a:p>
          <a:p>
            <a:pPr lvl="0"/>
            <a:r>
              <a:rPr/>
              <a:t>EVM charts and graphs.</a:t>
            </a:r>
          </a:p>
          <a:p>
            <a:pPr lvl="0" indent="0" marL="0">
              <a:buNone/>
            </a:pPr>
            <a:r>
              <a:rPr b="1"/>
              <a:t>9. Process Descriptions</a:t>
            </a:r>
          </a:p>
          <a:p>
            <a:pPr lvl="0"/>
            <a:r>
              <a:rPr b="1"/>
              <a:t>Cost Planning:</a:t>
            </a:r>
            <a:r>
              <a:rPr/>
              <a:t> Develop a detailed cost baseline including all anticipated costs.</a:t>
            </a:r>
          </a:p>
          <a:p>
            <a:pPr lvl="0"/>
            <a:r>
              <a:rPr b="1"/>
              <a:t>Cost Estimating:</a:t>
            </a:r>
            <a:r>
              <a:rPr/>
              <a:t> Utilize bottom-up and analogous estimating techniques to determine the cost of each work package.</a:t>
            </a:r>
          </a:p>
          <a:p>
            <a:pPr lvl="0"/>
            <a:r>
              <a:rPr b="1"/>
              <a:t>Cost Budgeting:</a:t>
            </a:r>
            <a:r>
              <a:rPr/>
              <a:t> Aggregate the cost estimates to create a project budget.</a:t>
            </a:r>
          </a:p>
          <a:p>
            <a:pPr lvl="0"/>
            <a:r>
              <a:rPr b="1"/>
              <a:t>Cost Control:</a:t>
            </a:r>
            <a:r>
              <a:rPr/>
              <a:t> Monitor and control costs throughout the project lifecycle.</a:t>
            </a:r>
          </a:p>
          <a:p>
            <a:pPr lvl="0"/>
            <a:r>
              <a:rPr b="1"/>
              <a:t>Cost Monitoring:</a:t>
            </a:r>
            <a:r>
              <a:rPr/>
              <a:t> Track actual costs and compare them to the budget.</a:t>
            </a:r>
          </a:p>
          <a:p>
            <a:pPr lvl="0" indent="0" marL="0">
              <a:buNone/>
            </a:pPr>
            <a:r>
              <a:rPr b="1"/>
              <a:t>10. Funding Requirements</a:t>
            </a:r>
          </a:p>
          <a:p>
            <a:pPr lvl="0" indent="0" marL="0">
              <a:buNone/>
            </a:pPr>
            <a:r>
              <a:rPr/>
              <a:t>The project will be funded through [Specify Funding Source, e.g., internal company funds, external investment]. A detailed budget breakdown is provided in Appendix A.</a:t>
            </a:r>
          </a:p>
          <a:p>
            <a:pPr lvl="0" indent="0" marL="0">
              <a:buNone/>
            </a:pPr>
            <a:r>
              <a:rPr b="1"/>
              <a:t>11. Cost Change Control Process</a:t>
            </a:r>
          </a:p>
          <a:p>
            <a:pPr lvl="0" indent="0" marL="0">
              <a:buNone/>
            </a:pPr>
            <a:r>
              <a:rPr/>
              <a:t>Any changes to the project scope that impact the budget will follow a formal change control process. This process involves:</a:t>
            </a:r>
          </a:p>
          <a:p>
            <a:pPr lvl="0" indent="-342900" marL="342900">
              <a:buAutoNum type="arabicPeriod"/>
            </a:pPr>
            <a:r>
              <a:rPr/>
              <a:t>Submitting a formal change request.</a:t>
            </a:r>
          </a:p>
          <a:p>
            <a:pPr lvl="0" indent="-342900" marL="342900">
              <a:buAutoNum type="arabicPeriod"/>
            </a:pPr>
            <a:r>
              <a:rPr/>
              <a:t>Evaluating the impact of the change on the cost and schedule.</a:t>
            </a:r>
          </a:p>
          <a:p>
            <a:pPr lvl="0" indent="-342900" marL="342900">
              <a:buAutoNum type="arabicPeriod"/>
            </a:pPr>
            <a:r>
              <a:rPr/>
              <a:t>Obtaining approval from the change control board.</a:t>
            </a:r>
          </a:p>
          <a:p>
            <a:pPr lvl="0" indent="-342900" marL="342900">
              <a:buAutoNum type="arabicPeriod"/>
            </a:pPr>
            <a:r>
              <a:rPr/>
              <a:t>Updating the project budget and schedule.</a:t>
            </a:r>
          </a:p>
          <a:p>
            <a:pPr lvl="0" indent="0" marL="0">
              <a:buNone/>
            </a:pPr>
            <a:r>
              <a:rPr b="1"/>
              <a:t>12. Cost Estimation Methods and Approach</a:t>
            </a:r>
          </a:p>
          <a:p>
            <a:pPr lvl="0"/>
            <a:r>
              <a:rPr b="1"/>
              <a:t>Bottom-up Estimating:</a:t>
            </a:r>
            <a:r>
              <a:rPr/>
              <a:t> The cost of each work package will be estimated individually and then aggregated to determine the total project cost. This approach will be used for the development and testing phases.</a:t>
            </a:r>
          </a:p>
          <a:p>
            <a:pPr lvl="0"/>
            <a:r>
              <a:rPr b="1"/>
              <a:t>Analogous Estimating:</a:t>
            </a:r>
            <a:r>
              <a:rPr/>
              <a:t> Historical data from similar projects will be used to estimate the cost of certain tasks. This will be used for initial high-level costing of the project.</a:t>
            </a:r>
          </a:p>
          <a:p>
            <a:pPr lvl="0"/>
            <a:r>
              <a:rPr b="1"/>
              <a:t>Expert Judgment:</a:t>
            </a:r>
            <a:r>
              <a:rPr/>
              <a:t> Opinions from subject matter experts will be incorporated into the cost estimates.</a:t>
            </a:r>
          </a:p>
          <a:p>
            <a:pPr lvl="0" indent="0" marL="0">
              <a:buNone/>
            </a:pPr>
            <a:r>
              <a:rPr b="1"/>
              <a:t>13. Cost Tracking Approach</a:t>
            </a:r>
          </a:p>
          <a:p>
            <a:pPr lvl="0" indent="0" marL="0">
              <a:buNone/>
            </a:pPr>
            <a:r>
              <a:rPr/>
              <a:t>Time tracking software (e.g., Jira, Toggl) will be used to track staff hours. Invoices and receipts will be used to track expenses for software licenses, cloud services, and other project-related costs. A dedicated project accountant will oversee cost tracking and reporting.</a:t>
            </a:r>
          </a:p>
          <a:p>
            <a:pPr lvl="0" indent="0" marL="0">
              <a:buNone/>
            </a:pPr>
            <a:r>
              <a:rPr b="1"/>
              <a:t>Appendix A: Detailed Budget Breakdown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31900"/>
                <a:gridCol w="2628900"/>
                <a:gridCol w="1231900"/>
              </a:tblGrid>
              <a:tr h="0">
                <a:tc>
                  <a:txBody>
                    <a:bodyPr/>
                    <a:lstStyle/>
                    <a:p>
                      <a:pPr lvl="0" indent="0" marL="0">
                        <a:buNone/>
                      </a:pPr>
                      <a:r>
                        <a:rPr/>
                        <a:t>Cost Category</a:t>
                      </a:r>
                    </a:p>
                  </a:txBody>
                  <a:tcPr/>
                </a:tc>
                <a:tc>
                  <a:txBody>
                    <a:bodyPr/>
                    <a:lstStyle/>
                    <a:p>
                      <a:pPr lvl="0" indent="0" marL="0">
                        <a:buNone/>
                      </a:pPr>
                      <a:r>
                        <a:rPr/>
                        <a:t>Description</a:t>
                      </a:r>
                    </a:p>
                  </a:txBody>
                  <a:tcPr/>
                </a:tc>
                <a:tc>
                  <a:txBody>
                    <a:bodyPr/>
                    <a:lstStyle/>
                    <a:p>
                      <a:pPr lvl="0" indent="0" marL="0">
                        <a:buNone/>
                      </a:pPr>
                      <a:r>
                        <a:rPr/>
                        <a:t>Estimated Cost (USD)</a:t>
                      </a:r>
                    </a:p>
                  </a:txBody>
                  <a:tcPr/>
                </a:tc>
              </a:tr>
              <a:tr h="0">
                <a:tc>
                  <a:txBody>
                    <a:bodyPr/>
                    <a:lstStyle/>
                    <a:p>
                      <a:pPr lvl="0" indent="0" marL="0">
                        <a:buNone/>
                      </a:pPr>
                      <a:r>
                        <a:rPr/>
                        <a:t>Personnel Costs</a:t>
                      </a:r>
                    </a:p>
                  </a:txBody>
                </a:tc>
                <a:tc>
                  <a:txBody>
                    <a:bodyPr/>
                    <a:lstStyle/>
                    <a:p>
                      <a:pPr lvl="0" indent="0" marL="0">
                        <a:buNone/>
                      </a:pPr>
                      <a:r>
                        <a:rPr/>
                        <a:t>Salaries, benefits, bonuses</a:t>
                      </a:r>
                    </a:p>
                  </a:txBody>
                </a:tc>
                <a:tc>
                  <a:txBody>
                    <a:bodyPr/>
                    <a:lstStyle/>
                    <a:p>
                      <a:pPr lvl="0" indent="0" marL="0">
                        <a:buNone/>
                      </a:pPr>
                      <a:r>
                        <a:rPr/>
                        <a:t>50,000</a:t>
                      </a:r>
                    </a:p>
                  </a:txBody>
                </a:tc>
              </a:tr>
              <a:tr h="0">
                <a:tc>
                  <a:txBody>
                    <a:bodyPr/>
                    <a:lstStyle/>
                    <a:p>
                      <a:pPr lvl="0" indent="0" marL="0">
                        <a:buNone/>
                      </a:pPr>
                      <a:r>
                        <a:rPr/>
                        <a:t>Software Licenses</a:t>
                      </a:r>
                    </a:p>
                  </a:txBody>
                </a:tc>
                <a:tc>
                  <a:txBody>
                    <a:bodyPr/>
                    <a:lstStyle/>
                    <a:p>
                      <a:pPr lvl="0" indent="0" marL="0">
                        <a:buNone/>
                      </a:pPr>
                      <a:r>
                        <a:rPr/>
                        <a:t>Azure OpenAI, other necessary software</a:t>
                      </a:r>
                    </a:p>
                  </a:txBody>
                </a:tc>
                <a:tc>
                  <a:txBody>
                    <a:bodyPr/>
                    <a:lstStyle/>
                    <a:p>
                      <a:pPr lvl="0" indent="0" marL="0">
                        <a:buNone/>
                      </a:pPr>
                      <a:r>
                        <a:rPr/>
                        <a:t>10,000</a:t>
                      </a:r>
                    </a:p>
                  </a:txBody>
                </a:tc>
              </a:tr>
              <a:tr h="0">
                <a:tc>
                  <a:txBody>
                    <a:bodyPr/>
                    <a:lstStyle/>
                    <a:p>
                      <a:pPr lvl="0" indent="0" marL="0">
                        <a:buNone/>
                      </a:pPr>
                      <a:r>
                        <a:rPr/>
                        <a:t>Cloud Services</a:t>
                      </a:r>
                    </a:p>
                  </a:txBody>
                </a:tc>
                <a:tc>
                  <a:txBody>
                    <a:bodyPr/>
                    <a:lstStyle/>
                    <a:p>
                      <a:pPr lvl="0" indent="0" marL="0">
                        <a:buNone/>
                      </a:pPr>
                      <a:r>
                        <a:rPr/>
                        <a:t>Azure infrastructure, hosting</a:t>
                      </a:r>
                    </a:p>
                  </a:txBody>
                </a:tc>
                <a:tc>
                  <a:txBody>
                    <a:bodyPr/>
                    <a:lstStyle/>
                    <a:p>
                      <a:pPr lvl="0" indent="0" marL="0">
                        <a:buNone/>
                      </a:pPr>
                      <a:r>
                        <a:rPr/>
                        <a:t>5,000</a:t>
                      </a:r>
                    </a:p>
                  </a:txBody>
                </a:tc>
              </a:tr>
              <a:tr h="0">
                <a:tc>
                  <a:txBody>
                    <a:bodyPr/>
                    <a:lstStyle/>
                    <a:p>
                      <a:pPr lvl="0" indent="0" marL="0">
                        <a:buNone/>
                      </a:pPr>
                      <a:r>
                        <a:rPr/>
                        <a:t>Hardware</a:t>
                      </a:r>
                    </a:p>
                  </a:txBody>
                </a:tc>
                <a:tc>
                  <a:txBody>
                    <a:bodyPr/>
                    <a:lstStyle/>
                    <a:p>
                      <a:pPr lvl="0" indent="0" marL="0">
                        <a:buNone/>
                      </a:pPr>
                      <a:r>
                        <a:rPr/>
                        <a:t>Development machines, testing equipment</a:t>
                      </a:r>
                    </a:p>
                  </a:txBody>
                </a:tc>
                <a:tc>
                  <a:txBody>
                    <a:bodyPr/>
                    <a:lstStyle/>
                    <a:p>
                      <a:pPr lvl="0" indent="0" marL="0">
                        <a:buNone/>
                      </a:pPr>
                      <a:r>
                        <a:rPr/>
                        <a:t>2,000</a:t>
                      </a:r>
                    </a:p>
                  </a:txBody>
                </a:tc>
              </a:tr>
              <a:tr h="0">
                <a:tc>
                  <a:txBody>
                    <a:bodyPr/>
                    <a:lstStyle/>
                    <a:p>
                      <a:pPr lvl="0" indent="0" marL="0">
                        <a:buNone/>
                      </a:pPr>
                      <a:r>
                        <a:rPr/>
                        <a:t>Travel &amp; Expenses</a:t>
                      </a:r>
                    </a:p>
                  </a:txBody>
                </a:tc>
                <a:tc>
                  <a:txBody>
                    <a:bodyPr/>
                    <a:lstStyle/>
                    <a:p>
                      <a:pPr lvl="0" indent="0" marL="0">
                        <a:buNone/>
                      </a:pPr>
                      <a:r>
                        <a:rPr/>
                        <a:t>Travel to meetings, conferences</a:t>
                      </a:r>
                    </a:p>
                  </a:txBody>
                </a:tc>
                <a:tc>
                  <a:txBody>
                    <a:bodyPr/>
                    <a:lstStyle/>
                    <a:p>
                      <a:pPr lvl="0" indent="0" marL="0">
                        <a:buNone/>
                      </a:pPr>
                      <a:r>
                        <a:rPr/>
                        <a:t>1,000</a:t>
                      </a:r>
                    </a:p>
                  </a:txBody>
                </a:tc>
              </a:tr>
              <a:tr h="0">
                <a:tc>
                  <a:txBody>
                    <a:bodyPr/>
                    <a:lstStyle/>
                    <a:p>
                      <a:pPr lvl="0" indent="0" marL="0">
                        <a:buNone/>
                      </a:pPr>
                      <a:r>
                        <a:rPr/>
                        <a:t>Marketing &amp; Promotion</a:t>
                      </a:r>
                    </a:p>
                  </a:txBody>
                </a:tc>
                <a:tc>
                  <a:txBody>
                    <a:bodyPr/>
                    <a:lstStyle/>
                    <a:p>
                      <a:pPr lvl="0" indent="0" marL="0">
                        <a:buNone/>
                      </a:pPr>
                      <a:r>
                        <a:rPr/>
                        <a:t>Website, content marketing</a:t>
                      </a:r>
                    </a:p>
                  </a:txBody>
                </a:tc>
                <a:tc>
                  <a:txBody>
                    <a:bodyPr/>
                    <a:lstStyle/>
                    <a:p>
                      <a:pPr lvl="0" indent="0" marL="0">
                        <a:buNone/>
                      </a:pPr>
                      <a:r>
                        <a:rPr/>
                        <a:t>2,000</a:t>
                      </a:r>
                    </a:p>
                  </a:txBody>
                </a:tc>
              </a:tr>
              <a:tr h="0">
                <a:tc>
                  <a:txBody>
                    <a:bodyPr/>
                    <a:lstStyle/>
                    <a:p>
                      <a:pPr lvl="0" indent="0" marL="0">
                        <a:buNone/>
                      </a:pPr>
                      <a:r>
                        <a:rPr/>
                        <a:t>Contingency</a:t>
                      </a:r>
                    </a:p>
                  </a:txBody>
                </a:tc>
                <a:tc>
                  <a:txBody>
                    <a:bodyPr/>
                    <a:lstStyle/>
                    <a:p>
                      <a:pPr lvl="0" indent="0" marL="0">
                        <a:buNone/>
                      </a:pPr>
                      <a:r>
                        <a:rPr/>
                        <a:t>Unforeseen expenses</a:t>
                      </a:r>
                    </a:p>
                  </a:txBody>
                </a:tc>
                <a:tc>
                  <a:txBody>
                    <a:bodyPr/>
                    <a:lstStyle/>
                    <a:p>
                      <a:pPr lvl="0" indent="0" marL="0">
                        <a:buNone/>
                      </a:pPr>
                      <a:r>
                        <a:rPr/>
                        <a:t>5,000</a:t>
                      </a:r>
                    </a:p>
                  </a:txBody>
                </a:tc>
              </a:tr>
              <a:tr h="0">
                <a:tc>
                  <a:txBody>
                    <a:bodyPr/>
                    <a:lstStyle/>
                    <a:p>
                      <a:pPr lvl="0" indent="0" marL="0">
                        <a:buNone/>
                      </a:pPr>
                      <a:r>
                        <a:rPr b="1"/>
                        <a:t>Total Project Cost</a:t>
                      </a:r>
                    </a:p>
                  </a:txBody>
                </a:tc>
                <a:tc>
                  <a:txBody>
                    <a:bodyPr/>
                    <a:lstStyle/>
                    <a:p>
                      <a:endParaRPr/>
                    </a:p>
                  </a:txBody>
                </a:tc>
                <a:tc>
                  <a:txBody>
                    <a:bodyPr/>
                    <a:lstStyle/>
                    <a:p>
                      <a:pPr lvl="0" indent="0" marL="0">
                        <a:buNone/>
                      </a:pPr>
                      <a:r>
                        <a:rPr b="1"/>
                        <a:t>75,000</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plan will be reviewed and updated regularly throughout the project lifecycle to reflect any changes in scope, cost, or schedule.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2025-06-10T15:29:33Z</dcterms:created>
  <dcterms:modified xsi:type="dcterms:W3CDTF">2025-06-10T15:29:33Z</dcterms:modified>
</cp:coreProperties>
</file>

<file path=docProps/custom.xml><?xml version="1.0" encoding="utf-8"?>
<Properties xmlns="http://schemas.openxmlformats.org/officeDocument/2006/custom-properties" xmlns:vt="http://schemas.openxmlformats.org/officeDocument/2006/docPropsVTypes"/>
</file>