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Traceability Matrix</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2025-06-10T08:13:41.948Z</a:t>
            </a:r>
            <a:br/>
            <a:r>
              <a:rPr b="1"/>
              <a:t>Description:</a:t>
            </a:r>
            <a:r>
              <a:rPr/>
              <a:t> PMBOK Requirements Traceability Matrix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Requirements Traceability Matrix (RTM) - Requirements Gathering Agent</a:t>
            </a:r>
          </a:p>
          <a:p>
            <a:pPr lvl="0" indent="0" marL="0">
              <a:buNone/>
            </a:pPr>
            <a:r>
              <a:rPr/>
              <a:t>This RTM traces requirements from their source to verification methods, ensuring comprehensive traceability throughout the project lifecycle.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tblGrid>
              <a:tr h="0">
                <a:tc>
                  <a:txBody>
                    <a:bodyPr/>
                    <a:lstStyle/>
                    <a:p>
                      <a:pPr lvl="0" indent="0" marL="0">
                        <a:buNone/>
                      </a:pPr>
                      <a:r>
                        <a:rPr/>
                        <a:t>Requirement ID</a:t>
                      </a:r>
                    </a:p>
                  </a:txBody>
                  <a:tcPr/>
                </a:tc>
                <a:tc>
                  <a:txBody>
                    <a:bodyPr/>
                    <a:lstStyle/>
                    <a:p>
                      <a:pPr lvl="0" indent="0" marL="0">
                        <a:buNone/>
                      </a:pPr>
                      <a:r>
                        <a:rPr/>
                        <a:t>Requirement Description</a:t>
                      </a:r>
                    </a:p>
                  </a:txBody>
                  <a:tcPr/>
                </a:tc>
                <a:tc>
                  <a:txBody>
                    <a:bodyPr/>
                    <a:lstStyle/>
                    <a:p>
                      <a:pPr lvl="0" indent="0" marL="0">
                        <a:buNone/>
                      </a:pPr>
                      <a:r>
                        <a:rPr/>
                        <a:t>Requirement Type</a:t>
                      </a:r>
                    </a:p>
                  </a:txBody>
                  <a:tcPr/>
                </a:tc>
                <a:tc>
                  <a:txBody>
                    <a:bodyPr/>
                    <a:lstStyle/>
                    <a:p>
                      <a:pPr lvl="0" indent="0" marL="0">
                        <a:buNone/>
                      </a:pPr>
                      <a:r>
                        <a:rPr/>
                        <a:t>Priority</a:t>
                      </a:r>
                    </a:p>
                  </a:txBody>
                  <a:tcPr/>
                </a:tc>
                <a:tc>
                  <a:txBody>
                    <a:bodyPr/>
                    <a:lstStyle/>
                    <a:p>
                      <a:pPr lvl="0" indent="0" marL="0">
                        <a:buNone/>
                      </a:pPr>
                      <a:r>
                        <a:rPr/>
                        <a:t>Source</a:t>
                      </a:r>
                    </a:p>
                  </a:txBody>
                  <a:tcPr/>
                </a:tc>
                <a:tc>
                  <a:txBody>
                    <a:bodyPr/>
                    <a:lstStyle/>
                    <a:p>
                      <a:pPr lvl="0" indent="0" marL="0">
                        <a:buNone/>
                      </a:pPr>
                      <a:r>
                        <a:rPr/>
                        <a:t>Success Criteria</a:t>
                      </a:r>
                    </a:p>
                  </a:txBody>
                  <a:tcPr/>
                </a:tc>
                <a:tc>
                  <a:txBody>
                    <a:bodyPr/>
                    <a:lstStyle/>
                    <a:p>
                      <a:pPr lvl="0" indent="0" marL="0">
                        <a:buNone/>
                      </a:pPr>
                      <a:r>
                        <a:rPr/>
                        <a:t>Test Case Reference</a:t>
                      </a:r>
                    </a:p>
                  </a:txBody>
                  <a:tcPr/>
                </a:tc>
                <a:tc>
                  <a:txBody>
                    <a:bodyPr/>
                    <a:lstStyle/>
                    <a:p>
                      <a:pPr lvl="0" indent="0" marL="0">
                        <a:buNone/>
                      </a:pPr>
                      <a:r>
                        <a:rPr/>
                        <a:t>Verification Method</a:t>
                      </a:r>
                    </a:p>
                  </a:txBody>
                  <a:tcPr/>
                </a:tc>
                <a:tc>
                  <a:txBody>
                    <a:bodyPr/>
                    <a:lstStyle/>
                    <a:p>
                      <a:pPr lvl="0" indent="0" marL="0">
                        <a:buNone/>
                      </a:pPr>
                      <a:r>
                        <a:rPr/>
                        <a:t>Status</a:t>
                      </a:r>
                    </a:p>
                  </a:txBody>
                  <a:tcPr/>
                </a:tc>
                <a:tc>
                  <a:txBody>
                    <a:bodyPr/>
                    <a:lstStyle/>
                    <a:p>
                      <a:pPr lvl="0" indent="0" marL="0">
                        <a:buNone/>
                      </a:pPr>
                      <a:r>
                        <a:rPr/>
                        <a:t>Notes</a:t>
                      </a:r>
                    </a:p>
                  </a:txBody>
                  <a:tcPr/>
                </a:tc>
              </a:tr>
              <a:tr h="0">
                <a:tc>
                  <a:txBody>
                    <a:bodyPr/>
                    <a:lstStyle/>
                    <a:p>
                      <a:pPr lvl="0" indent="0" marL="0">
                        <a:buNone/>
                      </a:pPr>
                      <a:r>
                        <a:rPr/>
                        <a:t>FR-001</a:t>
                      </a:r>
                    </a:p>
                  </a:txBody>
                </a:tc>
                <a:tc>
                  <a:txBody>
                    <a:bodyPr/>
                    <a:lstStyle/>
                    <a:p>
                      <a:pPr lvl="0" indent="0" marL="0">
                        <a:buNone/>
                      </a:pPr>
                      <a:r>
                        <a:rPr/>
                        <a:t>Generate PMBOK-compliant Project Charter</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Project Charter (README)</a:t>
                      </a:r>
                    </a:p>
                  </a:txBody>
                </a:tc>
                <a:tc>
                  <a:txBody>
                    <a:bodyPr/>
                    <a:lstStyle/>
                    <a:p>
                      <a:pPr lvl="0" indent="0" marL="0">
                        <a:buNone/>
                      </a:pPr>
                      <a:r>
                        <a:rPr/>
                        <a:t>Project Charter generated, containing all mandatory PMBOK elements.</a:t>
                      </a:r>
                    </a:p>
                  </a:txBody>
                </a:tc>
                <a:tc>
                  <a:txBody>
                    <a:bodyPr/>
                    <a:lstStyle/>
                    <a:p>
                      <a:pPr lvl="0" indent="0" marL="0">
                        <a:buNone/>
                      </a:pPr>
                      <a:r>
                        <a:rPr/>
                        <a:t>TC-001</a:t>
                      </a:r>
                    </a:p>
                  </a:txBody>
                </a:tc>
                <a:tc>
                  <a:txBody>
                    <a:bodyPr/>
                    <a:lstStyle/>
                    <a:p>
                      <a:pPr lvl="0" indent="0" marL="0">
                        <a:buNone/>
                      </a:pPr>
                      <a:r>
                        <a:rPr/>
                        <a:t>Automated validation against PMBOK template and checklist.</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FR-002</a:t>
                      </a:r>
                    </a:p>
                  </a:txBody>
                </a:tc>
                <a:tc>
                  <a:txBody>
                    <a:bodyPr/>
                    <a:lstStyle/>
                    <a:p>
                      <a:pPr lvl="0" indent="0" marL="0">
                        <a:buNone/>
                      </a:pPr>
                      <a:r>
                        <a:rPr/>
                        <a:t>Generate Stakeholder Register</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Stakeholder Register (README)</a:t>
                      </a:r>
                    </a:p>
                  </a:txBody>
                </a:tc>
                <a:tc>
                  <a:txBody>
                    <a:bodyPr/>
                    <a:lstStyle/>
                    <a:p>
                      <a:pPr lvl="0" indent="0" marL="0">
                        <a:buNone/>
                      </a:pPr>
                      <a:r>
                        <a:rPr/>
                        <a:t>Stakeholder Register generated, containing all identified stakeholders and their information.</a:t>
                      </a:r>
                    </a:p>
                  </a:txBody>
                </a:tc>
                <a:tc>
                  <a:txBody>
                    <a:bodyPr/>
                    <a:lstStyle/>
                    <a:p>
                      <a:pPr lvl="0" indent="0" marL="0">
                        <a:buNone/>
                      </a:pPr>
                      <a:r>
                        <a:rPr/>
                        <a:t>TC-002</a:t>
                      </a:r>
                    </a:p>
                  </a:txBody>
                </a:tc>
                <a:tc>
                  <a:txBody>
                    <a:bodyPr/>
                    <a:lstStyle/>
                    <a:p>
                      <a:pPr lvl="0" indent="0" marL="0">
                        <a:buNone/>
                      </a:pPr>
                      <a:r>
                        <a:rPr/>
                        <a:t>Manual review and data completeness check.</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FR-003</a:t>
                      </a:r>
                    </a:p>
                  </a:txBody>
                </a:tc>
                <a:tc>
                  <a:txBody>
                    <a:bodyPr/>
                    <a:lstStyle/>
                    <a:p>
                      <a:pPr lvl="0" indent="0" marL="0">
                        <a:buNone/>
                      </a:pPr>
                      <a:r>
                        <a:rPr/>
                        <a:t>Generate Scope Management Plan</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Scope Management Plan (README)</a:t>
                      </a:r>
                    </a:p>
                  </a:txBody>
                </a:tc>
                <a:tc>
                  <a:txBody>
                    <a:bodyPr/>
                    <a:lstStyle/>
                    <a:p>
                      <a:pPr lvl="0" indent="0" marL="0">
                        <a:buNone/>
                      </a:pPr>
                      <a:r>
                        <a:rPr/>
                        <a:t>Scope Management Plan generated, including scope definition, WBS, and verification process.</a:t>
                      </a:r>
                    </a:p>
                  </a:txBody>
                </a:tc>
                <a:tc>
                  <a:txBody>
                    <a:bodyPr/>
                    <a:lstStyle/>
                    <a:p>
                      <a:pPr lvl="0" indent="0" marL="0">
                        <a:buNone/>
                      </a:pPr>
                      <a:r>
                        <a:rPr/>
                        <a:t>TC-003</a:t>
                      </a:r>
                    </a:p>
                  </a:txBody>
                </a:tc>
                <a:tc>
                  <a:txBody>
                    <a:bodyPr/>
                    <a:lstStyle/>
                    <a:p>
                      <a:pPr lvl="0" indent="0" marL="0">
                        <a:buNone/>
                      </a:pPr>
                      <a:r>
                        <a:rPr/>
                        <a:t>Review against PMBOK guidelines and completeness check.</a:t>
                      </a:r>
                    </a:p>
                  </a:txBody>
                </a:tc>
                <a:tc>
                  <a:txBody>
                    <a:bodyPr/>
                    <a:lstStyle/>
                    <a:p>
                      <a:pPr lvl="0" indent="0" marL="0">
                        <a:buNone/>
                      </a:pPr>
                      <a:r>
                        <a:rPr/>
                        <a:t>In Progress</a:t>
                      </a:r>
                    </a:p>
                  </a:txBody>
                </a:tc>
                <a:tc>
                  <a:txBody>
                    <a:bodyPr/>
                    <a:lstStyle/>
                    <a:p>
                      <a:endParaRPr/>
                    </a:p>
                  </a:txBody>
                </a:tc>
              </a:tr>
              <a:tr h="0">
                <a:tc>
                  <a:txBody>
                    <a:bodyPr/>
                    <a:lstStyle/>
                    <a:p>
                      <a:pPr lvl="0" indent="0" marL="0">
                        <a:buNone/>
                      </a:pPr>
                      <a:r>
                        <a:rPr/>
                        <a:t>FR-004</a:t>
                      </a:r>
                    </a:p>
                  </a:txBody>
                </a:tc>
                <a:tc>
                  <a:txBody>
                    <a:bodyPr/>
                    <a:lstStyle/>
                    <a:p>
                      <a:pPr lvl="0" indent="0" marL="0">
                        <a:buNone/>
                      </a:pPr>
                      <a:r>
                        <a:rPr/>
                        <a:t>Integrate with Azure OpenAI</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README, Architecture.md</a:t>
                      </a:r>
                    </a:p>
                  </a:txBody>
                </a:tc>
                <a:tc>
                  <a:txBody>
                    <a:bodyPr/>
                    <a:lstStyle/>
                    <a:p>
                      <a:pPr lvl="0" indent="0" marL="0">
                        <a:buNone/>
                      </a:pPr>
                      <a:r>
                        <a:rPr/>
                        <a:t>Successful API calls to Azure OpenAI with Entra ID authentication.</a:t>
                      </a:r>
                    </a:p>
                  </a:txBody>
                </a:tc>
                <a:tc>
                  <a:txBody>
                    <a:bodyPr/>
                    <a:lstStyle/>
                    <a:p>
                      <a:pPr lvl="0" indent="0" marL="0">
                        <a:buNone/>
                      </a:pPr>
                      <a:r>
                        <a:rPr/>
                        <a:t>TC-004</a:t>
                      </a:r>
                    </a:p>
                  </a:txBody>
                </a:tc>
                <a:tc>
                  <a:txBody>
                    <a:bodyPr/>
                    <a:lstStyle/>
                    <a:p>
                      <a:pPr lvl="0" indent="0" marL="0">
                        <a:buNone/>
                      </a:pPr>
                      <a:r>
                        <a:rPr/>
                        <a:t>Unit tests for API calls and authentication.</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FR-005</a:t>
                      </a:r>
                    </a:p>
                  </a:txBody>
                </a:tc>
                <a:tc>
                  <a:txBody>
                    <a:bodyPr/>
                    <a:lstStyle/>
                    <a:p>
                      <a:pPr lvl="0" indent="0" marL="0">
                        <a:buNone/>
                      </a:pPr>
                      <a:r>
                        <a:rPr/>
                        <a:t>Generate JSON output</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All generated documents are in valid JSON format.</a:t>
                      </a:r>
                    </a:p>
                  </a:txBody>
                </a:tc>
                <a:tc>
                  <a:txBody>
                    <a:bodyPr/>
                    <a:lstStyle/>
                    <a:p>
                      <a:pPr lvl="0" indent="0" marL="0">
                        <a:buNone/>
                      </a:pPr>
                      <a:r>
                        <a:rPr/>
                        <a:t>TC-005</a:t>
                      </a:r>
                    </a:p>
                  </a:txBody>
                </a:tc>
                <a:tc>
                  <a:txBody>
                    <a:bodyPr/>
                    <a:lstStyle/>
                    <a:p>
                      <a:pPr lvl="0" indent="0" marL="0">
                        <a:buNone/>
                      </a:pPr>
                      <a:r>
                        <a:rPr/>
                        <a:t>Schema validation against predefined JSON schema.</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NF-001</a:t>
                      </a:r>
                    </a:p>
                  </a:txBody>
                </a:tc>
                <a:tc>
                  <a:txBody>
                    <a:bodyPr/>
                    <a:lstStyle/>
                    <a:p>
                      <a:pPr lvl="0" indent="0" marL="0">
                        <a:buNone/>
                      </a:pPr>
                      <a:r>
                        <a:rPr/>
                        <a:t>System should be robust and handle errors gracefully</a:t>
                      </a:r>
                    </a:p>
                  </a:txBody>
                </a:tc>
                <a:tc>
                  <a:txBody>
                    <a:bodyPr/>
                    <a:lstStyle/>
                    <a:p>
                      <a:pPr lvl="0" indent="0" marL="0">
                        <a:buNone/>
                      </a:pPr>
                      <a:r>
                        <a:rPr/>
                        <a:t>Non-functional</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System handles invalid inputs, API failures, and file access errors without crashing.</a:t>
                      </a:r>
                    </a:p>
                  </a:txBody>
                </a:tc>
                <a:tc>
                  <a:txBody>
                    <a:bodyPr/>
                    <a:lstStyle/>
                    <a:p>
                      <a:pPr lvl="0" indent="0" marL="0">
                        <a:buNone/>
                      </a:pPr>
                      <a:r>
                        <a:rPr/>
                        <a:t>TC-006, TC-007</a:t>
                      </a:r>
                    </a:p>
                  </a:txBody>
                </a:tc>
                <a:tc>
                  <a:txBody>
                    <a:bodyPr/>
                    <a:lstStyle/>
                    <a:p>
                      <a:pPr lvl="0" indent="0" marL="0">
                        <a:buNone/>
                      </a:pPr>
                      <a:r>
                        <a:rPr/>
                        <a:t>Unit and integration tests for error handling scenarios.</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NF-002</a:t>
                      </a:r>
                    </a:p>
                  </a:txBody>
                </a:tc>
                <a:tc>
                  <a:txBody>
                    <a:bodyPr/>
                    <a:lstStyle/>
                    <a:p>
                      <a:pPr lvl="0" indent="0" marL="0">
                        <a:buNone/>
                      </a:pPr>
                      <a:r>
                        <a:rPr/>
                        <a:t>System should have a fast response time</a:t>
                      </a:r>
                    </a:p>
                  </a:txBody>
                </a:tc>
                <a:tc>
                  <a:txBody>
                    <a:bodyPr/>
                    <a:lstStyle/>
                    <a:p>
                      <a:pPr lvl="0" indent="0" marL="0">
                        <a:buNone/>
                      </a:pPr>
                      <a:r>
                        <a:rPr/>
                        <a:t>Non-functional</a:t>
                      </a:r>
                    </a:p>
                  </a:txBody>
                </a:tc>
                <a:tc>
                  <a:txBody>
                    <a:bodyPr/>
                    <a:lstStyle/>
                    <a:p>
                      <a:pPr lvl="0" indent="0" marL="0">
                        <a:buNone/>
                      </a:pPr>
                      <a:r>
                        <a:rPr/>
                        <a:t>Medium</a:t>
                      </a:r>
                    </a:p>
                  </a:txBody>
                </a:tc>
                <a:tc>
                  <a:txBody>
                    <a:bodyPr/>
                    <a:lstStyle/>
                    <a:p>
                      <a:pPr lvl="0" indent="0" marL="0">
                        <a:buNone/>
                      </a:pPr>
                      <a:r>
                        <a:rPr/>
                        <a:t>README</a:t>
                      </a:r>
                    </a:p>
                  </a:txBody>
                </a:tc>
                <a:tc>
                  <a:txBody>
                    <a:bodyPr/>
                    <a:lstStyle/>
                    <a:p>
                      <a:pPr lvl="0" indent="0" marL="0">
                        <a:buNone/>
                      </a:pPr>
                      <a:r>
                        <a:rPr/>
                        <a:t>Average response time for document generation should be under 60 seconds.</a:t>
                      </a:r>
                    </a:p>
                  </a:txBody>
                </a:tc>
                <a:tc>
                  <a:txBody>
                    <a:bodyPr/>
                    <a:lstStyle/>
                    <a:p>
                      <a:pPr lvl="0" indent="0" marL="0">
                        <a:buNone/>
                      </a:pPr>
                      <a:r>
                        <a:rPr/>
                        <a:t>TC-008</a:t>
                      </a:r>
                    </a:p>
                  </a:txBody>
                </a:tc>
                <a:tc>
                  <a:txBody>
                    <a:bodyPr/>
                    <a:lstStyle/>
                    <a:p>
                      <a:pPr lvl="0" indent="0" marL="0">
                        <a:buNone/>
                      </a:pPr>
                      <a:r>
                        <a:rPr/>
                        <a:t>Performance testing with various inputs.</a:t>
                      </a:r>
                    </a:p>
                  </a:txBody>
                </a:tc>
                <a:tc>
                  <a:txBody>
                    <a:bodyPr/>
                    <a:lstStyle/>
                    <a:p>
                      <a:pPr lvl="0" indent="0" marL="0">
                        <a:buNone/>
                      </a:pPr>
                      <a:r>
                        <a:rPr/>
                        <a:t>In Progress</a:t>
                      </a:r>
                    </a:p>
                  </a:txBody>
                </a:tc>
                <a:tc>
                  <a:txBody>
                    <a:bodyPr/>
                    <a:lstStyle/>
                    <a:p>
                      <a:endParaRPr/>
                    </a:p>
                  </a:txBody>
                </a:tc>
              </a:tr>
              <a:tr h="0">
                <a:tc>
                  <a:txBody>
                    <a:bodyPr/>
                    <a:lstStyle/>
                    <a:p>
                      <a:pPr lvl="0" indent="0" marL="0">
                        <a:buNone/>
                      </a:pPr>
                      <a:r>
                        <a:rPr/>
                        <a:t>NF-003</a:t>
                      </a:r>
                    </a:p>
                  </a:txBody>
                </a:tc>
                <a:tc>
                  <a:txBody>
                    <a:bodyPr/>
                    <a:lstStyle/>
                    <a:p>
                      <a:pPr lvl="0" indent="0" marL="0">
                        <a:buNone/>
                      </a:pPr>
                      <a:r>
                        <a:rPr/>
                        <a:t>System should be secure and protect sensitive data</a:t>
                      </a:r>
                    </a:p>
                  </a:txBody>
                </a:tc>
                <a:tc>
                  <a:txBody>
                    <a:bodyPr/>
                    <a:lstStyle/>
                    <a:p>
                      <a:pPr lvl="0" indent="0" marL="0">
                        <a:buNone/>
                      </a:pPr>
                      <a:r>
                        <a:rPr/>
                        <a:t>Non-functional</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Secure handling of API keys and user data, compliant with security best practices.</a:t>
                      </a:r>
                    </a:p>
                  </a:txBody>
                </a:tc>
                <a:tc>
                  <a:txBody>
                    <a:bodyPr/>
                    <a:lstStyle/>
                    <a:p>
                      <a:pPr lvl="0" indent="0" marL="0">
                        <a:buNone/>
                      </a:pPr>
                      <a:r>
                        <a:rPr/>
                        <a:t>TC-009</a:t>
                      </a:r>
                    </a:p>
                  </a:txBody>
                </a:tc>
                <a:tc>
                  <a:txBody>
                    <a:bodyPr/>
                    <a:lstStyle/>
                    <a:p>
                      <a:pPr lvl="0" indent="0" marL="0">
                        <a:buNone/>
                      </a:pPr>
                      <a:r>
                        <a:rPr/>
                        <a:t>Security audit and penetration testing.</a:t>
                      </a:r>
                    </a:p>
                  </a:txBody>
                </a:tc>
                <a:tc>
                  <a:txBody>
                    <a:bodyPr/>
                    <a:lstStyle/>
                    <a:p>
                      <a:pPr lvl="0" indent="0" marL="0">
                        <a:buNone/>
                      </a:pPr>
                      <a:r>
                        <a:rPr/>
                        <a:t>Planned</a:t>
                      </a:r>
                    </a:p>
                  </a:txBody>
                </a:tc>
                <a:tc>
                  <a:txBody>
                    <a:bodyPr/>
                    <a:lstStyle/>
                    <a:p>
                      <a:endParaRPr/>
                    </a:p>
                  </a:txBody>
                </a:tc>
              </a:tr>
              <a:tr h="0">
                <a:tc>
                  <a:txBody>
                    <a:bodyPr/>
                    <a:lstStyle/>
                    <a:p>
                      <a:pPr lvl="0" indent="0" marL="0">
                        <a:buNone/>
                      </a:pPr>
                      <a:r>
                        <a:rPr/>
                        <a:t>BR-001</a:t>
                      </a:r>
                    </a:p>
                  </a:txBody>
                </a:tc>
                <a:tc>
                  <a:txBody>
                    <a:bodyPr/>
                    <a:lstStyle/>
                    <a:p>
                      <a:pPr lvl="0" indent="0" marL="0">
                        <a:buNone/>
                      </a:pPr>
                      <a:r>
                        <a:rPr/>
                        <a:t>Reduce manual effort in project documentation</a:t>
                      </a:r>
                    </a:p>
                  </a:txBody>
                </a:tc>
                <a:tc>
                  <a:txBody>
                    <a:bodyPr/>
                    <a:lstStyle/>
                    <a:p>
                      <a:pPr lvl="0" indent="0" marL="0">
                        <a:buNone/>
                      </a:pPr>
                      <a:r>
                        <a:rPr/>
                        <a:t>Business</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Reduction in time spent on manual documentation by at least 50%.</a:t>
                      </a:r>
                    </a:p>
                  </a:txBody>
                </a:tc>
                <a:tc>
                  <a:txBody>
                    <a:bodyPr/>
                    <a:lstStyle/>
                    <a:p>
                      <a:pPr lvl="0" indent="0" marL="0">
                        <a:buNone/>
                      </a:pPr>
                      <a:r>
                        <a:rPr/>
                        <a:t>TC-010</a:t>
                      </a:r>
                    </a:p>
                  </a:txBody>
                </a:tc>
                <a:tc>
                  <a:txBody>
                    <a:bodyPr/>
                    <a:lstStyle/>
                    <a:p>
                      <a:pPr lvl="0" indent="0" marL="0">
                        <a:buNone/>
                      </a:pPr>
                      <a:r>
                        <a:rPr/>
                        <a:t>Time tracking and comparison with manual documentation.</a:t>
                      </a:r>
                    </a:p>
                  </a:txBody>
                </a:tc>
                <a:tc>
                  <a:txBody>
                    <a:bodyPr/>
                    <a:lstStyle/>
                    <a:p>
                      <a:pPr lvl="0" indent="0" marL="0">
                        <a:buNone/>
                      </a:pPr>
                      <a:r>
                        <a:rPr/>
                        <a:t>Planned</a:t>
                      </a:r>
                    </a:p>
                  </a:txBody>
                </a:tc>
                <a:tc>
                  <a:txBody>
                    <a:bodyPr/>
                    <a:lstStyle/>
                    <a:p>
                      <a:endParaRPr/>
                    </a:p>
                  </a:txBody>
                </a:tc>
              </a:tr>
              <a:tr h="0">
                <a:tc>
                  <a:txBody>
                    <a:bodyPr/>
                    <a:lstStyle/>
                    <a:p>
                      <a:pPr lvl="0" indent="0" marL="0">
                        <a:buNone/>
                      </a:pPr>
                      <a:r>
                        <a:rPr/>
                        <a:t>BR-002</a:t>
                      </a:r>
                    </a:p>
                  </a:txBody>
                </a:tc>
                <a:tc>
                  <a:txBody>
                    <a:bodyPr/>
                    <a:lstStyle/>
                    <a:p>
                      <a:pPr lvl="0" indent="0" marL="0">
                        <a:buNone/>
                      </a:pPr>
                      <a:r>
                        <a:rPr/>
                        <a:t>Improve project documentation quality</a:t>
                      </a:r>
                    </a:p>
                  </a:txBody>
                </a:tc>
                <a:tc>
                  <a:txBody>
                    <a:bodyPr/>
                    <a:lstStyle/>
                    <a:p>
                      <a:pPr lvl="0" indent="0" marL="0">
                        <a:buNone/>
                      </a:pPr>
                      <a:r>
                        <a:rPr/>
                        <a:t>Business</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Improved consistency and accuracy of project documentation, as measured by stakeholder feedback.</a:t>
                      </a:r>
                    </a:p>
                  </a:txBody>
                </a:tc>
                <a:tc>
                  <a:txBody>
                    <a:bodyPr/>
                    <a:lstStyle/>
                    <a:p>
                      <a:pPr lvl="0" indent="0" marL="0">
                        <a:buNone/>
                      </a:pPr>
                      <a:r>
                        <a:rPr/>
                        <a:t>TC-011</a:t>
                      </a:r>
                    </a:p>
                  </a:txBody>
                </a:tc>
                <a:tc>
                  <a:txBody>
                    <a:bodyPr/>
                    <a:lstStyle/>
                    <a:p>
                      <a:pPr lvl="0" indent="0" marL="0">
                        <a:buNone/>
                      </a:pPr>
                      <a:r>
                        <a:rPr/>
                        <a:t>Stakeholder surveys and feedback analysis.</a:t>
                      </a:r>
                    </a:p>
                  </a:txBody>
                </a:tc>
                <a:tc>
                  <a:txBody>
                    <a:bodyPr/>
                    <a:lstStyle/>
                    <a:p>
                      <a:pPr lvl="0" indent="0" marL="0">
                        <a:buNone/>
                      </a:pPr>
                      <a:r>
                        <a:rPr/>
                        <a:t>Planned</a:t>
                      </a:r>
                    </a:p>
                  </a:txBody>
                </a:tc>
                <a:tc>
                  <a:txBody>
                    <a:bodyPr/>
                    <a:lstStyle/>
                    <a:p>
                      <a:endParaRPr/>
                    </a:p>
                  </a:txBody>
                </a:tc>
              </a:tr>
              <a:tr h="0">
                <a:tc>
                  <a:txBody>
                    <a:bodyPr/>
                    <a:lstStyle/>
                    <a:p>
                      <a:pPr lvl="0" indent="0" marL="0">
                        <a:buNone/>
                      </a:pPr>
                      <a:r>
                        <a:rPr/>
                        <a:t>FR-006</a:t>
                      </a:r>
                    </a:p>
                  </a:txBody>
                </a:tc>
                <a:tc>
                  <a:txBody>
                    <a:bodyPr/>
                    <a:lstStyle/>
                    <a:p>
                      <a:pPr lvl="0" indent="0" marL="0">
                        <a:buNone/>
                      </a:pPr>
                      <a:r>
                        <a:rPr/>
                        <a:t>Support multiple AI providers (Azure, Google, etc.)</a:t>
                      </a:r>
                    </a:p>
                  </a:txBody>
                </a:tc>
                <a:tc>
                  <a:txBody>
                    <a:bodyPr/>
                    <a:lstStyle/>
                    <a:p>
                      <a:pPr lvl="0" indent="0" marL="0">
                        <a:buNone/>
                      </a:pPr>
                      <a:r>
                        <a:rPr/>
                        <a:t>Functional</a:t>
                      </a:r>
                    </a:p>
                  </a:txBody>
                </a:tc>
                <a:tc>
                  <a:txBody>
                    <a:bodyPr/>
                    <a:lstStyle/>
                    <a:p>
                      <a:pPr lvl="0" indent="0" marL="0">
                        <a:buNone/>
                      </a:pPr>
                      <a:r>
                        <a:rPr/>
                        <a:t>Medium</a:t>
                      </a:r>
                    </a:p>
                  </a:txBody>
                </a:tc>
                <a:tc>
                  <a:txBody>
                    <a:bodyPr/>
                    <a:lstStyle/>
                    <a:p>
                      <a:pPr lvl="0" indent="0" marL="0">
                        <a:buNone/>
                      </a:pPr>
                      <a:r>
                        <a:rPr/>
                        <a:t>README</a:t>
                      </a:r>
                    </a:p>
                  </a:txBody>
                </a:tc>
                <a:tc>
                  <a:txBody>
                    <a:bodyPr/>
                    <a:lstStyle/>
                    <a:p>
                      <a:pPr lvl="0" indent="0" marL="0">
                        <a:buNone/>
                      </a:pPr>
                      <a:r>
                        <a:rPr/>
                        <a:t>Successful integration and testing with multiple AI providers.</a:t>
                      </a:r>
                    </a:p>
                  </a:txBody>
                </a:tc>
                <a:tc>
                  <a:txBody>
                    <a:bodyPr/>
                    <a:lstStyle/>
                    <a:p>
                      <a:pPr lvl="0" indent="0" marL="0">
                        <a:buNone/>
                      </a:pPr>
                      <a:r>
                        <a:rPr/>
                        <a:t>TC-012, TC-013</a:t>
                      </a:r>
                    </a:p>
                  </a:txBody>
                </a:tc>
                <a:tc>
                  <a:txBody>
                    <a:bodyPr/>
                    <a:lstStyle/>
                    <a:p>
                      <a:pPr lvl="0" indent="0" marL="0">
                        <a:buNone/>
                      </a:pPr>
                      <a:r>
                        <a:rPr/>
                        <a:t>Unit tests for each provider integration and switching mechanism.</a:t>
                      </a:r>
                    </a:p>
                  </a:txBody>
                </a:tc>
                <a:tc>
                  <a:txBody>
                    <a:bodyPr/>
                    <a:lstStyle/>
                    <a:p>
                      <a:pPr lvl="0" indent="0" marL="0">
                        <a:buNone/>
                      </a:pPr>
                      <a:r>
                        <a:rPr/>
                        <a:t>In Progress</a:t>
                      </a:r>
                    </a:p>
                  </a:txBody>
                </a:tc>
                <a:tc>
                  <a:txBody>
                    <a:bodyPr/>
                    <a:lstStyle/>
                    <a:p>
                      <a:endParaRPr/>
                    </a:p>
                  </a:txBody>
                </a:tc>
              </a:tr>
              <a:tr h="0">
                <a:tc>
                  <a:txBody>
                    <a:bodyPr/>
                    <a:lstStyle/>
                    <a:p>
                      <a:pPr lvl="0" indent="0" marL="0">
                        <a:buNone/>
                      </a:pPr>
                      <a:r>
                        <a:rPr/>
                        <a:t>FR-007</a:t>
                      </a:r>
                    </a:p>
                  </a:txBody>
                </a:tc>
                <a:tc>
                  <a:txBody>
                    <a:bodyPr/>
                    <a:lstStyle/>
                    <a:p>
                      <a:pPr lvl="0" indent="0" marL="0">
                        <a:buNone/>
                      </a:pPr>
                      <a:r>
                        <a:rPr/>
                        <a:t>Provide CLI for configuration and execution</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CLI allows users to specify AI provider, output directory, and other options.</a:t>
                      </a:r>
                    </a:p>
                  </a:txBody>
                </a:tc>
                <a:tc>
                  <a:txBody>
                    <a:bodyPr/>
                    <a:lstStyle/>
                    <a:p>
                      <a:pPr lvl="0" indent="0" marL="0">
                        <a:buNone/>
                      </a:pPr>
                      <a:r>
                        <a:rPr/>
                        <a:t>TC-014</a:t>
                      </a:r>
                    </a:p>
                  </a:txBody>
                </a:tc>
                <a:tc>
                  <a:txBody>
                    <a:bodyPr/>
                    <a:lstStyle/>
                    <a:p>
                      <a:pPr lvl="0" indent="0" marL="0">
                        <a:buNone/>
                      </a:pPr>
                      <a:r>
                        <a:rPr/>
                        <a:t>Manual testing of CLI commands and options.</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FR-008</a:t>
                      </a:r>
                    </a:p>
                  </a:txBody>
                </a:tc>
                <a:tc>
                  <a:txBody>
                    <a:bodyPr/>
                    <a:lstStyle/>
                    <a:p>
                      <a:pPr lvl="0" indent="0" marL="0">
                        <a:buNone/>
                      </a:pPr>
                      <a:r>
                        <a:rPr/>
                        <a:t>Comprehensive Project Analysis</a:t>
                      </a:r>
                    </a:p>
                  </a:txBody>
                </a:tc>
                <a:tc>
                  <a:txBody>
                    <a:bodyPr/>
                    <a:lstStyle/>
                    <a:p>
                      <a:pPr lvl="0" indent="0" marL="0">
                        <a:buNone/>
                      </a:pPr>
                      <a:r>
                        <a:rPr/>
                        <a:t>Functional</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System accurately identifies and analyzes relevant project files (markdown, JSON, etc.).</a:t>
                      </a:r>
                    </a:p>
                  </a:txBody>
                </a:tc>
                <a:tc>
                  <a:txBody>
                    <a:bodyPr/>
                    <a:lstStyle/>
                    <a:p>
                      <a:pPr lvl="0" indent="0" marL="0">
                        <a:buNone/>
                      </a:pPr>
                      <a:r>
                        <a:rPr/>
                        <a:t>TC-015</a:t>
                      </a:r>
                    </a:p>
                  </a:txBody>
                </a:tc>
                <a:tc>
                  <a:txBody>
                    <a:bodyPr/>
                    <a:lstStyle/>
                    <a:p>
                      <a:pPr lvl="0" indent="0" marL="0">
                        <a:buNone/>
                      </a:pPr>
                      <a:r>
                        <a:rPr/>
                        <a:t>Unit tests for file analysis and scoring mechanisms.</a:t>
                      </a:r>
                    </a:p>
                  </a:txBody>
                </a:tc>
                <a:tc>
                  <a:txBody>
                    <a:bodyPr/>
                    <a:lstStyle/>
                    <a:p>
                      <a:pPr lvl="0" indent="0" marL="0">
                        <a:buNone/>
                      </a:pPr>
                      <a:r>
                        <a:rPr/>
                        <a:t>Complete</a:t>
                      </a:r>
                    </a:p>
                  </a:txBody>
                </a:tc>
                <a:tc>
                  <a:txBody>
                    <a:bodyPr/>
                    <a:lstStyle/>
                    <a:p>
                      <a:endParaRPr/>
                    </a:p>
                  </a:txBody>
                </a:tc>
              </a:tr>
              <a:tr h="0">
                <a:tc>
                  <a:txBody>
                    <a:bodyPr/>
                    <a:lstStyle/>
                    <a:p>
                      <a:pPr lvl="0" indent="0" marL="0">
                        <a:buNone/>
                      </a:pPr>
                      <a:r>
                        <a:rPr/>
                        <a:t>NF-004</a:t>
                      </a:r>
                    </a:p>
                  </a:txBody>
                </a:tc>
                <a:tc>
                  <a:txBody>
                    <a:bodyPr/>
                    <a:lstStyle/>
                    <a:p>
                      <a:pPr lvl="0" indent="0" marL="0">
                        <a:buNone/>
                      </a:pPr>
                      <a:r>
                        <a:rPr/>
                        <a:t>System should be scalable to handle large projects</a:t>
                      </a:r>
                    </a:p>
                  </a:txBody>
                </a:tc>
                <a:tc>
                  <a:txBody>
                    <a:bodyPr/>
                    <a:lstStyle/>
                    <a:p>
                      <a:pPr lvl="0" indent="0" marL="0">
                        <a:buNone/>
                      </a:pPr>
                      <a:r>
                        <a:rPr/>
                        <a:t>Non-functional</a:t>
                      </a:r>
                    </a:p>
                  </a:txBody>
                </a:tc>
                <a:tc>
                  <a:txBody>
                    <a:bodyPr/>
                    <a:lstStyle/>
                    <a:p>
                      <a:pPr lvl="0" indent="0" marL="0">
                        <a:buNone/>
                      </a:pPr>
                      <a:r>
                        <a:rPr/>
                        <a:t>Medium</a:t>
                      </a:r>
                    </a:p>
                  </a:txBody>
                </a:tc>
                <a:tc>
                  <a:txBody>
                    <a:bodyPr/>
                    <a:lstStyle/>
                    <a:p>
                      <a:pPr lvl="0" indent="0" marL="0">
                        <a:buNone/>
                      </a:pPr>
                      <a:r>
                        <a:rPr/>
                        <a:t>README</a:t>
                      </a:r>
                    </a:p>
                  </a:txBody>
                </a:tc>
                <a:tc>
                  <a:txBody>
                    <a:bodyPr/>
                    <a:lstStyle/>
                    <a:p>
                      <a:pPr lvl="0" indent="0" marL="0">
                        <a:buNone/>
                      </a:pPr>
                      <a:r>
                        <a:rPr/>
                        <a:t>System can handle projects with a large number of files and complex structures.</a:t>
                      </a:r>
                    </a:p>
                  </a:txBody>
                </a:tc>
                <a:tc>
                  <a:txBody>
                    <a:bodyPr/>
                    <a:lstStyle/>
                    <a:p>
                      <a:pPr lvl="0" indent="0" marL="0">
                        <a:buNone/>
                      </a:pPr>
                      <a:r>
                        <a:rPr/>
                        <a:t>TC-016</a:t>
                      </a:r>
                    </a:p>
                  </a:txBody>
                </a:tc>
                <a:tc>
                  <a:txBody>
                    <a:bodyPr/>
                    <a:lstStyle/>
                    <a:p>
                      <a:pPr lvl="0" indent="0" marL="0">
                        <a:buNone/>
                      </a:pPr>
                      <a:r>
                        <a:rPr/>
                        <a:t>Load testing with simulated large projects.</a:t>
                      </a:r>
                    </a:p>
                  </a:txBody>
                </a:tc>
                <a:tc>
                  <a:txBody>
                    <a:bodyPr/>
                    <a:lstStyle/>
                    <a:p>
                      <a:pPr lvl="0" indent="0" marL="0">
                        <a:buNone/>
                      </a:pPr>
                      <a:r>
                        <a:rPr/>
                        <a:t>Planned</a:t>
                      </a:r>
                    </a:p>
                  </a:txBody>
                </a:tc>
                <a:tc>
                  <a:txBody>
                    <a:bodyPr/>
                    <a:lstStyle/>
                    <a:p>
                      <a:endParaRPr/>
                    </a:p>
                  </a:txBody>
                </a:tc>
              </a:tr>
              <a:tr h="0">
                <a:tc>
                  <a:txBody>
                    <a:bodyPr/>
                    <a:lstStyle/>
                    <a:p>
                      <a:pPr lvl="0" indent="0" marL="0">
                        <a:buNone/>
                      </a:pPr>
                      <a:r>
                        <a:rPr/>
                        <a:t>BR-003</a:t>
                      </a:r>
                    </a:p>
                  </a:txBody>
                </a:tc>
                <a:tc>
                  <a:txBody>
                    <a:bodyPr/>
                    <a:lstStyle/>
                    <a:p>
                      <a:pPr lvl="0" indent="0" marL="0">
                        <a:buNone/>
                      </a:pPr>
                      <a:r>
                        <a:rPr/>
                        <a:t>Improve stakeholder alignment</a:t>
                      </a:r>
                    </a:p>
                  </a:txBody>
                </a:tc>
                <a:tc>
                  <a:txBody>
                    <a:bodyPr/>
                    <a:lstStyle/>
                    <a:p>
                      <a:pPr lvl="0" indent="0" marL="0">
                        <a:buNone/>
                      </a:pPr>
                      <a:r>
                        <a:rPr/>
                        <a:t>Business</a:t>
                      </a:r>
                    </a:p>
                  </a:txBody>
                </a:tc>
                <a:tc>
                  <a:txBody>
                    <a:bodyPr/>
                    <a:lstStyle/>
                    <a:p>
                      <a:pPr lvl="0" indent="0" marL="0">
                        <a:buNone/>
                      </a:pPr>
                      <a:r>
                        <a:rPr/>
                        <a:t>High</a:t>
                      </a:r>
                    </a:p>
                  </a:txBody>
                </a:tc>
                <a:tc>
                  <a:txBody>
                    <a:bodyPr/>
                    <a:lstStyle/>
                    <a:p>
                      <a:pPr lvl="0" indent="0" marL="0">
                        <a:buNone/>
                      </a:pPr>
                      <a:r>
                        <a:rPr/>
                        <a:t>README</a:t>
                      </a:r>
                    </a:p>
                  </a:txBody>
                </a:tc>
                <a:tc>
                  <a:txBody>
                    <a:bodyPr/>
                    <a:lstStyle/>
                    <a:p>
                      <a:pPr lvl="0" indent="0" marL="0">
                        <a:buNone/>
                      </a:pPr>
                      <a:r>
                        <a:rPr/>
                        <a:t>Increased stakeholder satisfaction with improved clarity and accessibility of project documentation.</a:t>
                      </a:r>
                    </a:p>
                  </a:txBody>
                </a:tc>
                <a:tc>
                  <a:txBody>
                    <a:bodyPr/>
                    <a:lstStyle/>
                    <a:p>
                      <a:pPr lvl="0" indent="0" marL="0">
                        <a:buNone/>
                      </a:pPr>
                      <a:r>
                        <a:rPr/>
                        <a:t>TC-017</a:t>
                      </a:r>
                    </a:p>
                  </a:txBody>
                </a:tc>
                <a:tc>
                  <a:txBody>
                    <a:bodyPr/>
                    <a:lstStyle/>
                    <a:p>
                      <a:pPr lvl="0" indent="0" marL="0">
                        <a:buNone/>
                      </a:pPr>
                      <a:r>
                        <a:rPr/>
                        <a:t>Stakeholder feedback and satisfaction surveys.</a:t>
                      </a:r>
                    </a:p>
                  </a:txBody>
                </a:tc>
                <a:tc>
                  <a:txBody>
                    <a:bodyPr/>
                    <a:lstStyle/>
                    <a:p>
                      <a:pPr lvl="0" indent="0" marL="0">
                        <a:buNone/>
                      </a:pPr>
                      <a:r>
                        <a:rPr/>
                        <a:t>Planned</a:t>
                      </a: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Key:</a:t>
            </a:r>
          </a:p>
          <a:p>
            <a:pPr lvl="0"/>
            <a:r>
              <a:rPr b="1"/>
              <a:t>TC-XXX:</a:t>
            </a:r>
            <a:r>
              <a:rPr/>
              <a:t> Refers to a specific Test Case ID (detailed test cases would be documented separately).</a:t>
            </a:r>
          </a:p>
          <a:p>
            <a:pPr lvl="0" indent="0" marL="0">
              <a:buNone/>
            </a:pPr>
            <a:r>
              <a:rPr/>
              <a:t>This RTM will be updated regularly throughout the project lifecycle to reflect changes in requirements and their status. The “Notes” column can be used to add additional context or details as needed.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2025-06-10T15:29:35Z</dcterms:created>
  <dcterms:modified xsi:type="dcterms:W3CDTF">2025-06-10T15:29:35Z</dcterms:modified>
</cp:coreProperties>
</file>

<file path=docProps/custom.xml><?xml version="1.0" encoding="utf-8"?>
<Properties xmlns="http://schemas.openxmlformats.org/officeDocument/2006/custom-properties" xmlns:vt="http://schemas.openxmlformats.org/officeDocument/2006/docPropsVTypes"/>
</file>