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 Management Plan</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management-plans</a:t>
            </a:r>
            <a:br/>
            <a:r>
              <a:rPr b="1"/>
              <a:t>Generated:</a:t>
            </a:r>
            <a:r>
              <a:rPr/>
              <a:t> 2025-06-10T08:15:04.561Z</a:t>
            </a:r>
            <a:br/>
            <a:r>
              <a:rPr b="1"/>
              <a:t>Description:</a:t>
            </a:r>
            <a:r>
              <a:rPr/>
              <a:t> PMBOK Risk Management Plan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 Management Plan: Requirements Gathering Agent Project</a:t>
            </a:r>
          </a:p>
        </p:txBody>
      </p:sp>
      <p:sp>
        <p:nvSpPr>
          <p:cNvPr id="3" name="Content Placeholder 2"/>
          <p:cNvSpPr>
            <a:spLocks noGrp="1"/>
          </p:cNvSpPr>
          <p:nvPr>
            <p:ph idx="1"/>
          </p:nvPr>
        </p:nvSpPr>
        <p:spPr/>
        <p:txBody>
          <a:bodyPr/>
          <a:lstStyle/>
          <a:p>
            <a:pPr lvl="0" indent="0" marL="0">
              <a:buNone/>
            </a:pPr>
            <a:r>
              <a:rPr b="1"/>
              <a:t>1. Introduction and Purpose</a:t>
            </a:r>
          </a:p>
          <a:p>
            <a:pPr lvl="0" indent="0" marL="0">
              <a:buNone/>
            </a:pPr>
            <a:r>
              <a:rPr/>
              <a:t>This Risk Management Plan outlines the strategy for identifying, analyzing, responding to, and monitoring risks throughout the Requirements Gathering Agent (RGA) project lifecycle. The purpose is to proactively mitigate potential threats and capitalize on opportunities to ensure project success, on time and within budget. This plan adheres to PMBOK 7th Edition guidelines.</a:t>
            </a:r>
          </a:p>
          <a:p>
            <a:pPr lvl="0" indent="0" marL="0">
              <a:buNone/>
            </a:pPr>
            <a:r>
              <a:rPr b="1"/>
              <a:t>2. Methodology and Approach</a:t>
            </a:r>
          </a:p>
          <a:p>
            <a:pPr lvl="0" indent="0" marL="0">
              <a:buNone/>
            </a:pPr>
            <a:r>
              <a:rPr/>
              <a:t>A qualitative and quantitative risk management approach will be used. Qualitative analysis will focus on identifying and prioritizing risks based on probability and impact. Quantitative analysis will be employed where appropriate, particularly for high-priority risks, to estimate potential financial impacts. A risk register will be maintained throughout the project to track identified risks, planned responses, and monitoring results. The plan will be iterative, reviewed and updated at each project phase.</a:t>
            </a:r>
          </a:p>
          <a:p>
            <a:pPr lvl="0" indent="0" marL="0">
              <a:buNone/>
            </a:pPr>
            <a:r>
              <a:rPr b="1"/>
              <a:t>3. Roles and Responsibilities</a:t>
            </a:r>
          </a:p>
          <a:p>
            <a:pPr lvl="0"/>
            <a:r>
              <a:rPr b="1"/>
              <a:t>Project Manager:</a:t>
            </a:r>
            <a:r>
              <a:rPr/>
              <a:t> Overall responsibility for risk management, including plan development, implementation, and monitoring.</a:t>
            </a:r>
          </a:p>
          <a:p>
            <a:pPr lvl="0"/>
            <a:r>
              <a:rPr b="1"/>
              <a:t>Development Team Lead:</a:t>
            </a:r>
            <a:r>
              <a:rPr/>
              <a:t> Responsible for identifying technical risks and contributing to risk response planning.</a:t>
            </a:r>
          </a:p>
          <a:p>
            <a:pPr lvl="0"/>
            <a:r>
              <a:rPr b="1"/>
              <a:t>AI Specialist:</a:t>
            </a:r>
            <a:r>
              <a:rPr/>
              <a:t> Responsible for assessing risks related to AI model performance and integration.</a:t>
            </a:r>
          </a:p>
          <a:p>
            <a:pPr lvl="0"/>
            <a:r>
              <a:rPr b="1"/>
              <a:t>Stakeholder Representatives:</a:t>
            </a:r>
            <a:r>
              <a:rPr/>
              <a:t> Responsible for identifying and assessing risks related to stakeholder expectations and requirements.</a:t>
            </a:r>
          </a:p>
          <a:p>
            <a:pPr lvl="0"/>
            <a:r>
              <a:rPr b="1"/>
              <a:t>QA/Testing Team:</a:t>
            </a:r>
            <a:r>
              <a:rPr/>
              <a:t> Responsible for identifying and assessing risks related to software quality and testing.</a:t>
            </a:r>
          </a:p>
          <a:p>
            <a:pPr lvl="0" indent="0" marL="0">
              <a:buNone/>
            </a:pPr>
            <a:r>
              <a:rPr b="1"/>
              <a:t>4. Risk Categories and Breakdown Structure</a:t>
            </a:r>
          </a:p>
          <a:p>
            <a:pPr lvl="0" indent="0" marL="0">
              <a:buNone/>
            </a:pPr>
            <a:r>
              <a:rPr/>
              <a:t>Risks are categorized as follows:</a:t>
            </a:r>
          </a:p>
          <a:p>
            <a:pPr lvl="0"/>
            <a:r>
              <a:rPr b="1"/>
              <a:t>Technical Risks:</a:t>
            </a:r>
            <a:r>
              <a:rPr/>
              <a:t> Related to software development, AI model integration, system performance, and infrastructure. Examples include:</a:t>
            </a:r>
          </a:p>
          <a:p>
            <a:pPr lvl="1"/>
            <a:r>
              <a:rPr/>
              <a:t>API Integration Failures (Azure OpenAI, Google AI, etc.)</a:t>
            </a:r>
          </a:p>
          <a:p>
            <a:pPr lvl="1"/>
            <a:r>
              <a:rPr/>
              <a:t>Unexpected Model Behavior/Limitations</a:t>
            </a:r>
          </a:p>
          <a:p>
            <a:pPr lvl="1"/>
            <a:r>
              <a:rPr/>
              <a:t>Insufficient System Performance (Scalability issues)</a:t>
            </a:r>
          </a:p>
          <a:p>
            <a:pPr lvl="1"/>
            <a:r>
              <a:rPr/>
              <a:t>Data Security Vulnerabilities</a:t>
            </a:r>
          </a:p>
          <a:p>
            <a:pPr lvl="1"/>
            <a:r>
              <a:rPr/>
              <a:t>Third-party Library Issues</a:t>
            </a:r>
          </a:p>
          <a:p>
            <a:pPr lvl="1"/>
            <a:r>
              <a:rPr/>
              <a:t>Unexpected Downtime of AI providers</a:t>
            </a:r>
          </a:p>
          <a:p>
            <a:pPr lvl="0"/>
            <a:r>
              <a:rPr b="1"/>
              <a:t>Schedule Risks:</a:t>
            </a:r>
            <a:r>
              <a:rPr/>
              <a:t> Related to project timelines and deliverables. Examples include:</a:t>
            </a:r>
          </a:p>
          <a:p>
            <a:pPr lvl="1"/>
            <a:r>
              <a:rPr/>
              <a:t>Delays in AI model training or integration</a:t>
            </a:r>
          </a:p>
          <a:p>
            <a:pPr lvl="1"/>
            <a:r>
              <a:rPr/>
              <a:t>Unexpected bugs requiring extensive debugging</a:t>
            </a:r>
          </a:p>
          <a:p>
            <a:pPr lvl="1"/>
            <a:r>
              <a:rPr/>
              <a:t>Resource unavailability</a:t>
            </a:r>
          </a:p>
          <a:p>
            <a:pPr lvl="1"/>
            <a:r>
              <a:rPr/>
              <a:t>Scope creep</a:t>
            </a:r>
          </a:p>
          <a:p>
            <a:pPr lvl="0"/>
            <a:r>
              <a:rPr b="1"/>
              <a:t>Cost Risks:</a:t>
            </a:r>
            <a:r>
              <a:rPr/>
              <a:t> Related to project budget and resource allocation. Examples include:</a:t>
            </a:r>
          </a:p>
          <a:p>
            <a:pPr lvl="1"/>
            <a:r>
              <a:rPr/>
              <a:t>Increased AI API costs</a:t>
            </a:r>
          </a:p>
          <a:p>
            <a:pPr lvl="1"/>
            <a:r>
              <a:rPr/>
              <a:t>Unexpected resource requirements</a:t>
            </a:r>
          </a:p>
          <a:p>
            <a:pPr lvl="1"/>
            <a:r>
              <a:rPr/>
              <a:t>Cost overruns due to delays</a:t>
            </a:r>
          </a:p>
          <a:p>
            <a:pPr lvl="0"/>
            <a:r>
              <a:rPr b="1"/>
              <a:t>Stakeholder Risks:</a:t>
            </a:r>
            <a:r>
              <a:rPr/>
              <a:t> Related to communication, expectations, and stakeholder management. Examples include:</a:t>
            </a:r>
          </a:p>
          <a:p>
            <a:pPr lvl="1"/>
            <a:r>
              <a:rPr/>
              <a:t>Lack of stakeholder engagement</a:t>
            </a:r>
          </a:p>
          <a:p>
            <a:pPr lvl="1"/>
            <a:r>
              <a:rPr/>
              <a:t>Misunderstanding of requirements</a:t>
            </a:r>
          </a:p>
          <a:p>
            <a:pPr lvl="1"/>
            <a:r>
              <a:rPr/>
              <a:t>Changes in stakeholder priorities</a:t>
            </a:r>
          </a:p>
          <a:p>
            <a:pPr lvl="0"/>
            <a:r>
              <a:rPr b="1"/>
              <a:t>Quality Risks:</a:t>
            </a:r>
            <a:r>
              <a:rPr/>
              <a:t> Related to software quality, accuracy, and reliability. Examples include:</a:t>
            </a:r>
          </a:p>
          <a:p>
            <a:pPr lvl="1"/>
            <a:r>
              <a:rPr/>
              <a:t>Inaccurate document generation</a:t>
            </a:r>
          </a:p>
          <a:p>
            <a:pPr lvl="1"/>
            <a:r>
              <a:rPr/>
              <a:t>Insufficient testing</a:t>
            </a:r>
          </a:p>
          <a:p>
            <a:pPr lvl="1"/>
            <a:r>
              <a:rPr/>
              <a:t>Lack of PMBOK compliance</a:t>
            </a:r>
          </a:p>
          <a:p>
            <a:pPr lvl="0"/>
            <a:r>
              <a:rPr b="1"/>
              <a:t>Market Risks:</a:t>
            </a:r>
            <a:r>
              <a:rPr/>
              <a:t> Related to market demand, competition, and adoption. Examples include:</a:t>
            </a:r>
          </a:p>
          <a:p>
            <a:pPr lvl="1"/>
            <a:r>
              <a:rPr/>
              <a:t>Low market demand for the product</a:t>
            </a:r>
          </a:p>
          <a:p>
            <a:pPr lvl="1"/>
            <a:r>
              <a:rPr/>
              <a:t>Emergence of competing products</a:t>
            </a:r>
          </a:p>
          <a:p>
            <a:pPr lvl="1"/>
            <a:r>
              <a:rPr/>
              <a:t>Slow user adoption</a:t>
            </a:r>
          </a:p>
          <a:p>
            <a:pPr lvl="0" indent="0" marL="0">
              <a:buNone/>
            </a:pPr>
            <a:r>
              <a:rPr b="1"/>
              <a:t>5. Risk Probability and Impact Definitions</a:t>
            </a:r>
          </a:p>
          <a:p>
            <a:pPr lvl="0" indent="0" marL="0">
              <a:buNone/>
            </a:pPr>
            <a:r>
              <a:rPr/>
              <a:t>Probability and impact will be assessed on a scale of 1 to 5 (1 being low, 5 being high).</a:t>
            </a:r>
          </a:p>
          <a:p>
            <a:pPr lvl="0" indent="0" marL="0">
              <a:buNone/>
            </a:pPr>
            <a:r>
              <a:rPr b="1"/>
              <a:t>6. Risk Tolerance Thresholds</a:t>
            </a:r>
          </a:p>
          <a:p>
            <a:pPr lvl="0"/>
            <a:r>
              <a:rPr b="1"/>
              <a:t>High:</a:t>
            </a:r>
            <a:r>
              <a:rPr/>
              <a:t> Risks with a probability of 4 or 5 and an impact of 4 or 5 will require immediate attention and proactive mitigation.</a:t>
            </a:r>
          </a:p>
          <a:p>
            <a:pPr lvl="0"/>
            <a:r>
              <a:rPr b="1"/>
              <a:t>Medium:</a:t>
            </a:r>
            <a:r>
              <a:rPr/>
              <a:t> Risks with a probability of 3 or 4 and an impact of 3 or 4 will require monitoring and contingency planning.</a:t>
            </a:r>
          </a:p>
          <a:p>
            <a:pPr lvl="0"/>
            <a:r>
              <a:rPr b="1"/>
              <a:t>Low:</a:t>
            </a:r>
            <a:r>
              <a:rPr/>
              <a:t> Risks with a probability of 1 or 2 and an impact of 1 or 2 will be monitored but may not require specific action.</a:t>
            </a:r>
          </a:p>
          <a:p>
            <a:pPr lvl="0" indent="0" marL="0">
              <a:buNone/>
            </a:pPr>
            <a:r>
              <a:rPr b="1"/>
              <a:t>7. Risk Documentation Approach</a:t>
            </a:r>
          </a:p>
          <a:p>
            <a:pPr lvl="0" indent="0" marL="0">
              <a:buNone/>
            </a:pPr>
            <a:r>
              <a:rPr/>
              <a:t>All identified risks will be documented in a risk register, including:</a:t>
            </a:r>
          </a:p>
          <a:p>
            <a:pPr lvl="0"/>
            <a:r>
              <a:rPr/>
              <a:t>Risk ID</a:t>
            </a:r>
          </a:p>
          <a:p>
            <a:pPr lvl="0"/>
            <a:r>
              <a:rPr/>
              <a:t>Risk Description</a:t>
            </a:r>
          </a:p>
          <a:p>
            <a:pPr lvl="0"/>
            <a:r>
              <a:rPr/>
              <a:t>Risk Category</a:t>
            </a:r>
          </a:p>
          <a:p>
            <a:pPr lvl="0"/>
            <a:r>
              <a:rPr/>
              <a:t>Risk Owner</a:t>
            </a:r>
          </a:p>
          <a:p>
            <a:pPr lvl="0"/>
            <a:r>
              <a:rPr/>
              <a:t>Probability</a:t>
            </a:r>
          </a:p>
          <a:p>
            <a:pPr lvl="0"/>
            <a:r>
              <a:rPr/>
              <a:t>Impact</a:t>
            </a:r>
          </a:p>
          <a:p>
            <a:pPr lvl="0"/>
            <a:r>
              <a:rPr/>
              <a:t>Trigger</a:t>
            </a:r>
          </a:p>
          <a:p>
            <a:pPr lvl="0"/>
            <a:r>
              <a:rPr/>
              <a:t>Response Strategy</a:t>
            </a:r>
          </a:p>
          <a:p>
            <a:pPr lvl="0"/>
            <a:r>
              <a:rPr/>
              <a:t>Contingency Plan</a:t>
            </a:r>
          </a:p>
          <a:p>
            <a:pPr lvl="0"/>
            <a:r>
              <a:rPr/>
              <a:t>Status</a:t>
            </a:r>
          </a:p>
          <a:p>
            <a:pPr lvl="0"/>
            <a:r>
              <a:rPr/>
              <a:t>Assigned Resources</a:t>
            </a:r>
          </a:p>
          <a:p>
            <a:pPr lvl="0"/>
            <a:r>
              <a:rPr/>
              <a:t>Date Identified</a:t>
            </a:r>
          </a:p>
          <a:p>
            <a:pPr lvl="0"/>
            <a:r>
              <a:rPr/>
              <a:t>Date Updated</a:t>
            </a:r>
          </a:p>
          <a:p>
            <a:pPr lvl="0" indent="0" marL="0">
              <a:buNone/>
            </a:pPr>
            <a:r>
              <a:rPr b="1"/>
              <a:t>8. Risk Identification Techniques</a:t>
            </a:r>
          </a:p>
          <a:p>
            <a:pPr lvl="0"/>
            <a:r>
              <a:rPr/>
              <a:t>Brainstorming sessions with the project team and stakeholders</a:t>
            </a:r>
          </a:p>
          <a:p>
            <a:pPr lvl="0"/>
            <a:r>
              <a:rPr/>
              <a:t>SWOT analysis</a:t>
            </a:r>
          </a:p>
          <a:p>
            <a:pPr lvl="0"/>
            <a:r>
              <a:rPr/>
              <a:t>Checklists based on past project experience</a:t>
            </a:r>
          </a:p>
          <a:p>
            <a:pPr lvl="0"/>
            <a:r>
              <a:rPr/>
              <a:t>Delphi technique (for expert opinions)</a:t>
            </a:r>
          </a:p>
          <a:p>
            <a:pPr lvl="0"/>
            <a:r>
              <a:rPr/>
              <a:t>Root cause analysis of issues</a:t>
            </a:r>
          </a:p>
          <a:p>
            <a:pPr lvl="0" indent="0" marL="0">
              <a:buNone/>
            </a:pPr>
            <a:r>
              <a:rPr b="1"/>
              <a:t>9. Risk Analysis Approach (Qualitative and Quantitative)</a:t>
            </a:r>
          </a:p>
          <a:p>
            <a:pPr lvl="0"/>
            <a:r>
              <a:rPr b="1"/>
              <a:t>Qualitative:</a:t>
            </a:r>
            <a:r>
              <a:rPr/>
              <a:t> Probability and impact matrix will be used to prioritize risks.</a:t>
            </a:r>
          </a:p>
          <a:p>
            <a:pPr lvl="0"/>
            <a:r>
              <a:rPr b="1"/>
              <a:t>Quantitative:</a:t>
            </a:r>
            <a:r>
              <a:rPr/>
              <a:t> Monte Carlo simulation may be used for high-priority risks to estimate the potential financial impact of delays or cost overruns.</a:t>
            </a:r>
          </a:p>
          <a:p>
            <a:pPr lvl="0" indent="0" marL="0">
              <a:buNone/>
            </a:pPr>
            <a:r>
              <a:rPr b="1"/>
              <a:t>10. Risk Response Strategies</a:t>
            </a:r>
          </a:p>
          <a:p>
            <a:pPr lvl="0" indent="0" marL="0">
              <a:buNone/>
            </a:pPr>
            <a:r>
              <a:rPr/>
              <a:t>The following strategies will be considered:</a:t>
            </a:r>
          </a:p>
          <a:p>
            <a:pPr lvl="0"/>
            <a:r>
              <a:rPr b="1"/>
              <a:t>Avoidance:</a:t>
            </a:r>
            <a:r>
              <a:rPr/>
              <a:t> Eliminating the risk altogether.</a:t>
            </a:r>
          </a:p>
          <a:p>
            <a:pPr lvl="0"/>
            <a:r>
              <a:rPr b="1"/>
              <a:t>Mitigation:</a:t>
            </a:r>
            <a:r>
              <a:rPr/>
              <a:t> Reducing the probability or impact of the risk.</a:t>
            </a:r>
          </a:p>
          <a:p>
            <a:pPr lvl="0"/>
            <a:r>
              <a:rPr b="1"/>
              <a:t>Transfer:</a:t>
            </a:r>
            <a:r>
              <a:rPr/>
              <a:t> Shifting the risk to a third party (e.g., insurance).</a:t>
            </a:r>
          </a:p>
          <a:p>
            <a:pPr lvl="0"/>
            <a:r>
              <a:rPr b="1"/>
              <a:t>Acceptance:</a:t>
            </a:r>
            <a:r>
              <a:rPr/>
              <a:t> Accepting the risk and its potential consequences.</a:t>
            </a:r>
          </a:p>
          <a:p>
            <a:pPr lvl="0"/>
            <a:r>
              <a:rPr b="1"/>
              <a:t>Enhancement:</a:t>
            </a:r>
            <a:r>
              <a:rPr/>
              <a:t> Capitalizing on opportunities.</a:t>
            </a:r>
          </a:p>
          <a:p>
            <a:pPr lvl="0" indent="0" marL="0">
              <a:buNone/>
            </a:pPr>
            <a:r>
              <a:rPr b="1"/>
              <a:t>11. Risk Monitoring Approach</a:t>
            </a:r>
          </a:p>
          <a:p>
            <a:pPr lvl="0" indent="0" marL="0">
              <a:buNone/>
            </a:pPr>
            <a:r>
              <a:rPr/>
              <a:t>Risks will be monitored regularly (weekly) through:</a:t>
            </a:r>
          </a:p>
          <a:p>
            <a:pPr lvl="0"/>
            <a:r>
              <a:rPr/>
              <a:t>Risk register updates</a:t>
            </a:r>
          </a:p>
          <a:p>
            <a:pPr lvl="0"/>
            <a:r>
              <a:rPr/>
              <a:t>Progress meetings</a:t>
            </a:r>
          </a:p>
          <a:p>
            <a:pPr lvl="0"/>
            <a:r>
              <a:rPr/>
              <a:t>Issue tracking system</a:t>
            </a:r>
          </a:p>
          <a:p>
            <a:pPr lvl="0"/>
            <a:r>
              <a:rPr/>
              <a:t>Performance reporting</a:t>
            </a:r>
          </a:p>
          <a:p>
            <a:pPr lvl="0" indent="0" marL="0">
              <a:buNone/>
            </a:pPr>
            <a:r>
              <a:rPr b="1"/>
              <a:t>12. Risk Communication Plan</a:t>
            </a:r>
          </a:p>
          <a:p>
            <a:pPr lvl="0" indent="0" marL="0">
              <a:buNone/>
            </a:pPr>
            <a:r>
              <a:rPr/>
              <a:t>Regular risk communication will occur through:</a:t>
            </a:r>
          </a:p>
          <a:p>
            <a:pPr lvl="0"/>
            <a:r>
              <a:rPr/>
              <a:t>Weekly project status reports</a:t>
            </a:r>
          </a:p>
          <a:p>
            <a:pPr lvl="0"/>
            <a:r>
              <a:rPr/>
              <a:t>Risk review meetings</a:t>
            </a:r>
          </a:p>
          <a:p>
            <a:pPr lvl="0"/>
            <a:r>
              <a:rPr/>
              <a:t>Direct communication with stakeholders</a:t>
            </a:r>
          </a:p>
          <a:p>
            <a:pPr lvl="0" indent="0" marL="0">
              <a:buNone/>
            </a:pPr>
            <a:r>
              <a:rPr b="1"/>
              <a:t>13. Risk Timing</a:t>
            </a:r>
          </a:p>
          <a:p>
            <a:pPr lvl="0" indent="0" marL="0">
              <a:buNone/>
            </a:pPr>
            <a:r>
              <a:rPr/>
              <a:t>Risk assessment and response planning will occur at the beginning of each project phase. Monitoring and updates will be continuous.</a:t>
            </a:r>
          </a:p>
          <a:p>
            <a:pPr lvl="0" indent="0" marL="0">
              <a:buNone/>
            </a:pPr>
            <a:r>
              <a:rPr b="1"/>
              <a:t>14. Risk Tracking and Auditing</a:t>
            </a:r>
          </a:p>
          <a:p>
            <a:pPr lvl="0" indent="0" marL="0">
              <a:buNone/>
            </a:pPr>
            <a:r>
              <a:rPr/>
              <a:t>The risk register will be the primary tool for risk tracking. Regular audits of the risk management process will be conducted to ensure effectiveness.</a:t>
            </a:r>
          </a:p>
          <a:p>
            <a:pPr lvl="0" indent="0" marL="0">
              <a:buNone/>
            </a:pPr>
            <a:r>
              <a:rPr/>
              <a:t>This Risk Management Plan will be reviewed and updated as needed throughout the project lifecycle to reflect changes in the project environment and risk profile. The Project Manager is responsible for ensuring that this plan is implemented effectively.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2025-06-10T15:29:35Z</dcterms:created>
  <dcterms:modified xsi:type="dcterms:W3CDTF">2025-06-10T15:29:35Z</dcterms:modified>
</cp:coreProperties>
</file>

<file path=docProps/custom.xml><?xml version="1.0" encoding="utf-8"?>
<Properties xmlns="http://schemas.openxmlformats.org/officeDocument/2006/custom-properties" xmlns:vt="http://schemas.openxmlformats.org/officeDocument/2006/docPropsVTypes"/>
</file>