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List</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2025-06-10T08:16:28.554Z</a:t>
            </a:r>
            <a:br/>
            <a:r>
              <a:rPr b="1"/>
              <a:t>Description:</a:t>
            </a:r>
            <a:r>
              <a:rPr/>
              <a:t> PMBOK Activity List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Requirements Gathering Agent - Activity List</a:t>
            </a:r>
          </a:p>
          <a:p>
            <a:pPr lvl="0" indent="0" marL="0">
              <a:buNone/>
            </a:pPr>
            <a:r>
              <a:rPr/>
              <a:t>This Activity List outlines the tasks required to complete the Requirements Gathering Agent project. Activities are categorized and linked to relevant Work Breakdown Structure (WBS) components for traceability and management. The level of detail provided is sufficient for planning and tracking progress, while avoiding excessive granularity.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41300"/>
                <a:gridCol w="876300"/>
                <a:gridCol w="3695700"/>
                <a:gridCol w="292100"/>
              </a:tblGrid>
              <a:tr h="0">
                <a:tc>
                  <a:txBody>
                    <a:bodyPr/>
                    <a:lstStyle/>
                    <a:p>
                      <a:pPr lvl="0" indent="0" marL="0">
                        <a:buNone/>
                      </a:pPr>
                      <a:r>
                        <a:rPr/>
                        <a:t>Activity ID</a:t>
                      </a:r>
                    </a:p>
                  </a:txBody>
                  <a:tcPr/>
                </a:tc>
                <a:tc>
                  <a:txBody>
                    <a:bodyPr/>
                    <a:lstStyle/>
                    <a:p>
                      <a:pPr lvl="0" indent="0" marL="0">
                        <a:buNone/>
                      </a:pPr>
                      <a:r>
                        <a:rPr/>
                        <a:t>Activity Name</a:t>
                      </a:r>
                    </a:p>
                  </a:txBody>
                  <a:tcPr/>
                </a:tc>
                <a:tc>
                  <a:txBody>
                    <a:bodyPr/>
                    <a:lstStyle/>
                    <a:p>
                      <a:pPr lvl="0" indent="0" marL="0">
                        <a:buNone/>
                      </a:pPr>
                      <a:r>
                        <a:rPr/>
                        <a:t>Description</a:t>
                      </a:r>
                    </a:p>
                  </a:txBody>
                  <a:tcPr/>
                </a:tc>
                <a:tc>
                  <a:txBody>
                    <a:bodyPr/>
                    <a:lstStyle/>
                    <a:p>
                      <a:pPr lvl="0" indent="0" marL="0">
                        <a:buNone/>
                      </a:pPr>
                      <a:r>
                        <a:rPr/>
                        <a:t>WBS Reference</a:t>
                      </a:r>
                    </a:p>
                  </a:txBody>
                  <a:tcPr/>
                </a:tc>
              </a:tr>
              <a:tr h="0">
                <a:tc>
                  <a:txBody>
                    <a:bodyPr/>
                    <a:lstStyle/>
                    <a:p>
                      <a:pPr lvl="0" indent="0" marL="0">
                        <a:buNone/>
                      </a:pPr>
                      <a:r>
                        <a:rPr/>
                        <a:t>ACT-001</a:t>
                      </a:r>
                    </a:p>
                  </a:txBody>
                </a:tc>
                <a:tc>
                  <a:txBody>
                    <a:bodyPr/>
                    <a:lstStyle/>
                    <a:p>
                      <a:pPr lvl="0" indent="0" marL="0">
                        <a:buNone/>
                      </a:pPr>
                      <a:r>
                        <a:rPr/>
                        <a:t>Project Initiation</a:t>
                      </a:r>
                    </a:p>
                  </a:txBody>
                </a:tc>
                <a:tc>
                  <a:txBody>
                    <a:bodyPr/>
                    <a:lstStyle/>
                    <a:p>
                      <a:pPr lvl="0" indent="0" marL="0">
                        <a:buNone/>
                      </a:pPr>
                      <a:r>
                        <a:rPr/>
                        <a:t>Define project goals, objectives, and scope based on the project charter and stakeholder input. Establish project governance and communication plan.</a:t>
                      </a:r>
                    </a:p>
                  </a:txBody>
                </a:tc>
                <a:tc>
                  <a:txBody>
                    <a:bodyPr/>
                    <a:lstStyle/>
                    <a:p>
                      <a:pPr lvl="0" indent="0" marL="0">
                        <a:buNone/>
                      </a:pPr>
                      <a:r>
                        <a:rPr/>
                        <a:t>1.1</a:t>
                      </a:r>
                    </a:p>
                  </a:txBody>
                </a:tc>
              </a:tr>
              <a:tr h="0">
                <a:tc>
                  <a:txBody>
                    <a:bodyPr/>
                    <a:lstStyle/>
                    <a:p>
                      <a:pPr lvl="0" indent="0" marL="0">
                        <a:buNone/>
                      </a:pPr>
                      <a:r>
                        <a:rPr/>
                        <a:t>ACT-002</a:t>
                      </a:r>
                    </a:p>
                  </a:txBody>
                </a:tc>
                <a:tc>
                  <a:txBody>
                    <a:bodyPr/>
                    <a:lstStyle/>
                    <a:p>
                      <a:pPr lvl="0" indent="0" marL="0">
                        <a:buNone/>
                      </a:pPr>
                      <a:r>
                        <a:rPr/>
                        <a:t>Requirements Gathering and Analysis</a:t>
                      </a:r>
                    </a:p>
                  </a:txBody>
                </a:tc>
                <a:tc>
                  <a:txBody>
                    <a:bodyPr/>
                    <a:lstStyle/>
                    <a:p>
                      <a:pPr lvl="0" indent="0" marL="0">
                        <a:buNone/>
                      </a:pPr>
                      <a:r>
                        <a:rPr/>
                        <a:t>Collect, analyze, and document functional and non-functional requirements from stakeholders, documentation, and the project README. Prioritize requirements.</a:t>
                      </a:r>
                    </a:p>
                  </a:txBody>
                </a:tc>
                <a:tc>
                  <a:txBody>
                    <a:bodyPr/>
                    <a:lstStyle/>
                    <a:p>
                      <a:pPr lvl="0" indent="0" marL="0">
                        <a:buNone/>
                      </a:pPr>
                      <a:r>
                        <a:rPr/>
                        <a:t>1.2</a:t>
                      </a:r>
                    </a:p>
                  </a:txBody>
                </a:tc>
              </a:tr>
              <a:tr h="0">
                <a:tc>
                  <a:txBody>
                    <a:bodyPr/>
                    <a:lstStyle/>
                    <a:p>
                      <a:pPr lvl="0" indent="0" marL="0">
                        <a:buNone/>
                      </a:pPr>
                      <a:r>
                        <a:rPr/>
                        <a:t>ACT-003</a:t>
                      </a:r>
                    </a:p>
                  </a:txBody>
                </a:tc>
                <a:tc>
                  <a:txBody>
                    <a:bodyPr/>
                    <a:lstStyle/>
                    <a:p>
                      <a:pPr lvl="0" indent="0" marL="0">
                        <a:buNone/>
                      </a:pPr>
                      <a:r>
                        <a:rPr/>
                        <a:t>System Design</a:t>
                      </a:r>
                    </a:p>
                  </a:txBody>
                </a:tc>
                <a:tc>
                  <a:txBody>
                    <a:bodyPr/>
                    <a:lstStyle/>
                    <a:p>
                      <a:pPr lvl="0" indent="0" marL="0">
                        <a:buNone/>
                      </a:pPr>
                      <a:r>
                        <a:rPr/>
                        <a:t>Design the system architecture, including the context manager, AI provider integration, document generation engine, and CLI interface. Select appropriate technologies and frameworks.</a:t>
                      </a:r>
                    </a:p>
                  </a:txBody>
                </a:tc>
                <a:tc>
                  <a:txBody>
                    <a:bodyPr/>
                    <a:lstStyle/>
                    <a:p>
                      <a:pPr lvl="0" indent="0" marL="0">
                        <a:buNone/>
                      </a:pPr>
                      <a:r>
                        <a:rPr/>
                        <a:t>2.1</a:t>
                      </a:r>
                    </a:p>
                  </a:txBody>
                </a:tc>
              </a:tr>
              <a:tr h="0">
                <a:tc>
                  <a:txBody>
                    <a:bodyPr/>
                    <a:lstStyle/>
                    <a:p>
                      <a:pPr lvl="0" indent="0" marL="0">
                        <a:buNone/>
                      </a:pPr>
                      <a:r>
                        <a:rPr/>
                        <a:t>ACT-004</a:t>
                      </a:r>
                    </a:p>
                  </a:txBody>
                </a:tc>
                <a:tc>
                  <a:txBody>
                    <a:bodyPr/>
                    <a:lstStyle/>
                    <a:p>
                      <a:pPr lvl="0" indent="0" marL="0">
                        <a:buNone/>
                      </a:pPr>
                      <a:r>
                        <a:rPr/>
                        <a:t>Development: Context Manager</a:t>
                      </a:r>
                    </a:p>
                  </a:txBody>
                </a:tc>
                <a:tc>
                  <a:txBody>
                    <a:bodyPr/>
                    <a:lstStyle/>
                    <a:p>
                      <a:pPr lvl="0" indent="0" marL="0">
                        <a:buNone/>
                      </a:pPr>
                      <a:r>
                        <a:rPr/>
                        <a:t>Develop the context management system, including mechanisms for context injection, prioritization, and handling large language models.</a:t>
                      </a:r>
                    </a:p>
                  </a:txBody>
                </a:tc>
                <a:tc>
                  <a:txBody>
                    <a:bodyPr/>
                    <a:lstStyle/>
                    <a:p>
                      <a:pPr lvl="0" indent="0" marL="0">
                        <a:buNone/>
                      </a:pPr>
                      <a:r>
                        <a:rPr/>
                        <a:t>2.1.1</a:t>
                      </a:r>
                    </a:p>
                  </a:txBody>
                </a:tc>
              </a:tr>
              <a:tr h="0">
                <a:tc>
                  <a:txBody>
                    <a:bodyPr/>
                    <a:lstStyle/>
                    <a:p>
                      <a:pPr lvl="0" indent="0" marL="0">
                        <a:buNone/>
                      </a:pPr>
                      <a:r>
                        <a:rPr/>
                        <a:t>ACT-005</a:t>
                      </a:r>
                    </a:p>
                  </a:txBody>
                </a:tc>
                <a:tc>
                  <a:txBody>
                    <a:bodyPr/>
                    <a:lstStyle/>
                    <a:p>
                      <a:pPr lvl="0" indent="0" marL="0">
                        <a:buNone/>
                      </a:pPr>
                      <a:r>
                        <a:rPr/>
                        <a:t>Development: AI Provider Integration</a:t>
                      </a:r>
                    </a:p>
                  </a:txBody>
                </a:tc>
                <a:tc>
                  <a:txBody>
                    <a:bodyPr/>
                    <a:lstStyle/>
                    <a:p>
                      <a:pPr lvl="0" indent="0" marL="0">
                        <a:buNone/>
                      </a:pPr>
                      <a:r>
                        <a:rPr/>
                        <a:t>Implement integration with Azure OpenAI, Google AI, GitHub AI, and Ollama, ensuring secure authentication and robust error handling.</a:t>
                      </a:r>
                    </a:p>
                  </a:txBody>
                </a:tc>
                <a:tc>
                  <a:txBody>
                    <a:bodyPr/>
                    <a:lstStyle/>
                    <a:p>
                      <a:pPr lvl="0" indent="0" marL="0">
                        <a:buNone/>
                      </a:pPr>
                      <a:r>
                        <a:rPr/>
                        <a:t>2.1.2</a:t>
                      </a:r>
                    </a:p>
                  </a:txBody>
                </a:tc>
              </a:tr>
              <a:tr h="0">
                <a:tc>
                  <a:txBody>
                    <a:bodyPr/>
                    <a:lstStyle/>
                    <a:p>
                      <a:pPr lvl="0" indent="0" marL="0">
                        <a:buNone/>
                      </a:pPr>
                      <a:r>
                        <a:rPr/>
                        <a:t>ACT-006</a:t>
                      </a:r>
                    </a:p>
                  </a:txBody>
                </a:tc>
                <a:tc>
                  <a:txBody>
                    <a:bodyPr/>
                    <a:lstStyle/>
                    <a:p>
                      <a:pPr lvl="0" indent="0" marL="0">
                        <a:buNone/>
                      </a:pPr>
                      <a:r>
                        <a:rPr/>
                        <a:t>Development: Document Generation Engine</a:t>
                      </a:r>
                    </a:p>
                  </a:txBody>
                </a:tc>
                <a:tc>
                  <a:txBody>
                    <a:bodyPr/>
                    <a:lstStyle/>
                    <a:p>
                      <a:pPr lvl="0" indent="0" marL="0">
                        <a:buNone/>
                      </a:pPr>
                      <a:r>
                        <a:rPr/>
                        <a:t>Develop the document generation engine, including template management, PMBOK compliance checks, and output formatting.</a:t>
                      </a:r>
                    </a:p>
                  </a:txBody>
                </a:tc>
                <a:tc>
                  <a:txBody>
                    <a:bodyPr/>
                    <a:lstStyle/>
                    <a:p>
                      <a:pPr lvl="0" indent="0" marL="0">
                        <a:buNone/>
                      </a:pPr>
                      <a:r>
                        <a:rPr/>
                        <a:t>2.1.3</a:t>
                      </a:r>
                    </a:p>
                  </a:txBody>
                </a:tc>
              </a:tr>
              <a:tr h="0">
                <a:tc>
                  <a:txBody>
                    <a:bodyPr/>
                    <a:lstStyle/>
                    <a:p>
                      <a:pPr lvl="0" indent="0" marL="0">
                        <a:buNone/>
                      </a:pPr>
                      <a:r>
                        <a:rPr/>
                        <a:t>ACT-007</a:t>
                      </a:r>
                    </a:p>
                  </a:txBody>
                </a:tc>
                <a:tc>
                  <a:txBody>
                    <a:bodyPr/>
                    <a:lstStyle/>
                    <a:p>
                      <a:pPr lvl="0" indent="0" marL="0">
                        <a:buNone/>
                      </a:pPr>
                      <a:r>
                        <a:rPr/>
                        <a:t>Development: CLI Interface</a:t>
                      </a:r>
                    </a:p>
                  </a:txBody>
                </a:tc>
                <a:tc>
                  <a:txBody>
                    <a:bodyPr/>
                    <a:lstStyle/>
                    <a:p>
                      <a:pPr lvl="0" indent="0" marL="0">
                        <a:buNone/>
                      </a:pPr>
                      <a:r>
                        <a:rPr/>
                        <a:t>Develop the command-line interface, including options for document generation, validation, and context management.</a:t>
                      </a:r>
                    </a:p>
                  </a:txBody>
                </a:tc>
                <a:tc>
                  <a:txBody>
                    <a:bodyPr/>
                    <a:lstStyle/>
                    <a:p>
                      <a:pPr lvl="0" indent="0" marL="0">
                        <a:buNone/>
                      </a:pPr>
                      <a:r>
                        <a:rPr/>
                        <a:t>2.1.4</a:t>
                      </a:r>
                    </a:p>
                  </a:txBody>
                </a:tc>
              </a:tr>
              <a:tr h="0">
                <a:tc>
                  <a:txBody>
                    <a:bodyPr/>
                    <a:lstStyle/>
                    <a:p>
                      <a:pPr lvl="0" indent="0" marL="0">
                        <a:buNone/>
                      </a:pPr>
                      <a:r>
                        <a:rPr/>
                        <a:t>ACT-008</a:t>
                      </a:r>
                    </a:p>
                  </a:txBody>
                </a:tc>
                <a:tc>
                  <a:txBody>
                    <a:bodyPr/>
                    <a:lstStyle/>
                    <a:p>
                      <a:pPr lvl="0" indent="0" marL="0">
                        <a:buNone/>
                      </a:pPr>
                      <a:r>
                        <a:rPr/>
                        <a:t>Unit and Integration Testing</a:t>
                      </a:r>
                    </a:p>
                  </a:txBody>
                </a:tc>
                <a:tc>
                  <a:txBody>
                    <a:bodyPr/>
                    <a:lstStyle/>
                    <a:p>
                      <a:pPr lvl="0" indent="0" marL="0">
                        <a:buNone/>
                      </a:pPr>
                      <a:r>
                        <a:rPr/>
                        <a:t>Conduct thorough unit and integration testing of all system components to ensure functionality and stability.</a:t>
                      </a:r>
                    </a:p>
                  </a:txBody>
                </a:tc>
                <a:tc>
                  <a:txBody>
                    <a:bodyPr/>
                    <a:lstStyle/>
                    <a:p>
                      <a:pPr lvl="0" indent="0" marL="0">
                        <a:buNone/>
                      </a:pPr>
                      <a:r>
                        <a:rPr/>
                        <a:t>3.1</a:t>
                      </a:r>
                    </a:p>
                  </a:txBody>
                </a:tc>
              </a:tr>
              <a:tr h="0">
                <a:tc>
                  <a:txBody>
                    <a:bodyPr/>
                    <a:lstStyle/>
                    <a:p>
                      <a:pPr lvl="0" indent="0" marL="0">
                        <a:buNone/>
                      </a:pPr>
                      <a:r>
                        <a:rPr/>
                        <a:t>ACT-009</a:t>
                      </a:r>
                    </a:p>
                  </a:txBody>
                </a:tc>
                <a:tc>
                  <a:txBody>
                    <a:bodyPr/>
                    <a:lstStyle/>
                    <a:p>
                      <a:pPr lvl="0" indent="0" marL="0">
                        <a:buNone/>
                      </a:pPr>
                      <a:r>
                        <a:rPr/>
                        <a:t>PMBOK Validation and Quality Assurance</a:t>
                      </a:r>
                    </a:p>
                  </a:txBody>
                </a:tc>
                <a:tc>
                  <a:txBody>
                    <a:bodyPr/>
                    <a:lstStyle/>
                    <a:p>
                      <a:pPr lvl="0" indent="0" marL="0">
                        <a:buNone/>
                      </a:pPr>
                      <a:r>
                        <a:rPr/>
                        <a:t>Implement PMBOK 7.0 compliance validation and quality assessment features, generating reports and recommendations for improvement.</a:t>
                      </a:r>
                    </a:p>
                  </a:txBody>
                </a:tc>
                <a:tc>
                  <a:txBody>
                    <a:bodyPr/>
                    <a:lstStyle/>
                    <a:p>
                      <a:pPr lvl="0" indent="0" marL="0">
                        <a:buNone/>
                      </a:pPr>
                      <a:r>
                        <a:rPr/>
                        <a:t>3.2</a:t>
                      </a:r>
                    </a:p>
                  </a:txBody>
                </a:tc>
              </a:tr>
              <a:tr h="0">
                <a:tc>
                  <a:txBody>
                    <a:bodyPr/>
                    <a:lstStyle/>
                    <a:p>
                      <a:pPr lvl="0" indent="0" marL="0">
                        <a:buNone/>
                      </a:pPr>
                      <a:r>
                        <a:rPr/>
                        <a:t>ACT-010</a:t>
                      </a:r>
                    </a:p>
                  </a:txBody>
                </a:tc>
                <a:tc>
                  <a:txBody>
                    <a:bodyPr/>
                    <a:lstStyle/>
                    <a:p>
                      <a:pPr lvl="0" indent="0" marL="0">
                        <a:buNone/>
                      </a:pPr>
                      <a:r>
                        <a:rPr/>
                        <a:t>Documentation Updates</a:t>
                      </a:r>
                    </a:p>
                  </a:txBody>
                </a:tc>
                <a:tc>
                  <a:txBody>
                    <a:bodyPr/>
                    <a:lstStyle/>
                    <a:p>
                      <a:pPr lvl="0" indent="0" marL="0">
                        <a:buNone/>
                      </a:pPr>
                      <a:r>
                        <a:rPr/>
                        <a:t>Update existing project documentation and create new documentation as required, including user guides, API documentation, and implementation guides.</a:t>
                      </a:r>
                    </a:p>
                  </a:txBody>
                </a:tc>
                <a:tc>
                  <a:txBody>
                    <a:bodyPr/>
                    <a:lstStyle/>
                    <a:p>
                      <a:pPr lvl="0" indent="0" marL="0">
                        <a:buNone/>
                      </a:pPr>
                      <a:r>
                        <a:rPr/>
                        <a:t>4.1</a:t>
                      </a:r>
                    </a:p>
                  </a:txBody>
                </a:tc>
              </a:tr>
              <a:tr h="0">
                <a:tc>
                  <a:txBody>
                    <a:bodyPr/>
                    <a:lstStyle/>
                    <a:p>
                      <a:pPr lvl="0" indent="0" marL="0">
                        <a:buNone/>
                      </a:pPr>
                      <a:r>
                        <a:rPr/>
                        <a:t>ACT-011</a:t>
                      </a:r>
                    </a:p>
                  </a:txBody>
                </a:tc>
                <a:tc>
                  <a:txBody>
                    <a:bodyPr/>
                    <a:lstStyle/>
                    <a:p>
                      <a:pPr lvl="0" indent="0" marL="0">
                        <a:buNone/>
                      </a:pPr>
                      <a:r>
                        <a:rPr/>
                        <a:t>Build and Deployment</a:t>
                      </a:r>
                    </a:p>
                  </a:txBody>
                </a:tc>
                <a:tc>
                  <a:txBody>
                    <a:bodyPr/>
                    <a:lstStyle/>
                    <a:p>
                      <a:pPr lvl="0" indent="0" marL="0">
                        <a:buNone/>
                      </a:pPr>
                      <a:r>
                        <a:rPr/>
                        <a:t>Build the software and deploy it to the chosen platform (e.g., npm).</a:t>
                      </a:r>
                    </a:p>
                  </a:txBody>
                </a:tc>
                <a:tc>
                  <a:txBody>
                    <a:bodyPr/>
                    <a:lstStyle/>
                    <a:p>
                      <a:pPr lvl="0" indent="0" marL="0">
                        <a:buNone/>
                      </a:pPr>
                      <a:r>
                        <a:rPr/>
                        <a:t>5.1</a:t>
                      </a:r>
                    </a:p>
                  </a:txBody>
                </a:tc>
              </a:tr>
              <a:tr h="0">
                <a:tc>
                  <a:txBody>
                    <a:bodyPr/>
                    <a:lstStyle/>
                    <a:p>
                      <a:pPr lvl="0" indent="0" marL="0">
                        <a:buNone/>
                      </a:pPr>
                      <a:r>
                        <a:rPr/>
                        <a:t>ACT-012</a:t>
                      </a:r>
                    </a:p>
                  </a:txBody>
                </a:tc>
                <a:tc>
                  <a:txBody>
                    <a:bodyPr/>
                    <a:lstStyle/>
                    <a:p>
                      <a:pPr lvl="0" indent="0" marL="0">
                        <a:buNone/>
                      </a:pPr>
                      <a:r>
                        <a:rPr/>
                        <a:t>User Acceptance Testing (UAT)</a:t>
                      </a:r>
                    </a:p>
                  </a:txBody>
                </a:tc>
                <a:tc>
                  <a:txBody>
                    <a:bodyPr/>
                    <a:lstStyle/>
                    <a:p>
                      <a:pPr lvl="0" indent="0" marL="0">
                        <a:buNone/>
                      </a:pPr>
                      <a:r>
                        <a:rPr/>
                        <a:t>Conduct user acceptance testing with stakeholders to ensure the system meets their requirements and expectations.</a:t>
                      </a:r>
                    </a:p>
                  </a:txBody>
                </a:tc>
                <a:tc>
                  <a:txBody>
                    <a:bodyPr/>
                    <a:lstStyle/>
                    <a:p>
                      <a:pPr lvl="0" indent="0" marL="0">
                        <a:buNone/>
                      </a:pPr>
                      <a:r>
                        <a:rPr/>
                        <a:t>3.3</a:t>
                      </a:r>
                    </a:p>
                  </a:txBody>
                </a:tc>
              </a:tr>
              <a:tr h="0">
                <a:tc>
                  <a:txBody>
                    <a:bodyPr/>
                    <a:lstStyle/>
                    <a:p>
                      <a:pPr lvl="0" indent="0" marL="0">
                        <a:buNone/>
                      </a:pPr>
                      <a:r>
                        <a:rPr/>
                        <a:t>ACT-013</a:t>
                      </a:r>
                    </a:p>
                  </a:txBody>
                </a:tc>
                <a:tc>
                  <a:txBody>
                    <a:bodyPr/>
                    <a:lstStyle/>
                    <a:p>
                      <a:pPr lvl="0" indent="0" marL="0">
                        <a:buNone/>
                      </a:pPr>
                      <a:r>
                        <a:rPr/>
                        <a:t>Project Closure</a:t>
                      </a:r>
                    </a:p>
                  </a:txBody>
                </a:tc>
                <a:tc>
                  <a:txBody>
                    <a:bodyPr/>
                    <a:lstStyle/>
                    <a:p>
                      <a:pPr lvl="0" indent="0" marL="0">
                        <a:buNone/>
                      </a:pPr>
                      <a:r>
                        <a:rPr/>
                        <a:t>Finalize all project deliverables, conduct a post-project review, and archive project documentation.</a:t>
                      </a:r>
                    </a:p>
                  </a:txBody>
                </a:tc>
                <a:tc>
                  <a:txBody>
                    <a:bodyPr/>
                    <a:lstStyle/>
                    <a:p>
                      <a:pPr lvl="0" indent="0" marL="0">
                        <a:buNone/>
                      </a:pPr>
                      <a:r>
                        <a:rPr/>
                        <a:t>6.1</a:t>
                      </a:r>
                    </a:p>
                  </a:txBody>
                </a:tc>
              </a:tr>
              <a:tr h="0">
                <a:tc>
                  <a:txBody>
                    <a:bodyPr/>
                    <a:lstStyle/>
                    <a:p>
                      <a:pPr lvl="0" indent="0" marL="0">
                        <a:buNone/>
                      </a:pPr>
                      <a:r>
                        <a:rPr/>
                        <a:t>ACT-014</a:t>
                      </a:r>
                    </a:p>
                  </a:txBody>
                </a:tc>
                <a:tc>
                  <a:txBody>
                    <a:bodyPr/>
                    <a:lstStyle/>
                    <a:p>
                      <a:pPr lvl="0" indent="0" marL="0">
                        <a:buNone/>
                      </a:pPr>
                      <a:r>
                        <a:rPr/>
                        <a:t>Risk Management</a:t>
                      </a:r>
                    </a:p>
                  </a:txBody>
                </a:tc>
                <a:tc>
                  <a:txBody>
                    <a:bodyPr/>
                    <a:lstStyle/>
                    <a:p>
                      <a:pPr lvl="0" indent="0" marL="0">
                        <a:buNone/>
                      </a:pPr>
                      <a:r>
                        <a:rPr/>
                        <a:t>Identify, analyze, and mitigate potential project risks throughout the project lifecycle.</a:t>
                      </a:r>
                    </a:p>
                  </a:txBody>
                </a:tc>
                <a:tc>
                  <a:txBody>
                    <a:bodyPr/>
                    <a:lstStyle/>
                    <a:p>
                      <a:pPr lvl="0" indent="0" marL="0">
                        <a:buNone/>
                      </a:pPr>
                      <a:r>
                        <a:rPr/>
                        <a:t>1.3</a:t>
                      </a:r>
                    </a:p>
                  </a:txBody>
                </a:tc>
              </a:tr>
              <a:tr h="0">
                <a:tc>
                  <a:txBody>
                    <a:bodyPr/>
                    <a:lstStyle/>
                    <a:p>
                      <a:pPr lvl="0" indent="0" marL="0">
                        <a:buNone/>
                      </a:pPr>
                      <a:r>
                        <a:rPr/>
                        <a:t>ACT-015</a:t>
                      </a:r>
                    </a:p>
                  </a:txBody>
                </a:tc>
                <a:tc>
                  <a:txBody>
                    <a:bodyPr/>
                    <a:lstStyle/>
                    <a:p>
                      <a:pPr lvl="0" indent="0" marL="0">
                        <a:buNone/>
                      </a:pPr>
                      <a:r>
                        <a:rPr/>
                        <a:t>Communication Management</a:t>
                      </a:r>
                    </a:p>
                  </a:txBody>
                </a:tc>
                <a:tc>
                  <a:txBody>
                    <a:bodyPr/>
                    <a:lstStyle/>
                    <a:p>
                      <a:pPr lvl="0" indent="0" marL="0">
                        <a:buNone/>
                      </a:pPr>
                      <a:r>
                        <a:rPr/>
                        <a:t>Regularly communicate project status, risks, and issues to stakeholders using the defined communication plan.</a:t>
                      </a:r>
                    </a:p>
                  </a:txBody>
                </a:tc>
                <a:tc>
                  <a:txBody>
                    <a:bodyPr/>
                    <a:lstStyle/>
                    <a:p>
                      <a:pPr lvl="0" indent="0" marL="0">
                        <a:buNone/>
                      </a:pPr>
                      <a:r>
                        <a:rPr/>
                        <a:t>1.4</a:t>
                      </a:r>
                    </a:p>
                  </a:txBody>
                </a:tc>
              </a:tr>
              <a:tr h="0">
                <a:tc>
                  <a:txBody>
                    <a:bodyPr/>
                    <a:lstStyle/>
                    <a:p>
                      <a:pPr lvl="0" indent="0" marL="0">
                        <a:buNone/>
                      </a:pPr>
                      <a:r>
                        <a:rPr/>
                        <a:t>ACT-016</a:t>
                      </a:r>
                    </a:p>
                  </a:txBody>
                </a:tc>
                <a:tc>
                  <a:txBody>
                    <a:bodyPr/>
                    <a:lstStyle/>
                    <a:p>
                      <a:pPr lvl="0" indent="0" marL="0">
                        <a:buNone/>
                      </a:pPr>
                      <a:r>
                        <a:rPr/>
                        <a:t>Stakeholder Management</a:t>
                      </a:r>
                    </a:p>
                  </a:txBody>
                </a:tc>
                <a:tc>
                  <a:txBody>
                    <a:bodyPr/>
                    <a:lstStyle/>
                    <a:p>
                      <a:pPr lvl="0" indent="0" marL="0">
                        <a:buNone/>
                      </a:pPr>
                      <a:r>
                        <a:rPr/>
                        <a:t>Manage stakeholder expectations and engagement throughout the project lifecycle.</a:t>
                      </a:r>
                    </a:p>
                  </a:txBody>
                </a:tc>
                <a:tc>
                  <a:txBody>
                    <a:bodyPr/>
                    <a:lstStyle/>
                    <a:p>
                      <a:pPr lvl="0" indent="0" marL="0">
                        <a:buNone/>
                      </a:pPr>
                      <a:r>
                        <a:rPr/>
                        <a:t>1.5</a:t>
                      </a:r>
                    </a:p>
                  </a:txBody>
                </a:tc>
              </a:tr>
              <a:tr h="0">
                <a:tc>
                  <a:txBody>
                    <a:bodyPr/>
                    <a:lstStyle/>
                    <a:p>
                      <a:pPr lvl="0" indent="0" marL="0">
                        <a:buNone/>
                      </a:pPr>
                      <a:r>
                        <a:rPr/>
                        <a:t>ACT-017</a:t>
                      </a:r>
                    </a:p>
                  </a:txBody>
                </a:tc>
                <a:tc>
                  <a:txBody>
                    <a:bodyPr/>
                    <a:lstStyle/>
                    <a:p>
                      <a:pPr lvl="0" indent="0" marL="0">
                        <a:buNone/>
                      </a:pPr>
                      <a:r>
                        <a:rPr/>
                        <a:t>Configuration Management</a:t>
                      </a:r>
                    </a:p>
                  </a:txBody>
                </a:tc>
                <a:tc>
                  <a:txBody>
                    <a:bodyPr/>
                    <a:lstStyle/>
                    <a:p>
                      <a:pPr lvl="0" indent="0" marL="0">
                        <a:buNone/>
                      </a:pPr>
                      <a:r>
                        <a:rPr/>
                        <a:t>Establish and maintain a configuration management system to track changes and versions of the software.</a:t>
                      </a:r>
                    </a:p>
                  </a:txBody>
                </a:tc>
                <a:tc>
                  <a:txBody>
                    <a:bodyPr/>
                    <a:lstStyle/>
                    <a:p>
                      <a:pPr lvl="0" indent="0" marL="0">
                        <a:buNone/>
                      </a:pPr>
                      <a:r>
                        <a:rPr/>
                        <a:t>2.2</a:t>
                      </a:r>
                    </a:p>
                  </a:txBody>
                </a:tc>
              </a:tr>
              <a:tr h="0">
                <a:tc>
                  <a:txBody>
                    <a:bodyPr/>
                    <a:lstStyle/>
                    <a:p>
                      <a:pPr lvl="0" indent="0" marL="0">
                        <a:buNone/>
                      </a:pPr>
                      <a:r>
                        <a:rPr/>
                        <a:t>ACT-018</a:t>
                      </a:r>
                    </a:p>
                  </a:txBody>
                </a:tc>
                <a:tc>
                  <a:txBody>
                    <a:bodyPr/>
                    <a:lstStyle/>
                    <a:p>
                      <a:pPr lvl="0" indent="0" marL="0">
                        <a:buNone/>
                      </a:pPr>
                      <a:r>
                        <a:rPr/>
                        <a:t>Issue Tracking and Resolution</a:t>
                      </a:r>
                    </a:p>
                  </a:txBody>
                </a:tc>
                <a:tc>
                  <a:txBody>
                    <a:bodyPr/>
                    <a:lstStyle/>
                    <a:p>
                      <a:pPr lvl="0" indent="0" marL="0">
                        <a:buNone/>
                      </a:pPr>
                      <a:r>
                        <a:rPr/>
                        <a:t>Track and resolve any issues that arise during the project lifecycle.</a:t>
                      </a:r>
                    </a:p>
                  </a:txBody>
                </a:tc>
                <a:tc>
                  <a:txBody>
                    <a:bodyPr/>
                    <a:lstStyle/>
                    <a:p>
                      <a:pPr lvl="0" indent="0" marL="0">
                        <a:buNone/>
                      </a:pPr>
                      <a:r>
                        <a:rPr/>
                        <a:t>2.3</a:t>
                      </a:r>
                    </a:p>
                  </a:txBody>
                </a:tc>
              </a:tr>
              <a:tr h="0">
                <a:tc>
                  <a:txBody>
                    <a:bodyPr/>
                    <a:lstStyle/>
                    <a:p>
                      <a:pPr lvl="0" indent="0" marL="0">
                        <a:buNone/>
                      </a:pPr>
                      <a:r>
                        <a:rPr/>
                        <a:t>ACT-019</a:t>
                      </a:r>
                    </a:p>
                  </a:txBody>
                </a:tc>
                <a:tc>
                  <a:txBody>
                    <a:bodyPr/>
                    <a:lstStyle/>
                    <a:p>
                      <a:pPr lvl="0" indent="0" marL="0">
                        <a:buNone/>
                      </a:pPr>
                      <a:r>
                        <a:rPr/>
                        <a:t>Performance Monitoring and Optimization</a:t>
                      </a:r>
                    </a:p>
                  </a:txBody>
                </a:tc>
                <a:tc>
                  <a:txBody>
                    <a:bodyPr/>
                    <a:lstStyle/>
                    <a:p>
                      <a:pPr lvl="0" indent="0" marL="0">
                        <a:buNone/>
                      </a:pPr>
                      <a:r>
                        <a:rPr/>
                        <a:t>Monitor system performance and identify areas for optimization.</a:t>
                      </a:r>
                    </a:p>
                  </a:txBody>
                </a:tc>
                <a:tc>
                  <a:txBody>
                    <a:bodyPr/>
                    <a:lstStyle/>
                    <a:p>
                      <a:pPr lvl="0" indent="0" marL="0">
                        <a:buNone/>
                      </a:pPr>
                      <a:r>
                        <a:rPr/>
                        <a:t>3.4</a:t>
                      </a:r>
                    </a:p>
                  </a:txBody>
                </a:tc>
              </a:tr>
              <a:tr h="0">
                <a:tc>
                  <a:txBody>
                    <a:bodyPr/>
                    <a:lstStyle/>
                    <a:p>
                      <a:pPr lvl="0" indent="0" marL="0">
                        <a:buNone/>
                      </a:pPr>
                      <a:r>
                        <a:rPr/>
                        <a:t>ACT-020</a:t>
                      </a:r>
                    </a:p>
                  </a:txBody>
                </a:tc>
                <a:tc>
                  <a:txBody>
                    <a:bodyPr/>
                    <a:lstStyle/>
                    <a:p>
                      <a:pPr lvl="0" indent="0" marL="0">
                        <a:buNone/>
                      </a:pPr>
                      <a:r>
                        <a:rPr/>
                        <a:t>Security Considerations</a:t>
                      </a:r>
                    </a:p>
                  </a:txBody>
                </a:tc>
                <a:tc>
                  <a:txBody>
                    <a:bodyPr/>
                    <a:lstStyle/>
                    <a:p>
                      <a:pPr lvl="0" indent="0" marL="0">
                        <a:buNone/>
                      </a:pPr>
                      <a:r>
                        <a:rPr/>
                        <a:t>Address and mitigate security risks throughout the development and deployment process.</a:t>
                      </a:r>
                    </a:p>
                  </a:txBody>
                </a:tc>
                <a:tc>
                  <a:txBody>
                    <a:bodyPr/>
                    <a:lstStyle/>
                    <a:p>
                      <a:pPr lvl="0" indent="0" marL="0">
                        <a:buNone/>
                      </a:pPr>
                      <a:r>
                        <a:rPr/>
                        <a:t>2.4</a:t>
                      </a:r>
                    </a:p>
                  </a:txBody>
                </a:tc>
              </a:tr>
              <a:tr h="0">
                <a:tc>
                  <a:txBody>
                    <a:bodyPr/>
                    <a:lstStyle/>
                    <a:p>
                      <a:pPr lvl="0" indent="0" marL="0">
                        <a:buNone/>
                      </a:pPr>
                      <a:r>
                        <a:rPr/>
                        <a:t>ACT-021</a:t>
                      </a:r>
                    </a:p>
                  </a:txBody>
                </a:tc>
                <a:tc>
                  <a:txBody>
                    <a:bodyPr/>
                    <a:lstStyle/>
                    <a:p>
                      <a:pPr lvl="0" indent="0" marL="0">
                        <a:buNone/>
                      </a:pPr>
                      <a:r>
                        <a:rPr/>
                        <a:t>Development: Enhanced Context Manager</a:t>
                      </a:r>
                    </a:p>
                  </a:txBody>
                </a:tc>
                <a:tc>
                  <a:txBody>
                    <a:bodyPr/>
                    <a:lstStyle/>
                    <a:p>
                      <a:pPr lvl="0" indent="0" marL="0">
                        <a:buNone/>
                      </a:pPr>
                      <a:r>
                        <a:rPr/>
                        <a:t>Develop and integrate the enhanced context manager, including the 3-phase context strategy and model-specific optimization.</a:t>
                      </a:r>
                    </a:p>
                  </a:txBody>
                </a:tc>
                <a:tc>
                  <a:txBody>
                    <a:bodyPr/>
                    <a:lstStyle/>
                    <a:p>
                      <a:pPr lvl="0" indent="0" marL="0">
                        <a:buNone/>
                      </a:pPr>
                      <a:r>
                        <a:rPr/>
                        <a:t>2.1.1.1</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WBS Reference Key:</a:t>
            </a:r>
          </a:p>
          <a:p>
            <a:pPr lvl="0"/>
            <a:r>
              <a:rPr/>
              <a:t>1.0: Project Initiation</a:t>
            </a:r>
          </a:p>
          <a:p>
            <a:pPr lvl="0"/>
            <a:r>
              <a:rPr/>
              <a:t>1.1: Project Setup</a:t>
            </a:r>
          </a:p>
          <a:p>
            <a:pPr lvl="0"/>
            <a:r>
              <a:rPr/>
              <a:t>1.2: Requirements Management</a:t>
            </a:r>
          </a:p>
          <a:p>
            <a:pPr lvl="0"/>
            <a:r>
              <a:rPr/>
              <a:t>1.3: Risk Management</a:t>
            </a:r>
          </a:p>
          <a:p>
            <a:pPr lvl="0"/>
            <a:r>
              <a:rPr/>
              <a:t>1.4: Communication Management</a:t>
            </a:r>
          </a:p>
          <a:p>
            <a:pPr lvl="0"/>
            <a:r>
              <a:rPr/>
              <a:t>1.5: Stakeholder Management</a:t>
            </a:r>
          </a:p>
          <a:p>
            <a:pPr lvl="0"/>
            <a:r>
              <a:rPr/>
              <a:t>2.0: System Development</a:t>
            </a:r>
          </a:p>
          <a:p>
            <a:pPr lvl="0"/>
            <a:r>
              <a:rPr/>
              <a:t>2.1: System Design and Implementation</a:t>
            </a:r>
          </a:p>
          <a:p>
            <a:pPr lvl="0"/>
            <a:r>
              <a:rPr/>
              <a:t>2.1.1: Context Manager Development</a:t>
            </a:r>
          </a:p>
          <a:p>
            <a:pPr lvl="0"/>
            <a:r>
              <a:rPr/>
              <a:t>2.1.1.1: Enhanced Context Manager Development</a:t>
            </a:r>
          </a:p>
          <a:p>
            <a:pPr lvl="0"/>
            <a:r>
              <a:rPr/>
              <a:t>2.1.2: AI Provider Integration</a:t>
            </a:r>
          </a:p>
          <a:p>
            <a:pPr lvl="0"/>
            <a:r>
              <a:rPr/>
              <a:t>2.1.3: Document Generation Engine Development</a:t>
            </a:r>
          </a:p>
          <a:p>
            <a:pPr lvl="0"/>
            <a:r>
              <a:rPr/>
              <a:t>2.1.4: CLI Development</a:t>
            </a:r>
          </a:p>
          <a:p>
            <a:pPr lvl="0"/>
            <a:r>
              <a:rPr/>
              <a:t>2.2: Configuration Management</a:t>
            </a:r>
          </a:p>
          <a:p>
            <a:pPr lvl="0"/>
            <a:r>
              <a:rPr/>
              <a:t>2.3: Issue Tracking</a:t>
            </a:r>
          </a:p>
          <a:p>
            <a:pPr lvl="0"/>
            <a:r>
              <a:rPr/>
              <a:t>2.4: Security</a:t>
            </a:r>
          </a:p>
          <a:p>
            <a:pPr lvl="0"/>
            <a:r>
              <a:rPr/>
              <a:t>3.0: Testing and Validation</a:t>
            </a:r>
          </a:p>
          <a:p>
            <a:pPr lvl="0"/>
            <a:r>
              <a:rPr/>
              <a:t>3.1: Unit and Integration Testing</a:t>
            </a:r>
          </a:p>
          <a:p>
            <a:pPr lvl="0"/>
            <a:r>
              <a:rPr/>
              <a:t>3.2: PMBOK Validation</a:t>
            </a:r>
          </a:p>
          <a:p>
            <a:pPr lvl="0"/>
            <a:r>
              <a:rPr/>
              <a:t>3.3: User Acceptance Testing</a:t>
            </a:r>
          </a:p>
          <a:p>
            <a:pPr lvl="0"/>
            <a:r>
              <a:rPr/>
              <a:t>3.4: Performance Testing</a:t>
            </a:r>
          </a:p>
          <a:p>
            <a:pPr lvl="0"/>
            <a:r>
              <a:rPr/>
              <a:t>4.0: Documentation</a:t>
            </a:r>
          </a:p>
          <a:p>
            <a:pPr lvl="0"/>
            <a:r>
              <a:rPr/>
              <a:t>4.1: Documentation Updates</a:t>
            </a:r>
          </a:p>
          <a:p>
            <a:pPr lvl="0"/>
            <a:r>
              <a:rPr/>
              <a:t>5.0: Deployment</a:t>
            </a:r>
          </a:p>
          <a:p>
            <a:pPr lvl="0"/>
            <a:r>
              <a:rPr/>
              <a:t>5.1: Build and Deployment</a:t>
            </a:r>
          </a:p>
          <a:p>
            <a:pPr lvl="0"/>
            <a:r>
              <a:rPr/>
              <a:t>6.0: Project Closure</a:t>
            </a:r>
          </a:p>
          <a:p>
            <a:pPr lvl="0"/>
            <a:r>
              <a:rPr/>
              <a:t>6.1: Project Closure Activities</a:t>
            </a:r>
          </a:p>
          <a:p>
            <a:pPr lvl="0" indent="0" marL="0">
              <a:buNone/>
            </a:pPr>
            <a:r>
              <a:rPr/>
              <a:t>This Activity List serves as a living document and may be updated as the project progresses.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2025-06-10T15:32:23Z</dcterms:created>
  <dcterms:modified xsi:type="dcterms:W3CDTF">2025-06-10T15:32:23Z</dcterms:modified>
</cp:coreProperties>
</file>

<file path=docProps/custom.xml><?xml version="1.0" encoding="utf-8"?>
<Properties xmlns="http://schemas.openxmlformats.org/officeDocument/2006/custom-properties" xmlns:vt="http://schemas.openxmlformats.org/officeDocument/2006/docPropsVTypes"/>
</file>