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Schedule Development Input</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planning-artifacts</a:t>
            </a:r>
            <a:br/>
            <a:r>
              <a:rPr b="1"/>
              <a:t>Generated:</a:t>
            </a:r>
            <a:r>
              <a:rPr/>
              <a:t> 2025-06-10T08:17:35.052Z</a:t>
            </a:r>
            <a:br/>
            <a:r>
              <a:rPr b="1"/>
              <a:t>Description:</a:t>
            </a:r>
            <a:r>
              <a:rPr/>
              <a:t> PMBOK Schedule Development Input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Develop Schedule Inputs: Requirements Gathering Agent Project</a:t>
            </a:r>
          </a:p>
        </p:txBody>
      </p:sp>
      <p:sp>
        <p:nvSpPr>
          <p:cNvPr id="4" name="Text Placeholder 3"/>
          <p:cNvSpPr>
            <a:spLocks noGrp="1"/>
          </p:cNvSpPr>
          <p:nvPr>
            <p:ph idx="2" sz="half" type="body"/>
          </p:nvPr>
        </p:nvSpPr>
        <p:spPr/>
        <p:txBody>
          <a:bodyPr/>
          <a:lstStyle/>
          <a:p>
            <a:pPr lvl="0" indent="0" marL="0">
              <a:buNone/>
            </a:pPr>
            <a:r>
              <a:rPr/>
              <a:t>This document outlines the inputs required for developing the project schedule for the “Requirements Gathering Agent” software project, adhering to PMBOK guidelines. The inputs are categorized for clarity and ease of use.</a:t>
            </a:r>
          </a:p>
          <a:p>
            <a:pPr lvl="0" indent="0" marL="0">
              <a:spcBef>
                <a:spcPts val="3000"/>
              </a:spcBef>
              <a:buNone/>
            </a:pPr>
            <a:r>
              <a:rPr b="1"/>
              <a:t>1. Activity Duration Estimates and Basis of Estimates</a:t>
            </a:r>
          </a:p>
          <a:p>
            <a:pPr lvl="0" indent="0" marL="0">
              <a:buNone/>
            </a:pPr>
            <a:r>
              <a:rPr/>
              <a:t>This section provides estimates for the duration of each project activity, along with the rationale behind those estimates. The estimates are based on expert judgment, historical data (from similar projects), and analogous estimating. Where possible, three-point estimates (optimistic, most likely, pessimistic) are used to account for uncertainty.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79400"/>
                <a:gridCol w="1333500"/>
                <a:gridCol w="431800"/>
                <a:gridCol w="457200"/>
                <a:gridCol w="431800"/>
                <a:gridCol w="1879600"/>
                <a:gridCol w="279400"/>
              </a:tblGrid>
              <a:tr h="0">
                <a:tc>
                  <a:txBody>
                    <a:bodyPr/>
                    <a:lstStyle/>
                    <a:p>
                      <a:pPr lvl="0" indent="0" marL="0">
                        <a:buNone/>
                      </a:pPr>
                      <a:r>
                        <a:rPr/>
                        <a:t>Activity ID</a:t>
                      </a:r>
                    </a:p>
                  </a:txBody>
                  <a:tcPr/>
                </a:tc>
                <a:tc>
                  <a:txBody>
                    <a:bodyPr/>
                    <a:lstStyle/>
                    <a:p>
                      <a:pPr lvl="0" indent="0" marL="0">
                        <a:buNone/>
                      </a:pPr>
                      <a:r>
                        <a:rPr/>
                        <a:t>Activity Description</a:t>
                      </a:r>
                    </a:p>
                  </a:txBody>
                  <a:tcPr/>
                </a:tc>
                <a:tc>
                  <a:txBody>
                    <a:bodyPr/>
                    <a:lstStyle/>
                    <a:p>
                      <a:pPr lvl="0" indent="0" marL="0">
                        <a:buNone/>
                      </a:pPr>
                      <a:r>
                        <a:rPr/>
                        <a:t>Optimistic (days)</a:t>
                      </a:r>
                    </a:p>
                  </a:txBody>
                  <a:tcPr/>
                </a:tc>
                <a:tc>
                  <a:txBody>
                    <a:bodyPr/>
                    <a:lstStyle/>
                    <a:p>
                      <a:pPr lvl="0" indent="0" marL="0">
                        <a:buNone/>
                      </a:pPr>
                      <a:r>
                        <a:rPr/>
                        <a:t>Most Likely (days)</a:t>
                      </a:r>
                    </a:p>
                  </a:txBody>
                  <a:tcPr/>
                </a:tc>
                <a:tc>
                  <a:txBody>
                    <a:bodyPr/>
                    <a:lstStyle/>
                    <a:p>
                      <a:pPr lvl="0" indent="0" marL="0">
                        <a:buNone/>
                      </a:pPr>
                      <a:r>
                        <a:rPr/>
                        <a:t>Pessimistic (days)</a:t>
                      </a:r>
                    </a:p>
                  </a:txBody>
                  <a:tcPr/>
                </a:tc>
                <a:tc>
                  <a:txBody>
                    <a:bodyPr/>
                    <a:lstStyle/>
                    <a:p>
                      <a:pPr lvl="0" indent="0" marL="0">
                        <a:buNone/>
                      </a:pPr>
                      <a:r>
                        <a:rPr/>
                        <a:t>Basis of Estimate</a:t>
                      </a:r>
                    </a:p>
                  </a:txBody>
                  <a:tcPr/>
                </a:tc>
                <a:tc>
                  <a:txBody>
                    <a:bodyPr/>
                    <a:lstStyle/>
                    <a:p>
                      <a:pPr lvl="0" indent="0" marL="0">
                        <a:buNone/>
                      </a:pPr>
                      <a:r>
                        <a:rPr/>
                        <a:t>Dependencies</a:t>
                      </a:r>
                    </a:p>
                  </a:txBody>
                  <a:tcPr/>
                </a:tc>
              </a:tr>
              <a:tr h="0">
                <a:tc>
                  <a:txBody>
                    <a:bodyPr/>
                    <a:lstStyle/>
                    <a:p>
                      <a:pPr lvl="0" indent="0" marL="0">
                        <a:buNone/>
                      </a:pPr>
                      <a:r>
                        <a:rPr/>
                        <a:t>A1</a:t>
                      </a:r>
                    </a:p>
                  </a:txBody>
                </a:tc>
                <a:tc>
                  <a:txBody>
                    <a:bodyPr/>
                    <a:lstStyle/>
                    <a:p>
                      <a:pPr lvl="0" indent="0" marL="0">
                        <a:buNone/>
                      </a:pPr>
                      <a:r>
                        <a:rPr/>
                        <a:t>Requirements Gathering &amp; Analysis</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10</a:t>
                      </a:r>
                    </a:p>
                  </a:txBody>
                </a:tc>
                <a:tc>
                  <a:txBody>
                    <a:bodyPr/>
                    <a:lstStyle/>
                    <a:p>
                      <a:pPr lvl="0" indent="0" marL="0">
                        <a:buNone/>
                      </a:pPr>
                      <a:r>
                        <a:rPr/>
                        <a:t>Based on project scope and complexity; experience with similar projects.</a:t>
                      </a:r>
                    </a:p>
                  </a:txBody>
                </a:tc>
                <a:tc>
                  <a:txBody>
                    <a:bodyPr/>
                    <a:lstStyle/>
                    <a:p>
                      <a:endParaRPr/>
                    </a:p>
                  </a:txBody>
                </a:tc>
              </a:tr>
              <a:tr h="0">
                <a:tc>
                  <a:txBody>
                    <a:bodyPr/>
                    <a:lstStyle/>
                    <a:p>
                      <a:pPr lvl="0" indent="0" marL="0">
                        <a:buNone/>
                      </a:pPr>
                      <a:r>
                        <a:rPr/>
                        <a:t>A2</a:t>
                      </a:r>
                    </a:p>
                  </a:txBody>
                </a:tc>
                <a:tc>
                  <a:txBody>
                    <a:bodyPr/>
                    <a:lstStyle/>
                    <a:p>
                      <a:pPr lvl="0" indent="0" marL="0">
                        <a:buNone/>
                      </a:pPr>
                      <a:r>
                        <a:rPr/>
                        <a:t>System Design &amp; Architecture</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Based on system complexity and team experience.</a:t>
                      </a:r>
                    </a:p>
                  </a:txBody>
                </a:tc>
                <a:tc>
                  <a:txBody>
                    <a:bodyPr/>
                    <a:lstStyle/>
                    <a:p>
                      <a:pPr lvl="0" indent="0" marL="0">
                        <a:buNone/>
                      </a:pPr>
                      <a:r>
                        <a:rPr/>
                        <a:t>A1</a:t>
                      </a:r>
                    </a:p>
                  </a:txBody>
                </a:tc>
              </a:tr>
              <a:tr h="0">
                <a:tc>
                  <a:txBody>
                    <a:bodyPr/>
                    <a:lstStyle/>
                    <a:p>
                      <a:pPr lvl="0" indent="0" marL="0">
                        <a:buNone/>
                      </a:pPr>
                      <a:r>
                        <a:rPr/>
                        <a:t>A3</a:t>
                      </a:r>
                    </a:p>
                  </a:txBody>
                </a:tc>
                <a:tc>
                  <a:txBody>
                    <a:bodyPr/>
                    <a:lstStyle/>
                    <a:p>
                      <a:pPr lvl="0" indent="0" marL="0">
                        <a:buNone/>
                      </a:pPr>
                      <a:r>
                        <a:rPr/>
                        <a:t>Development of Core Modules</a:t>
                      </a:r>
                    </a:p>
                  </a:txBody>
                </a:tc>
                <a:tc>
                  <a:txBody>
                    <a:bodyPr/>
                    <a:lstStyle/>
                    <a:p>
                      <a:pPr lvl="0" indent="0" marL="0">
                        <a:buNone/>
                      </a:pPr>
                      <a:r>
                        <a:rPr/>
                        <a:t>10</a:t>
                      </a:r>
                    </a:p>
                  </a:txBody>
                </a:tc>
                <a:tc>
                  <a:txBody>
                    <a:bodyPr/>
                    <a:lstStyle/>
                    <a:p>
                      <a:pPr lvl="0" indent="0" marL="0">
                        <a:buNone/>
                      </a:pPr>
                      <a:r>
                        <a:rPr/>
                        <a:t>14</a:t>
                      </a:r>
                    </a:p>
                  </a:txBody>
                </a:tc>
                <a:tc>
                  <a:txBody>
                    <a:bodyPr/>
                    <a:lstStyle/>
                    <a:p>
                      <a:pPr lvl="0" indent="0" marL="0">
                        <a:buNone/>
                      </a:pPr>
                      <a:r>
                        <a:rPr/>
                        <a:t>18</a:t>
                      </a:r>
                    </a:p>
                  </a:txBody>
                </a:tc>
                <a:tc>
                  <a:txBody>
                    <a:bodyPr/>
                    <a:lstStyle/>
                    <a:p>
                      <a:pPr lvl="0" indent="0" marL="0">
                        <a:buNone/>
                      </a:pPr>
                      <a:r>
                        <a:rPr/>
                        <a:t>Based on module complexity and team velocity; historical data from similar projects.</a:t>
                      </a:r>
                    </a:p>
                  </a:txBody>
                </a:tc>
                <a:tc>
                  <a:txBody>
                    <a:bodyPr/>
                    <a:lstStyle/>
                    <a:p>
                      <a:pPr lvl="0" indent="0" marL="0">
                        <a:buNone/>
                      </a:pPr>
                      <a:r>
                        <a:rPr/>
                        <a:t>A2</a:t>
                      </a:r>
                    </a:p>
                  </a:txBody>
                </a:tc>
              </a:tr>
              <a:tr h="0">
                <a:tc>
                  <a:txBody>
                    <a:bodyPr/>
                    <a:lstStyle/>
                    <a:p>
                      <a:pPr lvl="0" indent="0" marL="0">
                        <a:buNone/>
                      </a:pPr>
                      <a:r>
                        <a:rPr/>
                        <a:t>A4</a:t>
                      </a:r>
                    </a:p>
                  </a:txBody>
                </a:tc>
                <a:tc>
                  <a:txBody>
                    <a:bodyPr/>
                    <a:lstStyle/>
                    <a:p>
                      <a:pPr lvl="0" indent="0" marL="0">
                        <a:buNone/>
                      </a:pPr>
                      <a:r>
                        <a:rPr/>
                        <a:t>Development of AI Integration Modules</a:t>
                      </a:r>
                    </a:p>
                  </a:txBody>
                </a:tc>
                <a:tc>
                  <a:txBody>
                    <a:bodyPr/>
                    <a:lstStyle/>
                    <a:p>
                      <a:pPr lvl="0" indent="0" marL="0">
                        <a:buNone/>
                      </a:pPr>
                      <a:r>
                        <a:rPr/>
                        <a:t>7</a:t>
                      </a:r>
                    </a:p>
                  </a:txBody>
                </a:tc>
                <a:tc>
                  <a:txBody>
                    <a:bodyPr/>
                    <a:lstStyle/>
                    <a:p>
                      <a:pPr lvl="0" indent="0" marL="0">
                        <a:buNone/>
                      </a:pPr>
                      <a:r>
                        <a:rPr/>
                        <a:t>10</a:t>
                      </a:r>
                    </a:p>
                  </a:txBody>
                </a:tc>
                <a:tc>
                  <a:txBody>
                    <a:bodyPr/>
                    <a:lstStyle/>
                    <a:p>
                      <a:pPr lvl="0" indent="0" marL="0">
                        <a:buNone/>
                      </a:pPr>
                      <a:r>
                        <a:rPr/>
                        <a:t>14</a:t>
                      </a:r>
                    </a:p>
                  </a:txBody>
                </a:tc>
                <a:tc>
                  <a:txBody>
                    <a:bodyPr/>
                    <a:lstStyle/>
                    <a:p>
                      <a:pPr lvl="0" indent="0" marL="0">
                        <a:buNone/>
                      </a:pPr>
                      <a:r>
                        <a:rPr/>
                        <a:t>Based on API complexity and integration challenges.</a:t>
                      </a:r>
                    </a:p>
                  </a:txBody>
                </a:tc>
                <a:tc>
                  <a:txBody>
                    <a:bodyPr/>
                    <a:lstStyle/>
                    <a:p>
                      <a:pPr lvl="0" indent="0" marL="0">
                        <a:buNone/>
                      </a:pPr>
                      <a:r>
                        <a:rPr/>
                        <a:t>A2</a:t>
                      </a:r>
                    </a:p>
                  </a:txBody>
                </a:tc>
              </a:tr>
              <a:tr h="0">
                <a:tc>
                  <a:txBody>
                    <a:bodyPr/>
                    <a:lstStyle/>
                    <a:p>
                      <a:pPr lvl="0" indent="0" marL="0">
                        <a:buNone/>
                      </a:pPr>
                      <a:r>
                        <a:rPr/>
                        <a:t>A5</a:t>
                      </a:r>
                    </a:p>
                  </a:txBody>
                </a:tc>
                <a:tc>
                  <a:txBody>
                    <a:bodyPr/>
                    <a:lstStyle/>
                    <a:p>
                      <a:pPr lvl="0" indent="0" marL="0">
                        <a:buNone/>
                      </a:pPr>
                      <a:r>
                        <a:rPr/>
                        <a:t>Testing (Unit, Integration, System)</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10</a:t>
                      </a:r>
                    </a:p>
                  </a:txBody>
                </a:tc>
                <a:tc>
                  <a:txBody>
                    <a:bodyPr/>
                    <a:lstStyle/>
                    <a:p>
                      <a:pPr lvl="0" indent="0" marL="0">
                        <a:buNone/>
                      </a:pPr>
                      <a:r>
                        <a:rPr/>
                        <a:t>Based on test plan and anticipated bug fixes.</a:t>
                      </a:r>
                    </a:p>
                  </a:txBody>
                </a:tc>
                <a:tc>
                  <a:txBody>
                    <a:bodyPr/>
                    <a:lstStyle/>
                    <a:p>
                      <a:pPr lvl="0" indent="0" marL="0">
                        <a:buNone/>
                      </a:pPr>
                      <a:r>
                        <a:rPr/>
                        <a:t>A3, A4</a:t>
                      </a:r>
                    </a:p>
                  </a:txBody>
                </a:tc>
              </a:tr>
              <a:tr h="0">
                <a:tc>
                  <a:txBody>
                    <a:bodyPr/>
                    <a:lstStyle/>
                    <a:p>
                      <a:pPr lvl="0" indent="0" marL="0">
                        <a:buNone/>
                      </a:pPr>
                      <a:r>
                        <a:rPr/>
                        <a:t>A6</a:t>
                      </a:r>
                    </a:p>
                  </a:txBody>
                </a:tc>
                <a:tc>
                  <a:txBody>
                    <a:bodyPr/>
                    <a:lstStyle/>
                    <a:p>
                      <a:pPr lvl="0" indent="0" marL="0">
                        <a:buNone/>
                      </a:pPr>
                      <a:r>
                        <a:rPr/>
                        <a:t>Documentation Generation</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Based on document templates and AI processing time.</a:t>
                      </a:r>
                    </a:p>
                  </a:txBody>
                </a:tc>
                <a:tc>
                  <a:txBody>
                    <a:bodyPr/>
                    <a:lstStyle/>
                    <a:p>
                      <a:pPr lvl="0" indent="0" marL="0">
                        <a:buNone/>
                      </a:pPr>
                      <a:r>
                        <a:rPr/>
                        <a:t>A3, A4</a:t>
                      </a:r>
                    </a:p>
                  </a:txBody>
                </a:tc>
              </a:tr>
              <a:tr h="0">
                <a:tc>
                  <a:txBody>
                    <a:bodyPr/>
                    <a:lstStyle/>
                    <a:p>
                      <a:pPr lvl="0" indent="0" marL="0">
                        <a:buNone/>
                      </a:pPr>
                      <a:r>
                        <a:rPr/>
                        <a:t>A7</a:t>
                      </a:r>
                    </a:p>
                  </a:txBody>
                </a:tc>
                <a:tc>
                  <a:txBody>
                    <a:bodyPr/>
                    <a:lstStyle/>
                    <a:p>
                      <a:pPr lvl="0" indent="0" marL="0">
                        <a:buNone/>
                      </a:pPr>
                      <a:r>
                        <a:rPr/>
                        <a:t>CLI Development and Integration</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10</a:t>
                      </a:r>
                    </a:p>
                  </a:txBody>
                </a:tc>
                <a:tc>
                  <a:txBody>
                    <a:bodyPr/>
                    <a:lstStyle/>
                    <a:p>
                      <a:pPr lvl="0" indent="0" marL="0">
                        <a:buNone/>
                      </a:pPr>
                      <a:r>
                        <a:rPr/>
                        <a:t>Based on CLI framework and integration complexity.</a:t>
                      </a:r>
                    </a:p>
                  </a:txBody>
                </a:tc>
                <a:tc>
                  <a:txBody>
                    <a:bodyPr/>
                    <a:lstStyle/>
                    <a:p>
                      <a:pPr lvl="0" indent="0" marL="0">
                        <a:buNone/>
                      </a:pPr>
                      <a:r>
                        <a:rPr/>
                        <a:t>A3, A4</a:t>
                      </a:r>
                    </a:p>
                  </a:txBody>
                </a:tc>
              </a:tr>
              <a:tr h="0">
                <a:tc>
                  <a:txBody>
                    <a:bodyPr/>
                    <a:lstStyle/>
                    <a:p>
                      <a:pPr lvl="0" indent="0" marL="0">
                        <a:buNone/>
                      </a:pPr>
                      <a:r>
                        <a:rPr/>
                        <a:t>A8</a:t>
                      </a:r>
                    </a:p>
                  </a:txBody>
                </a:tc>
                <a:tc>
                  <a:txBody>
                    <a:bodyPr/>
                    <a:lstStyle/>
                    <a:p>
                      <a:pPr lvl="0" indent="0" marL="0">
                        <a:buNone/>
                      </a:pPr>
                      <a:r>
                        <a:rPr/>
                        <a:t>Deployment and Release</a:t>
                      </a:r>
                    </a:p>
                  </a:txBody>
                </a:tc>
                <a:tc>
                  <a:txBody>
                    <a:bodyPr/>
                    <a:lstStyle/>
                    <a:p>
                      <a:pPr lvl="0" indent="0" marL="0">
                        <a:buNone/>
                      </a:pPr>
                      <a:r>
                        <a:rPr/>
                        <a:t>2</a:t>
                      </a:r>
                    </a:p>
                  </a:txBody>
                </a:tc>
                <a:tc>
                  <a:txBody>
                    <a:bodyPr/>
                    <a:lstStyle/>
                    <a:p>
                      <a:pPr lvl="0" indent="0" marL="0">
                        <a:buNone/>
                      </a:pPr>
                      <a:r>
                        <a:rPr/>
                        <a:t>3</a:t>
                      </a:r>
                    </a:p>
                  </a:txBody>
                </a:tc>
                <a:tc>
                  <a:txBody>
                    <a:bodyPr/>
                    <a:lstStyle/>
                    <a:p>
                      <a:pPr lvl="0" indent="0" marL="0">
                        <a:buNone/>
                      </a:pPr>
                      <a:r>
                        <a:rPr/>
                        <a:t>4</a:t>
                      </a:r>
                    </a:p>
                  </a:txBody>
                </a:tc>
                <a:tc>
                  <a:txBody>
                    <a:bodyPr/>
                    <a:lstStyle/>
                    <a:p>
                      <a:pPr lvl="0" indent="0" marL="0">
                        <a:buNone/>
                      </a:pPr>
                      <a:r>
                        <a:rPr/>
                        <a:t>Based on deployment process and infrastructure.</a:t>
                      </a:r>
                    </a:p>
                  </a:txBody>
                </a:tc>
                <a:tc>
                  <a:txBody>
                    <a:bodyPr/>
                    <a:lstStyle/>
                    <a:p>
                      <a:pPr lvl="0" indent="0" marL="0">
                        <a:buNone/>
                      </a:pPr>
                      <a:r>
                        <a:rPr/>
                        <a:t>A5, A7</a:t>
                      </a:r>
                    </a:p>
                  </a:txBody>
                </a:tc>
              </a:tr>
              <a:tr h="0">
                <a:tc>
                  <a:txBody>
                    <a:bodyPr/>
                    <a:lstStyle/>
                    <a:p>
                      <a:pPr lvl="0" indent="0" marL="0">
                        <a:buNone/>
                      </a:pPr>
                      <a:r>
                        <a:rPr/>
                        <a:t>A9</a:t>
                      </a:r>
                    </a:p>
                  </a:txBody>
                </a:tc>
                <a:tc>
                  <a:txBody>
                    <a:bodyPr/>
                    <a:lstStyle/>
                    <a:p>
                      <a:pPr lvl="0" indent="0" marL="0">
                        <a:buNone/>
                      </a:pPr>
                      <a:r>
                        <a:rPr/>
                        <a:t>Post-Release Monitoring and Support (1 month)</a:t>
                      </a:r>
                    </a:p>
                  </a:txBody>
                </a:tc>
                <a:tc>
                  <a:txBody>
                    <a:bodyPr/>
                    <a:lstStyle/>
                    <a:p>
                      <a:pPr lvl="0" indent="0" marL="0">
                        <a:buNone/>
                      </a:pPr>
                      <a:r>
                        <a:rPr/>
                        <a:t>20</a:t>
                      </a:r>
                    </a:p>
                  </a:txBody>
                </a:tc>
                <a:tc>
                  <a:txBody>
                    <a:bodyPr/>
                    <a:lstStyle/>
                    <a:p>
                      <a:pPr lvl="0" indent="0" marL="0">
                        <a:buNone/>
                      </a:pPr>
                      <a:r>
                        <a:rPr/>
                        <a:t>25</a:t>
                      </a:r>
                    </a:p>
                  </a:txBody>
                </a:tc>
                <a:tc>
                  <a:txBody>
                    <a:bodyPr/>
                    <a:lstStyle/>
                    <a:p>
                      <a:pPr lvl="0" indent="0" marL="0">
                        <a:buNone/>
                      </a:pPr>
                      <a:r>
                        <a:rPr/>
                        <a:t>30</a:t>
                      </a:r>
                    </a:p>
                  </a:txBody>
                </a:tc>
                <a:tc>
                  <a:txBody>
                    <a:bodyPr/>
                    <a:lstStyle/>
                    <a:p>
                      <a:pPr lvl="0" indent="0" marL="0">
                        <a:buNone/>
                      </a:pPr>
                      <a:r>
                        <a:rPr/>
                        <a:t>Based on anticipated user support needs.</a:t>
                      </a:r>
                    </a:p>
                  </a:txBody>
                </a:tc>
                <a:tc>
                  <a:txBody>
                    <a:bodyPr/>
                    <a:lstStyle/>
                    <a:p>
                      <a:pPr lvl="0" indent="0" marL="0">
                        <a:buNone/>
                      </a:pPr>
                      <a:r>
                        <a:rPr/>
                        <a:t>A8</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Note:</a:t>
            </a:r>
            <a:r>
              <a:rPr/>
              <a:t> These estimates are preliminary and subject to change as the project progresses. Regular monitoring and updates to these estimates will be performed.</a:t>
            </a:r>
          </a:p>
          <a:p>
            <a:pPr lvl="0" indent="0" marL="0">
              <a:spcBef>
                <a:spcPts val="3000"/>
              </a:spcBef>
              <a:buNone/>
            </a:pPr>
            <a:r>
              <a:rPr b="1"/>
              <a:t>2. Resource Calendars and Availability</a:t>
            </a:r>
          </a:p>
          <a:p>
            <a:pPr lvl="0" indent="0" marL="0">
              <a:buNone/>
            </a:pPr>
            <a:r>
              <a:rPr/>
              <a:t>This section details the availability of resources (developers, testers, project manager) throughout the project lifecycle. This includes considering holidays, vacations, and other potential absences.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787400"/>
                <a:gridCol w="990600"/>
                <a:gridCol w="1358900"/>
                <a:gridCol w="990600"/>
                <a:gridCol w="990600"/>
              </a:tblGrid>
              <a:tr h="0">
                <a:tc>
                  <a:txBody>
                    <a:bodyPr/>
                    <a:lstStyle/>
                    <a:p>
                      <a:pPr lvl="0" indent="0" marL="0">
                        <a:buNone/>
                      </a:pPr>
                      <a:r>
                        <a:rPr/>
                        <a:t>Resource</a:t>
                      </a:r>
                    </a:p>
                  </a:txBody>
                  <a:tcPr/>
                </a:tc>
                <a:tc>
                  <a:txBody>
                    <a:bodyPr/>
                    <a:lstStyle/>
                    <a:p>
                      <a:pPr lvl="0" indent="0" marL="0">
                        <a:buNone/>
                      </a:pPr>
                      <a:r>
                        <a:rPr/>
                        <a:t>Role</a:t>
                      </a:r>
                    </a:p>
                  </a:txBody>
                  <a:tcPr/>
                </a:tc>
                <a:tc>
                  <a:txBody>
                    <a:bodyPr/>
                    <a:lstStyle/>
                    <a:p>
                      <a:pPr lvl="0" indent="0" marL="0">
                        <a:buNone/>
                      </a:pPr>
                      <a:r>
                        <a:rPr/>
                        <a:t>Availability (Hours/Week)</a:t>
                      </a:r>
                    </a:p>
                  </a:txBody>
                  <a:tcPr/>
                </a:tc>
                <a:tc>
                  <a:txBody>
                    <a:bodyPr/>
                    <a:lstStyle/>
                    <a:p>
                      <a:pPr lvl="0" indent="0" marL="0">
                        <a:buNone/>
                      </a:pPr>
                      <a:r>
                        <a:rPr/>
                        <a:t>Start Date</a:t>
                      </a:r>
                    </a:p>
                  </a:txBody>
                  <a:tcPr/>
                </a:tc>
                <a:tc>
                  <a:txBody>
                    <a:bodyPr/>
                    <a:lstStyle/>
                    <a:p>
                      <a:pPr lvl="0" indent="0" marL="0">
                        <a:buNone/>
                      </a:pPr>
                      <a:r>
                        <a:rPr/>
                        <a:t>End Date</a:t>
                      </a:r>
                    </a:p>
                  </a:txBody>
                  <a:tcPr/>
                </a:tc>
              </a:tr>
              <a:tr h="0">
                <a:tc>
                  <a:txBody>
                    <a:bodyPr/>
                    <a:lstStyle/>
                    <a:p>
                      <a:pPr lvl="0" indent="0" marL="0">
                        <a:buNone/>
                      </a:pPr>
                      <a:r>
                        <a:rPr/>
                        <a:t>Developer 1</a:t>
                      </a:r>
                    </a:p>
                  </a:txBody>
                </a:tc>
                <a:tc>
                  <a:txBody>
                    <a:bodyPr/>
                    <a:lstStyle/>
                    <a:p>
                      <a:pPr lvl="0" indent="0" marL="0">
                        <a:buNone/>
                      </a:pPr>
                      <a:r>
                        <a:rPr/>
                        <a:t>Lead Developer</a:t>
                      </a:r>
                    </a:p>
                  </a:txBody>
                </a:tc>
                <a:tc>
                  <a:txBody>
                    <a:bodyPr/>
                    <a:lstStyle/>
                    <a:p>
                      <a:pPr lvl="0" indent="0" marL="0">
                        <a:buNone/>
                      </a:pPr>
                      <a:r>
                        <a:rPr/>
                        <a:t>40</a:t>
                      </a:r>
                    </a:p>
                  </a:txBody>
                </a:tc>
                <a:tc>
                  <a:txBody>
                    <a:bodyPr/>
                    <a:lstStyle/>
                    <a:p>
                      <a:pPr lvl="0" indent="0" marL="0">
                        <a:buNone/>
                      </a:pPr>
                      <a:r>
                        <a:rPr/>
                        <a:t>2024-10-28</a:t>
                      </a:r>
                    </a:p>
                  </a:txBody>
                </a:tc>
                <a:tc>
                  <a:txBody>
                    <a:bodyPr/>
                    <a:lstStyle/>
                    <a:p>
                      <a:pPr lvl="0" indent="0" marL="0">
                        <a:buNone/>
                      </a:pPr>
                      <a:r>
                        <a:rPr/>
                        <a:t>2025-01-28</a:t>
                      </a:r>
                    </a:p>
                  </a:txBody>
                </a:tc>
              </a:tr>
              <a:tr h="0">
                <a:tc>
                  <a:txBody>
                    <a:bodyPr/>
                    <a:lstStyle/>
                    <a:p>
                      <a:pPr lvl="0" indent="0" marL="0">
                        <a:buNone/>
                      </a:pPr>
                      <a:r>
                        <a:rPr/>
                        <a:t>Developer 2</a:t>
                      </a:r>
                    </a:p>
                  </a:txBody>
                </a:tc>
                <a:tc>
                  <a:txBody>
                    <a:bodyPr/>
                    <a:lstStyle/>
                    <a:p>
                      <a:pPr lvl="0" indent="0" marL="0">
                        <a:buNone/>
                      </a:pPr>
                      <a:r>
                        <a:rPr/>
                        <a:t>Backend Developer</a:t>
                      </a:r>
                    </a:p>
                  </a:txBody>
                </a:tc>
                <a:tc>
                  <a:txBody>
                    <a:bodyPr/>
                    <a:lstStyle/>
                    <a:p>
                      <a:pPr lvl="0" indent="0" marL="0">
                        <a:buNone/>
                      </a:pPr>
                      <a:r>
                        <a:rPr/>
                        <a:t>40</a:t>
                      </a:r>
                    </a:p>
                  </a:txBody>
                </a:tc>
                <a:tc>
                  <a:txBody>
                    <a:bodyPr/>
                    <a:lstStyle/>
                    <a:p>
                      <a:pPr lvl="0" indent="0" marL="0">
                        <a:buNone/>
                      </a:pPr>
                      <a:r>
                        <a:rPr/>
                        <a:t>2024-10-28</a:t>
                      </a:r>
                    </a:p>
                  </a:txBody>
                </a:tc>
                <a:tc>
                  <a:txBody>
                    <a:bodyPr/>
                    <a:lstStyle/>
                    <a:p>
                      <a:pPr lvl="0" indent="0" marL="0">
                        <a:buNone/>
                      </a:pPr>
                      <a:r>
                        <a:rPr/>
                        <a:t>2025-01-28</a:t>
                      </a:r>
                    </a:p>
                  </a:txBody>
                </a:tc>
              </a:tr>
              <a:tr h="0">
                <a:tc>
                  <a:txBody>
                    <a:bodyPr/>
                    <a:lstStyle/>
                    <a:p>
                      <a:pPr lvl="0" indent="0" marL="0">
                        <a:buNone/>
                      </a:pPr>
                      <a:r>
                        <a:rPr/>
                        <a:t>Developer 3</a:t>
                      </a:r>
                    </a:p>
                  </a:txBody>
                </a:tc>
                <a:tc>
                  <a:txBody>
                    <a:bodyPr/>
                    <a:lstStyle/>
                    <a:p>
                      <a:pPr lvl="0" indent="0" marL="0">
                        <a:buNone/>
                      </a:pPr>
                      <a:r>
                        <a:rPr/>
                        <a:t>Frontend Developer</a:t>
                      </a:r>
                    </a:p>
                  </a:txBody>
                </a:tc>
                <a:tc>
                  <a:txBody>
                    <a:bodyPr/>
                    <a:lstStyle/>
                    <a:p>
                      <a:pPr lvl="0" indent="0" marL="0">
                        <a:buNone/>
                      </a:pPr>
                      <a:r>
                        <a:rPr/>
                        <a:t>40</a:t>
                      </a:r>
                    </a:p>
                  </a:txBody>
                </a:tc>
                <a:tc>
                  <a:txBody>
                    <a:bodyPr/>
                    <a:lstStyle/>
                    <a:p>
                      <a:pPr lvl="0" indent="0" marL="0">
                        <a:buNone/>
                      </a:pPr>
                      <a:r>
                        <a:rPr/>
                        <a:t>2024-11-04</a:t>
                      </a:r>
                    </a:p>
                  </a:txBody>
                </a:tc>
                <a:tc>
                  <a:txBody>
                    <a:bodyPr/>
                    <a:lstStyle/>
                    <a:p>
                      <a:pPr lvl="0" indent="0" marL="0">
                        <a:buNone/>
                      </a:pPr>
                      <a:r>
                        <a:rPr/>
                        <a:t>2025-02-04</a:t>
                      </a:r>
                    </a:p>
                  </a:txBody>
                </a:tc>
              </a:tr>
              <a:tr h="0">
                <a:tc>
                  <a:txBody>
                    <a:bodyPr/>
                    <a:lstStyle/>
                    <a:p>
                      <a:pPr lvl="0" indent="0" marL="0">
                        <a:buNone/>
                      </a:pPr>
                      <a:r>
                        <a:rPr/>
                        <a:t>Tester 1</a:t>
                      </a:r>
                    </a:p>
                  </a:txBody>
                </a:tc>
                <a:tc>
                  <a:txBody>
                    <a:bodyPr/>
                    <a:lstStyle/>
                    <a:p>
                      <a:pPr lvl="0" indent="0" marL="0">
                        <a:buNone/>
                      </a:pPr>
                      <a:r>
                        <a:rPr/>
                        <a:t>QA Engineer</a:t>
                      </a:r>
                    </a:p>
                  </a:txBody>
                </a:tc>
                <a:tc>
                  <a:txBody>
                    <a:bodyPr/>
                    <a:lstStyle/>
                    <a:p>
                      <a:pPr lvl="0" indent="0" marL="0">
                        <a:buNone/>
                      </a:pPr>
                      <a:r>
                        <a:rPr/>
                        <a:t>30</a:t>
                      </a:r>
                    </a:p>
                  </a:txBody>
                </a:tc>
                <a:tc>
                  <a:txBody>
                    <a:bodyPr/>
                    <a:lstStyle/>
                    <a:p>
                      <a:pPr lvl="0" indent="0" marL="0">
                        <a:buNone/>
                      </a:pPr>
                      <a:r>
                        <a:rPr/>
                        <a:t>2024-11-25</a:t>
                      </a:r>
                    </a:p>
                  </a:txBody>
                </a:tc>
                <a:tc>
                  <a:txBody>
                    <a:bodyPr/>
                    <a:lstStyle/>
                    <a:p>
                      <a:pPr lvl="0" indent="0" marL="0">
                        <a:buNone/>
                      </a:pPr>
                      <a:r>
                        <a:rPr/>
                        <a:t>2025-02-25</a:t>
                      </a:r>
                    </a:p>
                  </a:txBody>
                </a:tc>
              </a:tr>
              <a:tr h="0">
                <a:tc>
                  <a:txBody>
                    <a:bodyPr/>
                    <a:lstStyle/>
                    <a:p>
                      <a:pPr lvl="0" indent="0" marL="0">
                        <a:buNone/>
                      </a:pPr>
                      <a:r>
                        <a:rPr/>
                        <a:t>Project Manager</a:t>
                      </a:r>
                    </a:p>
                  </a:txBody>
                </a:tc>
                <a:tc>
                  <a:txBody>
                    <a:bodyPr/>
                    <a:lstStyle/>
                    <a:p>
                      <a:pPr lvl="0" indent="0" marL="0">
                        <a:buNone/>
                      </a:pPr>
                      <a:r>
                        <a:rPr/>
                        <a:t>Project Manager</a:t>
                      </a:r>
                    </a:p>
                  </a:txBody>
                </a:tc>
                <a:tc>
                  <a:txBody>
                    <a:bodyPr/>
                    <a:lstStyle/>
                    <a:p>
                      <a:pPr lvl="0" indent="0" marL="0">
                        <a:buNone/>
                      </a:pPr>
                      <a:r>
                        <a:rPr/>
                        <a:t>20</a:t>
                      </a:r>
                    </a:p>
                  </a:txBody>
                </a:tc>
                <a:tc>
                  <a:txBody>
                    <a:bodyPr/>
                    <a:lstStyle/>
                    <a:p>
                      <a:pPr lvl="0" indent="0" marL="0">
                        <a:buNone/>
                      </a:pPr>
                      <a:r>
                        <a:rPr/>
                        <a:t>2024-10-28</a:t>
                      </a:r>
                    </a:p>
                  </a:txBody>
                </a:tc>
                <a:tc>
                  <a:txBody>
                    <a:bodyPr/>
                    <a:lstStyle/>
                    <a:p>
                      <a:pPr lvl="0" indent="0" marL="0">
                        <a:buNone/>
                      </a:pPr>
                      <a:r>
                        <a:rPr/>
                        <a:t>2025-02-28</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3. Project Calendars and Working Times</a:t>
            </a:r>
          </a:p>
          <a:p>
            <a:pPr lvl="0" indent="0" marL="0">
              <a:buNone/>
            </a:pPr>
            <a:r>
              <a:rPr/>
              <a:t>This section defines the project calendar, including working days, working hours, and non-working days (weekends, holidays). A standard 5-day work week (Monday-Friday) with 8 working hours per day will be used. Holidays will be accounted for in the resource calendars.</a:t>
            </a:r>
          </a:p>
          <a:p>
            <a:pPr lvl="0" indent="0" marL="0">
              <a:spcBef>
                <a:spcPts val="3000"/>
              </a:spcBef>
              <a:buNone/>
            </a:pPr>
            <a:r>
              <a:rPr b="1"/>
              <a:t>4. Schedule Constraints and Assumptions</a:t>
            </a:r>
          </a:p>
          <a:p>
            <a:pPr lvl="0"/>
            <a:r>
              <a:rPr b="1"/>
              <a:t>Constraints:</a:t>
            </a:r>
          </a:p>
          <a:p>
            <a:pPr lvl="1"/>
            <a:r>
              <a:rPr/>
              <a:t>Project must be completed by 2025-02-28 (Hard Constraint).</a:t>
            </a:r>
          </a:p>
          <a:p>
            <a:pPr lvl="1"/>
            <a:r>
              <a:rPr/>
              <a:t>Key features (core modules and AI integration) must be completed by 2025-01-31 (Hard Constraint).</a:t>
            </a:r>
          </a:p>
          <a:p>
            <a:pPr lvl="1"/>
            <a:r>
              <a:rPr/>
              <a:t>Limited budget dictates resource allocation (Constraint).</a:t>
            </a:r>
          </a:p>
          <a:p>
            <a:pPr lvl="0"/>
            <a:r>
              <a:rPr b="1"/>
              <a:t>Assumptions:</a:t>
            </a:r>
          </a:p>
          <a:p>
            <a:pPr lvl="1"/>
            <a:r>
              <a:rPr/>
              <a:t>Resources will be available as scheduled.</a:t>
            </a:r>
          </a:p>
          <a:p>
            <a:pPr lvl="1"/>
            <a:r>
              <a:rPr/>
              <a:t>No major unforeseen technical challenges will arise.</a:t>
            </a:r>
          </a:p>
          <a:p>
            <a:pPr lvl="1"/>
            <a:r>
              <a:rPr/>
              <a:t>AI API access will be consistent and reliable.</a:t>
            </a:r>
          </a:p>
          <a:p>
            <a:pPr lvl="1"/>
            <a:r>
              <a:rPr/>
              <a:t>Stakeholder feedback will be timely.</a:t>
            </a:r>
          </a:p>
          <a:p>
            <a:pPr lvl="0" indent="0" marL="0">
              <a:spcBef>
                <a:spcPts val="3000"/>
              </a:spcBef>
              <a:buNone/>
            </a:pPr>
            <a:r>
              <a:rPr b="1"/>
              <a:t>5. Risk Considerations Affecting Schedule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58800"/>
                <a:gridCol w="457200"/>
                <a:gridCol w="2146300"/>
                <a:gridCol w="1943100"/>
              </a:tblGrid>
              <a:tr h="0">
                <a:tc>
                  <a:txBody>
                    <a:bodyPr/>
                    <a:lstStyle/>
                    <a:p>
                      <a:pPr lvl="0" indent="0" marL="0">
                        <a:buNone/>
                      </a:pPr>
                      <a:r>
                        <a:rPr/>
                        <a:t>Risk</a:t>
                      </a:r>
                    </a:p>
                  </a:txBody>
                  <a:tcPr/>
                </a:tc>
                <a:tc>
                  <a:txBody>
                    <a:bodyPr/>
                    <a:lstStyle/>
                    <a:p>
                      <a:pPr lvl="0" indent="0" marL="0">
                        <a:buNone/>
                      </a:pPr>
                      <a:r>
                        <a:rPr/>
                        <a:t>Impact on Schedule</a:t>
                      </a:r>
                    </a:p>
                  </a:txBody>
                  <a:tcPr/>
                </a:tc>
                <a:tc>
                  <a:txBody>
                    <a:bodyPr/>
                    <a:lstStyle/>
                    <a:p>
                      <a:pPr lvl="0" indent="0" marL="0">
                        <a:buNone/>
                      </a:pPr>
                      <a:r>
                        <a:rPr/>
                        <a:t>Mitigation Strategy</a:t>
                      </a:r>
                    </a:p>
                  </a:txBody>
                  <a:tcPr/>
                </a:tc>
                <a:tc>
                  <a:txBody>
                    <a:bodyPr/>
                    <a:lstStyle/>
                    <a:p>
                      <a:pPr lvl="0" indent="0" marL="0">
                        <a:buNone/>
                      </a:pPr>
                      <a:r>
                        <a:rPr/>
                        <a:t>Contingency Plan</a:t>
                      </a:r>
                    </a:p>
                  </a:txBody>
                  <a:tcPr/>
                </a:tc>
              </a:tr>
              <a:tr h="0">
                <a:tc>
                  <a:txBody>
                    <a:bodyPr/>
                    <a:lstStyle/>
                    <a:p>
                      <a:pPr lvl="0" indent="0" marL="0">
                        <a:buNone/>
                      </a:pPr>
                      <a:r>
                        <a:rPr/>
                        <a:t>AI API Outage</a:t>
                      </a:r>
                    </a:p>
                  </a:txBody>
                </a:tc>
                <a:tc>
                  <a:txBody>
                    <a:bodyPr/>
                    <a:lstStyle/>
                    <a:p>
                      <a:pPr lvl="0" indent="0" marL="0">
                        <a:buNone/>
                      </a:pPr>
                      <a:r>
                        <a:rPr/>
                        <a:t>High</a:t>
                      </a:r>
                    </a:p>
                  </a:txBody>
                </a:tc>
                <a:tc>
                  <a:txBody>
                    <a:bodyPr/>
                    <a:lstStyle/>
                    <a:p>
                      <a:pPr lvl="0" indent="0" marL="0">
                        <a:buNone/>
                      </a:pPr>
                      <a:r>
                        <a:rPr/>
                        <a:t>Diversify AI providers; implement robust error handling and retry mechanisms.</a:t>
                      </a:r>
                    </a:p>
                  </a:txBody>
                </a:tc>
                <a:tc>
                  <a:txBody>
                    <a:bodyPr/>
                    <a:lstStyle/>
                    <a:p>
                      <a:pPr lvl="0" indent="0" marL="0">
                        <a:buNone/>
                      </a:pPr>
                      <a:r>
                        <a:rPr/>
                        <a:t>Switch to a backup provider; implement a manual fallback process.</a:t>
                      </a:r>
                    </a:p>
                  </a:txBody>
                </a:tc>
              </a:tr>
              <a:tr h="0">
                <a:tc>
                  <a:txBody>
                    <a:bodyPr/>
                    <a:lstStyle/>
                    <a:p>
                      <a:pPr lvl="0" indent="0" marL="0">
                        <a:buNone/>
                      </a:pPr>
                      <a:r>
                        <a:rPr/>
                        <a:t>Unexpected Bugs</a:t>
                      </a:r>
                    </a:p>
                  </a:txBody>
                </a:tc>
                <a:tc>
                  <a:txBody>
                    <a:bodyPr/>
                    <a:lstStyle/>
                    <a:p>
                      <a:pPr lvl="0" indent="0" marL="0">
                        <a:buNone/>
                      </a:pPr>
                      <a:r>
                        <a:rPr/>
                        <a:t>Medium</a:t>
                      </a:r>
                    </a:p>
                  </a:txBody>
                </a:tc>
                <a:tc>
                  <a:txBody>
                    <a:bodyPr/>
                    <a:lstStyle/>
                    <a:p>
                      <a:pPr lvl="0" indent="0" marL="0">
                        <a:buNone/>
                      </a:pPr>
                      <a:r>
                        <a:rPr/>
                        <a:t>Thorough testing; allocate contingency time for bug fixing.</a:t>
                      </a:r>
                    </a:p>
                  </a:txBody>
                </a:tc>
                <a:tc>
                  <a:txBody>
                    <a:bodyPr/>
                    <a:lstStyle/>
                    <a:p>
                      <a:pPr lvl="0" indent="0" marL="0">
                        <a:buNone/>
                      </a:pPr>
                      <a:r>
                        <a:rPr/>
                        <a:t>Extend deadlines; add additional testing resources.</a:t>
                      </a:r>
                    </a:p>
                  </a:txBody>
                </a:tc>
              </a:tr>
              <a:tr h="0">
                <a:tc>
                  <a:txBody>
                    <a:bodyPr/>
                    <a:lstStyle/>
                    <a:p>
                      <a:pPr lvl="0" indent="0" marL="0">
                        <a:buNone/>
                      </a:pPr>
                      <a:r>
                        <a:rPr/>
                        <a:t>Resource Unavailability</a:t>
                      </a:r>
                    </a:p>
                  </a:txBody>
                </a:tc>
                <a:tc>
                  <a:txBody>
                    <a:bodyPr/>
                    <a:lstStyle/>
                    <a:p>
                      <a:pPr lvl="0" indent="0" marL="0">
                        <a:buNone/>
                      </a:pPr>
                      <a:r>
                        <a:rPr/>
                        <a:t>Medium</a:t>
                      </a:r>
                    </a:p>
                  </a:txBody>
                </a:tc>
                <a:tc>
                  <a:txBody>
                    <a:bodyPr/>
                    <a:lstStyle/>
                    <a:p>
                      <a:pPr lvl="0" indent="0" marL="0">
                        <a:buNone/>
                      </a:pPr>
                      <a:r>
                        <a:rPr/>
                        <a:t>Plan for potential absences; cross-train team members.</a:t>
                      </a:r>
                    </a:p>
                  </a:txBody>
                </a:tc>
                <a:tc>
                  <a:txBody>
                    <a:bodyPr/>
                    <a:lstStyle/>
                    <a:p>
                      <a:pPr lvl="0" indent="0" marL="0">
                        <a:buNone/>
                      </a:pPr>
                      <a:r>
                        <a:rPr/>
                        <a:t>Adjust resource allocation; re-prioritize tasks.</a:t>
                      </a:r>
                    </a:p>
                  </a:txBody>
                </a:tc>
              </a:tr>
              <a:tr h="0">
                <a:tc>
                  <a:txBody>
                    <a:bodyPr/>
                    <a:lstStyle/>
                    <a:p>
                      <a:pPr lvl="0" indent="0" marL="0">
                        <a:buNone/>
                      </a:pPr>
                      <a:r>
                        <a:rPr/>
                        <a:t>Stakeholder Delays</a:t>
                      </a:r>
                    </a:p>
                  </a:txBody>
                </a:tc>
                <a:tc>
                  <a:txBody>
                    <a:bodyPr/>
                    <a:lstStyle/>
                    <a:p>
                      <a:pPr lvl="0" indent="0" marL="0">
                        <a:buNone/>
                      </a:pPr>
                      <a:r>
                        <a:rPr/>
                        <a:t>Medium</a:t>
                      </a:r>
                    </a:p>
                  </a:txBody>
                </a:tc>
                <a:tc>
                  <a:txBody>
                    <a:bodyPr/>
                    <a:lstStyle/>
                    <a:p>
                      <a:pPr lvl="0" indent="0" marL="0">
                        <a:buNone/>
                      </a:pPr>
                      <a:r>
                        <a:rPr/>
                        <a:t>Establish clear communication channels; proactive stakeholder management.</a:t>
                      </a:r>
                    </a:p>
                  </a:txBody>
                </a:tc>
                <a:tc>
                  <a:txBody>
                    <a:bodyPr/>
                    <a:lstStyle/>
                    <a:p>
                      <a:pPr lvl="0" indent="0" marL="0">
                        <a:buNone/>
                      </a:pPr>
                      <a:r>
                        <a:rPr/>
                        <a:t>Implement alternative communication methods; adjust timelines.</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6. Schedule Baseline Requirements</a:t>
            </a:r>
          </a:p>
          <a:p>
            <a:pPr lvl="0" indent="0" marL="0">
              <a:buNone/>
            </a:pPr>
            <a:r>
              <a:rPr/>
              <a:t>The schedule baseline will be established after the initial schedule is developed. This baseline will be used as a benchmark to track progress and manage changes. The baseline will include:</a:t>
            </a:r>
          </a:p>
          <a:p>
            <a:pPr lvl="0"/>
            <a:r>
              <a:rPr/>
              <a:t>A Gantt chart or network diagram visually representing the project schedule.</a:t>
            </a:r>
          </a:p>
          <a:p>
            <a:pPr lvl="0"/>
            <a:r>
              <a:rPr/>
              <a:t>A detailed activity list with durations, dependencies, and assigned resources.</a:t>
            </a:r>
          </a:p>
          <a:p>
            <a:pPr lvl="0"/>
            <a:r>
              <a:rPr/>
              <a:t>A milestone list with target completion dates.</a:t>
            </a:r>
          </a:p>
          <a:p>
            <a:pPr lvl="0" indent="0" marL="0">
              <a:spcBef>
                <a:spcPts val="3000"/>
              </a:spcBef>
              <a:buNone/>
            </a:pPr>
            <a:r>
              <a:rPr b="1"/>
              <a:t>7. Schedule Management Approach</a:t>
            </a:r>
          </a:p>
          <a:p>
            <a:pPr lvl="0" indent="0" marL="0">
              <a:buNone/>
            </a:pPr>
            <a:r>
              <a:rPr/>
              <a:t>An iterative schedule management approach will be employed. This includes:</a:t>
            </a:r>
          </a:p>
          <a:p>
            <a:pPr lvl="0"/>
            <a:r>
              <a:rPr b="1"/>
              <a:t>Regular Monitoring:</a:t>
            </a:r>
            <a:r>
              <a:rPr/>
              <a:t> Weekly progress meetings to track progress against the baseline.</a:t>
            </a:r>
          </a:p>
          <a:p>
            <a:pPr lvl="0"/>
            <a:r>
              <a:rPr b="1"/>
              <a:t>Change Management:</a:t>
            </a:r>
            <a:r>
              <a:rPr/>
              <a:t> A formal process for managing changes to the schedule.</a:t>
            </a:r>
          </a:p>
          <a:p>
            <a:pPr lvl="0"/>
            <a:r>
              <a:rPr b="1"/>
              <a:t>Earned Value Management (EVM):</a:t>
            </a:r>
            <a:r>
              <a:rPr/>
              <a:t> Tracking schedule performance using EVM techniques.</a:t>
            </a:r>
          </a:p>
          <a:p>
            <a:pPr lvl="0"/>
            <a:r>
              <a:rPr b="1"/>
              <a:t>Risk Management:</a:t>
            </a:r>
            <a:r>
              <a:rPr/>
              <a:t> Proactive identification and mitigation of schedule risks.</a:t>
            </a:r>
          </a:p>
          <a:p>
            <a:pPr lvl="0" indent="0" marL="0">
              <a:spcBef>
                <a:spcPts val="3000"/>
              </a:spcBef>
              <a:buNone/>
            </a:pPr>
            <a:r>
              <a:rPr b="1"/>
              <a:t>8. Resource Optimization Considerations</a:t>
            </a:r>
          </a:p>
          <a:p>
            <a:pPr lvl="0" indent="0" marL="0">
              <a:buNone/>
            </a:pPr>
            <a:r>
              <a:rPr/>
              <a:t>Resource leveling techniques will be used to optimize resource allocation and minimize conflicts. This may involve adjusting activity start and finish dates to ensure that resources are not over-allocated.</a:t>
            </a:r>
          </a:p>
          <a:p>
            <a:pPr lvl="0" indent="0" marL="0">
              <a:spcBef>
                <a:spcPts val="3000"/>
              </a:spcBef>
              <a:buNone/>
            </a:pPr>
            <a:r>
              <a:rPr b="1"/>
              <a:t>9. Schedule Compression Techniques to Consider</a:t>
            </a:r>
          </a:p>
          <a:p>
            <a:pPr lvl="0" indent="0" marL="0">
              <a:buNone/>
            </a:pPr>
            <a:r>
              <a:rPr/>
              <a:t>If schedule slippage occurs, the following schedule compression techniques will be considered:</a:t>
            </a:r>
          </a:p>
          <a:p>
            <a:pPr lvl="0"/>
            <a:r>
              <a:rPr b="1"/>
              <a:t>Crashing:</a:t>
            </a:r>
            <a:r>
              <a:rPr/>
              <a:t> Adding resources to critical path activities to shorten their durations.</a:t>
            </a:r>
          </a:p>
          <a:p>
            <a:pPr lvl="0"/>
            <a:r>
              <a:rPr b="1"/>
              <a:t>Fast-tracking:</a:t>
            </a:r>
            <a:r>
              <a:rPr/>
              <a:t> Overlapping activities that are normally performed sequentially.</a:t>
            </a:r>
          </a:p>
          <a:p>
            <a:pPr lvl="0" indent="0" marL="0">
              <a:buNone/>
            </a:pPr>
            <a:r>
              <a:rPr/>
              <a:t>These techniques will only be used if they do not negatively impact project quality or cost.</a:t>
            </a:r>
          </a:p>
          <a:p>
            <a:pPr lvl="0" indent="0" marL="0">
              <a:spcBef>
                <a:spcPts val="3000"/>
              </a:spcBef>
              <a:buNone/>
            </a:pPr>
            <a:r>
              <a:rPr b="1"/>
              <a:t>10. Quality Considerations Affecting Timing</a:t>
            </a:r>
          </a:p>
          <a:p>
            <a:pPr lvl="0" indent="0" marL="0">
              <a:buNone/>
            </a:pPr>
            <a:r>
              <a:rPr/>
              <a:t>Quality assurance activities are integrated throughout the project lifecycle. Thorough testing and validation are crucial to avoid delays caused by defects found late in the project.</a:t>
            </a:r>
          </a:p>
          <a:p>
            <a:pPr lvl="0" indent="0" marL="0">
              <a:spcBef>
                <a:spcPts val="3000"/>
              </a:spcBef>
              <a:buNone/>
            </a:pPr>
            <a:r>
              <a:rPr b="1"/>
              <a:t>11. Integration with Other Project Plans</a:t>
            </a:r>
          </a:p>
          <a:p>
            <a:pPr lvl="0" indent="0" marL="0">
              <a:buNone/>
            </a:pPr>
            <a:r>
              <a:rPr/>
              <a:t>The project schedule will be integrated with other project plans, including the risk management plan, cost management plan, and communication management plan. This ensures that all aspects of the project are aligned and coordinated.</a:t>
            </a:r>
          </a:p>
          <a:p>
            <a:pPr lvl="0" indent="0" marL="0">
              <a:buNone/>
            </a:pPr>
            <a:r>
              <a:rPr/>
              <a:t>This comprehensive set of inputs will be utilized in the Develop Schedule process to create a realistic, achievable, and well-managed project schedule for the Requirements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2025-06-10T15:32:24Z</dcterms:created>
  <dcterms:modified xsi:type="dcterms:W3CDTF">2025-06-10T15:32:24Z</dcterms:modified>
</cp:coreProperties>
</file>

<file path=docProps/custom.xml><?xml version="1.0" encoding="utf-8"?>
<Properties xmlns="http://schemas.openxmlformats.org/officeDocument/2006/custom-properties" xmlns:vt="http://schemas.openxmlformats.org/officeDocument/2006/docPropsVTypes"/>
</file>