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Project Charter</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project-charter</a:t>
            </a:r>
            <a:br/>
            <a:r>
              <a:rPr b="1"/>
              <a:t>Generated:</a:t>
            </a:r>
            <a:r>
              <a:rPr/>
              <a:t> 2025-06-10T15:06:16.201Z</a:t>
            </a:r>
            <a:br/>
            <a:r>
              <a:rPr b="1"/>
              <a:t>Description:</a:t>
            </a:r>
            <a:r>
              <a:rPr/>
              <a:t> PMBOK Project Charter formally authorizing the project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b="1"/>
              <a:t>Project Charter: Task Management System</a:t>
            </a:r>
          </a:p>
          <a:p>
            <a:pPr lvl="0" indent="0" marL="0">
              <a:buNone/>
            </a:pPr>
            <a:r>
              <a:rPr b="1"/>
              <a:t>1. Project Purpose:</a:t>
            </a:r>
          </a:p>
          <a:p>
            <a:pPr lvl="0" indent="0" marL="0">
              <a:buNone/>
            </a:pPr>
            <a:r>
              <a:rPr/>
              <a:t>To develop and deploy a collaborative task management application for small to medium-sized teams. This application will streamline workflow, improve team communication, and enhance project tracking capabilities. The system will provide features for task creation, assignment, progress tracking, due date management, priority setting, and file attachments.</a:t>
            </a:r>
          </a:p>
          <a:p>
            <a:pPr lvl="0" indent="0" marL="0">
              <a:buNone/>
            </a:pPr>
            <a:r>
              <a:rPr b="1"/>
              <a:t>2. Project Objectives:</a:t>
            </a:r>
          </a:p>
          <a:p>
            <a:pPr lvl="0"/>
            <a:r>
              <a:rPr/>
              <a:t>Develop a functional and user-friendly task management application incorporating all specified features.</a:t>
            </a:r>
          </a:p>
          <a:p>
            <a:pPr lvl="0"/>
            <a:r>
              <a:rPr/>
              <a:t>Successfully deploy the application to a production environment.</a:t>
            </a:r>
          </a:p>
          <a:p>
            <a:pPr lvl="0"/>
            <a:r>
              <a:rPr/>
              <a:t>Achieve a user satisfaction rating of at least 4 out of 5 stars based on post-launch user feedback.</a:t>
            </a:r>
          </a:p>
          <a:p>
            <a:pPr lvl="0"/>
            <a:r>
              <a:rPr/>
              <a:t>Complete the project within the allocated budget of $50,000.</a:t>
            </a:r>
          </a:p>
          <a:p>
            <a:pPr lvl="0"/>
            <a:r>
              <a:rPr/>
              <a:t>Complete the project within the allocated timeframe of 6 months.</a:t>
            </a:r>
          </a:p>
          <a:p>
            <a:pPr lvl="0"/>
            <a:r>
              <a:rPr/>
              <a:t>Maintain a defect density of less than 0.5 defects per 1000 lines of code.</a:t>
            </a:r>
          </a:p>
          <a:p>
            <a:pPr lvl="0" indent="0" marL="0">
              <a:buNone/>
            </a:pPr>
            <a:r>
              <a:rPr b="1"/>
              <a:t>3. Project Deliverables:</a:t>
            </a:r>
          </a:p>
          <a:p>
            <a:pPr lvl="0"/>
            <a:r>
              <a:rPr/>
              <a:t>Fully functional web application (including frontend and backend).</a:t>
            </a:r>
          </a:p>
          <a:p>
            <a:pPr lvl="0"/>
            <a:r>
              <a:rPr/>
              <a:t>Comprehensive user documentation.</a:t>
            </a:r>
          </a:p>
          <a:p>
            <a:pPr lvl="0"/>
            <a:r>
              <a:rPr/>
              <a:t>Deployment scripts and documentation for production environment.</a:t>
            </a:r>
          </a:p>
          <a:p>
            <a:pPr lvl="0"/>
            <a:r>
              <a:rPr/>
              <a:t>Test reports and quality assurance documentation.</a:t>
            </a:r>
          </a:p>
          <a:p>
            <a:pPr lvl="0"/>
            <a:r>
              <a:rPr/>
              <a:t>Training materials for end-users.</a:t>
            </a:r>
          </a:p>
          <a:p>
            <a:pPr lvl="0"/>
            <a:r>
              <a:rPr/>
              <a:t>Post-implementation review report.</a:t>
            </a:r>
          </a:p>
          <a:p>
            <a:pPr lvl="0" indent="0" marL="0">
              <a:buNone/>
            </a:pPr>
            <a:r>
              <a:rPr b="1"/>
              <a:t>4. High-Level Requirements:</a:t>
            </a:r>
          </a:p>
          <a:p>
            <a:pPr lvl="0"/>
            <a:r>
              <a:rPr/>
              <a:t>The application must support concurrent access by multiple users.</a:t>
            </a:r>
          </a:p>
          <a:p>
            <a:pPr lvl="0"/>
            <a:r>
              <a:rPr/>
              <a:t>The application must be secure and protect user data according to industry best practices.</a:t>
            </a:r>
          </a:p>
          <a:p>
            <a:pPr lvl="0"/>
            <a:r>
              <a:rPr/>
              <a:t>The application must be scalable to accommodate a growing number of users and tasks.</a:t>
            </a:r>
          </a:p>
          <a:p>
            <a:pPr lvl="0"/>
            <a:r>
              <a:rPr/>
              <a:t>The application must be accessible across multiple browsers and devices.</a:t>
            </a:r>
          </a:p>
          <a:p>
            <a:pPr lvl="0"/>
            <a:r>
              <a:rPr/>
              <a:t>The application must integrate seamlessly with existing communication platforms (if applicable - specify).</a:t>
            </a:r>
          </a:p>
          <a:p>
            <a:pPr lvl="0" indent="0" marL="0">
              <a:buNone/>
            </a:pPr>
            <a:r>
              <a:rPr b="1"/>
              <a:t>5. Project Stakeholders:</a:t>
            </a:r>
          </a:p>
          <a:p>
            <a:pPr lvl="0"/>
            <a:r>
              <a:rPr b="1"/>
              <a:t>Project Sponsor:</a:t>
            </a:r>
            <a:r>
              <a:rPr/>
              <a:t> [Name and Title] – Provides funding and overall project direction.</a:t>
            </a:r>
          </a:p>
          <a:p>
            <a:pPr lvl="0"/>
            <a:r>
              <a:rPr b="1"/>
              <a:t>Project Manager:</a:t>
            </a:r>
            <a:r>
              <a:rPr/>
              <a:t> [Name and Title] – Responsible for planning, executing, monitoring, controlling, and closing the project.</a:t>
            </a:r>
          </a:p>
          <a:p>
            <a:pPr lvl="0"/>
            <a:r>
              <a:rPr b="1"/>
              <a:t>Development Team:</a:t>
            </a:r>
            <a:r>
              <a:rPr/>
              <a:t> [List Team Members and Roles] – Responsible for developing and testing the application.</a:t>
            </a:r>
          </a:p>
          <a:p>
            <a:pPr lvl="0"/>
            <a:r>
              <a:rPr b="1"/>
              <a:t>QA Team:</a:t>
            </a:r>
            <a:r>
              <a:rPr/>
              <a:t> [List Team Members and Roles] – Responsible for testing and quality assurance.</a:t>
            </a:r>
          </a:p>
          <a:p>
            <a:pPr lvl="0"/>
            <a:r>
              <a:rPr b="1"/>
              <a:t>End-Users:</a:t>
            </a:r>
            <a:r>
              <a:rPr/>
              <a:t> Small to medium-sized teams requiring a task management solution.</a:t>
            </a:r>
          </a:p>
          <a:p>
            <a:pPr lvl="0" indent="0" marL="0">
              <a:buNone/>
            </a:pPr>
            <a:r>
              <a:rPr b="1"/>
              <a:t>6. Project Assumptions:</a:t>
            </a:r>
          </a:p>
          <a:p>
            <a:pPr lvl="0"/>
            <a:r>
              <a:rPr/>
              <a:t>The development team possesses the necessary skills and experience in the specified technologies (React, TypeScript, Node.js, Express, PostgreSQL, JWT).</a:t>
            </a:r>
          </a:p>
          <a:p>
            <a:pPr lvl="0"/>
            <a:r>
              <a:rPr/>
              <a:t>Necessary infrastructure (servers, databases) will be available and configured.</a:t>
            </a:r>
          </a:p>
          <a:p>
            <a:pPr lvl="0"/>
            <a:r>
              <a:rPr/>
              <a:t>Stakeholders will provide timely feedback and approvals.</a:t>
            </a:r>
          </a:p>
          <a:p>
            <a:pPr lvl="0"/>
            <a:r>
              <a:rPr/>
              <a:t>Access to relevant third-party APIs (if applicable) will be granted.</a:t>
            </a:r>
          </a:p>
          <a:p>
            <a:pPr lvl="0" indent="0" marL="0">
              <a:buNone/>
            </a:pPr>
            <a:r>
              <a:rPr b="1"/>
              <a:t>7. Project Constraints:</a:t>
            </a:r>
          </a:p>
          <a:p>
            <a:pPr lvl="0"/>
            <a:r>
              <a:rPr/>
              <a:t>Budget: $50,000</a:t>
            </a:r>
          </a:p>
          <a:p>
            <a:pPr lvl="0"/>
            <a:r>
              <a:rPr/>
              <a:t>Timeframe: 6 months</a:t>
            </a:r>
          </a:p>
          <a:p>
            <a:pPr lvl="0"/>
            <a:r>
              <a:rPr/>
              <a:t>Technology Stack: React, TypeScript, Node.js, Express, PostgreSQL, JWT</a:t>
            </a:r>
          </a:p>
          <a:p>
            <a:pPr lvl="0" indent="0" marL="0">
              <a:buNone/>
            </a:pPr>
            <a:r>
              <a:rPr b="1"/>
              <a:t>8. Project Risks:</a:t>
            </a:r>
          </a:p>
          <a:p>
            <a:pPr lvl="0"/>
            <a:r>
              <a:rPr/>
              <a:t>Potential delays due to unforeseen technical challenges.</a:t>
            </a:r>
          </a:p>
          <a:p>
            <a:pPr lvl="0"/>
            <a:r>
              <a:rPr/>
              <a:t>Insufficient resources (human or technical).</a:t>
            </a:r>
          </a:p>
          <a:p>
            <a:pPr lvl="0"/>
            <a:r>
              <a:rPr/>
              <a:t>Changes in project scope or requirements.</a:t>
            </a:r>
          </a:p>
          <a:p>
            <a:pPr lvl="0"/>
            <a:r>
              <a:rPr/>
              <a:t>Security vulnerabilities.</a:t>
            </a:r>
          </a:p>
          <a:p>
            <a:pPr lvl="0" indent="0" marL="0">
              <a:buNone/>
            </a:pPr>
            <a:r>
              <a:rPr b="1"/>
              <a:t>9. Project Approvals: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600200"/>
                <a:gridCol w="1409700"/>
                <a:gridCol w="1358900"/>
                <a:gridCol w="736600"/>
              </a:tblGrid>
              <a:tr h="0">
                <a:tc>
                  <a:txBody>
                    <a:bodyPr/>
                    <a:lstStyle/>
                    <a:p>
                      <a:pPr lvl="0" indent="0" marL="0">
                        <a:buNone/>
                      </a:pPr>
                      <a:r>
                        <a:rPr/>
                        <a:t>Name</a:t>
                      </a:r>
                    </a:p>
                  </a:txBody>
                  <a:tcPr/>
                </a:tc>
                <a:tc>
                  <a:txBody>
                    <a:bodyPr/>
                    <a:lstStyle/>
                    <a:p>
                      <a:pPr lvl="0" indent="0" marL="0">
                        <a:buNone/>
                      </a:pPr>
                      <a:r>
                        <a:rPr/>
                        <a:t>Title</a:t>
                      </a:r>
                    </a:p>
                  </a:txBody>
                  <a:tcPr/>
                </a:tc>
                <a:tc>
                  <a:txBody>
                    <a:bodyPr/>
                    <a:lstStyle/>
                    <a:p>
                      <a:pPr lvl="0" indent="0" marL="0">
                        <a:buNone/>
                      </a:pPr>
                      <a:r>
                        <a:rPr/>
                        <a:t>Signature</a:t>
                      </a:r>
                    </a:p>
                  </a:txBody>
                  <a:tcPr/>
                </a:tc>
                <a:tc>
                  <a:txBody>
                    <a:bodyPr/>
                    <a:lstStyle/>
                    <a:p>
                      <a:pPr lvl="0" indent="0" marL="0">
                        <a:buNone/>
                      </a:pPr>
                      <a:r>
                        <a:rPr/>
                        <a:t>Date</a:t>
                      </a:r>
                    </a:p>
                  </a:txBody>
                  <a:tcPr/>
                </a:tc>
              </a:tr>
              <a:tr h="0">
                <a:tc>
                  <a:txBody>
                    <a:bodyPr/>
                    <a:lstStyle/>
                    <a:p>
                      <a:pPr lvl="0" indent="0" marL="0">
                        <a:buNone/>
                      </a:pPr>
                      <a:r>
                        <a:rPr/>
                        <a:t>[Project Sponsor Name]</a:t>
                      </a:r>
                    </a:p>
                  </a:txBody>
                </a:tc>
                <a:tc>
                  <a:txBody>
                    <a:bodyPr/>
                    <a:lstStyle/>
                    <a:p>
                      <a:pPr lvl="0" indent="0" marL="0">
                        <a:buNone/>
                      </a:pPr>
                      <a:r>
                        <a:rPr/>
                        <a:t>[Project Sponsor Title]</a:t>
                      </a:r>
                    </a:p>
                  </a:txBody>
                </a:tc>
                <a:tc>
                  <a:txBody>
                    <a:bodyPr/>
                    <a:lstStyle/>
                    <a:p>
                      <a:endParaRPr/>
                    </a:p>
                  </a:txBody>
                </a:tc>
                <a:tc>
                  <a:txBody>
                    <a:bodyPr/>
                    <a:lstStyle/>
                    <a:p>
                      <a:endParaRPr/>
                    </a:p>
                  </a:txBody>
                </a:tc>
              </a:tr>
              <a:tr h="0">
                <a:tc>
                  <a:txBody>
                    <a:bodyPr/>
                    <a:lstStyle/>
                    <a:p>
                      <a:pPr lvl="0" indent="0" marL="0">
                        <a:buNone/>
                      </a:pPr>
                      <a:r>
                        <a:rPr/>
                        <a:t>[Project Manager Name]</a:t>
                      </a:r>
                    </a:p>
                  </a:txBody>
                </a:tc>
                <a:tc>
                  <a:txBody>
                    <a:bodyPr/>
                    <a:lstStyle/>
                    <a:p>
                      <a:pPr lvl="0" indent="0" marL="0">
                        <a:buNone/>
                      </a:pPr>
                      <a:r>
                        <a:rPr/>
                        <a:t>[Project Manager Title]</a:t>
                      </a:r>
                    </a:p>
                  </a:txBody>
                </a:tc>
                <a:tc>
                  <a:txBody>
                    <a:bodyPr/>
                    <a:lstStyle/>
                    <a:p>
                      <a:endParaRPr/>
                    </a:p>
                  </a:txBody>
                </a:tc>
                <a:tc>
                  <a:txBody>
                    <a:bodyPr/>
                    <a:lstStyle/>
                    <a:p>
                      <a:endParaRP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10. Project Manager:</a:t>
            </a:r>
            <a:r>
              <a:rPr/>
              <a:t> [Name and Title]</a:t>
            </a:r>
          </a:p>
          <a:p>
            <a:pPr lvl="0" indent="0" marL="0">
              <a:buNone/>
            </a:pPr>
            <a:r>
              <a:rPr b="1"/>
              <a:t>11. Project Start Date:</a:t>
            </a:r>
            <a:r>
              <a:rPr/>
              <a:t> [Date]</a:t>
            </a:r>
          </a:p>
          <a:p>
            <a:pPr lvl="0" indent="0" marL="0">
              <a:buNone/>
            </a:pPr>
            <a:r>
              <a:rPr b="1"/>
              <a:t>12. Project End Date:</a:t>
            </a:r>
            <a:r>
              <a:rPr/>
              <a:t> [Date]</a:t>
            </a:r>
          </a:p>
          <a:p>
            <a:pPr lvl="0" indent="0" marL="0">
              <a:buNone/>
            </a:pPr>
            <a:r>
              <a:rPr/>
              <a:t>This Project Charter serves as a formal authorization to begin the Task Management System project. Any significant changes to the project scope, budget, or timeline will require a formal amendment to this charter.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2025-06-10T15:33:08Z</dcterms:created>
  <dcterms:modified xsi:type="dcterms:W3CDTF">2025-06-10T15:33:08Z</dcterms:modified>
</cp:coreProperties>
</file>

<file path=docProps/custom.xml><?xml version="1.0" encoding="utf-8"?>
<Properties xmlns="http://schemas.openxmlformats.org/officeDocument/2006/custom-properties" xmlns:vt="http://schemas.openxmlformats.org/officeDocument/2006/docPropsVTypes"/>
</file>