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Compliance Considerations</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technical-analysis</a:t>
            </a:r>
            <a:br/>
            <a:r>
              <a:rPr b="1"/>
              <a:t>Generated:</a:t>
            </a:r>
            <a:r>
              <a:rPr/>
              <a:t> 2025-06-10T08:18:34.392Z</a:t>
            </a:r>
            <a:br/>
            <a:r>
              <a:rPr b="1"/>
              <a:t>Description:</a:t>
            </a:r>
            <a:r>
              <a:rPr/>
              <a:t> Regulatory and compliance requirements analysis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Compliance Analysis for the Requirements Gathering Agent Project</a:t>
            </a:r>
          </a:p>
          <a:p>
            <a:pPr lvl="0" indent="0" marL="0">
              <a:buNone/>
            </a:pPr>
            <a:r>
              <a:rPr/>
              <a:t>The Requirements Gathering Agent (RGA) project, given its AI-powered nature and handling of potentially sensitive project data, necessitates a comprehensive compliance strategy across several regulatory and industry-specific frameworks. The analysis below outlines key compliance needs, categorized for clarity.</a:t>
            </a:r>
          </a:p>
          <a:p>
            <a:pPr lvl="0" indent="0" marL="0">
              <a:buNone/>
            </a:pPr>
            <a:r>
              <a:rPr b="1"/>
              <a:t>I. Data Privacy and Protection:</a:t>
            </a:r>
          </a:p>
          <a:p>
            <a:pPr lvl="0"/>
            <a:r>
              <a:rPr b="1"/>
              <a:t>GDPR (General Data Protection Regulation):</a:t>
            </a:r>
            <a:r>
              <a:rPr/>
              <a:t> If the RGA processes personal data (e.g., names, contact information of stakeholders mentioned in project documents), it must comply with GDPR’s principles of lawfulness, fairness, transparency, purpose limitation, data minimization, accuracy, storage limitation, integrity and confidentiality, and accountability. This includes obtaining explicit consent, providing data subject access rights, and ensuring appropriate data security measures. Data transfer outside the EEA requires careful consideration of adequacy decisions and appropriate safeguards.</a:t>
            </a:r>
          </a:p>
          <a:p>
            <a:pPr lvl="0"/>
            <a:r>
              <a:rPr b="1"/>
              <a:t>CCPA (California Consumer Privacy Act) and other State Privacy Laws:</a:t>
            </a:r>
            <a:r>
              <a:rPr/>
              <a:t> Similar to GDPR, if the RGA handles personal data of California residents (or residents of other states with similar laws), it must comply with CCPA’s requirements regarding data collection, use, disclosure, and consumer rights. Compliance may involve providing clear privacy notices, allowing consumers to access, delete, and opt-out of data sale, and implementing appropriate data security measures.</a:t>
            </a:r>
          </a:p>
          <a:p>
            <a:pPr lvl="0"/>
            <a:r>
              <a:rPr b="1"/>
              <a:t>HIPAA (Health Insurance Portability and Accountability Act):</a:t>
            </a:r>
            <a:r>
              <a:rPr/>
              <a:t> If the RGA is used in healthcare projects involving protected health information (PHI), strict HIPAA compliance is mandatory. This includes implementing stringent security measures, adhering to access control policies, and ensuring proper audit trails.</a:t>
            </a:r>
          </a:p>
          <a:p>
            <a:pPr lvl="0"/>
            <a:r>
              <a:rPr b="1"/>
              <a:t>Other Regional Privacy Laws:</a:t>
            </a:r>
            <a:r>
              <a:rPr/>
              <a:t> Compliance with other relevant regional data protection laws (e.g., LGPD in Brazil, PIPEDA in Canada) is crucial if the RGA processes personal data from respective jurisdictions.</a:t>
            </a:r>
          </a:p>
          <a:p>
            <a:pPr lvl="0" indent="0" marL="0">
              <a:buNone/>
            </a:pPr>
            <a:r>
              <a:rPr b="1"/>
              <a:t>II. Data Security and Integrity:</a:t>
            </a:r>
          </a:p>
          <a:p>
            <a:pPr lvl="0"/>
            <a:r>
              <a:rPr b="1"/>
              <a:t>Data Security:</a:t>
            </a:r>
            <a:r>
              <a:rPr/>
              <a:t> The RGA must implement robust security measures to protect project data from unauthorized access, use, disclosure, disruption, modification, or destruction. This includes secure storage, encryption both in transit and at rest, access control mechanisms, regular security audits, and vulnerability assessments. Consideration should be given to the security of the Azure OpenAI integration, including secure authentication and authorization.</a:t>
            </a:r>
          </a:p>
          <a:p>
            <a:pPr lvl="0"/>
            <a:r>
              <a:rPr b="1"/>
              <a:t>Data Integrity:</a:t>
            </a:r>
            <a:r>
              <a:rPr/>
              <a:t> Mechanisms must be in place to ensure the accuracy, completeness, and consistency of project data processed by the RGA. This includes data validation, error handling, and version control.</a:t>
            </a:r>
          </a:p>
          <a:p>
            <a:pPr lvl="0" indent="0" marL="0">
              <a:buNone/>
            </a:pPr>
            <a:r>
              <a:rPr b="1"/>
              <a:t>III. Intellectual Property:</a:t>
            </a:r>
          </a:p>
          <a:p>
            <a:pPr lvl="0"/>
            <a:r>
              <a:rPr b="1"/>
              <a:t>Copyright:</a:t>
            </a:r>
            <a:r>
              <a:rPr/>
              <a:t> The RGA should have clear terms of service and a license agreement addressing the ownership and usage rights of generated content and input data. The use of AI models (e.g., GPT-4) and their potential impact on copyright should be carefully considered.</a:t>
            </a:r>
          </a:p>
          <a:p>
            <a:pPr lvl="0"/>
            <a:r>
              <a:rPr b="1"/>
              <a:t>Trade Secrets:</a:t>
            </a:r>
            <a:r>
              <a:rPr/>
              <a:t> If the RGA processes confidential business information, appropriate measures must be implemented to protect trade secrets.</a:t>
            </a:r>
          </a:p>
          <a:p>
            <a:pPr lvl="0" indent="0" marL="0">
              <a:buNone/>
            </a:pPr>
            <a:r>
              <a:rPr b="1"/>
              <a:t>IV. Industry-Specific Compliance:</a:t>
            </a:r>
          </a:p>
          <a:p>
            <a:pPr lvl="0"/>
            <a:r>
              <a:rPr b="1"/>
              <a:t>Financial Services (SOX, etc.):</a:t>
            </a:r>
            <a:r>
              <a:rPr/>
              <a:t> If used in financial services projects, the RGA must comply with relevant regulations such as Sarbanes-Oxley Act (SOX) to ensure the accuracy and reliability of financial reporting. This may involve implementing controls around data access, audit trails, and data retention.</a:t>
            </a:r>
          </a:p>
          <a:p>
            <a:pPr lvl="0"/>
            <a:r>
              <a:rPr b="1"/>
              <a:t>Other Industries:</a:t>
            </a:r>
            <a:r>
              <a:rPr/>
              <a:t> Compliance requirements vary significantly across industries (e.g., healthcare, finance, energy). The RGA’s compliance needs will depend on the specific industry it’s applied to.</a:t>
            </a:r>
          </a:p>
          <a:p>
            <a:pPr lvl="0" indent="0" marL="0">
              <a:buNone/>
            </a:pPr>
            <a:r>
              <a:rPr b="1"/>
              <a:t>V. Software and System Compliance:</a:t>
            </a:r>
          </a:p>
          <a:p>
            <a:pPr lvl="0"/>
            <a:r>
              <a:rPr b="1"/>
              <a:t>Software Development Lifecycle (SDLC):</a:t>
            </a:r>
            <a:r>
              <a:rPr/>
              <a:t> The RGA’s development should adhere to a robust SDLC incorporating security and compliance considerations throughout each phase (requirements, design, development, testing, deployment, and maintenance).</a:t>
            </a:r>
          </a:p>
          <a:p>
            <a:pPr lvl="0"/>
            <a:r>
              <a:rPr b="1"/>
              <a:t>Security Testing:</a:t>
            </a:r>
            <a:r>
              <a:rPr/>
              <a:t> Penetration testing, vulnerability scanning, and security audits are crucial to identify and remediate security weaknesses.</a:t>
            </a:r>
          </a:p>
          <a:p>
            <a:pPr lvl="0"/>
            <a:r>
              <a:rPr b="1"/>
              <a:t>Software Licensing:</a:t>
            </a:r>
            <a:r>
              <a:rPr/>
              <a:t> Compliance with all relevant open-source software licenses used in RGA’s development is essential.</a:t>
            </a:r>
          </a:p>
          <a:p>
            <a:pPr lvl="0" indent="0" marL="0">
              <a:buNone/>
            </a:pPr>
            <a:r>
              <a:rPr b="1"/>
              <a:t>VI. Documentation and Reporting:</a:t>
            </a:r>
          </a:p>
          <a:p>
            <a:pPr lvl="0"/>
            <a:r>
              <a:rPr b="1"/>
              <a:t>Privacy Policy:</a:t>
            </a:r>
            <a:r>
              <a:rPr/>
              <a:t> A comprehensive privacy policy clearly outlining data collection, use, and disclosure practices is mandatory.</a:t>
            </a:r>
          </a:p>
          <a:p>
            <a:pPr lvl="0"/>
            <a:r>
              <a:rPr b="1"/>
              <a:t>Data Processing Records:</a:t>
            </a:r>
            <a:r>
              <a:rPr/>
              <a:t> Maintaining records of data processing activities, including purposes, categories of data, recipients, and retention periods, is crucial for demonstrating compliance.</a:t>
            </a:r>
          </a:p>
          <a:p>
            <a:pPr lvl="0"/>
            <a:r>
              <a:rPr b="1"/>
              <a:t>Security Incident Response Plan:</a:t>
            </a:r>
            <a:r>
              <a:rPr/>
              <a:t> A plan outlining procedures for handling security incidents, including data breaches, is essential.</a:t>
            </a:r>
          </a:p>
          <a:p>
            <a:pPr lvl="0"/>
            <a:r>
              <a:rPr b="1"/>
              <a:t>Audits and Reporting:</a:t>
            </a:r>
            <a:r>
              <a:rPr/>
              <a:t> Regular audits and reports should be conducted to demonstrate ongoing compliance.</a:t>
            </a:r>
          </a:p>
          <a:p>
            <a:pPr lvl="0" indent="0" marL="0">
              <a:buNone/>
            </a:pPr>
            <a:r>
              <a:rPr b="1"/>
              <a:t>VII. Compliance Implementation Strategies:</a:t>
            </a:r>
          </a:p>
          <a:p>
            <a:pPr lvl="0"/>
            <a:r>
              <a:rPr b="1"/>
              <a:t>Risk Assessment:</a:t>
            </a:r>
            <a:r>
              <a:rPr/>
              <a:t> Conduct a thorough risk assessment to identify potential compliance risks and prioritize mitigation efforts.</a:t>
            </a:r>
          </a:p>
          <a:p>
            <a:pPr lvl="0"/>
            <a:r>
              <a:rPr b="1"/>
              <a:t>Policy Development:</a:t>
            </a:r>
            <a:r>
              <a:rPr/>
              <a:t> Develop comprehensive data privacy, security, and compliance policies.</a:t>
            </a:r>
          </a:p>
          <a:p>
            <a:pPr lvl="0"/>
            <a:r>
              <a:rPr b="1"/>
              <a:t>Training:</a:t>
            </a:r>
            <a:r>
              <a:rPr/>
              <a:t> Provide training to developers and users on compliance requirements and procedures.</a:t>
            </a:r>
          </a:p>
          <a:p>
            <a:pPr lvl="0"/>
            <a:r>
              <a:rPr b="1"/>
              <a:t>Third-Party Risk Management:</a:t>
            </a:r>
            <a:r>
              <a:rPr/>
              <a:t> If the RGA relies on third-party services (e.g., cloud providers, AI providers), implement robust third-party risk management procedures.</a:t>
            </a:r>
          </a:p>
          <a:p>
            <a:pPr lvl="0" indent="0" marL="0">
              <a:buNone/>
            </a:pPr>
            <a:r>
              <a:rPr b="1"/>
              <a:t>VIII. Ongoing Monitoring and Maintenance:</a:t>
            </a:r>
          </a:p>
          <a:p>
            <a:pPr lvl="0" indent="0" marL="0">
              <a:buNone/>
            </a:pPr>
            <a:r>
              <a:rPr/>
              <a:t>Compliance is an ongoing process. Regular monitoring, updates to policies and procedures, and continuous improvement efforts are essential to maintain compliance with evolving regulations and best practices. This includes staying informed of changes to relevant laws and industry standards.</a:t>
            </a:r>
          </a:p>
          <a:p>
            <a:pPr lvl="0" indent="0" marL="0">
              <a:buNone/>
            </a:pPr>
            <a:r>
              <a:rPr b="1"/>
              <a:t>IX. Cost and Resource Implications:</a:t>
            </a:r>
          </a:p>
          <a:p>
            <a:pPr lvl="0" indent="0" marL="0">
              <a:buNone/>
            </a:pPr>
            <a:r>
              <a:rPr/>
              <a:t>Implementing a robust compliance program requires investment in resources, including personnel, technology, and training. The cost and resource implications should be factored into the project budget and timeline.</a:t>
            </a:r>
          </a:p>
          <a:p>
            <a:pPr lvl="0" indent="0" marL="0">
              <a:buNone/>
            </a:pPr>
            <a:r>
              <a:rPr/>
              <a:t>This analysis provides a high-level overview. A detailed compliance assessment should be conducted by legal and security professionals to identify specific requirements applicable to the RGA project and its intended use cases. The project team should engage with relevant experts to ensure ongoing compliance.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2025-06-10T15:35:10Z</dcterms:created>
  <dcterms:modified xsi:type="dcterms:W3CDTF">2025-06-10T15:35:10Z</dcterms:modified>
</cp:coreProperties>
</file>

<file path=docProps/custom.xml><?xml version="1.0" encoding="utf-8"?>
<Properties xmlns="http://schemas.openxmlformats.org/officeDocument/2006/custom-properties" xmlns:vt="http://schemas.openxmlformats.org/officeDocument/2006/docPropsVTypes"/>
</file>