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Communication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2025-06-10T08:15:48.073Z</a:t>
            </a:r>
            <a:br/>
            <a:r>
              <a:rPr b="1"/>
              <a:t>Description:</a:t>
            </a:r>
            <a:r>
              <a:rPr/>
              <a:t> PMBOK Communication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Communication Management Plan: Requirements Gathering Agent Project</a:t>
            </a:r>
          </a:p>
        </p:txBody>
      </p:sp>
      <p:sp>
        <p:nvSpPr>
          <p:cNvPr id="4" name="Text Placeholder 3"/>
          <p:cNvSpPr>
            <a:spLocks noGrp="1"/>
          </p:cNvSpPr>
          <p:nvPr>
            <p:ph idx="2" sz="half" type="body"/>
          </p:nvPr>
        </p:nvSpPr>
        <p:spPr/>
        <p:txBody>
          <a:bodyPr/>
          <a:lstStyle/>
          <a:p>
            <a:pPr lvl="0" indent="0" marL="0">
              <a:buNone/>
            </a:pPr>
            <a:r>
              <a:rPr b="1"/>
              <a:t>1. Introduction</a:t>
            </a:r>
          </a:p>
          <a:p>
            <a:pPr lvl="0" indent="0" marL="0">
              <a:buNone/>
            </a:pPr>
            <a:r>
              <a:rPr/>
              <a:t>This Communication Management Plan (CMP) outlines the strategies, methods, and responsibilities for effective communication throughout the Requirements Gathering Agent (RGA) project. The goal is to ensure timely and accurate information flow among all stakeholders, promoting transparency, collaboration, and project success. This plan adheres to PMBOK 7th Edition standards.</a:t>
            </a:r>
          </a:p>
          <a:p>
            <a:pPr lvl="0" indent="0" marL="0">
              <a:buNone/>
            </a:pPr>
            <a:r>
              <a:rPr b="1"/>
              <a:t>2. Stakeholder Communication Requirements</a:t>
            </a:r>
          </a:p>
          <a:p>
            <a:pPr lvl="0" indent="0" marL="0">
              <a:buNone/>
            </a:pPr>
            <a:r>
              <a:rPr/>
              <a:t>The RGA project involves diverse stakeholders with varying communication needs:</a:t>
            </a:r>
          </a:p>
          <a:p>
            <a:pPr lvl="0"/>
            <a:r>
              <a:rPr b="1"/>
              <a:t>Development Team:</a:t>
            </a:r>
            <a:r>
              <a:rPr/>
              <a:t> Requires technical details, updates on code progress, bug reports, and deployment schedules.</a:t>
            </a:r>
          </a:p>
          <a:p>
            <a:pPr lvl="0"/>
            <a:r>
              <a:rPr b="1"/>
              <a:t>Project Management Office (PMO):</a:t>
            </a:r>
            <a:r>
              <a:rPr/>
              <a:t> Needs high-level status reports, risk assessments, budget updates, and overall project health information.</a:t>
            </a:r>
          </a:p>
          <a:p>
            <a:pPr lvl="0"/>
            <a:r>
              <a:rPr b="1"/>
              <a:t>Marketing &amp; Sales:</a:t>
            </a:r>
            <a:r>
              <a:rPr/>
              <a:t> Requires information on product features, launch dates, marketing materials, and customer feedback.</a:t>
            </a:r>
          </a:p>
          <a:p>
            <a:pPr lvl="0"/>
            <a:r>
              <a:rPr b="1"/>
              <a:t>Customers/Users:</a:t>
            </a:r>
            <a:r>
              <a:rPr/>
              <a:t> Need announcements, updates, tutorials, support documentation, and response to feedback.</a:t>
            </a:r>
          </a:p>
          <a:p>
            <a:pPr lvl="0"/>
            <a:r>
              <a:rPr b="1"/>
              <a:t>Executive Sponsors:</a:t>
            </a:r>
            <a:r>
              <a:rPr/>
              <a:t> Require high-level summaries, key milestones, and overall project performance against objectives.</a:t>
            </a:r>
          </a:p>
          <a:p>
            <a:pPr lvl="0" indent="0" marL="0">
              <a:buNone/>
            </a:pPr>
            <a:r>
              <a:rPr b="1"/>
              <a:t>3. Information to be Communicated</a:t>
            </a:r>
          </a:p>
          <a:p>
            <a:pPr lvl="0" indent="0" marL="0">
              <a:buNone/>
            </a:pPr>
            <a:r>
              <a:rPr/>
              <a:t>The following information will be communicated regularly:</a:t>
            </a:r>
          </a:p>
          <a:p>
            <a:pPr lvl="0"/>
            <a:r>
              <a:rPr b="1"/>
              <a:t>Project Status Reports:</a:t>
            </a:r>
            <a:r>
              <a:rPr/>
              <a:t> Weekly updates on progress, milestones achieved, and issues encountered.</a:t>
            </a:r>
          </a:p>
          <a:p>
            <a:pPr lvl="0"/>
            <a:r>
              <a:rPr b="1"/>
              <a:t>Risk Assessments:</a:t>
            </a:r>
            <a:r>
              <a:rPr/>
              <a:t> Regular identification and mitigation of potential project risks.</a:t>
            </a:r>
          </a:p>
          <a:p>
            <a:pPr lvl="0"/>
            <a:r>
              <a:rPr b="1"/>
              <a:t>Change Requests:</a:t>
            </a:r>
            <a:r>
              <a:rPr/>
              <a:t> Process for managing and approving changes to project scope, schedule, and budget.</a:t>
            </a:r>
          </a:p>
          <a:p>
            <a:pPr lvl="0"/>
            <a:r>
              <a:rPr b="1"/>
              <a:t>Issue Log:</a:t>
            </a:r>
            <a:r>
              <a:rPr/>
              <a:t> Tracking and resolution of project issues.</a:t>
            </a:r>
          </a:p>
          <a:p>
            <a:pPr lvl="0"/>
            <a:r>
              <a:rPr b="1"/>
              <a:t>Meeting Minutes:</a:t>
            </a:r>
            <a:r>
              <a:rPr/>
              <a:t> Records of decisions and action items from project meetings.</a:t>
            </a:r>
          </a:p>
          <a:p>
            <a:pPr lvl="0"/>
            <a:r>
              <a:rPr b="1"/>
              <a:t>Documentation Updates:</a:t>
            </a:r>
            <a:r>
              <a:rPr/>
              <a:t> Notifications of new or updated project documentation (e.g., user guides, technical documentation).</a:t>
            </a:r>
          </a:p>
          <a:p>
            <a:pPr lvl="0"/>
            <a:r>
              <a:rPr b="1"/>
              <a:t>Milestone Achievements:</a:t>
            </a:r>
            <a:r>
              <a:rPr/>
              <a:t> Announcements of significant milestones reached.</a:t>
            </a:r>
          </a:p>
          <a:p>
            <a:pPr lvl="0"/>
            <a:r>
              <a:rPr b="1"/>
              <a:t>Product Announcements:</a:t>
            </a:r>
            <a:r>
              <a:rPr/>
              <a:t> Information about new features, releases, and updates to the RGA software.</a:t>
            </a:r>
          </a:p>
          <a:p>
            <a:pPr lvl="0"/>
            <a:r>
              <a:rPr b="1"/>
              <a:t>Customer Feedback:</a:t>
            </a:r>
            <a:r>
              <a:rPr/>
              <a:t> Responses to customer feedback and feature requests.</a:t>
            </a:r>
          </a:p>
          <a:p>
            <a:pPr lvl="0" indent="0" marL="0">
              <a:buNone/>
            </a:pPr>
            <a:r>
              <a:rPr b="1"/>
              <a:t>4. Communication Methods and Technologies</a:t>
            </a:r>
          </a:p>
          <a:p>
            <a:pPr lvl="0"/>
            <a:r>
              <a:rPr b="1"/>
              <a:t>Project Management Software (e.g., Jira, Asana):</a:t>
            </a:r>
            <a:r>
              <a:rPr/>
              <a:t> For task management, issue tracking, and progress monitoring. Used primarily by the development team and PMO.</a:t>
            </a:r>
          </a:p>
          <a:p>
            <a:pPr lvl="0"/>
            <a:r>
              <a:rPr b="1"/>
              <a:t>Email:</a:t>
            </a:r>
            <a:r>
              <a:rPr/>
              <a:t> For formal communication, announcements, and distribution of documents.</a:t>
            </a:r>
          </a:p>
          <a:p>
            <a:pPr lvl="0"/>
            <a:r>
              <a:rPr b="1"/>
              <a:t>Instant Messaging (e.g., Slack, Microsoft Teams):</a:t>
            </a:r>
            <a:r>
              <a:rPr/>
              <a:t> For quick questions, informal updates, and immediate responses. Primarily used within the development team.</a:t>
            </a:r>
          </a:p>
          <a:p>
            <a:pPr lvl="0"/>
            <a:r>
              <a:rPr b="1"/>
              <a:t>Weekly Project Status Meetings:</a:t>
            </a:r>
            <a:r>
              <a:rPr/>
              <a:t> Face-to-face or virtual meetings to review progress, address issues, and plan upcoming activities.</a:t>
            </a:r>
          </a:p>
          <a:p>
            <a:pPr lvl="0"/>
            <a:r>
              <a:rPr b="1"/>
              <a:t>Monthly Stakeholder Meetings:</a:t>
            </a:r>
            <a:r>
              <a:rPr/>
              <a:t> High-level updates for executive sponsors and other key stakeholders.</a:t>
            </a:r>
          </a:p>
          <a:p>
            <a:pPr lvl="0"/>
            <a:r>
              <a:rPr b="1"/>
              <a:t>Knowledge Base/Wiki (e.g., Confluence, Notion):</a:t>
            </a:r>
            <a:r>
              <a:rPr/>
              <a:t> Centralized repository for project documentation, tutorials, and FAQs.</a:t>
            </a:r>
          </a:p>
          <a:p>
            <a:pPr lvl="0"/>
            <a:r>
              <a:rPr b="1"/>
              <a:t>NPM Package Release Notes:</a:t>
            </a:r>
            <a:r>
              <a:rPr/>
              <a:t> For communicating changes and updates to the RGA software package.</a:t>
            </a:r>
          </a:p>
          <a:p>
            <a:pPr lvl="0"/>
            <a:r>
              <a:rPr b="1"/>
              <a:t>GitHub Issues and Pull Requests:</a:t>
            </a:r>
            <a:r>
              <a:rPr/>
              <a:t> For tracking bugs, feature requests, and code contributions.</a:t>
            </a:r>
          </a:p>
          <a:p>
            <a:pPr lvl="0" indent="0" marL="0">
              <a:buNone/>
            </a:pPr>
            <a:r>
              <a:rPr b="1"/>
              <a:t>5. Communication Flow Diagram</a:t>
            </a:r>
          </a:p>
          <a:p>
            <a:pPr lvl="0" indent="0">
              <a:buNone/>
            </a:pPr>
            <a:r>
              <a:rPr>
                <a:latin typeface="Courier"/>
              </a:rPr>
              <a:t>[Executive Sponsors] --&gt; [PMO] --&gt; [Development Team] --&gt; [Marketing/Sales] --&gt; [Customers/Users]
                                      ^                                      |
                                      |---------------------------------------|</a:t>
            </a:r>
          </a:p>
          <a:p>
            <a:pPr lvl="0" indent="0" marL="0">
              <a:buNone/>
            </a:pPr>
            <a:r>
              <a:rPr i="1"/>
              <a:t>Arrows indicate the primary direction of information flow. Feedback loops exist between all stakeholders.</a:t>
            </a:r>
          </a:p>
          <a:p>
            <a:pPr lvl="0" indent="0" marL="0">
              <a:buNone/>
            </a:pPr>
            <a:r>
              <a:rPr b="1"/>
              <a:t>6. Communication Constraints</a:t>
            </a:r>
          </a:p>
          <a:p>
            <a:pPr lvl="0"/>
            <a:r>
              <a:rPr b="1"/>
              <a:t>Time Zones:</a:t>
            </a:r>
            <a:r>
              <a:rPr/>
              <a:t> Consider time zone differences when scheduling meetings and distributing information.</a:t>
            </a:r>
          </a:p>
          <a:p>
            <a:pPr lvl="0"/>
            <a:r>
              <a:rPr b="1"/>
              <a:t>Language Barriers:</a:t>
            </a:r>
            <a:r>
              <a:rPr/>
              <a:t> Ensure communication is clear and understandable for all stakeholders.</a:t>
            </a:r>
          </a:p>
          <a:p>
            <a:pPr lvl="0"/>
            <a:r>
              <a:rPr b="1"/>
              <a:t>Technical Expertise:</a:t>
            </a:r>
            <a:r>
              <a:rPr/>
              <a:t> Tailor communication to the technical expertise of the audience.</a:t>
            </a:r>
          </a:p>
          <a:p>
            <a:pPr lvl="0"/>
            <a:r>
              <a:rPr b="1"/>
              <a:t>Information Security:</a:t>
            </a:r>
            <a:r>
              <a:rPr/>
              <a:t> Maintain confidentiality of sensitive project information.</a:t>
            </a:r>
          </a:p>
          <a:p>
            <a:pPr lvl="0" indent="0" marL="0">
              <a:buNone/>
            </a:pPr>
            <a:r>
              <a:rPr b="1"/>
              <a:t>7. Communication Schedule and Frequency</a:t>
            </a:r>
          </a:p>
          <a:p>
            <a:pPr lvl="0"/>
            <a:r>
              <a:rPr b="1"/>
              <a:t>Daily:</a:t>
            </a:r>
            <a:r>
              <a:rPr/>
              <a:t> Instant messaging for quick updates within the development team.</a:t>
            </a:r>
          </a:p>
          <a:p>
            <a:pPr lvl="0"/>
            <a:r>
              <a:rPr b="1"/>
              <a:t>Weekly:</a:t>
            </a:r>
            <a:r>
              <a:rPr/>
              <a:t> Project status reports, development team meetings.</a:t>
            </a:r>
          </a:p>
          <a:p>
            <a:pPr lvl="0"/>
            <a:r>
              <a:rPr b="1"/>
              <a:t>Bi-weekly:</a:t>
            </a:r>
            <a:r>
              <a:rPr/>
              <a:t> Risk assessments, issue log updates.</a:t>
            </a:r>
          </a:p>
          <a:p>
            <a:pPr lvl="0"/>
            <a:r>
              <a:rPr b="1"/>
              <a:t>Monthly:</a:t>
            </a:r>
            <a:r>
              <a:rPr/>
              <a:t> Stakeholder meetings, executive summaries.</a:t>
            </a:r>
          </a:p>
          <a:p>
            <a:pPr lvl="0"/>
            <a:r>
              <a:rPr b="1"/>
              <a:t>As-needed:</a:t>
            </a:r>
            <a:r>
              <a:rPr/>
              <a:t> Communication for urgent issues or important announcements.</a:t>
            </a:r>
          </a:p>
          <a:p>
            <a:pPr lvl="0" indent="0" marL="0">
              <a:buNone/>
            </a:pPr>
            <a:r>
              <a:rPr b="1"/>
              <a:t>8. Roles and Responsibilities</a:t>
            </a:r>
          </a:p>
          <a:p>
            <a:pPr lvl="0"/>
            <a:r>
              <a:rPr b="1"/>
              <a:t>Project Manager:</a:t>
            </a:r>
            <a:r>
              <a:rPr/>
              <a:t> Overall responsibility for communication planning and execution.</a:t>
            </a:r>
          </a:p>
          <a:p>
            <a:pPr lvl="0"/>
            <a:r>
              <a:rPr b="1"/>
              <a:t>Development Team Lead:</a:t>
            </a:r>
            <a:r>
              <a:rPr/>
              <a:t> Responsible for communicating technical information to the team and PMO.</a:t>
            </a:r>
          </a:p>
          <a:p>
            <a:pPr lvl="0"/>
            <a:r>
              <a:rPr b="1"/>
              <a:t>Marketing Manager:</a:t>
            </a:r>
            <a:r>
              <a:rPr/>
              <a:t> Responsible for communicating product information to customers and sales team.</a:t>
            </a:r>
          </a:p>
          <a:p>
            <a:pPr lvl="0"/>
            <a:r>
              <a:rPr b="1"/>
              <a:t>PMO:</a:t>
            </a:r>
            <a:r>
              <a:rPr/>
              <a:t> Responsible for communicating project status to executive sponsors.</a:t>
            </a:r>
          </a:p>
          <a:p>
            <a:pPr lvl="0" indent="0" marL="0">
              <a:buNone/>
            </a:pPr>
            <a:r>
              <a:rPr b="1"/>
              <a:t>9. Communication Approval Process</a:t>
            </a:r>
          </a:p>
          <a:p>
            <a:pPr lvl="0"/>
            <a:r>
              <a:rPr/>
              <a:t>Project status reports and risk assessments will be reviewed and approved by the Project Manager before distribution.</a:t>
            </a:r>
          </a:p>
          <a:p>
            <a:pPr lvl="0"/>
            <a:r>
              <a:rPr/>
              <a:t>Critical communications will be reviewed and approved by the appropriate stakeholders.</a:t>
            </a:r>
          </a:p>
          <a:p>
            <a:pPr lvl="0" indent="0" marL="0">
              <a:buNone/>
            </a:pPr>
            <a:r>
              <a:rPr b="1"/>
              <a:t>10. Communication Storage, Retrieval, and Disposal</a:t>
            </a:r>
          </a:p>
          <a:p>
            <a:pPr lvl="0"/>
            <a:r>
              <a:rPr/>
              <a:t>All project communication will be stored in the project management software and knowledge base.</a:t>
            </a:r>
          </a:p>
          <a:p>
            <a:pPr lvl="0"/>
            <a:r>
              <a:rPr/>
              <a:t>Documents will be archived according to company policy.</a:t>
            </a:r>
          </a:p>
          <a:p>
            <a:pPr lvl="0" indent="0" marL="0">
              <a:buNone/>
            </a:pPr>
            <a:r>
              <a:rPr b="1"/>
              <a:t>11. Glossary of Terms</a:t>
            </a:r>
          </a:p>
          <a:p>
            <a:pPr lvl="0"/>
            <a:r>
              <a:rPr b="1"/>
              <a:t>RGA:</a:t>
            </a:r>
            <a:r>
              <a:rPr/>
              <a:t> Requirements Gathering Agent</a:t>
            </a:r>
          </a:p>
          <a:p>
            <a:pPr lvl="0"/>
            <a:r>
              <a:rPr b="1"/>
              <a:t>PMO:</a:t>
            </a:r>
            <a:r>
              <a:rPr/>
              <a:t> Project Management Office</a:t>
            </a:r>
          </a:p>
          <a:p>
            <a:pPr lvl="0"/>
            <a:r>
              <a:rPr b="1"/>
              <a:t>PMBOK:</a:t>
            </a:r>
            <a:r>
              <a:rPr/>
              <a:t> Project Management Body of Knowledge</a:t>
            </a:r>
          </a:p>
          <a:p>
            <a:pPr lvl="0" indent="0" marL="0">
              <a:buNone/>
            </a:pPr>
            <a:r>
              <a:rPr b="1"/>
              <a:t>12. Communication Matrix</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673100"/>
                <a:gridCol w="520700"/>
                <a:gridCol w="520700"/>
                <a:gridCol w="330200"/>
                <a:gridCol w="723900"/>
                <a:gridCol w="609600"/>
                <a:gridCol w="698500"/>
                <a:gridCol w="698500"/>
                <a:gridCol w="330200"/>
              </a:tblGrid>
              <a:tr h="0">
                <a:tc>
                  <a:txBody>
                    <a:bodyPr/>
                    <a:lstStyle/>
                    <a:p>
                      <a:pPr lvl="0" indent="0" marL="0">
                        <a:buNone/>
                      </a:pPr>
                      <a:r>
                        <a:rPr/>
                        <a:t>Stakeholder</a:t>
                      </a:r>
                    </a:p>
                  </a:txBody>
                  <a:tcPr/>
                </a:tc>
                <a:tc>
                  <a:txBody>
                    <a:bodyPr/>
                    <a:lstStyle/>
                    <a:p>
                      <a:pPr lvl="0" indent="0" marL="0">
                        <a:buNone/>
                      </a:pPr>
                      <a:r>
                        <a:rPr/>
                        <a:t>Project Status</a:t>
                      </a:r>
                    </a:p>
                  </a:txBody>
                  <a:tcPr/>
                </a:tc>
                <a:tc>
                  <a:txBody>
                    <a:bodyPr/>
                    <a:lstStyle/>
                    <a:p>
                      <a:pPr lvl="0" indent="0" marL="0">
                        <a:buNone/>
                      </a:pPr>
                      <a:r>
                        <a:rPr/>
                        <a:t>Risk Assessment</a:t>
                      </a:r>
                    </a:p>
                  </a:txBody>
                  <a:tcPr/>
                </a:tc>
                <a:tc>
                  <a:txBody>
                    <a:bodyPr/>
                    <a:lstStyle/>
                    <a:p>
                      <a:pPr lvl="0" indent="0" marL="0">
                        <a:buNone/>
                      </a:pPr>
                      <a:r>
                        <a:rPr/>
                        <a:t>Issue Log</a:t>
                      </a:r>
                    </a:p>
                  </a:txBody>
                  <a:tcPr/>
                </a:tc>
                <a:tc>
                  <a:txBody>
                    <a:bodyPr/>
                    <a:lstStyle/>
                    <a:p>
                      <a:pPr lvl="0" indent="0" marL="0">
                        <a:buNone/>
                      </a:pPr>
                      <a:r>
                        <a:rPr/>
                        <a:t>Documentation Updates</a:t>
                      </a:r>
                    </a:p>
                  </a:txBody>
                  <a:tcPr/>
                </a:tc>
                <a:tc>
                  <a:txBody>
                    <a:bodyPr/>
                    <a:lstStyle/>
                    <a:p>
                      <a:pPr lvl="0" indent="0" marL="0">
                        <a:buNone/>
                      </a:pPr>
                      <a:r>
                        <a:rPr/>
                        <a:t>Customer Feedback</a:t>
                      </a:r>
                    </a:p>
                  </a:txBody>
                  <a:tcPr/>
                </a:tc>
                <a:tc>
                  <a:txBody>
                    <a:bodyPr/>
                    <a:lstStyle/>
                    <a:p>
                      <a:pPr lvl="0" indent="0" marL="0">
                        <a:buNone/>
                      </a:pPr>
                      <a:r>
                        <a:rPr/>
                        <a:t>Meeting Participation</a:t>
                      </a:r>
                    </a:p>
                  </a:txBody>
                  <a:tcPr/>
                </a:tc>
                <a:tc>
                  <a:txBody>
                    <a:bodyPr/>
                    <a:lstStyle/>
                    <a:p>
                      <a:pPr lvl="0" indent="0" marL="0">
                        <a:buNone/>
                      </a:pPr>
                      <a:r>
                        <a:rPr/>
                        <a:t>Communication Method</a:t>
                      </a:r>
                    </a:p>
                  </a:txBody>
                  <a:tcPr/>
                </a:tc>
                <a:tc>
                  <a:txBody>
                    <a:bodyPr/>
                    <a:lstStyle/>
                    <a:p>
                      <a:pPr lvl="0" indent="0" marL="0">
                        <a:buNone/>
                      </a:pPr>
                      <a:r>
                        <a:rPr/>
                        <a:t>Frequency</a:t>
                      </a:r>
                    </a:p>
                  </a:txBody>
                  <a:tcPr/>
                </a:tc>
              </a:tr>
              <a:tr h="0">
                <a:tc>
                  <a:txBody>
                    <a:bodyPr/>
                    <a:lstStyle/>
                    <a:p>
                      <a:pPr lvl="0" indent="0" marL="0">
                        <a:buNone/>
                      </a:pPr>
                      <a:r>
                        <a:rPr/>
                        <a:t>Development Team</a:t>
                      </a:r>
                    </a:p>
                  </a:txBody>
                </a:tc>
                <a:tc>
                  <a:txBody>
                    <a:bodyPr/>
                    <a:lstStyle/>
                    <a:p>
                      <a:pPr lvl="0" indent="0" marL="0">
                        <a:buNone/>
                      </a:pPr>
                      <a:r>
                        <a:rPr/>
                        <a:t>Daily/Weekly</a:t>
                      </a:r>
                    </a:p>
                  </a:txBody>
                </a:tc>
                <a:tc>
                  <a:txBody>
                    <a:bodyPr/>
                    <a:lstStyle/>
                    <a:p>
                      <a:pPr lvl="0" indent="0" marL="0">
                        <a:buNone/>
                      </a:pPr>
                      <a:r>
                        <a:rPr/>
                        <a:t>Weekly</a:t>
                      </a:r>
                    </a:p>
                  </a:txBody>
                </a:tc>
                <a:tc>
                  <a:txBody>
                    <a:bodyPr/>
                    <a:lstStyle/>
                    <a:p>
                      <a:pPr lvl="0" indent="0" marL="0">
                        <a:buNone/>
                      </a:pPr>
                      <a:r>
                        <a:rPr/>
                        <a:t>Daily</a:t>
                      </a:r>
                    </a:p>
                  </a:txBody>
                </a:tc>
                <a:tc>
                  <a:txBody>
                    <a:bodyPr/>
                    <a:lstStyle/>
                    <a:p>
                      <a:pPr lvl="0" indent="0" marL="0">
                        <a:buNone/>
                      </a:pPr>
                      <a:r>
                        <a:rPr/>
                        <a:t>Weekly</a:t>
                      </a:r>
                    </a:p>
                  </a:txBody>
                </a:tc>
                <a:tc>
                  <a:txBody>
                    <a:bodyPr/>
                    <a:lstStyle/>
                    <a:p>
                      <a:pPr lvl="0" indent="0" marL="0">
                        <a:buNone/>
                      </a:pPr>
                      <a:r>
                        <a:rPr/>
                        <a:t>As-needed</a:t>
                      </a:r>
                    </a:p>
                  </a:txBody>
                </a:tc>
                <a:tc>
                  <a:txBody>
                    <a:bodyPr/>
                    <a:lstStyle/>
                    <a:p>
                      <a:pPr lvl="0" indent="0" marL="0">
                        <a:buNone/>
                      </a:pPr>
                      <a:r>
                        <a:rPr/>
                        <a:t>Weekly</a:t>
                      </a:r>
                    </a:p>
                  </a:txBody>
                </a:tc>
                <a:tc>
                  <a:txBody>
                    <a:bodyPr/>
                    <a:lstStyle/>
                    <a:p>
                      <a:pPr lvl="0" indent="0" marL="0">
                        <a:buNone/>
                      </a:pPr>
                      <a:r>
                        <a:rPr/>
                        <a:t>Jira, Slack, Email</a:t>
                      </a:r>
                    </a:p>
                  </a:txBody>
                </a:tc>
                <a:tc>
                  <a:txBody>
                    <a:bodyPr/>
                    <a:lstStyle/>
                    <a:p>
                      <a:pPr lvl="0" indent="0" marL="0">
                        <a:buNone/>
                      </a:pPr>
                      <a:r>
                        <a:rPr/>
                        <a:t>Daily/Weekly</a:t>
                      </a:r>
                    </a:p>
                  </a:txBody>
                </a:tc>
              </a:tr>
              <a:tr h="0">
                <a:tc>
                  <a:txBody>
                    <a:bodyPr/>
                    <a:lstStyle/>
                    <a:p>
                      <a:pPr lvl="0" indent="0" marL="0">
                        <a:buNone/>
                      </a:pPr>
                      <a:r>
                        <a:rPr/>
                        <a:t>PMO</a:t>
                      </a:r>
                    </a:p>
                  </a:txBody>
                </a:tc>
                <a:tc>
                  <a:txBody>
                    <a:bodyPr/>
                    <a:lstStyle/>
                    <a:p>
                      <a:pPr lvl="0" indent="0" marL="0">
                        <a:buNone/>
                      </a:pPr>
                      <a:r>
                        <a:rPr/>
                        <a:t>Weekly</a:t>
                      </a:r>
                    </a:p>
                  </a:txBody>
                </a:tc>
                <a:tc>
                  <a:txBody>
                    <a:bodyPr/>
                    <a:lstStyle/>
                    <a:p>
                      <a:pPr lvl="0" indent="0" marL="0">
                        <a:buNone/>
                      </a:pPr>
                      <a:r>
                        <a:rPr/>
                        <a:t>Weekly</a:t>
                      </a:r>
                    </a:p>
                  </a:txBody>
                </a:tc>
                <a:tc>
                  <a:txBody>
                    <a:bodyPr/>
                    <a:lstStyle/>
                    <a:p>
                      <a:pPr lvl="0" indent="0" marL="0">
                        <a:buNone/>
                      </a:pPr>
                      <a:r>
                        <a:rPr/>
                        <a:t>Weekly</a:t>
                      </a:r>
                    </a:p>
                  </a:txBody>
                </a:tc>
                <a:tc>
                  <a:txBody>
                    <a:bodyPr/>
                    <a:lstStyle/>
                    <a:p>
                      <a:pPr lvl="0" indent="0" marL="0">
                        <a:buNone/>
                      </a:pPr>
                      <a:r>
                        <a:rPr/>
                        <a:t>Weekly</a:t>
                      </a:r>
                    </a:p>
                  </a:txBody>
                </a:tc>
                <a:tc>
                  <a:txBody>
                    <a:bodyPr/>
                    <a:lstStyle/>
                    <a:p>
                      <a:pPr lvl="0" indent="0" marL="0">
                        <a:buNone/>
                      </a:pPr>
                      <a:r>
                        <a:rPr/>
                        <a:t>As-needed</a:t>
                      </a:r>
                    </a:p>
                  </a:txBody>
                </a:tc>
                <a:tc>
                  <a:txBody>
                    <a:bodyPr/>
                    <a:lstStyle/>
                    <a:p>
                      <a:pPr lvl="0" indent="0" marL="0">
                        <a:buNone/>
                      </a:pPr>
                      <a:r>
                        <a:rPr/>
                        <a:t>Weekly, Monthly</a:t>
                      </a:r>
                    </a:p>
                  </a:txBody>
                </a:tc>
                <a:tc>
                  <a:txBody>
                    <a:bodyPr/>
                    <a:lstStyle/>
                    <a:p>
                      <a:pPr lvl="0" indent="0" marL="0">
                        <a:buNone/>
                      </a:pPr>
                      <a:r>
                        <a:rPr/>
                        <a:t>Jira, Email</a:t>
                      </a:r>
                    </a:p>
                  </a:txBody>
                </a:tc>
                <a:tc>
                  <a:txBody>
                    <a:bodyPr/>
                    <a:lstStyle/>
                    <a:p>
                      <a:pPr lvl="0" indent="0" marL="0">
                        <a:buNone/>
                      </a:pPr>
                      <a:r>
                        <a:rPr/>
                        <a:t>Weekly/Monthly</a:t>
                      </a:r>
                    </a:p>
                  </a:txBody>
                </a:tc>
              </a:tr>
              <a:tr h="0">
                <a:tc>
                  <a:txBody>
                    <a:bodyPr/>
                    <a:lstStyle/>
                    <a:p>
                      <a:pPr lvl="0" indent="0" marL="0">
                        <a:buNone/>
                      </a:pPr>
                      <a:r>
                        <a:rPr/>
                        <a:t>Marketing/Sales</a:t>
                      </a:r>
                    </a:p>
                  </a:txBody>
                </a:tc>
                <a:tc>
                  <a:txBody>
                    <a:bodyPr/>
                    <a:lstStyle/>
                    <a:p>
                      <a:pPr lvl="0" indent="0" marL="0">
                        <a:buNone/>
                      </a:pPr>
                      <a:r>
                        <a:rPr/>
                        <a:t>Weekly</a:t>
                      </a:r>
                    </a:p>
                  </a:txBody>
                </a:tc>
                <a:tc>
                  <a:txBody>
                    <a:bodyPr/>
                    <a:lstStyle/>
                    <a:p>
                      <a:pPr lvl="0" indent="0" marL="0">
                        <a:buNone/>
                      </a:pPr>
                      <a:r>
                        <a:rPr/>
                        <a:t>Monthly</a:t>
                      </a:r>
                    </a:p>
                  </a:txBody>
                </a:tc>
                <a:tc>
                  <a:txBody>
                    <a:bodyPr/>
                    <a:lstStyle/>
                    <a:p>
                      <a:pPr lvl="0" indent="0" marL="0">
                        <a:buNone/>
                      </a:pPr>
                      <a:r>
                        <a:rPr/>
                        <a:t>As-needed</a:t>
                      </a:r>
                    </a:p>
                  </a:txBody>
                </a:tc>
                <a:tc>
                  <a:txBody>
                    <a:bodyPr/>
                    <a:lstStyle/>
                    <a:p>
                      <a:pPr lvl="0" indent="0" marL="0">
                        <a:buNone/>
                      </a:pPr>
                      <a:r>
                        <a:rPr/>
                        <a:t>Weekly</a:t>
                      </a:r>
                    </a:p>
                  </a:txBody>
                </a:tc>
                <a:tc>
                  <a:txBody>
                    <a:bodyPr/>
                    <a:lstStyle/>
                    <a:p>
                      <a:pPr lvl="0" indent="0" marL="0">
                        <a:buNone/>
                      </a:pPr>
                      <a:r>
                        <a:rPr/>
                        <a:t>As-needed</a:t>
                      </a:r>
                    </a:p>
                  </a:txBody>
                </a:tc>
                <a:tc>
                  <a:txBody>
                    <a:bodyPr/>
                    <a:lstStyle/>
                    <a:p>
                      <a:pPr lvl="0" indent="0" marL="0">
                        <a:buNone/>
                      </a:pPr>
                      <a:r>
                        <a:rPr/>
                        <a:t>Monthly</a:t>
                      </a:r>
                    </a:p>
                  </a:txBody>
                </a:tc>
                <a:tc>
                  <a:txBody>
                    <a:bodyPr/>
                    <a:lstStyle/>
                    <a:p>
                      <a:pPr lvl="0" indent="0" marL="0">
                        <a:buNone/>
                      </a:pPr>
                      <a:r>
                        <a:rPr/>
                        <a:t>Email, Meetings</a:t>
                      </a:r>
                    </a:p>
                  </a:txBody>
                </a:tc>
                <a:tc>
                  <a:txBody>
                    <a:bodyPr/>
                    <a:lstStyle/>
                    <a:p>
                      <a:pPr lvl="0" indent="0" marL="0">
                        <a:buNone/>
                      </a:pPr>
                      <a:r>
                        <a:rPr/>
                        <a:t>Weekly/Monthly</a:t>
                      </a:r>
                    </a:p>
                  </a:txBody>
                </a:tc>
              </a:tr>
              <a:tr h="0">
                <a:tc>
                  <a:txBody>
                    <a:bodyPr/>
                    <a:lstStyle/>
                    <a:p>
                      <a:pPr lvl="0" indent="0" marL="0">
                        <a:buNone/>
                      </a:pPr>
                      <a:r>
                        <a:rPr/>
                        <a:t>Executive Sponsors</a:t>
                      </a:r>
                    </a:p>
                  </a:txBody>
                </a:tc>
                <a:tc>
                  <a:txBody>
                    <a:bodyPr/>
                    <a:lstStyle/>
                    <a:p>
                      <a:pPr lvl="0" indent="0" marL="0">
                        <a:buNone/>
                      </a:pPr>
                      <a:r>
                        <a:rPr/>
                        <a:t>Monthly</a:t>
                      </a:r>
                    </a:p>
                  </a:txBody>
                </a:tc>
                <a:tc>
                  <a:txBody>
                    <a:bodyPr/>
                    <a:lstStyle/>
                    <a:p>
                      <a:pPr lvl="0" indent="0" marL="0">
                        <a:buNone/>
                      </a:pPr>
                      <a:r>
                        <a:rPr/>
                        <a:t>Monthly</a:t>
                      </a:r>
                    </a:p>
                  </a:txBody>
                </a:tc>
                <a:tc>
                  <a:txBody>
                    <a:bodyPr/>
                    <a:lstStyle/>
                    <a:p>
                      <a:pPr lvl="0" indent="0" marL="0">
                        <a:buNone/>
                      </a:pPr>
                      <a:r>
                        <a:rPr/>
                        <a:t>As-needed</a:t>
                      </a:r>
                    </a:p>
                  </a:txBody>
                </a:tc>
                <a:tc>
                  <a:txBody>
                    <a:bodyPr/>
                    <a:lstStyle/>
                    <a:p>
                      <a:pPr lvl="0" indent="0" marL="0">
                        <a:buNone/>
                      </a:pPr>
                      <a:r>
                        <a:rPr/>
                        <a:t>Monthly</a:t>
                      </a:r>
                    </a:p>
                  </a:txBody>
                </a:tc>
                <a:tc>
                  <a:txBody>
                    <a:bodyPr/>
                    <a:lstStyle/>
                    <a:p>
                      <a:pPr lvl="0" indent="0" marL="0">
                        <a:buNone/>
                      </a:pPr>
                      <a:r>
                        <a:rPr/>
                        <a:t>As-needed</a:t>
                      </a:r>
                    </a:p>
                  </a:txBody>
                </a:tc>
                <a:tc>
                  <a:txBody>
                    <a:bodyPr/>
                    <a:lstStyle/>
                    <a:p>
                      <a:pPr lvl="0" indent="0" marL="0">
                        <a:buNone/>
                      </a:pPr>
                      <a:r>
                        <a:rPr/>
                        <a:t>Monthly</a:t>
                      </a:r>
                    </a:p>
                  </a:txBody>
                </a:tc>
                <a:tc>
                  <a:txBody>
                    <a:bodyPr/>
                    <a:lstStyle/>
                    <a:p>
                      <a:pPr lvl="0" indent="0" marL="0">
                        <a:buNone/>
                      </a:pPr>
                      <a:r>
                        <a:rPr/>
                        <a:t>Email, Meetings</a:t>
                      </a:r>
                    </a:p>
                  </a:txBody>
                </a:tc>
                <a:tc>
                  <a:txBody>
                    <a:bodyPr/>
                    <a:lstStyle/>
                    <a:p>
                      <a:pPr lvl="0" indent="0" marL="0">
                        <a:buNone/>
                      </a:pPr>
                      <a:r>
                        <a:rPr/>
                        <a:t>Monthly</a:t>
                      </a:r>
                    </a:p>
                  </a:txBody>
                </a:tc>
              </a:tr>
              <a:tr h="0">
                <a:tc>
                  <a:txBody>
                    <a:bodyPr/>
                    <a:lstStyle/>
                    <a:p>
                      <a:pPr lvl="0" indent="0" marL="0">
                        <a:buNone/>
                      </a:pPr>
                      <a:r>
                        <a:rPr/>
                        <a:t>Customers/Users</a:t>
                      </a:r>
                    </a:p>
                  </a:txBody>
                </a:tc>
                <a:tc>
                  <a:txBody>
                    <a:bodyPr/>
                    <a:lstStyle/>
                    <a:p>
                      <a:pPr lvl="0" indent="0" marL="0">
                        <a:buNone/>
                      </a:pPr>
                      <a:r>
                        <a:rPr/>
                        <a:t>As-needed</a:t>
                      </a:r>
                    </a:p>
                  </a:txBody>
                </a:tc>
                <a:tc>
                  <a:txBody>
                    <a:bodyPr/>
                    <a:lstStyle/>
                    <a:p>
                      <a:pPr lvl="0" indent="0" marL="0">
                        <a:buNone/>
                      </a:pPr>
                      <a:r>
                        <a:rPr/>
                        <a:t>N/A</a:t>
                      </a:r>
                    </a:p>
                  </a:txBody>
                </a:tc>
                <a:tc>
                  <a:txBody>
                    <a:bodyPr/>
                    <a:lstStyle/>
                    <a:p>
                      <a:pPr lvl="0" indent="0" marL="0">
                        <a:buNone/>
                      </a:pPr>
                      <a:r>
                        <a:rPr/>
                        <a:t>N/A</a:t>
                      </a:r>
                    </a:p>
                  </a:txBody>
                </a:tc>
                <a:tc>
                  <a:txBody>
                    <a:bodyPr/>
                    <a:lstStyle/>
                    <a:p>
                      <a:pPr lvl="0" indent="0" marL="0">
                        <a:buNone/>
                      </a:pPr>
                      <a:r>
                        <a:rPr/>
                        <a:t>As-needed</a:t>
                      </a:r>
                    </a:p>
                  </a:txBody>
                </a:tc>
                <a:tc>
                  <a:txBody>
                    <a:bodyPr/>
                    <a:lstStyle/>
                    <a:p>
                      <a:pPr lvl="0" indent="0" marL="0">
                        <a:buNone/>
                      </a:pPr>
                      <a:r>
                        <a:rPr/>
                        <a:t>As-needed</a:t>
                      </a:r>
                    </a:p>
                  </a:txBody>
                </a:tc>
                <a:tc>
                  <a:txBody>
                    <a:bodyPr/>
                    <a:lstStyle/>
                    <a:p>
                      <a:pPr lvl="0" indent="0" marL="0">
                        <a:buNone/>
                      </a:pPr>
                      <a:r>
                        <a:rPr/>
                        <a:t>N/A</a:t>
                      </a:r>
                    </a:p>
                  </a:txBody>
                </a:tc>
                <a:tc>
                  <a:txBody>
                    <a:bodyPr/>
                    <a:lstStyle/>
                    <a:p>
                      <a:pPr lvl="0" indent="0" marL="0">
                        <a:buNone/>
                      </a:pPr>
                      <a:r>
                        <a:rPr/>
                        <a:t>Knowledge Base, Email</a:t>
                      </a:r>
                    </a:p>
                  </a:txBody>
                </a:tc>
                <a:tc>
                  <a:txBody>
                    <a:bodyPr/>
                    <a:lstStyle/>
                    <a:p>
                      <a:pPr lvl="0" indent="0" marL="0">
                        <a:buNone/>
                      </a:pPr>
                      <a:r>
                        <a:rPr/>
                        <a:t>As-needed</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13. Meeting Schedules and Formats</a:t>
            </a:r>
          </a:p>
          <a:p>
            <a:pPr lvl="0"/>
            <a:r>
              <a:rPr b="1"/>
              <a:t>Weekly Development Team Meetings:</a:t>
            </a:r>
            <a:r>
              <a:rPr/>
              <a:t> 30 minutes, virtual, using Microsoft Teams. Agenda driven, focusing on progress, roadblocks, and action items.</a:t>
            </a:r>
          </a:p>
          <a:p>
            <a:pPr lvl="0"/>
            <a:r>
              <a:rPr b="1"/>
              <a:t>Monthly Stakeholder Meetings:</a:t>
            </a:r>
            <a:r>
              <a:rPr/>
              <a:t> 60 minutes, virtual or in-person (depending on location of stakeholders), using Microsoft Teams. Presentation format, covering high-level project progress, risks, and achievements.</a:t>
            </a:r>
          </a:p>
          <a:p>
            <a:pPr lvl="0" indent="0" marL="0">
              <a:buNone/>
            </a:pPr>
            <a:r>
              <a:rPr b="1"/>
              <a:t>14. Update Approach and Version Control</a:t>
            </a:r>
          </a:p>
          <a:p>
            <a:pPr lvl="0"/>
            <a:r>
              <a:rPr/>
              <a:t>All project documents will be stored in a version control system (e.g., Git).</a:t>
            </a:r>
          </a:p>
          <a:p>
            <a:pPr lvl="0"/>
            <a:r>
              <a:rPr/>
              <a:t>Updates will be communicated through the appropriate channels, as defined in the Communication Matrix. Version history will be maintained.</a:t>
            </a:r>
          </a:p>
          <a:p>
            <a:pPr lvl="0" indent="0" marL="0">
              <a:buNone/>
            </a:pPr>
            <a:r>
              <a:rPr/>
              <a:t>This Communication Management Plan will be reviewed and updated regularly to ensure its effectiveness throughout the project lifecycle. Any changes will be communicated to all stakeholders.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2025-06-10T15:29:33Z</dcterms:created>
  <dcterms:modified xsi:type="dcterms:W3CDTF">2025-06-10T15:29:33Z</dcterms:modified>
</cp:coreProperties>
</file>

<file path=docProps/custom.xml><?xml version="1.0" encoding="utf-8"?>
<Properties xmlns="http://schemas.openxmlformats.org/officeDocument/2006/custom-properties" xmlns:vt="http://schemas.openxmlformats.org/officeDocument/2006/docPropsVTypes"/>
</file>