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Documentation</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management-plans</a:t>
            </a:r>
            <a:br/>
            <a:r>
              <a:rPr b="1"/>
              <a:t>Generated:</a:t>
            </a:r>
            <a:r>
              <a:rPr/>
              <a:t> 2025-06-10T08:13:34.029Z</a:t>
            </a:r>
            <a:br/>
            <a:r>
              <a:rPr b="1"/>
              <a:t>Description:</a:t>
            </a:r>
            <a:r>
              <a:rPr/>
              <a:t> PMBOK Requirements Documentation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Documentation: Requirements Gathering Agent</a:t>
            </a:r>
          </a:p>
        </p:txBody>
      </p:sp>
      <p:sp>
        <p:nvSpPr>
          <p:cNvPr id="3" name="Content Placeholder 2"/>
          <p:cNvSpPr>
            <a:spLocks noGrp="1"/>
          </p:cNvSpPr>
          <p:nvPr>
            <p:ph idx="1"/>
          </p:nvPr>
        </p:nvSpPr>
        <p:spPr/>
        <p:txBody>
          <a:bodyPr/>
          <a:lstStyle/>
          <a:p>
            <a:pPr lvl="0" indent="0" marL="0">
              <a:buNone/>
            </a:pPr>
            <a:r>
              <a:rPr b="1"/>
              <a:t>Document Version:</a:t>
            </a:r>
            <a:r>
              <a:rPr/>
              <a:t> 1.0 </a:t>
            </a:r>
            <a:r>
              <a:rPr b="1"/>
              <a:t>Date:</a:t>
            </a:r>
            <a:r>
              <a:rPr/>
              <a:t> October 26, 2023 </a:t>
            </a:r>
            <a:r>
              <a:rPr b="1"/>
              <a:t>Prepared by:</a:t>
            </a:r>
            <a:r>
              <a:rPr/>
              <a:t> Bard (AI Business Analyst)</a:t>
            </a:r>
          </a:p>
          <a:p>
            <a:pPr lvl="0" indent="0" marL="0">
              <a:spcBef>
                <a:spcPts val="3000"/>
              </a:spcBef>
              <a:buNone/>
            </a:pPr>
            <a:r>
              <a:rPr b="1"/>
              <a:t>1. Introduction</a:t>
            </a:r>
          </a:p>
          <a:p>
            <a:pPr lvl="0" indent="0" marL="0">
              <a:buNone/>
            </a:pPr>
            <a:r>
              <a:rPr/>
              <a:t>This document outlines the requirements for the Requirements Gathering Agent (RGA) software project. The RGA is an AI-powered tool designed to generate comprehensive Project Management Body of Knowledge (PMBOK) compliant documentation from project context, primarily derived from the project’s README and associated files. This document details functional and non-functional requirements, stakeholder needs, business requirements, assumptions, constraints, prioritization, and traceability.</a:t>
            </a:r>
          </a:p>
          <a:p>
            <a:pPr lvl="0" indent="0" marL="0">
              <a:spcBef>
                <a:spcPts val="3000"/>
              </a:spcBef>
              <a:buNone/>
            </a:pPr>
            <a:r>
              <a:rPr b="1"/>
              <a:t>2. Functional Requirements</a:t>
            </a:r>
          </a:p>
          <a:p>
            <a:pPr lvl="0" indent="0" marL="0">
              <a:buNone/>
            </a:pPr>
            <a:r>
              <a:rPr/>
              <a:t>The RGA shall:</a:t>
            </a:r>
          </a:p>
          <a:p>
            <a:pPr lvl="0"/>
            <a:r>
              <a:rPr b="1"/>
              <a:t>FR1: Contextual Analysis:</a:t>
            </a:r>
            <a:r>
              <a:rPr/>
              <a:t> Analyze project context from various sources including, but not limited to, the project’s README.md file, requirements documents (located in specified directories like </a:t>
            </a:r>
            <a:r>
              <a:rPr>
                <a:latin typeface="Courier"/>
              </a:rPr>
              <a:t>requirements/</a:t>
            </a:r>
            <a:r>
              <a:rPr/>
              <a:t>, </a:t>
            </a:r>
            <a:r>
              <a:rPr>
                <a:latin typeface="Courier"/>
              </a:rPr>
              <a:t>specs/</a:t>
            </a:r>
            <a:r>
              <a:rPr/>
              <a:t>), architecture documentation (</a:t>
            </a:r>
            <a:r>
              <a:rPr>
                <a:latin typeface="Courier"/>
              </a:rPr>
              <a:t>docs/architecture.md</a:t>
            </a:r>
            <a:r>
              <a:rPr/>
              <a:t>, </a:t>
            </a:r>
            <a:r>
              <a:rPr>
                <a:latin typeface="Courier"/>
              </a:rPr>
              <a:t>design/</a:t>
            </a:r>
            <a:r>
              <a:rPr/>
              <a:t>), stakeholder information (</a:t>
            </a:r>
            <a:r>
              <a:rPr>
                <a:latin typeface="Courier"/>
              </a:rPr>
              <a:t>stakeholders.md</a:t>
            </a:r>
            <a:r>
              <a:rPr/>
              <a:t>), planning documents (</a:t>
            </a:r>
            <a:r>
              <a:rPr>
                <a:latin typeface="Courier"/>
              </a:rPr>
              <a:t>planning/</a:t>
            </a:r>
            <a:r>
              <a:rPr/>
              <a:t>, </a:t>
            </a:r>
            <a:r>
              <a:rPr>
                <a:latin typeface="Courier"/>
              </a:rPr>
              <a:t>roadmap.md</a:t>
            </a:r>
            <a:r>
              <a:rPr/>
              <a:t>, </a:t>
            </a:r>
            <a:r>
              <a:rPr>
                <a:latin typeface="Courier"/>
              </a:rPr>
              <a:t>scope.md</a:t>
            </a:r>
            <a:r>
              <a:rPr/>
              <a:t>), technical documentation (</a:t>
            </a:r>
            <a:r>
              <a:rPr>
                <a:latin typeface="Courier"/>
              </a:rPr>
              <a:t>docs/</a:t>
            </a:r>
            <a:r>
              <a:rPr/>
              <a:t>, </a:t>
            </a:r>
            <a:r>
              <a:rPr>
                <a:latin typeface="Courier"/>
              </a:rPr>
              <a:t>wiki/</a:t>
            </a:r>
            <a:r>
              <a:rPr/>
              <a:t>, </a:t>
            </a:r>
            <a:r>
              <a:rPr>
                <a:latin typeface="Courier"/>
              </a:rPr>
              <a:t>.github/</a:t>
            </a:r>
            <a:r>
              <a:rPr/>
              <a:t>), and project metadata (</a:t>
            </a:r>
            <a:r>
              <a:rPr>
                <a:latin typeface="Courier"/>
              </a:rPr>
              <a:t>package.json</a:t>
            </a:r>
            <a:r>
              <a:rPr/>
              <a:t> and other configuration files). The system shall score the relevance of each source (0-100) based on content, location, naming patterns, structure, and depth.</a:t>
            </a:r>
          </a:p>
          <a:p>
            <a:pPr lvl="0"/>
            <a:r>
              <a:rPr b="1"/>
              <a:t>FR2: PMBOK Document Generation:</a:t>
            </a:r>
            <a:r>
              <a:rPr/>
              <a:t> Generate a suite of PMBOK 7th Edition compliant project management documents. This includes, but is not limited to: Project Charter, Scope Management Plan, Risk Management Plan, Cost Management Plan, Quality Management Plan, Resource Management Plan, Communication Management Plan, Procurement Management Plan, Work Breakdown Structure (WBS), WBS Dictionary, Activity List, Schedule Network Diagram, Milestone List, Stakeholder Register, and Stakeholder Engagement Plan. Additional documents such as User Stories, User Personas, and technical analysis documents (Technology Stack Analysis, Data Model Suggestions, etc.) should also be generated.</a:t>
            </a:r>
          </a:p>
          <a:p>
            <a:pPr lvl="0"/>
            <a:r>
              <a:rPr b="1"/>
              <a:t>FR3: AI Provider Integration:</a:t>
            </a:r>
            <a:r>
              <a:rPr/>
              <a:t> Integrate with multiple AI providers (Azure OpenAI, Google AI, GitHub AI, Ollama) allowing users to select their preferred provider through configuration. The system shall handle authentication securely for each provider.</a:t>
            </a:r>
          </a:p>
          <a:p>
            <a:pPr lvl="0"/>
            <a:r>
              <a:rPr b="1"/>
              <a:t>FR4: Output Management:</a:t>
            </a:r>
            <a:r>
              <a:rPr/>
              <a:t> Output generated documents in multiple formats (e.g., Markdown, JSON, YAML) with a well-organized directory structure. The system shall provide options for selecting the output format and directory.</a:t>
            </a:r>
          </a:p>
          <a:p>
            <a:pPr lvl="0"/>
            <a:r>
              <a:rPr b="1"/>
              <a:t>FR5: Command-Line Interface (CLI):</a:t>
            </a:r>
            <a:r>
              <a:rPr/>
              <a:t> Provide a user-friendly CLI for initiating document generation, specifying options (e.g., provider selection, output format, validation), and viewing progress.</a:t>
            </a:r>
          </a:p>
          <a:p>
            <a:pPr lvl="0"/>
            <a:r>
              <a:rPr b="1"/>
              <a:t>FR6: PMBOK Validation:</a:t>
            </a:r>
            <a:r>
              <a:rPr/>
              <a:t> Validate generated documents against PMBOK 7th Edition standards. The system shall provide a compliance report indicating areas of compliance and areas needing attention.</a:t>
            </a:r>
          </a:p>
          <a:p>
            <a:pPr lvl="0"/>
            <a:r>
              <a:rPr b="1"/>
              <a:t>FR7: Quality Assessment:</a:t>
            </a:r>
            <a:r>
              <a:rPr/>
              <a:t> Provide a quality score (0-100) for each generated document, along with specific recommendations for improvement.</a:t>
            </a:r>
          </a:p>
          <a:p>
            <a:pPr lvl="0"/>
            <a:r>
              <a:rPr b="1"/>
              <a:t>FR8: Error Handling and Reporting:</a:t>
            </a:r>
            <a:r>
              <a:rPr/>
              <a:t> Handle errors gracefully, providing informative error messages and logs to aid troubleshooting.</a:t>
            </a:r>
          </a:p>
          <a:p>
            <a:pPr lvl="0"/>
            <a:r>
              <a:rPr b="1"/>
              <a:t>FR9: Context Management:</a:t>
            </a:r>
            <a:r>
              <a:rPr/>
              <a:t> Implement a sophisticated context manager to optimize the use of available tokens for large language models, maximizing the information provided to the AI for accurate and comprehensive document generation. This should include a 3-phase context strategy.</a:t>
            </a:r>
          </a:p>
          <a:p>
            <a:pPr lvl="0"/>
            <a:r>
              <a:rPr b="1"/>
              <a:t>FR10: Retry Logic:</a:t>
            </a:r>
            <a:r>
              <a:rPr/>
              <a:t> Include retry mechanisms for failed API calls to ensure robustness.</a:t>
            </a:r>
          </a:p>
          <a:p>
            <a:pPr lvl="0" indent="0" marL="0">
              <a:spcBef>
                <a:spcPts val="3000"/>
              </a:spcBef>
              <a:buNone/>
            </a:pPr>
            <a:r>
              <a:rPr b="1"/>
              <a:t>3. Non-Functional Requirements</a:t>
            </a:r>
          </a:p>
          <a:p>
            <a:pPr lvl="0"/>
            <a:r>
              <a:rPr b="1"/>
              <a:t>NFR1: Performance:</a:t>
            </a:r>
            <a:r>
              <a:rPr/>
              <a:t> The system shall generate documents within a reasonable timeframe (defined as under 10 minutes for medium-sized projects).</a:t>
            </a:r>
          </a:p>
          <a:p>
            <a:pPr lvl="0"/>
            <a:r>
              <a:rPr b="1"/>
              <a:t>NFR2: Scalability:</a:t>
            </a:r>
            <a:r>
              <a:rPr/>
              <a:t> The system shall be able to handle projects of varying sizes and complexities.</a:t>
            </a:r>
          </a:p>
          <a:p>
            <a:pPr lvl="0"/>
            <a:r>
              <a:rPr b="1"/>
              <a:t>NFR3: Security:</a:t>
            </a:r>
            <a:r>
              <a:rPr/>
              <a:t> The system shall protect sensitive information (API keys, project data) using appropriate security measures.</a:t>
            </a:r>
          </a:p>
          <a:p>
            <a:pPr lvl="0"/>
            <a:r>
              <a:rPr b="1"/>
              <a:t>NFR4: Usability:</a:t>
            </a:r>
            <a:r>
              <a:rPr/>
              <a:t> The CLI shall be intuitive and easy to use for both technical and non-technical users.</a:t>
            </a:r>
          </a:p>
          <a:p>
            <a:pPr lvl="0"/>
            <a:r>
              <a:rPr b="1"/>
              <a:t>NFR5: Maintainability:</a:t>
            </a:r>
            <a:r>
              <a:rPr/>
              <a:t> The codebase shall be well-documented, modular, and easy to maintain.</a:t>
            </a:r>
          </a:p>
          <a:p>
            <a:pPr lvl="0"/>
            <a:r>
              <a:rPr b="1"/>
              <a:t>NFR6: Reliability:</a:t>
            </a:r>
            <a:r>
              <a:rPr/>
              <a:t> The system shall be reliable and consistently produce accurate results.</a:t>
            </a:r>
          </a:p>
          <a:p>
            <a:pPr lvl="0"/>
            <a:r>
              <a:rPr b="1"/>
              <a:t>NFR7: Portability:</a:t>
            </a:r>
            <a:r>
              <a:rPr/>
              <a:t> The system should be easily installable and runnable on various operating systems.</a:t>
            </a:r>
          </a:p>
          <a:p>
            <a:pPr lvl="0" indent="0" marL="0">
              <a:spcBef>
                <a:spcPts val="3000"/>
              </a:spcBef>
              <a:buNone/>
            </a:pPr>
            <a:r>
              <a:rPr b="1"/>
              <a:t>4. Stakeholder Requirements</a:t>
            </a:r>
          </a:p>
          <a:p>
            <a:pPr lvl="0"/>
            <a:r>
              <a:rPr b="1"/>
              <a:t>Project Managers:</a:t>
            </a:r>
            <a:r>
              <a:rPr/>
              <a:t> Need accurate, complete, and PMBOK-compliant documentation to effectively manage projects. Require efficient generation of documents to save time and effort.</a:t>
            </a:r>
          </a:p>
          <a:p>
            <a:pPr lvl="0"/>
            <a:r>
              <a:rPr b="1"/>
              <a:t>Business Analysts:</a:t>
            </a:r>
            <a:r>
              <a:rPr/>
              <a:t> Need a tool to easily generate requirements documentation and user stories.</a:t>
            </a:r>
          </a:p>
          <a:p>
            <a:pPr lvl="0"/>
            <a:r>
              <a:rPr b="1"/>
              <a:t>Developers:</a:t>
            </a:r>
            <a:r>
              <a:rPr/>
              <a:t> Need clear and concise technical documentation to understand project requirements and architecture.</a:t>
            </a:r>
          </a:p>
          <a:p>
            <a:pPr lvl="0"/>
            <a:r>
              <a:rPr b="1"/>
              <a:t>Compliance Officers:</a:t>
            </a:r>
            <a:r>
              <a:rPr/>
              <a:t> Need assurance that generated documents adhere to PMBOK standards and relevant regulations.</a:t>
            </a:r>
          </a:p>
          <a:p>
            <a:pPr lvl="0" indent="0" marL="0">
              <a:spcBef>
                <a:spcPts val="3000"/>
              </a:spcBef>
              <a:buNone/>
            </a:pPr>
            <a:r>
              <a:rPr b="1"/>
              <a:t>5. Business Requirements</a:t>
            </a:r>
          </a:p>
          <a:p>
            <a:pPr lvl="0"/>
            <a:r>
              <a:rPr b="1"/>
              <a:t>BR1: Time Savings:</a:t>
            </a:r>
            <a:r>
              <a:rPr/>
              <a:t> Reduce the time spent on manual project documentation creation.</a:t>
            </a:r>
          </a:p>
          <a:p>
            <a:pPr lvl="0"/>
            <a:r>
              <a:rPr b="1"/>
              <a:t>BR2: Improved Accuracy:</a:t>
            </a:r>
            <a:r>
              <a:rPr/>
              <a:t> Reduce errors and inconsistencies in project documentation.</a:t>
            </a:r>
          </a:p>
          <a:p>
            <a:pPr lvl="0"/>
            <a:r>
              <a:rPr b="1"/>
              <a:t>BR3: Enhanced Compliance:</a:t>
            </a:r>
            <a:r>
              <a:rPr/>
              <a:t> Ensure compliance with PMBOK standards and regulations.</a:t>
            </a:r>
          </a:p>
          <a:p>
            <a:pPr lvl="0"/>
            <a:r>
              <a:rPr b="1"/>
              <a:t>BR4: Better Stakeholder Alignment:</a:t>
            </a:r>
            <a:r>
              <a:rPr/>
              <a:t> Improve communication and alignment among stakeholders.</a:t>
            </a:r>
          </a:p>
          <a:p>
            <a:pPr lvl="0"/>
            <a:r>
              <a:rPr b="1"/>
              <a:t>BR5: Increased Efficiency:</a:t>
            </a:r>
            <a:r>
              <a:rPr/>
              <a:t> Streamline project management processes.</a:t>
            </a:r>
          </a:p>
          <a:p>
            <a:pPr lvl="0" indent="0" marL="0">
              <a:spcBef>
                <a:spcPts val="3000"/>
              </a:spcBef>
              <a:buNone/>
            </a:pPr>
            <a:r>
              <a:rPr b="1"/>
              <a:t>6. Assumptions and Constraints</a:t>
            </a:r>
          </a:p>
          <a:p>
            <a:pPr lvl="0"/>
            <a:r>
              <a:rPr b="1"/>
              <a:t>Assumption 1:</a:t>
            </a:r>
            <a:r>
              <a:rPr/>
              <a:t> Sufficient project context will be available in the project’s README and associated files.</a:t>
            </a:r>
          </a:p>
          <a:p>
            <a:pPr lvl="0"/>
            <a:r>
              <a:rPr b="1"/>
              <a:t>Assumption 2:</a:t>
            </a:r>
            <a:r>
              <a:rPr/>
              <a:t> The chosen AI provider will have sufficient capacity and reliability.</a:t>
            </a:r>
          </a:p>
          <a:p>
            <a:pPr lvl="0"/>
            <a:r>
              <a:rPr b="1"/>
              <a:t>Constraint 1:</a:t>
            </a:r>
            <a:r>
              <a:rPr/>
              <a:t> The system must be compatible with commonly used operating systems (Windows, macOS, Linux).</a:t>
            </a:r>
          </a:p>
          <a:p>
            <a:pPr lvl="0"/>
            <a:r>
              <a:rPr b="1"/>
              <a:t>Constraint 2:</a:t>
            </a:r>
            <a:r>
              <a:rPr/>
              <a:t> The system must be designed to work with existing project structures and file naming conventions.</a:t>
            </a:r>
          </a:p>
          <a:p>
            <a:pPr lvl="0" indent="0" marL="0">
              <a:spcBef>
                <a:spcPts val="3000"/>
              </a:spcBef>
              <a:buNone/>
            </a:pPr>
            <a:r>
              <a:rPr b="1"/>
              <a:t>7. Requirements Prioritization</a:t>
            </a:r>
          </a:p>
          <a:p>
            <a:pPr lvl="0" indent="0" marL="0">
              <a:buNone/>
            </a:pPr>
            <a:r>
              <a:rPr/>
              <a:t>The requirements are prioritized as follows:</a:t>
            </a:r>
          </a:p>
          <a:p>
            <a:pPr lvl="0"/>
            <a:r>
              <a:rPr b="1"/>
              <a:t>High:</a:t>
            </a:r>
            <a:r>
              <a:rPr/>
              <a:t> FR1, FR2, FR3, FR4, FR5, FR6, NFR3</a:t>
            </a:r>
          </a:p>
          <a:p>
            <a:pPr lvl="0"/>
            <a:r>
              <a:rPr b="1"/>
              <a:t>Medium:</a:t>
            </a:r>
            <a:r>
              <a:rPr/>
              <a:t> FR7, FR8, FR9, FR10, NFR1, NFR2, NFR4, NFR5, NFR6, NFR7</a:t>
            </a:r>
          </a:p>
          <a:p>
            <a:pPr lvl="0"/>
            <a:r>
              <a:rPr b="1"/>
              <a:t>Low:</a:t>
            </a:r>
            <a:r>
              <a:rPr/>
              <a:t> BR1, BR2, BR3, BR4, BR5</a:t>
            </a:r>
          </a:p>
          <a:p>
            <a:pPr lvl="0" indent="0" marL="0">
              <a:spcBef>
                <a:spcPts val="3000"/>
              </a:spcBef>
              <a:buNone/>
            </a:pPr>
            <a:r>
              <a:rPr b="1"/>
              <a:t>8. Requirements Traceability Matrix (RTM)</a:t>
            </a:r>
          </a:p>
          <a:p>
            <a:pPr lvl="0" indent="0" marL="0">
              <a:buNone/>
            </a:pPr>
            <a:r>
              <a:rPr i="1"/>
              <a:t>(A full RTM would be included here, linking each requirement to specific design elements, test cases, and implementation details.)</a:t>
            </a:r>
          </a:p>
          <a:p>
            <a:pPr lvl="0" indent="0" marL="0">
              <a:spcBef>
                <a:spcPts val="3000"/>
              </a:spcBef>
              <a:buNone/>
            </a:pPr>
            <a:r>
              <a:rPr b="1"/>
              <a:t>9. Approval and Sign-off</a:t>
            </a:r>
          </a:p>
          <a:p>
            <a:pPr lvl="0" indent="0" marL="0">
              <a:buNone/>
            </a:pPr>
            <a:r>
              <a:rPr i="1"/>
              <a:t>(Space for signatures and dates of approval from relevant stakeholders.)</a:t>
            </a:r>
          </a:p>
          <a:p>
            <a:pPr lvl="0" indent="0" marL="0">
              <a:buNone/>
            </a:pPr>
            <a:r>
              <a:rPr/>
              <a:t>This document serves as a living document and will be updated as the project progresses. Any changes will be communicated to stakeholders.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2025-06-10T15:29:34Z</dcterms:created>
  <dcterms:modified xsi:type="dcterms:W3CDTF">2025-06-10T15:29:34Z</dcterms:modified>
</cp:coreProperties>
</file>

<file path=docProps/custom.xml><?xml version="1.0" encoding="utf-8"?>
<Properties xmlns="http://schemas.openxmlformats.org/officeDocument/2006/custom-properties" xmlns:vt="http://schemas.openxmlformats.org/officeDocument/2006/docPropsVTypes"/>
</file>