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 Management Plan</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2025-06-10T08:15:36.851Z</a:t>
            </a:r>
            <a:br/>
            <a:r>
              <a:rPr b="1"/>
              <a:t>Description:</a:t>
            </a:r>
            <a:r>
              <a:rPr/>
              <a:t> PMBOK Resource Management Plan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Resource Management Plan: Requirements Gathering Agent Project</a:t>
            </a:r>
          </a:p>
        </p:txBody>
      </p:sp>
      <p:sp>
        <p:nvSpPr>
          <p:cNvPr id="4" name="Text Placeholder 3"/>
          <p:cNvSpPr>
            <a:spLocks noGrp="1"/>
          </p:cNvSpPr>
          <p:nvPr>
            <p:ph idx="2" sz="half" type="body"/>
          </p:nvPr>
        </p:nvSpPr>
        <p:spPr/>
        <p:txBody>
          <a:bodyPr/>
          <a:lstStyle/>
          <a:p>
            <a:pPr lvl="0" indent="0" marL="0">
              <a:buNone/>
            </a:pPr>
            <a:r>
              <a:rPr b="1"/>
              <a:t>1. Introduction and Purpose</a:t>
            </a:r>
          </a:p>
          <a:p>
            <a:pPr lvl="0" indent="0" marL="0">
              <a:buNone/>
            </a:pPr>
            <a:r>
              <a:rPr/>
              <a:t>This Resource Management Plan outlines the strategy for acquiring, allocating, managing, and releasing resources required for the successful completion of the Requirements Gathering Agent project. The plan ensures the right people, with the necessary skills and experience, are available at the right time, and that all resources are utilized efficiently and effectively. This plan adheres to PMBOK 7th edition standards.</a:t>
            </a:r>
          </a:p>
          <a:p>
            <a:pPr lvl="0" indent="0" marL="0">
              <a:buNone/>
            </a:pPr>
            <a:r>
              <a:rPr b="1"/>
              <a:t>2. Roles and Responsibilities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711200"/>
                <a:gridCol w="3949700"/>
                <a:gridCol w="444500"/>
              </a:tblGrid>
              <a:tr h="0">
                <a:tc>
                  <a:txBody>
                    <a:bodyPr/>
                    <a:lstStyle/>
                    <a:p>
                      <a:pPr lvl="0" indent="0" marL="0">
                        <a:buNone/>
                      </a:pPr>
                      <a:r>
                        <a:rPr/>
                        <a:t>Role</a:t>
                      </a:r>
                    </a:p>
                  </a:txBody>
                  <a:tcPr/>
                </a:tc>
                <a:tc>
                  <a:txBody>
                    <a:bodyPr/>
                    <a:lstStyle/>
                    <a:p>
                      <a:pPr lvl="0" indent="0" marL="0">
                        <a:buNone/>
                      </a:pPr>
                      <a:r>
                        <a:rPr/>
                        <a:t>Responsibilities</a:t>
                      </a:r>
                    </a:p>
                  </a:txBody>
                  <a:tcPr/>
                </a:tc>
                <a:tc>
                  <a:txBody>
                    <a:bodyPr/>
                    <a:lstStyle/>
                    <a:p>
                      <a:pPr lvl="0" indent="0" marL="0">
                        <a:buNone/>
                      </a:pPr>
                      <a:r>
                        <a:rPr/>
                        <a:t>Reporting To</a:t>
                      </a:r>
                    </a:p>
                  </a:txBody>
                  <a:tcPr/>
                </a:tc>
              </a:tr>
              <a:tr h="0">
                <a:tc>
                  <a:txBody>
                    <a:bodyPr/>
                    <a:lstStyle/>
                    <a:p>
                      <a:pPr lvl="0" indent="0" marL="0">
                        <a:buNone/>
                      </a:pPr>
                      <a:r>
                        <a:rPr/>
                        <a:t>Project Manager</a:t>
                      </a:r>
                    </a:p>
                  </a:txBody>
                </a:tc>
                <a:tc>
                  <a:txBody>
                    <a:bodyPr/>
                    <a:lstStyle/>
                    <a:p>
                      <a:pPr lvl="0" indent="0" marL="0">
                        <a:buNone/>
                      </a:pPr>
                      <a:r>
                        <a:rPr/>
                        <a:t>Overall project management, resource allocation, conflict resolution, progress monitoring, risk mitigation.</a:t>
                      </a:r>
                    </a:p>
                  </a:txBody>
                </a:tc>
                <a:tc>
                  <a:txBody>
                    <a:bodyPr/>
                    <a:lstStyle/>
                    <a:p>
                      <a:pPr lvl="0" indent="0" marL="0">
                        <a:buNone/>
                      </a:pPr>
                      <a:r>
                        <a:rPr/>
                        <a:t>Sponsor</a:t>
                      </a:r>
                    </a:p>
                  </a:txBody>
                </a:tc>
              </a:tr>
              <a:tr h="0">
                <a:tc>
                  <a:txBody>
                    <a:bodyPr/>
                    <a:lstStyle/>
                    <a:p>
                      <a:pPr lvl="0" indent="0" marL="0">
                        <a:buNone/>
                      </a:pPr>
                      <a:r>
                        <a:rPr/>
                        <a:t>Lead Developer</a:t>
                      </a:r>
                    </a:p>
                  </a:txBody>
                </a:tc>
                <a:tc>
                  <a:txBody>
                    <a:bodyPr/>
                    <a:lstStyle/>
                    <a:p>
                      <a:pPr lvl="0" indent="0" marL="0">
                        <a:buNone/>
                      </a:pPr>
                      <a:r>
                        <a:rPr/>
                        <a:t>Technical leadership, coding, code reviews, mentoring junior developers.</a:t>
                      </a:r>
                    </a:p>
                  </a:txBody>
                </a:tc>
                <a:tc>
                  <a:txBody>
                    <a:bodyPr/>
                    <a:lstStyle/>
                    <a:p>
                      <a:pPr lvl="0" indent="0" marL="0">
                        <a:buNone/>
                      </a:pPr>
                      <a:r>
                        <a:rPr/>
                        <a:t>Project Manager</a:t>
                      </a:r>
                    </a:p>
                  </a:txBody>
                </a:tc>
              </a:tr>
              <a:tr h="0">
                <a:tc>
                  <a:txBody>
                    <a:bodyPr/>
                    <a:lstStyle/>
                    <a:p>
                      <a:pPr lvl="0" indent="0" marL="0">
                        <a:buNone/>
                      </a:pPr>
                      <a:r>
                        <a:rPr/>
                        <a:t>Senior Developer</a:t>
                      </a:r>
                    </a:p>
                  </a:txBody>
                </a:tc>
                <a:tc>
                  <a:txBody>
                    <a:bodyPr/>
                    <a:lstStyle/>
                    <a:p>
                      <a:pPr lvl="0" indent="0" marL="0">
                        <a:buNone/>
                      </a:pPr>
                      <a:r>
                        <a:rPr/>
                        <a:t>Software development, unit testing, integration testing, code reviews.</a:t>
                      </a:r>
                    </a:p>
                  </a:txBody>
                </a:tc>
                <a:tc>
                  <a:txBody>
                    <a:bodyPr/>
                    <a:lstStyle/>
                    <a:p>
                      <a:pPr lvl="0" indent="0" marL="0">
                        <a:buNone/>
                      </a:pPr>
                      <a:r>
                        <a:rPr/>
                        <a:t>Lead Developer</a:t>
                      </a:r>
                    </a:p>
                  </a:txBody>
                </a:tc>
              </a:tr>
              <a:tr h="0">
                <a:tc>
                  <a:txBody>
                    <a:bodyPr/>
                    <a:lstStyle/>
                    <a:p>
                      <a:pPr lvl="0" indent="0" marL="0">
                        <a:buNone/>
                      </a:pPr>
                      <a:r>
                        <a:rPr/>
                        <a:t>Junior Developer(s)</a:t>
                      </a:r>
                    </a:p>
                  </a:txBody>
                </a:tc>
                <a:tc>
                  <a:txBody>
                    <a:bodyPr/>
                    <a:lstStyle/>
                    <a:p>
                      <a:pPr lvl="0" indent="0" marL="0">
                        <a:buNone/>
                      </a:pPr>
                      <a:r>
                        <a:rPr/>
                        <a:t>Software development, unit testing, bug fixing, learning and development.</a:t>
                      </a:r>
                    </a:p>
                  </a:txBody>
                </a:tc>
                <a:tc>
                  <a:txBody>
                    <a:bodyPr/>
                    <a:lstStyle/>
                    <a:p>
                      <a:pPr lvl="0" indent="0" marL="0">
                        <a:buNone/>
                      </a:pPr>
                      <a:r>
                        <a:rPr/>
                        <a:t>Senior Developer</a:t>
                      </a:r>
                    </a:p>
                  </a:txBody>
                </a:tc>
              </a:tr>
              <a:tr h="0">
                <a:tc>
                  <a:txBody>
                    <a:bodyPr/>
                    <a:lstStyle/>
                    <a:p>
                      <a:pPr lvl="0" indent="0" marL="0">
                        <a:buNone/>
                      </a:pPr>
                      <a:r>
                        <a:rPr/>
                        <a:t>QA Engineer</a:t>
                      </a:r>
                    </a:p>
                  </a:txBody>
                </a:tc>
                <a:tc>
                  <a:txBody>
                    <a:bodyPr/>
                    <a:lstStyle/>
                    <a:p>
                      <a:pPr lvl="0" indent="0" marL="0">
                        <a:buNone/>
                      </a:pPr>
                      <a:r>
                        <a:rPr/>
                        <a:t>Testing, bug reporting, test case creation, test execution, quality assurance.</a:t>
                      </a:r>
                    </a:p>
                  </a:txBody>
                </a:tc>
                <a:tc>
                  <a:txBody>
                    <a:bodyPr/>
                    <a:lstStyle/>
                    <a:p>
                      <a:pPr lvl="0" indent="0" marL="0">
                        <a:buNone/>
                      </a:pPr>
                      <a:r>
                        <a:rPr/>
                        <a:t>Project Manager</a:t>
                      </a:r>
                    </a:p>
                  </a:txBody>
                </a:tc>
              </a:tr>
              <a:tr h="0">
                <a:tc>
                  <a:txBody>
                    <a:bodyPr/>
                    <a:lstStyle/>
                    <a:p>
                      <a:pPr lvl="0" indent="0" marL="0">
                        <a:buNone/>
                      </a:pPr>
                      <a:r>
                        <a:rPr/>
                        <a:t>Documentation Specialist</a:t>
                      </a:r>
                    </a:p>
                  </a:txBody>
                </a:tc>
                <a:tc>
                  <a:txBody>
                    <a:bodyPr/>
                    <a:lstStyle/>
                    <a:p>
                      <a:pPr lvl="0" indent="0" marL="0">
                        <a:buNone/>
                      </a:pPr>
                      <a:r>
                        <a:rPr/>
                        <a:t>Creation and maintenance of project documentation, user manuals, training materials.</a:t>
                      </a:r>
                    </a:p>
                  </a:txBody>
                </a:tc>
                <a:tc>
                  <a:txBody>
                    <a:bodyPr/>
                    <a:lstStyle/>
                    <a:p>
                      <a:pPr lvl="0" indent="0" marL="0">
                        <a:buNone/>
                      </a:pPr>
                      <a:r>
                        <a:rPr/>
                        <a:t>Project Manager</a:t>
                      </a:r>
                    </a:p>
                  </a:txBody>
                </a:tc>
              </a:tr>
              <a:tr h="0">
                <a:tc>
                  <a:txBody>
                    <a:bodyPr/>
                    <a:lstStyle/>
                    <a:p>
                      <a:pPr lvl="0" indent="0" marL="0">
                        <a:buNone/>
                      </a:pPr>
                      <a:r>
                        <a:rPr/>
                        <a:t>AI Specialist</a:t>
                      </a:r>
                    </a:p>
                  </a:txBody>
                </a:tc>
                <a:tc>
                  <a:txBody>
                    <a:bodyPr/>
                    <a:lstStyle/>
                    <a:p>
                      <a:pPr lvl="0" indent="0" marL="0">
                        <a:buNone/>
                      </a:pPr>
                      <a:r>
                        <a:rPr/>
                        <a:t>AI model selection, integration, testing, performance tuning, optimization and troubleshooting.</a:t>
                      </a:r>
                    </a:p>
                  </a:txBody>
                </a:tc>
                <a:tc>
                  <a:txBody>
                    <a:bodyPr/>
                    <a:lstStyle/>
                    <a:p>
                      <a:pPr lvl="0" indent="0" marL="0">
                        <a:buNone/>
                      </a:pPr>
                      <a:r>
                        <a:rPr/>
                        <a:t>Lead Developer</a:t>
                      </a:r>
                    </a:p>
                  </a:txBody>
                </a:tc>
              </a:tr>
              <a:tr h="0">
                <a:tc>
                  <a:txBody>
                    <a:bodyPr/>
                    <a:lstStyle/>
                    <a:p>
                      <a:pPr lvl="0" indent="0" marL="0">
                        <a:buNone/>
                      </a:pPr>
                      <a:r>
                        <a:rPr/>
                        <a:t>Sponsor</a:t>
                      </a:r>
                    </a:p>
                  </a:txBody>
                </a:tc>
                <a:tc>
                  <a:txBody>
                    <a:bodyPr/>
                    <a:lstStyle/>
                    <a:p>
                      <a:pPr lvl="0" indent="0" marL="0">
                        <a:buNone/>
                      </a:pPr>
                      <a:r>
                        <a:rPr/>
                        <a:t>Provides funding, high-level guidance, approval of major decisions.</a:t>
                      </a:r>
                    </a:p>
                  </a:txBody>
                </a:tc>
                <a:tc>
                  <a:txBody>
                    <a:bodyPr/>
                    <a:lstStyle/>
                    <a:p>
                      <a:pPr lvl="0" indent="0" marL="0">
                        <a:buNone/>
                      </a:pPr>
                      <a:r>
                        <a:rPr/>
                        <a:t>N/A</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3. Project Organization Chart</a:t>
            </a:r>
          </a:p>
          <a:p>
            <a:pPr lvl="0" indent="0">
              <a:buNone/>
            </a:pPr>
            <a:r>
              <a:rPr>
                <a:latin typeface="Courier"/>
              </a:rPr>
              <a:t>                                    Sponsor
                                        |
                                    Project Manager
                                        |
              -------------------------------------------------
              |                 |                 |           |
          Lead Developer      Senior Developer   Junior Developer(s)   QA Engineer
              |                 |
          AI Specialist     Documentation Specialist</a:t>
            </a:r>
          </a:p>
          <a:p>
            <a:pPr lvl="0" indent="0" marL="0">
              <a:buNone/>
            </a:pPr>
            <a:r>
              <a:rPr b="1"/>
              <a:t>4. Resource Acquisition Approach</a:t>
            </a:r>
          </a:p>
          <a:p>
            <a:pPr lvl="0"/>
            <a:r>
              <a:rPr b="1"/>
              <a:t>Internal Resources:</a:t>
            </a:r>
            <a:r>
              <a:rPr/>
              <a:t> The core development team (Lead Developer, Senior Developer, Junior Developer(s), QA Engineer, Documentation Specialist) will be sourced internally. The AI Specialist may also be internal, depending on existing expertise.</a:t>
            </a:r>
          </a:p>
          <a:p>
            <a:pPr lvl="0"/>
            <a:r>
              <a:rPr b="1"/>
              <a:t>External Resources:</a:t>
            </a:r>
            <a:r>
              <a:rPr/>
              <a:t> External resources may be considered if specialized skills (e.g., advanced AI expertise) are required and not available internally. This could involve contracting specialized consultants or utilizing external AI services beyond the initially planned providers.</a:t>
            </a:r>
          </a:p>
          <a:p>
            <a:pPr lvl="0" indent="0" marL="0">
              <a:buNone/>
            </a:pPr>
            <a:r>
              <a:rPr b="1"/>
              <a:t>5. Resource Breakdown Structure (RBS)</a:t>
            </a:r>
          </a:p>
          <a:p>
            <a:pPr lvl="0" indent="0" marL="0">
              <a:buNone/>
            </a:pPr>
            <a:r>
              <a:rPr/>
              <a:t>This RBS categorizes resources based on their type and function:</a:t>
            </a:r>
          </a:p>
          <a:p>
            <a:pPr lvl="0"/>
            <a:r>
              <a:rPr b="1"/>
              <a:t>Human Resources:</a:t>
            </a:r>
          </a:p>
          <a:p>
            <a:pPr lvl="1"/>
            <a:r>
              <a:rPr/>
              <a:t>Project Manager</a:t>
            </a:r>
          </a:p>
          <a:p>
            <a:pPr lvl="1"/>
            <a:r>
              <a:rPr/>
              <a:t>Lead Developer</a:t>
            </a:r>
          </a:p>
          <a:p>
            <a:pPr lvl="1"/>
            <a:r>
              <a:rPr/>
              <a:t>Senior Developer</a:t>
            </a:r>
          </a:p>
          <a:p>
            <a:pPr lvl="1"/>
            <a:r>
              <a:rPr/>
              <a:t>Junior Developer(s)</a:t>
            </a:r>
          </a:p>
          <a:p>
            <a:pPr lvl="1"/>
            <a:r>
              <a:rPr/>
              <a:t>QA Engineer</a:t>
            </a:r>
          </a:p>
          <a:p>
            <a:pPr lvl="1"/>
            <a:r>
              <a:rPr/>
              <a:t>Documentation Specialist</a:t>
            </a:r>
          </a:p>
          <a:p>
            <a:pPr lvl="1"/>
            <a:r>
              <a:rPr/>
              <a:t>AI Specialist</a:t>
            </a:r>
          </a:p>
          <a:p>
            <a:pPr lvl="0"/>
            <a:r>
              <a:rPr b="1"/>
              <a:t>Software Resources:</a:t>
            </a:r>
          </a:p>
          <a:p>
            <a:pPr lvl="1"/>
            <a:r>
              <a:rPr/>
              <a:t>Development Tools (VS Code, Git, npm, etc.)</a:t>
            </a:r>
          </a:p>
          <a:p>
            <a:pPr lvl="1"/>
            <a:r>
              <a:rPr/>
              <a:t>Testing Tools (Jest, etc.)</a:t>
            </a:r>
          </a:p>
          <a:p>
            <a:pPr lvl="1"/>
            <a:r>
              <a:rPr/>
              <a:t>AI Provider APIs (Azure OpenAI, Google AI, etc.)</a:t>
            </a:r>
          </a:p>
          <a:p>
            <a:pPr lvl="1"/>
            <a:r>
              <a:rPr/>
              <a:t>Documentation Tools (e.g., MkDocs)</a:t>
            </a:r>
          </a:p>
          <a:p>
            <a:pPr lvl="0"/>
            <a:r>
              <a:rPr b="1"/>
              <a:t>Hardware Resources:</a:t>
            </a:r>
          </a:p>
          <a:p>
            <a:pPr lvl="1"/>
            <a:r>
              <a:rPr/>
              <a:t>Development machines (laptops, desktops)</a:t>
            </a:r>
          </a:p>
          <a:p>
            <a:pPr lvl="1"/>
            <a:r>
              <a:rPr/>
              <a:t>Testing servers (if required)</a:t>
            </a:r>
          </a:p>
          <a:p>
            <a:pPr lvl="0" indent="0" marL="0">
              <a:buNone/>
            </a:pPr>
            <a:r>
              <a:rPr b="1"/>
              <a:t>6. Resource Calendars</a:t>
            </a:r>
          </a:p>
          <a:p>
            <a:pPr lvl="0" indent="0" marL="0">
              <a:buNone/>
            </a:pPr>
            <a:r>
              <a:rPr/>
              <a:t>Individual resource calendars will be maintained using a project management tool (e.g., Jira, Asana) to track availability, workload, and time off. These calendars will be updated regularly to reflect changes in resource allocation.</a:t>
            </a:r>
          </a:p>
          <a:p>
            <a:pPr lvl="0" indent="0" marL="0">
              <a:buNone/>
            </a:pPr>
            <a:r>
              <a:rPr b="1"/>
              <a:t>7. Training Needs</a:t>
            </a:r>
          </a:p>
          <a:p>
            <a:pPr lvl="0"/>
            <a:r>
              <a:rPr b="1"/>
              <a:t>Junior Developers:</a:t>
            </a:r>
            <a:r>
              <a:rPr/>
              <a:t> Onboarding to project technologies, coding standards, and testing procedures.</a:t>
            </a:r>
          </a:p>
          <a:p>
            <a:pPr lvl="0"/>
            <a:r>
              <a:rPr b="1"/>
              <a:t>AI Specialist:</a:t>
            </a:r>
            <a:r>
              <a:rPr/>
              <a:t> Training on specific AI APIs and model optimization techniques.</a:t>
            </a:r>
          </a:p>
          <a:p>
            <a:pPr lvl="0"/>
            <a:r>
              <a:rPr b="1"/>
              <a:t>All team members:</a:t>
            </a:r>
            <a:r>
              <a:rPr/>
              <a:t> Training on PMBOK methodology and project management tools.</a:t>
            </a:r>
          </a:p>
          <a:p>
            <a:pPr lvl="0" indent="0" marL="0">
              <a:buNone/>
            </a:pPr>
            <a:r>
              <a:rPr b="1"/>
              <a:t>8. Team Development Approach</a:t>
            </a:r>
          </a:p>
          <a:p>
            <a:pPr lvl="0"/>
            <a:r>
              <a:rPr b="1"/>
              <a:t>Regular Team Meetings:</a:t>
            </a:r>
            <a:r>
              <a:rPr/>
              <a:t> Daily stand-ups and weekly progress meetings to foster communication and collaboration.</a:t>
            </a:r>
          </a:p>
          <a:p>
            <a:pPr lvl="0"/>
            <a:r>
              <a:rPr b="1"/>
              <a:t>Code Reviews:</a:t>
            </a:r>
            <a:r>
              <a:rPr/>
              <a:t> Regular code reviews to maintain code quality and knowledge sharing.</a:t>
            </a:r>
          </a:p>
          <a:p>
            <a:pPr lvl="0"/>
            <a:r>
              <a:rPr b="1"/>
              <a:t>Mentoring:</a:t>
            </a:r>
            <a:r>
              <a:rPr/>
              <a:t> Senior developers will mentor junior developers to facilitate their growth and development.</a:t>
            </a:r>
          </a:p>
          <a:p>
            <a:pPr lvl="0"/>
            <a:r>
              <a:rPr b="1"/>
              <a:t>Collaboration Tools:</a:t>
            </a:r>
            <a:r>
              <a:rPr/>
              <a:t> Utilizing tools like Slack or Microsoft Teams for seamless communication.</a:t>
            </a:r>
          </a:p>
          <a:p>
            <a:pPr lvl="0" indent="0" marL="0">
              <a:buNone/>
            </a:pPr>
            <a:r>
              <a:rPr b="1"/>
              <a:t>9. Recognition and Rewards Strategy</a:t>
            </a:r>
          </a:p>
          <a:p>
            <a:pPr lvl="0" indent="0" marL="0">
              <a:buNone/>
            </a:pPr>
            <a:r>
              <a:rPr/>
              <a:t>Regular recognition of individual and team accomplishments will be implemented through verbal praise, team celebrations, and performance-based rewards as appropriate.</a:t>
            </a:r>
          </a:p>
          <a:p>
            <a:pPr lvl="0" indent="0" marL="0">
              <a:buNone/>
            </a:pPr>
            <a:r>
              <a:rPr b="1"/>
              <a:t>10. Compliance Requirements</a:t>
            </a:r>
          </a:p>
          <a:p>
            <a:pPr lvl="0"/>
            <a:r>
              <a:rPr/>
              <a:t>Adherence to company policies and procedures.</a:t>
            </a:r>
          </a:p>
          <a:p>
            <a:pPr lvl="0"/>
            <a:r>
              <a:rPr/>
              <a:t>Compliance with data privacy regulations (GDPR, CCPA, etc.)</a:t>
            </a:r>
          </a:p>
          <a:p>
            <a:pPr lvl="0"/>
            <a:r>
              <a:rPr/>
              <a:t>Secure handling of API keys and sensitive information.</a:t>
            </a:r>
          </a:p>
          <a:p>
            <a:pPr lvl="0" indent="0" marL="0">
              <a:buNone/>
            </a:pPr>
            <a:r>
              <a:rPr b="1"/>
              <a:t>11. Safety Considerations</a:t>
            </a:r>
          </a:p>
          <a:p>
            <a:pPr lvl="0"/>
            <a:r>
              <a:rPr/>
              <a:t>Ergonomics: Ensuring proper workstation setup to prevent repetitive strain injuries.</a:t>
            </a:r>
          </a:p>
          <a:p>
            <a:pPr lvl="0"/>
            <a:r>
              <a:rPr/>
              <a:t>Cybersecurity: Adherence to security protocols for handling sensitive data and API keys.</a:t>
            </a:r>
          </a:p>
          <a:p>
            <a:pPr lvl="0" indent="0" marL="0">
              <a:buNone/>
            </a:pPr>
            <a:r>
              <a:rPr b="1"/>
              <a:t>12. Resource Control Procedures</a:t>
            </a:r>
          </a:p>
          <a:p>
            <a:pPr lvl="0"/>
            <a:r>
              <a:rPr b="1"/>
              <a:t>Resource Tracking:</a:t>
            </a:r>
            <a:r>
              <a:rPr/>
              <a:t> Regularly monitoring resource allocation and utilization.</a:t>
            </a:r>
          </a:p>
          <a:p>
            <a:pPr lvl="0"/>
            <a:r>
              <a:rPr b="1"/>
              <a:t>Change Management:</a:t>
            </a:r>
            <a:r>
              <a:rPr/>
              <a:t> Formal process for requesting and approving changes to resource assignments.</a:t>
            </a:r>
          </a:p>
          <a:p>
            <a:pPr lvl="0"/>
            <a:r>
              <a:rPr b="1"/>
              <a:t>Conflict Resolution:</a:t>
            </a:r>
            <a:r>
              <a:rPr/>
              <a:t> Establishing a process for resolving conflicts over resource allocation.</a:t>
            </a:r>
          </a:p>
          <a:p>
            <a:pPr lvl="0" indent="0" marL="0">
              <a:buNone/>
            </a:pPr>
            <a:r>
              <a:rPr b="1"/>
              <a:t>13. Resource Release Plan</a:t>
            </a:r>
          </a:p>
          <a:p>
            <a:pPr lvl="0" indent="0" marL="0">
              <a:buNone/>
            </a:pPr>
            <a:r>
              <a:rPr/>
              <a:t>Upon project completion, resources will be released according to their contracts or internal processes. This includes decommissioning any external resources and archiving project-related data.</a:t>
            </a:r>
          </a:p>
          <a:p>
            <a:pPr lvl="0" indent="0" marL="0">
              <a:buNone/>
            </a:pPr>
            <a:r>
              <a:rPr b="1"/>
              <a:t>14. Physical Resource Management</a:t>
            </a:r>
          </a:p>
          <a:p>
            <a:pPr lvl="0" indent="0" marL="0">
              <a:buNone/>
            </a:pPr>
            <a:r>
              <a:rPr/>
              <a:t>This will primarily involve managing access to development machines and ensuring adequate hardware resources are available.</a:t>
            </a:r>
          </a:p>
          <a:p>
            <a:pPr lvl="0" indent="0" marL="0">
              <a:buNone/>
            </a:pPr>
            <a:r>
              <a:rPr b="1"/>
              <a:t>15. Risk Management related to Resources</a:t>
            </a:r>
          </a:p>
          <a:p>
            <a:pPr lvl="0"/>
            <a:r>
              <a:rPr b="1"/>
              <a:t>Risk:</a:t>
            </a:r>
            <a:r>
              <a:rPr/>
              <a:t> Key personnel leaving the project.</a:t>
            </a:r>
          </a:p>
          <a:p>
            <a:pPr lvl="0"/>
            <a:r>
              <a:rPr b="1"/>
              <a:t>Mitigation:</a:t>
            </a:r>
            <a:r>
              <a:rPr/>
              <a:t> Cross-training, documented processes, succession planning.</a:t>
            </a:r>
          </a:p>
          <a:p>
            <a:pPr lvl="0"/>
            <a:r>
              <a:rPr b="1"/>
              <a:t>Risk:</a:t>
            </a:r>
            <a:r>
              <a:rPr/>
              <a:t> Unexpected delays in resource acquisition.</a:t>
            </a:r>
          </a:p>
          <a:p>
            <a:pPr lvl="0"/>
            <a:r>
              <a:rPr b="1"/>
              <a:t>Mitigation:</a:t>
            </a:r>
            <a:r>
              <a:rPr/>
              <a:t> Contingency planning, alternative resource options.</a:t>
            </a:r>
          </a:p>
          <a:p>
            <a:pPr lvl="0"/>
            <a:r>
              <a:rPr b="1"/>
              <a:t>Risk:</a:t>
            </a:r>
            <a:r>
              <a:rPr/>
              <a:t> Insufficient resources allocated to tasks.</a:t>
            </a:r>
          </a:p>
          <a:p>
            <a:pPr lvl="0"/>
            <a:r>
              <a:rPr b="1"/>
              <a:t>Mitigation:</a:t>
            </a:r>
            <a:r>
              <a:rPr/>
              <a:t> Regular monitoring, proactive adjustments to resource allocation.</a:t>
            </a:r>
          </a:p>
          <a:p>
            <a:pPr lvl="0" indent="0" marL="0">
              <a:buNone/>
            </a:pPr>
            <a:r>
              <a:rPr/>
              <a:t>This Resource Management Plan will be reviewed and updated regularly throughout the project lifecycle to reflect changes in resource needs and project progress. It serves as a living document to ensure the efficient and effective utilization of all project resources.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2025-06-10T15:29:35Z</dcterms:created>
  <dcterms:modified xsi:type="dcterms:W3CDTF">2025-06-10T15:29:35Z</dcterms:modified>
</cp:coreProperties>
</file>

<file path=docProps/custom.xml><?xml version="1.0" encoding="utf-8"?>
<Properties xmlns="http://schemas.openxmlformats.org/officeDocument/2006/custom-properties" xmlns:vt="http://schemas.openxmlformats.org/officeDocument/2006/docPropsVTypes"/>
</file>