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Scope Baseline</a:t>
            </a:r>
          </a:p>
        </p:txBody>
      </p:sp>
      <p:sp>
        <p:nvSpPr>
          <p:cNvPr id="3" name="Content Placeholder 2"/>
          <p:cNvSpPr>
            <a:spLocks noGrp="1"/>
          </p:cNvSpPr>
          <p:nvPr>
            <p:ph idx="1"/>
          </p:nvPr>
        </p:nvSpPr>
        <p:spPr/>
        <p:txBody>
          <a:bodyPr/>
          <a:lstStyle/>
          <a:p>
            <a:pPr lvl="0" indent="0" marL="0">
              <a:buNone/>
            </a:pPr>
            <a:r>
              <a:rPr b="1"/>
              <a:t>Generated by Requirements Gathering Agent v2.1.2</a:t>
            </a:r>
            <a:br/>
            <a:r>
              <a:rPr b="1"/>
              <a:t>Category:</a:t>
            </a:r>
            <a:r>
              <a:rPr/>
              <a:t> management-plans</a:t>
            </a:r>
            <a:br/>
            <a:r>
              <a:rPr b="1"/>
              <a:t>Generated:</a:t>
            </a:r>
            <a:r>
              <a:rPr/>
              <a:t> 2025-06-10T08:14:20.694Z</a:t>
            </a:r>
            <a:br/>
            <a:r>
              <a:rPr b="1"/>
              <a:t>Description:</a:t>
            </a:r>
            <a:r>
              <a:rPr/>
              <a:t> PMBOK Scope Baseline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Scope Baseline Document: Requirements Gathering Agent Project</a:t>
            </a:r>
          </a:p>
        </p:txBody>
      </p:sp>
      <p:sp>
        <p:nvSpPr>
          <p:cNvPr id="4" name="Text Placeholder 3"/>
          <p:cNvSpPr>
            <a:spLocks noGrp="1"/>
          </p:cNvSpPr>
          <p:nvPr>
            <p:ph idx="2" sz="half" type="body"/>
          </p:nvPr>
        </p:nvSpPr>
        <p:spPr/>
        <p:txBody>
          <a:bodyPr/>
          <a:lstStyle/>
          <a:p>
            <a:pPr lvl="0" indent="0" marL="0">
              <a:buNone/>
            </a:pPr>
            <a:r>
              <a:rPr b="1"/>
              <a:t>Document ID:</a:t>
            </a:r>
            <a:r>
              <a:rPr/>
              <a:t> RGA-SB-001 </a:t>
            </a:r>
            <a:r>
              <a:rPr b="1"/>
              <a:t>Version:</a:t>
            </a:r>
            <a:r>
              <a:rPr/>
              <a:t> 1.0 </a:t>
            </a:r>
            <a:r>
              <a:rPr b="1"/>
              <a:t>Date:</a:t>
            </a:r>
            <a:r>
              <a:rPr/>
              <a:t> October 26, 2024 </a:t>
            </a:r>
            <a:r>
              <a:rPr b="1"/>
              <a:t>Author:</a:t>
            </a:r>
            <a:r>
              <a:rPr/>
              <a:t> Bard (AI-Generated, reviewed and approved by [Project Manager Name])</a:t>
            </a:r>
          </a:p>
          <a:p>
            <a:pPr lvl="0" indent="0" marL="0">
              <a:spcBef>
                <a:spcPts val="3000"/>
              </a:spcBef>
              <a:buNone/>
            </a:pPr>
            <a:r>
              <a:rPr b="1"/>
              <a:t>1. Introduction</a:t>
            </a:r>
          </a:p>
          <a:p>
            <a:pPr lvl="0" indent="0" marL="0">
              <a:buNone/>
            </a:pPr>
            <a:r>
              <a:rPr/>
              <a:t>This document establishes the Scope Baseline for the Requirements Gathering Agent (RGA) project. The Scope Baseline defines the features, functionality, and deliverables approved for inclusion in the project. This baseline serves as the primary reference point for managing project scope, tracking progress, and controlling changes throughout the project lifecycle. Deviations from this baseline will require formal change management procedures.</a:t>
            </a:r>
          </a:p>
          <a:p>
            <a:pPr lvl="0" indent="0" marL="0">
              <a:spcBef>
                <a:spcPts val="3000"/>
              </a:spcBef>
              <a:buNone/>
            </a:pPr>
            <a:r>
              <a:rPr b="1"/>
              <a:t>2. Project Scope Statement Summary</a:t>
            </a:r>
          </a:p>
          <a:p>
            <a:pPr lvl="0" indent="0" marL="0">
              <a:buNone/>
            </a:pPr>
            <a:r>
              <a:rPr/>
              <a:t>The RGA project aims to develop and deliver a command-line interface (CLI) tool that leverages AI (specifically supporting Azure OpenAI, Google AI, GitHub AI, and Ollama) to generate comprehensive PMBOK 7.0-compliant project management documentation from a project’s existing documentation, primarily README.md files and associated markdown files within a standard project structure. The tool will analyze the provided project documentation, identify relevant information, and utilize an enhanced context manager to generate a suite of 29 documents categorized into core analysis, project charter, management plans, planning artifacts, stakeholder management, and technical analysis. The tool will also include PMBOK 7.0 compliance validation and a quality assessment feature providing detailed scores and recommendations. The final deliverable will be a set of organized markdown files in a specified directory structure, along with comprehensive validation reports.</a:t>
            </a:r>
          </a:p>
          <a:p>
            <a:pPr lvl="0" indent="0" marL="0">
              <a:spcBef>
                <a:spcPts val="3000"/>
              </a:spcBef>
              <a:buNone/>
            </a:pPr>
            <a:r>
              <a:rPr b="1"/>
              <a:t>3. Work Breakdown Structure (WBS)</a:t>
            </a:r>
          </a:p>
          <a:p>
            <a:pPr lvl="0" indent="0" marL="0">
              <a:buNone/>
            </a:pPr>
            <a:r>
              <a:rPr/>
              <a:t>The approved WBS for the RGA project is detailed in Appendix A. This WBS decomposes the project into manageable work packages, providing a hierarchical structure for planning, scheduling, and execution.</a:t>
            </a:r>
          </a:p>
          <a:p>
            <a:pPr lvl="0" indent="0" marL="0">
              <a:spcBef>
                <a:spcPts val="3000"/>
              </a:spcBef>
              <a:buNone/>
            </a:pPr>
            <a:r>
              <a:rPr b="1"/>
              <a:t>4. WBS Dictionary</a:t>
            </a:r>
          </a:p>
          <a:p>
            <a:pPr lvl="0" indent="0" marL="0">
              <a:buNone/>
            </a:pPr>
            <a:r>
              <a:rPr/>
              <a:t>The WBS Dictionary, providing detailed descriptions of each work package identified in the WBS, is detailed in Appendix B. This dictionary clarifies the scope and deliverables associated with each work package.</a:t>
            </a:r>
          </a:p>
          <a:p>
            <a:pPr lvl="0" indent="0" marL="0">
              <a:spcBef>
                <a:spcPts val="3000"/>
              </a:spcBef>
              <a:buNone/>
            </a:pPr>
            <a:r>
              <a:rPr b="1"/>
              <a:t>5. Scope Baseline Configuration Management</a:t>
            </a:r>
          </a:p>
          <a:p>
            <a:pPr lvl="0" indent="0" marL="0">
              <a:buNone/>
            </a:pPr>
            <a:r>
              <a:rPr/>
              <a:t>The scope baseline comprises the approved Project Scope Statement (Section 2), the approved WBS (Appendix A), and the approved WBS Dictionary (Appendix B). Any changes to the scope baseline will be managed through a formal change control process as defined in the Project Management Plan.</a:t>
            </a:r>
          </a:p>
          <a:p>
            <a:pPr lvl="0" indent="0" marL="0">
              <a:spcBef>
                <a:spcPts val="3000"/>
              </a:spcBef>
              <a:buNone/>
            </a:pPr>
            <a:r>
              <a:rPr b="1"/>
              <a:t>6. Performance Measurement</a:t>
            </a:r>
          </a:p>
          <a:p>
            <a:pPr lvl="0" indent="0" marL="0">
              <a:buNone/>
            </a:pPr>
            <a:r>
              <a:rPr/>
              <a:t>The scope baseline will be used to measure project performance in several ways:</a:t>
            </a:r>
          </a:p>
          <a:p>
            <a:pPr lvl="0"/>
            <a:r>
              <a:rPr b="1"/>
              <a:t>Progress Tracking:</a:t>
            </a:r>
            <a:r>
              <a:rPr/>
              <a:t> Completion of work packages within the WBS will be tracked against the project schedule. Any deviations will be analyzed to identify potential scope creep or schedule slippage.</a:t>
            </a:r>
          </a:p>
          <a:p>
            <a:pPr lvl="0"/>
            <a:r>
              <a:rPr b="1"/>
              <a:t>Deliverable Verification:</a:t>
            </a:r>
            <a:r>
              <a:rPr/>
              <a:t> Each deliverable will be verified against the descriptions provided in the WBS Dictionary to ensure it meets the defined requirements.</a:t>
            </a:r>
          </a:p>
          <a:p>
            <a:pPr lvl="0"/>
            <a:r>
              <a:rPr b="1"/>
              <a:t>Variance Analysis:</a:t>
            </a:r>
            <a:r>
              <a:rPr/>
              <a:t> Regular analysis of earned value and schedule variance will be performed to identify and address any significant deviations from the scope baseline.</a:t>
            </a:r>
          </a:p>
          <a:p>
            <a:pPr lvl="0" indent="0" marL="0">
              <a:spcBef>
                <a:spcPts val="3000"/>
              </a:spcBef>
              <a:buNone/>
            </a:pPr>
            <a:r>
              <a:rPr b="1"/>
              <a:t>7. Scope Baseline Maintenance and Updates</a:t>
            </a:r>
          </a:p>
          <a:p>
            <a:pPr lvl="0" indent="0" marL="0">
              <a:buNone/>
            </a:pPr>
            <a:r>
              <a:rPr/>
              <a:t>The scope baseline will be maintained and updated through a formal change control process. All change requests will be documented, evaluated, and approved or rejected by the Change Control Board (CCB). Approved changes will result in a revised scope baseline, documented in a new version of this document. The process for managing change requests includes:</a:t>
            </a:r>
          </a:p>
          <a:p>
            <a:pPr lvl="0" indent="-342900" marL="342900">
              <a:buAutoNum type="arabicPeriod"/>
            </a:pPr>
            <a:r>
              <a:rPr b="1"/>
              <a:t>Change Request Submission:</a:t>
            </a:r>
            <a:r>
              <a:rPr/>
              <a:t> Stakeholders submit change requests through a designated process (e.g., a project management tool).</a:t>
            </a:r>
          </a:p>
          <a:p>
            <a:pPr lvl="0" indent="-342900" marL="342900">
              <a:buAutoNum type="arabicPeriod"/>
            </a:pPr>
            <a:r>
              <a:rPr b="1"/>
              <a:t>Change Request Evaluation:</a:t>
            </a:r>
            <a:r>
              <a:rPr/>
              <a:t> The CCB assesses the impact of the change request on the project scope, schedule, cost, and risks.</a:t>
            </a:r>
          </a:p>
          <a:p>
            <a:pPr lvl="0" indent="-342900" marL="342900">
              <a:buAutoNum type="arabicPeriod"/>
            </a:pPr>
            <a:r>
              <a:rPr b="1"/>
              <a:t>Change Request Approval/Rejection:</a:t>
            </a:r>
            <a:r>
              <a:rPr/>
              <a:t> The CCB approves or rejects the change request based on its evaluation.</a:t>
            </a:r>
          </a:p>
          <a:p>
            <a:pPr lvl="0" indent="-342900" marL="342900">
              <a:buAutoNum type="arabicPeriod"/>
            </a:pPr>
            <a:r>
              <a:rPr b="1"/>
              <a:t>Scope Baseline Update:</a:t>
            </a:r>
            <a:r>
              <a:rPr/>
              <a:t> If approved, the scope baseline is updated to reflect the changes, and this document is revised.</a:t>
            </a:r>
          </a:p>
          <a:p>
            <a:pPr lvl="0" indent="-342900" marL="342900">
              <a:buAutoNum type="arabicPeriod"/>
            </a:pPr>
            <a:r>
              <a:rPr b="1"/>
              <a:t>Communication:</a:t>
            </a:r>
            <a:r>
              <a:rPr/>
              <a:t> All stakeholders are informed of the change request status and any resulting updates to the scope baseline.</a:t>
            </a:r>
          </a:p>
          <a:p>
            <a:pPr lvl="0" indent="0" marL="0">
              <a:spcBef>
                <a:spcPts val="3000"/>
              </a:spcBef>
              <a:buNone/>
            </a:pPr>
            <a:r>
              <a:rPr b="1"/>
              <a:t>8. Relationship to Other Project Baselines</a:t>
            </a:r>
          </a:p>
          <a:p>
            <a:pPr lvl="0" indent="0" marL="0">
              <a:buNone/>
            </a:pPr>
            <a:r>
              <a:rPr/>
              <a:t>The scope baseline is intricately linked to other project baselines:</a:t>
            </a:r>
          </a:p>
          <a:p>
            <a:pPr lvl="0"/>
            <a:r>
              <a:rPr b="1"/>
              <a:t>Schedule Baseline:</a:t>
            </a:r>
            <a:r>
              <a:rPr/>
              <a:t> The schedule baseline is dependent on the scope baseline. Changes to the scope will likely necessitate changes to the schedule.</a:t>
            </a:r>
          </a:p>
          <a:p>
            <a:pPr lvl="0"/>
            <a:r>
              <a:rPr b="1"/>
              <a:t>Cost Baseline:</a:t>
            </a:r>
            <a:r>
              <a:rPr/>
              <a:t> Similarly, changes to the scope will likely impact the project cost baseline.</a:t>
            </a:r>
          </a:p>
          <a:p>
            <a:pPr lvl="0"/>
            <a:r>
              <a:rPr b="1"/>
              <a:t>Quality Baseline:</a:t>
            </a:r>
            <a:r>
              <a:rPr/>
              <a:t> The quality baseline defines the standards for deliverables. Changes to the scope may require adjustments to quality standards.</a:t>
            </a:r>
          </a:p>
          <a:p>
            <a:pPr lvl="0" indent="0" marL="0">
              <a:spcBef>
                <a:spcPts val="3000"/>
              </a:spcBef>
              <a:buNone/>
            </a:pPr>
            <a:r>
              <a:rPr b="1"/>
              <a:t>9. Appendix A: Work Breakdown Structure (WBS)</a:t>
            </a:r>
          </a:p>
          <a:p>
            <a:pPr lvl="0" indent="0" marL="0">
              <a:buNone/>
            </a:pPr>
            <a:r>
              <a:rPr/>
              <a:t>[Insert detailed WBS here. This could be a visual representation (e.g., an image of a WBS chart) or a textual representation using indentation to show the hierarchy.] Example:</a:t>
            </a:r>
          </a:p>
          <a:p>
            <a:pPr lvl="0" indent="-342900" marL="342900">
              <a:buAutoNum type="arabicPeriod"/>
            </a:pPr>
            <a:r>
              <a:rPr/>
              <a:t>Project Initiation 1.1 Project Charter Development 1.2 Stakeholder Identification 1.3 Kick-off Meeting</a:t>
            </a:r>
          </a:p>
          <a:p>
            <a:pPr lvl="0" indent="-342900" marL="342900">
              <a:buAutoNum type="arabicPeriod"/>
            </a:pPr>
            <a:r>
              <a:rPr/>
              <a:t>Requirements Gathering 2.1 Requirements Elicitation 2.2 Requirements Analysis 2.3 Requirements Documentation</a:t>
            </a:r>
          </a:p>
          <a:p>
            <a:pPr lvl="0" indent="-342900" marL="342900">
              <a:buAutoNum type="arabicPeriod"/>
            </a:pPr>
            <a:r>
              <a:rPr/>
              <a:t>System Design 3.1 Architectural Design 3.2 Database Design 3.3 API Design …etc.</a:t>
            </a:r>
          </a:p>
          <a:p>
            <a:pPr lvl="0" indent="0" marL="0">
              <a:spcBef>
                <a:spcPts val="3000"/>
              </a:spcBef>
              <a:buNone/>
            </a:pPr>
            <a:r>
              <a:rPr b="1"/>
              <a:t>10. Appendix B: WBS Dictionary</a:t>
            </a:r>
          </a:p>
          <a:p>
            <a:pPr lvl="0" indent="0" marL="0">
              <a:buNone/>
            </a:pPr>
            <a:r>
              <a:rPr/>
              <a:t>[Insert detailed WBS Dictionary here. This should list each work package from the WBS and provide a detailed description, including deliverables, responsible parties, and estimated effort.] Example:</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469900"/>
                <a:gridCol w="2044700"/>
                <a:gridCol w="1485900"/>
                <a:gridCol w="546100"/>
                <a:gridCol w="546100"/>
              </a:tblGrid>
              <a:tr h="0">
                <a:tc>
                  <a:txBody>
                    <a:bodyPr/>
                    <a:lstStyle/>
                    <a:p>
                      <a:pPr lvl="0" indent="0" marL="0">
                        <a:buNone/>
                      </a:pPr>
                      <a:r>
                        <a:rPr/>
                        <a:t>Work Package ID</a:t>
                      </a:r>
                    </a:p>
                  </a:txBody>
                  <a:tcPr/>
                </a:tc>
                <a:tc>
                  <a:txBody>
                    <a:bodyPr/>
                    <a:lstStyle/>
                    <a:p>
                      <a:pPr lvl="0" indent="0" marL="0">
                        <a:buNone/>
                      </a:pPr>
                      <a:r>
                        <a:rPr/>
                        <a:t>Description</a:t>
                      </a:r>
                    </a:p>
                  </a:txBody>
                  <a:tcPr/>
                </a:tc>
                <a:tc>
                  <a:txBody>
                    <a:bodyPr/>
                    <a:lstStyle/>
                    <a:p>
                      <a:pPr lvl="0" indent="0" marL="0">
                        <a:buNone/>
                      </a:pPr>
                      <a:r>
                        <a:rPr/>
                        <a:t>Deliverables</a:t>
                      </a:r>
                    </a:p>
                  </a:txBody>
                  <a:tcPr/>
                </a:tc>
                <a:tc>
                  <a:txBody>
                    <a:bodyPr/>
                    <a:lstStyle/>
                    <a:p>
                      <a:pPr lvl="0" indent="0" marL="0">
                        <a:buNone/>
                      </a:pPr>
                      <a:r>
                        <a:rPr/>
                        <a:t>Responsible Party</a:t>
                      </a:r>
                    </a:p>
                  </a:txBody>
                  <a:tcPr/>
                </a:tc>
                <a:tc>
                  <a:txBody>
                    <a:bodyPr/>
                    <a:lstStyle/>
                    <a:p>
                      <a:pPr lvl="0" indent="0" marL="0">
                        <a:buNone/>
                      </a:pPr>
                      <a:r>
                        <a:rPr/>
                        <a:t>Estimated Effort</a:t>
                      </a:r>
                    </a:p>
                  </a:txBody>
                  <a:tcPr/>
                </a:tc>
              </a:tr>
              <a:tr h="0">
                <a:tc>
                  <a:txBody>
                    <a:bodyPr/>
                    <a:lstStyle/>
                    <a:p>
                      <a:pPr lvl="0" indent="0" marL="0">
                        <a:buNone/>
                      </a:pPr>
                      <a:r>
                        <a:rPr/>
                        <a:t>1.1</a:t>
                      </a:r>
                    </a:p>
                  </a:txBody>
                </a:tc>
                <a:tc>
                  <a:txBody>
                    <a:bodyPr/>
                    <a:lstStyle/>
                    <a:p>
                      <a:pPr lvl="0" indent="0" marL="0">
                        <a:buNone/>
                      </a:pPr>
                      <a:r>
                        <a:rPr/>
                        <a:t>Project Charter Development</a:t>
                      </a:r>
                    </a:p>
                  </a:txBody>
                </a:tc>
                <a:tc>
                  <a:txBody>
                    <a:bodyPr/>
                    <a:lstStyle/>
                    <a:p>
                      <a:pPr lvl="0" indent="0" marL="0">
                        <a:buNone/>
                      </a:pPr>
                      <a:r>
                        <a:rPr/>
                        <a:t>Project Charter Document</a:t>
                      </a:r>
                    </a:p>
                  </a:txBody>
                </a:tc>
                <a:tc>
                  <a:txBody>
                    <a:bodyPr/>
                    <a:lstStyle/>
                    <a:p>
                      <a:pPr lvl="0" indent="0" marL="0">
                        <a:buNone/>
                      </a:pPr>
                      <a:r>
                        <a:rPr/>
                        <a:t>Project Manager</a:t>
                      </a:r>
                    </a:p>
                  </a:txBody>
                </a:tc>
                <a:tc>
                  <a:txBody>
                    <a:bodyPr/>
                    <a:lstStyle/>
                    <a:p>
                      <a:pPr lvl="0" indent="0" marL="0">
                        <a:buNone/>
                      </a:pPr>
                      <a:r>
                        <a:rPr/>
                        <a:t>5 days</a:t>
                      </a:r>
                    </a:p>
                  </a:txBody>
                </a:tc>
              </a:tr>
              <a:tr h="0">
                <a:tc>
                  <a:txBody>
                    <a:bodyPr/>
                    <a:lstStyle/>
                    <a:p>
                      <a:pPr lvl="0" indent="0" marL="0">
                        <a:buNone/>
                      </a:pPr>
                      <a:r>
                        <a:rPr/>
                        <a:t>1.2</a:t>
                      </a:r>
                    </a:p>
                  </a:txBody>
                </a:tc>
                <a:tc>
                  <a:txBody>
                    <a:bodyPr/>
                    <a:lstStyle/>
                    <a:p>
                      <a:pPr lvl="0" indent="0" marL="0">
                        <a:buNone/>
                      </a:pPr>
                      <a:r>
                        <a:rPr/>
                        <a:t>Stakeholder Identification</a:t>
                      </a:r>
                    </a:p>
                  </a:txBody>
                </a:tc>
                <a:tc>
                  <a:txBody>
                    <a:bodyPr/>
                    <a:lstStyle/>
                    <a:p>
                      <a:pPr lvl="0" indent="0" marL="0">
                        <a:buNone/>
                      </a:pPr>
                      <a:r>
                        <a:rPr/>
                        <a:t>Stakeholder Register</a:t>
                      </a:r>
                    </a:p>
                  </a:txBody>
                </a:tc>
                <a:tc>
                  <a:txBody>
                    <a:bodyPr/>
                    <a:lstStyle/>
                    <a:p>
                      <a:pPr lvl="0" indent="0" marL="0">
                        <a:buNone/>
                      </a:pPr>
                      <a:r>
                        <a:rPr/>
                        <a:t>Project Manager</a:t>
                      </a:r>
                    </a:p>
                  </a:txBody>
                </a:tc>
                <a:tc>
                  <a:txBody>
                    <a:bodyPr/>
                    <a:lstStyle/>
                    <a:p>
                      <a:pPr lvl="0" indent="0" marL="0">
                        <a:buNone/>
                      </a:pPr>
                      <a:r>
                        <a:rPr/>
                        <a:t>3 days</a:t>
                      </a:r>
                    </a:p>
                  </a:txBody>
                </a:tc>
              </a:tr>
              <a:tr h="0">
                <a:tc>
                  <a:txBody>
                    <a:bodyPr/>
                    <a:lstStyle/>
                    <a:p>
                      <a:pPr lvl="0" indent="0" marL="0">
                        <a:buNone/>
                      </a:pPr>
                      <a:r>
                        <a:rPr/>
                        <a:t>1.3</a:t>
                      </a:r>
                    </a:p>
                  </a:txBody>
                </a:tc>
                <a:tc>
                  <a:txBody>
                    <a:bodyPr/>
                    <a:lstStyle/>
                    <a:p>
                      <a:pPr lvl="0" indent="0" marL="0">
                        <a:buNone/>
                      </a:pPr>
                      <a:r>
                        <a:rPr/>
                        <a:t>Kick-off Meeting</a:t>
                      </a:r>
                    </a:p>
                  </a:txBody>
                </a:tc>
                <a:tc>
                  <a:txBody>
                    <a:bodyPr/>
                    <a:lstStyle/>
                    <a:p>
                      <a:pPr lvl="0" indent="0" marL="0">
                        <a:buNone/>
                      </a:pPr>
                      <a:r>
                        <a:rPr/>
                        <a:t>Meeting Minutes, Action Items</a:t>
                      </a:r>
                    </a:p>
                  </a:txBody>
                </a:tc>
                <a:tc>
                  <a:txBody>
                    <a:bodyPr/>
                    <a:lstStyle/>
                    <a:p>
                      <a:pPr lvl="0" indent="0" marL="0">
                        <a:buNone/>
                      </a:pPr>
                      <a:r>
                        <a:rPr/>
                        <a:t>Project Manager</a:t>
                      </a:r>
                    </a:p>
                  </a:txBody>
                </a:tc>
                <a:tc>
                  <a:txBody>
                    <a:bodyPr/>
                    <a:lstStyle/>
                    <a:p>
                      <a:pPr lvl="0" indent="0" marL="0">
                        <a:buNone/>
                      </a:pPr>
                      <a:r>
                        <a:rPr/>
                        <a:t>1 day</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…etc.</a:t>
            </a:r>
          </a:p>
          <a:p>
            <a:pPr lvl="0" indent="0" marL="0">
              <a:buNone/>
            </a:pPr>
            <a:r>
              <a:rPr/>
              <a:t>This Scope Baseline document will be reviewed and updated as needed throughout the project lifecycle to ensure alignment with project goals and stakeholder expectations.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2025-06-10T15:29:35Z</dcterms:created>
  <dcterms:modified xsi:type="dcterms:W3CDTF">2025-06-10T15:29:35Z</dcterms:modified>
</cp:coreProperties>
</file>

<file path=docProps/custom.xml><?xml version="1.0" encoding="utf-8"?>
<Properties xmlns="http://schemas.openxmlformats.org/officeDocument/2006/custom-properties" xmlns:vt="http://schemas.openxmlformats.org/officeDocument/2006/docPropsVTypes"/>
</file>