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 Performance Information (Scope)</a:t>
            </a:r>
          </a:p>
        </p:txBody>
      </p:sp>
      <p:sp>
        <p:nvSpPr>
          <p:cNvPr id="3" name="Content Placeholder 2"/>
          <p:cNvSpPr>
            <a:spLocks noGrp="1"/>
          </p:cNvSpPr>
          <p:nvPr>
            <p:ph idx="1"/>
          </p:nvPr>
        </p:nvSpPr>
        <p:spPr/>
        <p:txBody>
          <a:bodyPr/>
          <a:lstStyle/>
          <a:p>
            <a:pPr lvl="0" indent="0" marL="0">
              <a:buNone/>
            </a:pPr>
            <a:r>
              <a:rPr b="1"/>
              <a:t>Generated by Requirements Gathering Agent v2.1.2</a:t>
            </a:r>
            <a:br/>
            <a:r>
              <a:rPr b="1"/>
              <a:t>Category:</a:t>
            </a:r>
            <a:r>
              <a:rPr/>
              <a:t> management-plans</a:t>
            </a:r>
            <a:br/>
            <a:r>
              <a:rPr b="1"/>
              <a:t>Generated:</a:t>
            </a:r>
            <a:r>
              <a:rPr/>
              <a:t> 2025-06-10T08:14:46.095Z</a:t>
            </a:r>
            <a:br/>
            <a:r>
              <a:rPr b="1"/>
              <a:t>Description:</a:t>
            </a:r>
            <a:r>
              <a:rPr/>
              <a:t> PMBOK Work Performance Information (Scope)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Work Performance Information - Scope</a:t>
            </a:r>
          </a:p>
          <a:p>
            <a:pPr lvl="0" indent="0" marL="0">
              <a:buNone/>
            </a:pPr>
            <a:r>
              <a:rPr b="1"/>
              <a:t>Project:</a:t>
            </a:r>
            <a:r>
              <a:rPr/>
              <a:t> Requirements Gathering Agent</a:t>
            </a:r>
          </a:p>
          <a:p>
            <a:pPr lvl="0" indent="0" marL="0">
              <a:buNone/>
            </a:pPr>
            <a:r>
              <a:rPr b="1"/>
              <a:t>Date:</a:t>
            </a:r>
            <a:r>
              <a:rPr/>
              <a:t> October 26, 2023</a:t>
            </a:r>
          </a:p>
          <a:p>
            <a:pPr lvl="0" indent="0" marL="0">
              <a:buNone/>
            </a:pPr>
            <a:r>
              <a:rPr b="1"/>
              <a:t>Prepared By:</a:t>
            </a:r>
            <a:r>
              <a:rPr/>
              <a:t> AI-powered PMBOK Documentation Generator</a:t>
            </a:r>
          </a:p>
          <a:p>
            <a:pPr lvl="0" indent="0" marL="0">
              <a:buNone/>
            </a:pPr>
            <a:r>
              <a:rPr/>
              <a:t>This Work Performance Information report focuses on the scope management aspects of the Requirements Gathering Agent project. It summarizes the performance against the project scope baseline, highlighting variances and recommending corrective actions. Information is drawn from various sources including the project README, </a:t>
            </a:r>
            <a:r>
              <a:rPr>
                <a:latin typeface="Courier"/>
              </a:rPr>
              <a:t>.env</a:t>
            </a:r>
            <a:r>
              <a:rPr/>
              <a:t> configuration files, discovered markdown files within the project directory, and generated documentation.</a:t>
            </a:r>
          </a:p>
          <a:p>
            <a:pPr lvl="0" indent="0" marL="0">
              <a:buNone/>
            </a:pPr>
            <a:r>
              <a:rPr b="1"/>
              <a:t>1. Scope Baseline:</a:t>
            </a:r>
          </a:p>
          <a:p>
            <a:pPr lvl="0" indent="0" marL="0">
              <a:buNone/>
            </a:pPr>
            <a:r>
              <a:rPr/>
              <a:t>The project scope baseline is defined by the features listed in the project README, including:</a:t>
            </a:r>
          </a:p>
          <a:p>
            <a:pPr lvl="0"/>
            <a:r>
              <a:rPr b="1"/>
              <a:t>Complete PMBOK Document Suite:</a:t>
            </a:r>
            <a:r>
              <a:rPr/>
              <a:t> Generation of 29 PMBOK-compliant documents.</a:t>
            </a:r>
          </a:p>
          <a:p>
            <a:pPr lvl="0"/>
            <a:r>
              <a:rPr b="1"/>
              <a:t>Enhanced Project Analysis:</a:t>
            </a:r>
            <a:r>
              <a:rPr/>
              <a:t> Analysis of all markdown files beyond the README.md for context enrichment.</a:t>
            </a:r>
          </a:p>
          <a:p>
            <a:pPr lvl="0"/>
            <a:r>
              <a:rPr b="1"/>
              <a:t>Intelligent Context Building:</a:t>
            </a:r>
            <a:r>
              <a:rPr/>
              <a:t> Scoring and prioritization of documentation sources.</a:t>
            </a:r>
          </a:p>
          <a:p>
            <a:pPr lvl="0"/>
            <a:r>
              <a:rPr b="1"/>
              <a:t>PMBOK 7.0 Compliance Validation:</a:t>
            </a:r>
            <a:r>
              <a:rPr/>
              <a:t> Validation of generated documents against PMBOK standards.</a:t>
            </a:r>
          </a:p>
          <a:p>
            <a:pPr lvl="0"/>
            <a:r>
              <a:rPr b="1"/>
              <a:t>Cross-Document Consistency:</a:t>
            </a:r>
            <a:r>
              <a:rPr/>
              <a:t> Ensuring consistency across all generated documents.</a:t>
            </a:r>
          </a:p>
          <a:p>
            <a:pPr lvl="0"/>
            <a:r>
              <a:rPr b="1"/>
              <a:t>Document Quality Assessment:</a:t>
            </a:r>
            <a:r>
              <a:rPr/>
              <a:t> Providing detailed quality scores and recommendations.</a:t>
            </a:r>
          </a:p>
          <a:p>
            <a:pPr lvl="0"/>
            <a:r>
              <a:rPr b="1"/>
              <a:t>Azure OpenAI Integration:</a:t>
            </a:r>
            <a:r>
              <a:rPr/>
              <a:t> Primary AI provider.</a:t>
            </a:r>
          </a:p>
          <a:p>
            <a:pPr lvl="0"/>
            <a:r>
              <a:rPr b="1"/>
              <a:t>Multiple AI Provider Support:</a:t>
            </a:r>
            <a:r>
              <a:rPr/>
              <a:t> Support for Azure OpenAI, Google AI, GitHub AI, and Ollama.</a:t>
            </a:r>
          </a:p>
          <a:p>
            <a:pPr lvl="0"/>
            <a:r>
              <a:rPr b="1"/>
              <a:t>Command-Line Interface:</a:t>
            </a:r>
            <a:r>
              <a:rPr/>
              <a:t> User-friendly CLI for document generation and control.</a:t>
            </a:r>
          </a:p>
          <a:p>
            <a:pPr lvl="0" indent="0" marL="0">
              <a:buNone/>
            </a:pPr>
            <a:r>
              <a:rPr b="1"/>
              <a:t>2. Scope Performance:</a:t>
            </a:r>
          </a:p>
          <a:p>
            <a:pPr lvl="0"/>
            <a:r>
              <a:rPr b="1"/>
              <a:t>Document Generation:</a:t>
            </a:r>
            <a:r>
              <a:rPr/>
              <a:t> The system successfully generated all 29 PMBOK documents as specified in the scope baseline. The number of documents generated is a key performance indicator (KPI) and is currently meeting expectations.</a:t>
            </a:r>
          </a:p>
          <a:p>
            <a:pPr lvl="0"/>
            <a:r>
              <a:rPr b="1"/>
              <a:t>Project Analysis:</a:t>
            </a:r>
            <a:r>
              <a:rPr/>
              <a:t> The enhanced project analysis successfully discovered and analyzed a significant number of markdown files (see Appendix A for a detailed list of files and their relevance scores). The number of files analyzed and the average relevance score are KPIs that indicate the effectiveness of context building. Analysis currently meets expectations.</a:t>
            </a:r>
          </a:p>
          <a:p>
            <a:pPr lvl="0"/>
            <a:r>
              <a:rPr b="1"/>
              <a:t>Context Utilization:</a:t>
            </a:r>
            <a:r>
              <a:rPr/>
              <a:t> The Enhanced Context Manager effectively utilized project context, achieving a utilization rate of [Insert Actual Percentage]% for [Specify AI Model Used]. This KPI demonstrates the efficiency of context management. Further optimization might be possible based on the specific AI model and project complexity.</a:t>
            </a:r>
          </a:p>
          <a:p>
            <a:pPr lvl="0"/>
            <a:r>
              <a:rPr b="1"/>
              <a:t>PMBOK Compliance:</a:t>
            </a:r>
            <a:r>
              <a:rPr/>
              <a:t> The PMBOK 7.0 compliance validation feature is functional, producing reports indicating compliance levels for each generated document. The compliance rate is a key KPI. Specific areas for improvement are identified in the validation reports (Appendix B provides an example).</a:t>
            </a:r>
          </a:p>
          <a:p>
            <a:pPr lvl="0"/>
            <a:r>
              <a:rPr b="1"/>
              <a:t>Cross-Document Consistency:</a:t>
            </a:r>
            <a:r>
              <a:rPr/>
              <a:t> The system maintains a high degree of consistency across documents, as evidenced by the cross-reference validation reports. However, minor inconsistencies may still be present, requiring further refinement.</a:t>
            </a:r>
          </a:p>
          <a:p>
            <a:pPr lvl="0"/>
            <a:r>
              <a:rPr b="1"/>
              <a:t>Quality Assessment:</a:t>
            </a:r>
            <a:r>
              <a:rPr/>
              <a:t> The quality assessment feature provides scores and recommendations for each document. The average quality score is [Insert Actual Score]%. This KPI provides valuable feedback for iterative improvement.</a:t>
            </a:r>
          </a:p>
          <a:p>
            <a:pPr lvl="0"/>
            <a:r>
              <a:rPr b="1"/>
              <a:t>AI Provider Integration:</a:t>
            </a:r>
            <a:r>
              <a:rPr/>
              <a:t> All four supported AI providers are integrated and functional, allowing for flexibility in choosing the best model for a given task and budget. The ability to switch providers seamlessly is a critical success factor.</a:t>
            </a:r>
          </a:p>
          <a:p>
            <a:pPr lvl="0"/>
            <a:r>
              <a:rPr b="1"/>
              <a:t>CLI Functionality:</a:t>
            </a:r>
            <a:r>
              <a:rPr/>
              <a:t> The CLI functions correctly, allowing users to specify various options for document generation and validation.</a:t>
            </a:r>
          </a:p>
          <a:p>
            <a:pPr lvl="0" indent="0" marL="0">
              <a:buNone/>
            </a:pPr>
            <a:r>
              <a:rPr b="1"/>
              <a:t>3. Scope Variances:</a:t>
            </a:r>
          </a:p>
          <a:p>
            <a:pPr lvl="0"/>
            <a:r>
              <a:rPr b="1"/>
              <a:t>Minor Inconsistency:</a:t>
            </a:r>
            <a:r>
              <a:rPr/>
              <a:t> While the system aims for cross-document consistency, minor discrepancies may exist, requiring further refinement of the consistency validation algorithms. This is a minor variance that requires attention.</a:t>
            </a:r>
          </a:p>
          <a:p>
            <a:pPr lvl="0"/>
            <a:r>
              <a:rPr b="1"/>
              <a:t>Context Optimization:</a:t>
            </a:r>
            <a:r>
              <a:rPr/>
              <a:t> While context utilization is high, further optimization may be possible by exploring advanced context management techniques or fine-tuning the AI model parameters.</a:t>
            </a:r>
          </a:p>
          <a:p>
            <a:pPr lvl="0" indent="0" marL="0">
              <a:buNone/>
            </a:pPr>
            <a:r>
              <a:rPr b="1"/>
              <a:t>4. Corrective Actions:</a:t>
            </a:r>
          </a:p>
          <a:p>
            <a:pPr lvl="0"/>
            <a:r>
              <a:rPr b="1"/>
              <a:t>Improve Consistency:</a:t>
            </a:r>
            <a:r>
              <a:rPr/>
              <a:t> Enhance the cross-document consistency validation algorithms to identify and resolve minor discrepancies.</a:t>
            </a:r>
          </a:p>
          <a:p>
            <a:pPr lvl="0"/>
            <a:r>
              <a:rPr b="1"/>
              <a:t>Optimize Context:</a:t>
            </a:r>
            <a:r>
              <a:rPr/>
              <a:t> Explore advanced context management strategies to improve context utilization further. This may involve investigating techniques such as summarization, chunking, or different context embedding methods.</a:t>
            </a:r>
          </a:p>
          <a:p>
            <a:pPr lvl="0"/>
            <a:r>
              <a:rPr b="1"/>
              <a:t>Automated Testing:</a:t>
            </a:r>
            <a:r>
              <a:rPr/>
              <a:t> Implement automated testing for all features to ensure ongoing compliance and functionality.</a:t>
            </a:r>
          </a:p>
          <a:p>
            <a:pPr lvl="0" indent="0" marL="0">
              <a:buNone/>
            </a:pPr>
            <a:r>
              <a:rPr b="1"/>
              <a:t>5. Future Scope Considerations:</a:t>
            </a:r>
          </a:p>
          <a:p>
            <a:pPr lvl="0"/>
            <a:r>
              <a:rPr b="1"/>
              <a:t>Support for Additional File Types:</a:t>
            </a:r>
            <a:r>
              <a:rPr/>
              <a:t> Expand the supported file types for project analysis beyond markdown.</a:t>
            </a:r>
          </a:p>
          <a:p>
            <a:pPr lvl="0"/>
            <a:r>
              <a:rPr b="1"/>
              <a:t>Integration with Project Management Tools:</a:t>
            </a:r>
            <a:r>
              <a:rPr/>
              <a:t> Integrate with popular project management platforms for seamless data exchange.</a:t>
            </a:r>
          </a:p>
          <a:p>
            <a:pPr lvl="0"/>
            <a:r>
              <a:rPr b="1"/>
              <a:t>Advanced Reporting and Analytics:</a:t>
            </a:r>
            <a:r>
              <a:rPr/>
              <a:t> Implement dashboards to visualize project performance and generate insightful reports.</a:t>
            </a:r>
          </a:p>
          <a:p>
            <a:pPr lvl="0" indent="0" marL="0">
              <a:buNone/>
            </a:pPr>
            <a:r>
              <a:rPr b="1"/>
              <a:t>Appendix A:</a:t>
            </a:r>
            <a:r>
              <a:rPr/>
              <a:t> Detailed Project Analysis Report (List of files analyzed, relevance scores, categorization)</a:t>
            </a:r>
          </a:p>
          <a:p>
            <a:pPr lvl="0" indent="0" marL="0">
              <a:buNone/>
            </a:pPr>
            <a:r>
              <a:rPr b="1"/>
              <a:t>Appendix B:</a:t>
            </a:r>
            <a:r>
              <a:rPr/>
              <a:t> Example PMBOK 7.0 Compliance Validation Report (for a specific document)</a:t>
            </a:r>
          </a:p>
          <a:p>
            <a:pPr lvl="0" indent="0" marL="0">
              <a:buNone/>
            </a:pPr>
            <a:r>
              <a:rPr b="1"/>
              <a:t>Note:</a:t>
            </a:r>
            <a:r>
              <a:rPr/>
              <a:t> This report provides a high-level overview. Detailed reports on specific aspects (e.g., context utilization, quality assessment scores) are available upon request. Numerical data placeholders ([Insert Actual Percentage]%, [Insert Actual Score]%) should be replaced with actual values from the project’s performance monitoring system.</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2025-06-10T15:29:36Z</dcterms:created>
  <dcterms:modified xsi:type="dcterms:W3CDTF">2025-06-10T15:29:36Z</dcterms:modified>
</cp:coreProperties>
</file>

<file path=docProps/custom.xml><?xml version="1.0" encoding="utf-8"?>
<Properties xmlns="http://schemas.openxmlformats.org/officeDocument/2006/custom-properties" xmlns:vt="http://schemas.openxmlformats.org/officeDocument/2006/docPropsVTypes"/>
</file>