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WBS Dictionary</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2025-06-10T08:16:18.082Z</a:t>
            </a:r>
            <a:br/>
            <a:r>
              <a:rPr b="1"/>
              <a:t>Description:</a:t>
            </a:r>
            <a:r>
              <a:rPr/>
              <a:t> PMBOK WBS Dictionary with detailed descriptions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WBS Dictionary: Requirements Gathering Agent Project</a:t>
            </a:r>
          </a:p>
        </p:txBody>
      </p:sp>
      <p:sp>
        <p:nvSpPr>
          <p:cNvPr id="4" name="Text Placeholder 3"/>
          <p:cNvSpPr>
            <a:spLocks noGrp="1"/>
          </p:cNvSpPr>
          <p:nvPr>
            <p:ph idx="2" sz="half" type="body"/>
          </p:nvPr>
        </p:nvSpPr>
        <p:spPr/>
        <p:txBody>
          <a:bodyPr/>
          <a:lstStyle/>
          <a:p>
            <a:pPr lvl="0" indent="0" marL="0">
              <a:buNone/>
            </a:pPr>
            <a:r>
              <a:rPr/>
              <a:t>This WBS Dictionary provides detailed information for each work package within the Requirements Gathering Agent project. It is organized according to the Work Breakdown Structure (WBS) and adheres to PMBOK guidelines.</a:t>
            </a:r>
          </a:p>
          <a:p>
            <a:pPr lvl="0" indent="0" marL="0">
              <a:buNone/>
            </a:pPr>
            <a:r>
              <a:rPr b="1"/>
              <a:t>Note:</a:t>
            </a:r>
            <a:r>
              <a:rPr/>
              <a:t> Due to the complexity and scope of generating a complete WBS for this project from the provided README, this dictionary provides a sample of key work packages. A full WBS would require significantly more detailed project specifications. The relevance scores from the provided text are used as a guide for prioritization.</a:t>
            </a:r>
          </a:p>
          <a:p>
            <a:pPr lvl="0" indent="0" marL="0">
              <a:buNone/>
            </a:pPr>
            <a:r>
              <a:rPr b="1"/>
              <a:t>1.0 Project Management</a:t>
            </a:r>
            <a:r>
              <a:rPr/>
              <a:t> (Relevance Score: 100)</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76200"/>
                <a:gridCol w="342900"/>
                <a:gridCol w="1574800"/>
                <a:gridCol w="177800"/>
                <a:gridCol w="431800"/>
                <a:gridCol w="177800"/>
                <a:gridCol w="927100"/>
                <a:gridCol w="114300"/>
                <a:gridCol w="406400"/>
                <a:gridCol w="863600"/>
              </a:tblGrid>
              <a:tr h="0">
                <a:tc>
                  <a:txBody>
                    <a:bodyPr/>
                    <a:lstStyle/>
                    <a:p>
                      <a:pPr lvl="0" indent="0" marL="0">
                        <a:buNone/>
                      </a:pPr>
                      <a:r>
                        <a:rPr/>
                        <a:t>WBS ID</a:t>
                      </a:r>
                    </a:p>
                  </a:txBody>
                  <a:tcPr/>
                </a:tc>
                <a:tc>
                  <a:txBody>
                    <a:bodyPr/>
                    <a:lstStyle/>
                    <a:p>
                      <a:pPr lvl="0" indent="0" marL="0">
                        <a:buNone/>
                      </a:pPr>
                      <a:r>
                        <a:rPr/>
                        <a:t>Work Package Name</a:t>
                      </a:r>
                    </a:p>
                  </a:txBody>
                  <a:tcPr/>
                </a:tc>
                <a:tc>
                  <a:txBody>
                    <a:bodyPr/>
                    <a:lstStyle/>
                    <a:p>
                      <a:pPr lvl="0" indent="0" marL="0">
                        <a:buNone/>
                      </a:pPr>
                      <a:r>
                        <a:rPr/>
                        <a:t>Description</a:t>
                      </a:r>
                    </a:p>
                  </a:txBody>
                  <a:tcPr/>
                </a:tc>
                <a:tc>
                  <a:txBody>
                    <a:bodyPr/>
                    <a:lstStyle/>
                    <a:p>
                      <a:pPr lvl="0" indent="0" marL="0">
                        <a:buNone/>
                      </a:pPr>
                      <a:r>
                        <a:rPr/>
                        <a:t>Responsible Party</a:t>
                      </a:r>
                    </a:p>
                  </a:txBody>
                  <a:tcPr/>
                </a:tc>
                <a:tc>
                  <a:txBody>
                    <a:bodyPr/>
                    <a:lstStyle/>
                    <a:p>
                      <a:pPr lvl="0" indent="0" marL="0">
                        <a:buNone/>
                      </a:pPr>
                      <a:r>
                        <a:rPr/>
                        <a:t>Resources</a:t>
                      </a:r>
                    </a:p>
                  </a:txBody>
                  <a:tcPr/>
                </a:tc>
                <a:tc>
                  <a:txBody>
                    <a:bodyPr/>
                    <a:lstStyle/>
                    <a:p>
                      <a:pPr lvl="0" indent="0" marL="0">
                        <a:buNone/>
                      </a:pPr>
                      <a:r>
                        <a:rPr/>
                        <a:t>Estimated Duration</a:t>
                      </a:r>
                    </a:p>
                  </a:txBody>
                  <a:tcPr/>
                </a:tc>
                <a:tc>
                  <a:txBody>
                    <a:bodyPr/>
                    <a:lstStyle/>
                    <a:p>
                      <a:pPr lvl="0" indent="0" marL="0">
                        <a:buNone/>
                      </a:pPr>
                      <a:r>
                        <a:rPr/>
                        <a:t>Acceptance Criteria</a:t>
                      </a:r>
                    </a:p>
                  </a:txBody>
                  <a:tcPr/>
                </a:tc>
                <a:tc>
                  <a:txBody>
                    <a:bodyPr/>
                    <a:lstStyle/>
                    <a:p>
                      <a:pPr lvl="0" indent="0" marL="0">
                        <a:buNone/>
                      </a:pPr>
                      <a:r>
                        <a:rPr/>
                        <a:t>Dependencies</a:t>
                      </a:r>
                    </a:p>
                  </a:txBody>
                  <a:tcPr/>
                </a:tc>
                <a:tc>
                  <a:txBody>
                    <a:bodyPr/>
                    <a:lstStyle/>
                    <a:p>
                      <a:pPr lvl="0" indent="0" marL="0">
                        <a:buNone/>
                      </a:pPr>
                      <a:r>
                        <a:rPr/>
                        <a:t>Quality Requirements</a:t>
                      </a:r>
                    </a:p>
                  </a:txBody>
                  <a:tcPr/>
                </a:tc>
                <a:tc>
                  <a:txBody>
                    <a:bodyPr/>
                    <a:lstStyle/>
                    <a:p>
                      <a:pPr lvl="0" indent="0" marL="0">
                        <a:buNone/>
                      </a:pPr>
                      <a:r>
                        <a:rPr/>
                        <a:t>Assumptions &amp; Constraints</a:t>
                      </a:r>
                    </a:p>
                  </a:txBody>
                  <a:tcPr/>
                </a:tc>
              </a:tr>
              <a:tr h="0">
                <a:tc>
                  <a:txBody>
                    <a:bodyPr/>
                    <a:lstStyle/>
                    <a:p>
                      <a:pPr lvl="0" indent="0" marL="0">
                        <a:buNone/>
                      </a:pPr>
                      <a:r>
                        <a:rPr/>
                        <a:t>1.1</a:t>
                      </a:r>
                    </a:p>
                  </a:txBody>
                </a:tc>
                <a:tc>
                  <a:txBody>
                    <a:bodyPr/>
                    <a:lstStyle/>
                    <a:p>
                      <a:pPr lvl="0" indent="0" marL="0">
                        <a:buNone/>
                      </a:pPr>
                      <a:r>
                        <a:rPr/>
                        <a:t>Project Initiation</a:t>
                      </a:r>
                    </a:p>
                  </a:txBody>
                </a:tc>
                <a:tc>
                  <a:txBody>
                    <a:bodyPr/>
                    <a:lstStyle/>
                    <a:p>
                      <a:pPr lvl="0" indent="0" marL="0">
                        <a:buNone/>
                      </a:pPr>
                      <a:r>
                        <a:rPr/>
                        <a:t>Define project scope, objectives, and deliverables; obtain project charter approval.</a:t>
                      </a:r>
                    </a:p>
                  </a:txBody>
                </a:tc>
                <a:tc>
                  <a:txBody>
                    <a:bodyPr/>
                    <a:lstStyle/>
                    <a:p>
                      <a:pPr lvl="0" indent="0" marL="0">
                        <a:buNone/>
                      </a:pPr>
                      <a:r>
                        <a:rPr/>
                        <a:t>Project Manager</a:t>
                      </a:r>
                    </a:p>
                  </a:txBody>
                </a:tc>
                <a:tc>
                  <a:txBody>
                    <a:bodyPr/>
                    <a:lstStyle/>
                    <a:p>
                      <a:pPr lvl="0" indent="0" marL="0">
                        <a:buNone/>
                      </a:pPr>
                      <a:r>
                        <a:rPr/>
                        <a:t>Project Charter Template, Stakeholder Register</a:t>
                      </a:r>
                    </a:p>
                  </a:txBody>
                </a:tc>
                <a:tc>
                  <a:txBody>
                    <a:bodyPr/>
                    <a:lstStyle/>
                    <a:p>
                      <a:pPr lvl="0" indent="0" marL="0">
                        <a:buNone/>
                      </a:pPr>
                      <a:r>
                        <a:rPr/>
                        <a:t>2 weeks</a:t>
                      </a:r>
                    </a:p>
                  </a:txBody>
                </a:tc>
                <a:tc>
                  <a:txBody>
                    <a:bodyPr/>
                    <a:lstStyle/>
                    <a:p>
                      <a:pPr lvl="0" indent="0" marL="0">
                        <a:buNone/>
                      </a:pPr>
                      <a:r>
                        <a:rPr/>
                        <a:t>Approved Project Charter, Signed-off Stakeholder Register</a:t>
                      </a:r>
                    </a:p>
                  </a:txBody>
                </a:tc>
                <a:tc>
                  <a:txBody>
                    <a:bodyPr/>
                    <a:lstStyle/>
                    <a:p>
                      <a:pPr lvl="0" indent="0" marL="0">
                        <a:buNone/>
                      </a:pPr>
                      <a:r>
                        <a:rPr/>
                        <a:t>None</a:t>
                      </a:r>
                    </a:p>
                  </a:txBody>
                </a:tc>
                <a:tc>
                  <a:txBody>
                    <a:bodyPr/>
                    <a:lstStyle/>
                    <a:p>
                      <a:pPr lvl="0" indent="0" marL="0">
                        <a:buNone/>
                      </a:pPr>
                      <a:r>
                        <a:rPr/>
                        <a:t>Accurate, complete, and approved documentation</a:t>
                      </a:r>
                    </a:p>
                  </a:txBody>
                </a:tc>
                <a:tc>
                  <a:txBody>
                    <a:bodyPr/>
                    <a:lstStyle/>
                    <a:p>
                      <a:pPr lvl="0" indent="0" marL="0">
                        <a:buNone/>
                      </a:pPr>
                      <a:r>
                        <a:rPr/>
                        <a:t>Stakeholder availability for initial meetings; clear project objectives defined in the Project Charter.</a:t>
                      </a:r>
                    </a:p>
                  </a:txBody>
                </a:tc>
              </a:tr>
              <a:tr h="0">
                <a:tc>
                  <a:txBody>
                    <a:bodyPr/>
                    <a:lstStyle/>
                    <a:p>
                      <a:pPr lvl="0" indent="0" marL="0">
                        <a:buNone/>
                      </a:pPr>
                      <a:r>
                        <a:rPr/>
                        <a:t>1.2</a:t>
                      </a:r>
                    </a:p>
                  </a:txBody>
                </a:tc>
                <a:tc>
                  <a:txBody>
                    <a:bodyPr/>
                    <a:lstStyle/>
                    <a:p>
                      <a:pPr lvl="0" indent="0" marL="0">
                        <a:buNone/>
                      </a:pPr>
                      <a:r>
                        <a:rPr/>
                        <a:t>Project Planning</a:t>
                      </a:r>
                    </a:p>
                  </a:txBody>
                </a:tc>
                <a:tc>
                  <a:txBody>
                    <a:bodyPr/>
                    <a:lstStyle/>
                    <a:p>
                      <a:pPr lvl="0" indent="0" marL="0">
                        <a:buNone/>
                      </a:pPr>
                      <a:r>
                        <a:rPr/>
                        <a:t>Develop project management plan, including scope, schedule, cost, risk, quality, communication, resource, and procurement management plans; create WBS and WBS dictionary.</a:t>
                      </a:r>
                    </a:p>
                  </a:txBody>
                </a:tc>
                <a:tc>
                  <a:txBody>
                    <a:bodyPr/>
                    <a:lstStyle/>
                    <a:p>
                      <a:pPr lvl="0" indent="0" marL="0">
                        <a:buNone/>
                      </a:pPr>
                      <a:r>
                        <a:rPr/>
                        <a:t>Project Manager</a:t>
                      </a:r>
                    </a:p>
                  </a:txBody>
                </a:tc>
                <a:tc>
                  <a:txBody>
                    <a:bodyPr/>
                    <a:lstStyle/>
                    <a:p>
                      <a:pPr lvl="0" indent="0" marL="0">
                        <a:buNone/>
                      </a:pPr>
                      <a:r>
                        <a:rPr/>
                        <a:t>PMBOK Guide, Project Management Software</a:t>
                      </a:r>
                    </a:p>
                  </a:txBody>
                </a:tc>
                <a:tc>
                  <a:txBody>
                    <a:bodyPr/>
                    <a:lstStyle/>
                    <a:p>
                      <a:pPr lvl="0" indent="0" marL="0">
                        <a:buNone/>
                      </a:pPr>
                      <a:r>
                        <a:rPr/>
                        <a:t>4 weeks</a:t>
                      </a:r>
                    </a:p>
                  </a:txBody>
                </a:tc>
                <a:tc>
                  <a:txBody>
                    <a:bodyPr/>
                    <a:lstStyle/>
                    <a:p>
                      <a:pPr lvl="0" indent="0" marL="0">
                        <a:buNone/>
                      </a:pPr>
                      <a:r>
                        <a:rPr/>
                        <a:t>Approved Project Management Plan, WBS, WBS Dictionary</a:t>
                      </a:r>
                    </a:p>
                  </a:txBody>
                </a:tc>
                <a:tc>
                  <a:txBody>
                    <a:bodyPr/>
                    <a:lstStyle/>
                    <a:p>
                      <a:pPr lvl="0" indent="0" marL="0">
                        <a:buNone/>
                      </a:pPr>
                      <a:r>
                        <a:rPr/>
                        <a:t>1.1</a:t>
                      </a:r>
                    </a:p>
                  </a:txBody>
                </a:tc>
                <a:tc>
                  <a:txBody>
                    <a:bodyPr/>
                    <a:lstStyle/>
                    <a:p>
                      <a:pPr lvl="0" indent="0" marL="0">
                        <a:buNone/>
                      </a:pPr>
                      <a:r>
                        <a:rPr/>
                        <a:t>PMBOK compliant, realistic estimates</a:t>
                      </a:r>
                    </a:p>
                  </a:txBody>
                </a:tc>
                <a:tc>
                  <a:txBody>
                    <a:bodyPr/>
                    <a:lstStyle/>
                    <a:p>
                      <a:pPr lvl="0" indent="0" marL="0">
                        <a:buNone/>
                      </a:pPr>
                      <a:r>
                        <a:rPr/>
                        <a:t>Accurate resource estimations; availability of necessary software and tools.</a:t>
                      </a:r>
                    </a:p>
                  </a:txBody>
                </a:tc>
              </a:tr>
              <a:tr h="0">
                <a:tc>
                  <a:txBody>
                    <a:bodyPr/>
                    <a:lstStyle/>
                    <a:p>
                      <a:pPr lvl="0" indent="0" marL="0">
                        <a:buNone/>
                      </a:pPr>
                      <a:r>
                        <a:rPr/>
                        <a:t>1.3</a:t>
                      </a:r>
                    </a:p>
                  </a:txBody>
                </a:tc>
                <a:tc>
                  <a:txBody>
                    <a:bodyPr/>
                    <a:lstStyle/>
                    <a:p>
                      <a:pPr lvl="0" indent="0" marL="0">
                        <a:buNone/>
                      </a:pPr>
                      <a:r>
                        <a:rPr/>
                        <a:t>Project Execution</a:t>
                      </a:r>
                    </a:p>
                  </a:txBody>
                </a:tc>
                <a:tc>
                  <a:txBody>
                    <a:bodyPr/>
                    <a:lstStyle/>
                    <a:p>
                      <a:pPr lvl="0" indent="0" marL="0">
                        <a:buNone/>
                      </a:pPr>
                      <a:r>
                        <a:rPr/>
                        <a:t>Execute project activities according to the project management plan; manage resources, track progress, and handle issues.</a:t>
                      </a:r>
                    </a:p>
                  </a:txBody>
                </a:tc>
                <a:tc>
                  <a:txBody>
                    <a:bodyPr/>
                    <a:lstStyle/>
                    <a:p>
                      <a:pPr lvl="0" indent="0" marL="0">
                        <a:buNone/>
                      </a:pPr>
                      <a:r>
                        <a:rPr/>
                        <a:t>Project Team</a:t>
                      </a:r>
                    </a:p>
                  </a:txBody>
                </a:tc>
                <a:tc>
                  <a:txBody>
                    <a:bodyPr/>
                    <a:lstStyle/>
                    <a:p>
                      <a:pPr lvl="0" indent="0" marL="0">
                        <a:buNone/>
                      </a:pPr>
                      <a:r>
                        <a:rPr/>
                        <a:t>Development Environment, Testing Environment</a:t>
                      </a:r>
                    </a:p>
                  </a:txBody>
                </a:tc>
                <a:tc>
                  <a:txBody>
                    <a:bodyPr/>
                    <a:lstStyle/>
                    <a:p>
                      <a:pPr lvl="0" indent="0" marL="0">
                        <a:buNone/>
                      </a:pPr>
                      <a:r>
                        <a:rPr/>
                        <a:t>8 weeks</a:t>
                      </a:r>
                    </a:p>
                  </a:txBody>
                </a:tc>
                <a:tc>
                  <a:txBody>
                    <a:bodyPr/>
                    <a:lstStyle/>
                    <a:p>
                      <a:pPr lvl="0" indent="0" marL="0">
                        <a:buNone/>
                      </a:pPr>
                      <a:r>
                        <a:rPr/>
                        <a:t>Completed project deliverables meeting acceptance criteria; progress reports within tolerance.</a:t>
                      </a:r>
                    </a:p>
                  </a:txBody>
                </a:tc>
                <a:tc>
                  <a:txBody>
                    <a:bodyPr/>
                    <a:lstStyle/>
                    <a:p>
                      <a:pPr lvl="0" indent="0" marL="0">
                        <a:buNone/>
                      </a:pPr>
                      <a:r>
                        <a:rPr/>
                        <a:t>1.2</a:t>
                      </a:r>
                    </a:p>
                  </a:txBody>
                </a:tc>
                <a:tc>
                  <a:txBody>
                    <a:bodyPr/>
                    <a:lstStyle/>
                    <a:p>
                      <a:pPr lvl="0" indent="0" marL="0">
                        <a:buNone/>
                      </a:pPr>
                      <a:r>
                        <a:rPr/>
                        <a:t>Adherence to defined processes; timely delivery</a:t>
                      </a:r>
                    </a:p>
                  </a:txBody>
                </a:tc>
                <a:tc>
                  <a:txBody>
                    <a:bodyPr/>
                    <a:lstStyle/>
                    <a:p>
                      <a:pPr lvl="0" indent="0" marL="0">
                        <a:buNone/>
                      </a:pPr>
                      <a:r>
                        <a:rPr/>
                        <a:t>Sufficient resources allocated; effective communication and collaboration within the project team.</a:t>
                      </a:r>
                    </a:p>
                  </a:txBody>
                </a:tc>
              </a:tr>
              <a:tr h="0">
                <a:tc>
                  <a:txBody>
                    <a:bodyPr/>
                    <a:lstStyle/>
                    <a:p>
                      <a:pPr lvl="0" indent="0" marL="0">
                        <a:buNone/>
                      </a:pPr>
                      <a:r>
                        <a:rPr/>
                        <a:t>1.4</a:t>
                      </a:r>
                    </a:p>
                  </a:txBody>
                </a:tc>
                <a:tc>
                  <a:txBody>
                    <a:bodyPr/>
                    <a:lstStyle/>
                    <a:p>
                      <a:pPr lvl="0" indent="0" marL="0">
                        <a:buNone/>
                      </a:pPr>
                      <a:r>
                        <a:rPr/>
                        <a:t>Project Monitoring &amp; Controlling</a:t>
                      </a:r>
                    </a:p>
                  </a:txBody>
                </a:tc>
                <a:tc>
                  <a:txBody>
                    <a:bodyPr/>
                    <a:lstStyle/>
                    <a:p>
                      <a:pPr lvl="0" indent="0" marL="0">
                        <a:buNone/>
                      </a:pPr>
                      <a:r>
                        <a:rPr/>
                        <a:t>Monitor project progress against the plan; identify and address risks and issues; manage changes to scope, schedule, cost, and quality.</a:t>
                      </a:r>
                    </a:p>
                  </a:txBody>
                </a:tc>
                <a:tc>
                  <a:txBody>
                    <a:bodyPr/>
                    <a:lstStyle/>
                    <a:p>
                      <a:pPr lvl="0" indent="0" marL="0">
                        <a:buNone/>
                      </a:pPr>
                      <a:r>
                        <a:rPr/>
                        <a:t>Project Manager</a:t>
                      </a:r>
                    </a:p>
                  </a:txBody>
                </a:tc>
                <a:tc>
                  <a:txBody>
                    <a:bodyPr/>
                    <a:lstStyle/>
                    <a:p>
                      <a:pPr lvl="0" indent="0" marL="0">
                        <a:buNone/>
                      </a:pPr>
                      <a:r>
                        <a:rPr/>
                        <a:t>Project Management Software, Reporting Tools</a:t>
                      </a:r>
                    </a:p>
                  </a:txBody>
                </a:tc>
                <a:tc>
                  <a:txBody>
                    <a:bodyPr/>
                    <a:lstStyle/>
                    <a:p>
                      <a:pPr lvl="0" indent="0" marL="0">
                        <a:buNone/>
                      </a:pPr>
                      <a:r>
                        <a:rPr/>
                        <a:t>Ongoing</a:t>
                      </a:r>
                    </a:p>
                  </a:txBody>
                </a:tc>
                <a:tc>
                  <a:txBody>
                    <a:bodyPr/>
                    <a:lstStyle/>
                    <a:p>
                      <a:pPr lvl="0" indent="0" marL="0">
                        <a:buNone/>
                      </a:pPr>
                      <a:r>
                        <a:rPr/>
                        <a:t>Project within budget and schedule; risks mitigated; changes managed effectively.</a:t>
                      </a:r>
                    </a:p>
                  </a:txBody>
                </a:tc>
                <a:tc>
                  <a:txBody>
                    <a:bodyPr/>
                    <a:lstStyle/>
                    <a:p>
                      <a:pPr lvl="0" indent="0" marL="0">
                        <a:buNone/>
                      </a:pPr>
                      <a:r>
                        <a:rPr/>
                        <a:t>1.3</a:t>
                      </a:r>
                    </a:p>
                  </a:txBody>
                </a:tc>
                <a:tc>
                  <a:txBody>
                    <a:bodyPr/>
                    <a:lstStyle/>
                    <a:p>
                      <a:pPr lvl="0" indent="0" marL="0">
                        <a:buNone/>
                      </a:pPr>
                      <a:r>
                        <a:rPr/>
                        <a:t>Regular and accurate reporting; proactive risk management</a:t>
                      </a:r>
                    </a:p>
                  </a:txBody>
                </a:tc>
                <a:tc>
                  <a:txBody>
                    <a:bodyPr/>
                    <a:lstStyle/>
                    <a:p>
                      <a:pPr lvl="0" indent="0" marL="0">
                        <a:buNone/>
                      </a:pPr>
                      <a:r>
                        <a:rPr/>
                        <a:t>Consistent stakeholder engagement; timely issue resolution.</a:t>
                      </a:r>
                    </a:p>
                  </a:txBody>
                </a:tc>
              </a:tr>
              <a:tr h="0">
                <a:tc>
                  <a:txBody>
                    <a:bodyPr/>
                    <a:lstStyle/>
                    <a:p>
                      <a:pPr lvl="0" indent="0" marL="0">
                        <a:buNone/>
                      </a:pPr>
                      <a:r>
                        <a:rPr/>
                        <a:t>1.5</a:t>
                      </a:r>
                    </a:p>
                  </a:txBody>
                </a:tc>
                <a:tc>
                  <a:txBody>
                    <a:bodyPr/>
                    <a:lstStyle/>
                    <a:p>
                      <a:pPr lvl="0" indent="0" marL="0">
                        <a:buNone/>
                      </a:pPr>
                      <a:r>
                        <a:rPr/>
                        <a:t>Project Closure</a:t>
                      </a:r>
                    </a:p>
                  </a:txBody>
                </a:tc>
                <a:tc>
                  <a:txBody>
                    <a:bodyPr/>
                    <a:lstStyle/>
                    <a:p>
                      <a:pPr lvl="0" indent="0" marL="0">
                        <a:buNone/>
                      </a:pPr>
                      <a:r>
                        <a:rPr/>
                        <a:t>Formalize project closure; conduct lessons learned; archive project documentation.</a:t>
                      </a:r>
                    </a:p>
                  </a:txBody>
                </a:tc>
                <a:tc>
                  <a:txBody>
                    <a:bodyPr/>
                    <a:lstStyle/>
                    <a:p>
                      <a:pPr lvl="0" indent="0" marL="0">
                        <a:buNone/>
                      </a:pPr>
                      <a:r>
                        <a:rPr/>
                        <a:t>Project Manager</a:t>
                      </a:r>
                    </a:p>
                  </a:txBody>
                </a:tc>
                <a:tc>
                  <a:txBody>
                    <a:bodyPr/>
                    <a:lstStyle/>
                    <a:p>
                      <a:pPr lvl="0" indent="0" marL="0">
                        <a:buNone/>
                      </a:pPr>
                      <a:r>
                        <a:rPr/>
                        <a:t>Project Closure Documentation</a:t>
                      </a:r>
                    </a:p>
                  </a:txBody>
                </a:tc>
                <a:tc>
                  <a:txBody>
                    <a:bodyPr/>
                    <a:lstStyle/>
                    <a:p>
                      <a:pPr lvl="0" indent="0" marL="0">
                        <a:buNone/>
                      </a:pPr>
                      <a:r>
                        <a:rPr/>
                        <a:t>1 week</a:t>
                      </a:r>
                    </a:p>
                  </a:txBody>
                </a:tc>
                <a:tc>
                  <a:txBody>
                    <a:bodyPr/>
                    <a:lstStyle/>
                    <a:p>
                      <a:pPr lvl="0" indent="0" marL="0">
                        <a:buNone/>
                      </a:pPr>
                      <a:r>
                        <a:rPr/>
                        <a:t>Signed-off project closure documentation; lessons learned documented; project files archived.</a:t>
                      </a:r>
                    </a:p>
                  </a:txBody>
                </a:tc>
                <a:tc>
                  <a:txBody>
                    <a:bodyPr/>
                    <a:lstStyle/>
                    <a:p>
                      <a:pPr lvl="0" indent="0" marL="0">
                        <a:buNone/>
                      </a:pPr>
                      <a:r>
                        <a:rPr/>
                        <a:t>1.4</a:t>
                      </a:r>
                    </a:p>
                  </a:txBody>
                </a:tc>
                <a:tc>
                  <a:txBody>
                    <a:bodyPr/>
                    <a:lstStyle/>
                    <a:p>
                      <a:pPr lvl="0" indent="0" marL="0">
                        <a:buNone/>
                      </a:pPr>
                      <a:r>
                        <a:rPr/>
                        <a:t>Complete and accurate documentation</a:t>
                      </a:r>
                    </a:p>
                  </a:txBody>
                </a:tc>
                <a:tc>
                  <a:txBody>
                    <a:bodyPr/>
                    <a:lstStyle/>
                    <a:p>
                      <a:pPr lvl="0" indent="0" marL="0">
                        <a:buNone/>
                      </a:pPr>
                      <a:r>
                        <a:rPr/>
                        <a:t>Stakeholder approval for closure; effective knowledge transfer.</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2.0 Requirements Gathering &amp; Analysis</a:t>
            </a:r>
            <a:r>
              <a:rPr/>
              <a:t> (Relevance Score: 94)</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8900"/>
                <a:gridCol w="381000"/>
                <a:gridCol w="1270000"/>
                <a:gridCol w="203200"/>
                <a:gridCol w="431800"/>
                <a:gridCol w="203200"/>
                <a:gridCol w="977900"/>
                <a:gridCol w="127000"/>
                <a:gridCol w="495300"/>
                <a:gridCol w="914400"/>
              </a:tblGrid>
              <a:tr h="0">
                <a:tc>
                  <a:txBody>
                    <a:bodyPr/>
                    <a:lstStyle/>
                    <a:p>
                      <a:pPr lvl="0" indent="0" marL="0">
                        <a:buNone/>
                      </a:pPr>
                      <a:r>
                        <a:rPr/>
                        <a:t>WBS ID</a:t>
                      </a:r>
                    </a:p>
                  </a:txBody>
                  <a:tcPr/>
                </a:tc>
                <a:tc>
                  <a:txBody>
                    <a:bodyPr/>
                    <a:lstStyle/>
                    <a:p>
                      <a:pPr lvl="0" indent="0" marL="0">
                        <a:buNone/>
                      </a:pPr>
                      <a:r>
                        <a:rPr/>
                        <a:t>Work Package Name</a:t>
                      </a:r>
                    </a:p>
                  </a:txBody>
                  <a:tcPr/>
                </a:tc>
                <a:tc>
                  <a:txBody>
                    <a:bodyPr/>
                    <a:lstStyle/>
                    <a:p>
                      <a:pPr lvl="0" indent="0" marL="0">
                        <a:buNone/>
                      </a:pPr>
                      <a:r>
                        <a:rPr/>
                        <a:t>Description</a:t>
                      </a:r>
                    </a:p>
                  </a:txBody>
                  <a:tcPr/>
                </a:tc>
                <a:tc>
                  <a:txBody>
                    <a:bodyPr/>
                    <a:lstStyle/>
                    <a:p>
                      <a:pPr lvl="0" indent="0" marL="0">
                        <a:buNone/>
                      </a:pPr>
                      <a:r>
                        <a:rPr/>
                        <a:t>Responsible Party</a:t>
                      </a:r>
                    </a:p>
                  </a:txBody>
                  <a:tcPr/>
                </a:tc>
                <a:tc>
                  <a:txBody>
                    <a:bodyPr/>
                    <a:lstStyle/>
                    <a:p>
                      <a:pPr lvl="0" indent="0" marL="0">
                        <a:buNone/>
                      </a:pPr>
                      <a:r>
                        <a:rPr/>
                        <a:t>Resources</a:t>
                      </a:r>
                    </a:p>
                  </a:txBody>
                  <a:tcPr/>
                </a:tc>
                <a:tc>
                  <a:txBody>
                    <a:bodyPr/>
                    <a:lstStyle/>
                    <a:p>
                      <a:pPr lvl="0" indent="0" marL="0">
                        <a:buNone/>
                      </a:pPr>
                      <a:r>
                        <a:rPr/>
                        <a:t>Estimated Duration</a:t>
                      </a:r>
                    </a:p>
                  </a:txBody>
                  <a:tcPr/>
                </a:tc>
                <a:tc>
                  <a:txBody>
                    <a:bodyPr/>
                    <a:lstStyle/>
                    <a:p>
                      <a:pPr lvl="0" indent="0" marL="0">
                        <a:buNone/>
                      </a:pPr>
                      <a:r>
                        <a:rPr/>
                        <a:t>Acceptance Criteria</a:t>
                      </a:r>
                    </a:p>
                  </a:txBody>
                  <a:tcPr/>
                </a:tc>
                <a:tc>
                  <a:txBody>
                    <a:bodyPr/>
                    <a:lstStyle/>
                    <a:p>
                      <a:pPr lvl="0" indent="0" marL="0">
                        <a:buNone/>
                      </a:pPr>
                      <a:r>
                        <a:rPr/>
                        <a:t>Dependencies</a:t>
                      </a:r>
                    </a:p>
                  </a:txBody>
                  <a:tcPr/>
                </a:tc>
                <a:tc>
                  <a:txBody>
                    <a:bodyPr/>
                    <a:lstStyle/>
                    <a:p>
                      <a:pPr lvl="0" indent="0" marL="0">
                        <a:buNone/>
                      </a:pPr>
                      <a:r>
                        <a:rPr/>
                        <a:t>Quality Requirements</a:t>
                      </a:r>
                    </a:p>
                  </a:txBody>
                  <a:tcPr/>
                </a:tc>
                <a:tc>
                  <a:txBody>
                    <a:bodyPr/>
                    <a:lstStyle/>
                    <a:p>
                      <a:pPr lvl="0" indent="0" marL="0">
                        <a:buNone/>
                      </a:pPr>
                      <a:r>
                        <a:rPr/>
                        <a:t>Assumptions &amp; Constraints</a:t>
                      </a:r>
                    </a:p>
                  </a:txBody>
                  <a:tcPr/>
                </a:tc>
              </a:tr>
              <a:tr h="0">
                <a:tc>
                  <a:txBody>
                    <a:bodyPr/>
                    <a:lstStyle/>
                    <a:p>
                      <a:pPr lvl="0" indent="0" marL="0">
                        <a:buNone/>
                      </a:pPr>
                      <a:r>
                        <a:rPr/>
                        <a:t>2.1</a:t>
                      </a:r>
                    </a:p>
                  </a:txBody>
                </a:tc>
                <a:tc>
                  <a:txBody>
                    <a:bodyPr/>
                    <a:lstStyle/>
                    <a:p>
                      <a:pPr lvl="0" indent="0" marL="0">
                        <a:buNone/>
                      </a:pPr>
                      <a:r>
                        <a:rPr/>
                        <a:t>Requirements Elicitation</a:t>
                      </a:r>
                    </a:p>
                  </a:txBody>
                </a:tc>
                <a:tc>
                  <a:txBody>
                    <a:bodyPr/>
                    <a:lstStyle/>
                    <a:p>
                      <a:pPr lvl="0" indent="0" marL="0">
                        <a:buNone/>
                      </a:pPr>
                      <a:r>
                        <a:rPr/>
                        <a:t>Gather requirements from stakeholders through interviews, surveys, and document analysis.</a:t>
                      </a:r>
                    </a:p>
                  </a:txBody>
                </a:tc>
                <a:tc>
                  <a:txBody>
                    <a:bodyPr/>
                    <a:lstStyle/>
                    <a:p>
                      <a:pPr lvl="0" indent="0" marL="0">
                        <a:buNone/>
                      </a:pPr>
                      <a:r>
                        <a:rPr/>
                        <a:t>Business Analyst</a:t>
                      </a:r>
                    </a:p>
                  </a:txBody>
                </a:tc>
                <a:tc>
                  <a:txBody>
                    <a:bodyPr/>
                    <a:lstStyle/>
                    <a:p>
                      <a:pPr lvl="0" indent="0" marL="0">
                        <a:buNone/>
                      </a:pPr>
                      <a:r>
                        <a:rPr/>
                        <a:t>Stakeholder Interviews, Surveys, Documents</a:t>
                      </a:r>
                    </a:p>
                  </a:txBody>
                </a:tc>
                <a:tc>
                  <a:txBody>
                    <a:bodyPr/>
                    <a:lstStyle/>
                    <a:p>
                      <a:pPr lvl="0" indent="0" marL="0">
                        <a:buNone/>
                      </a:pPr>
                      <a:r>
                        <a:rPr/>
                        <a:t>2 weeks</a:t>
                      </a:r>
                    </a:p>
                  </a:txBody>
                </a:tc>
                <a:tc>
                  <a:txBody>
                    <a:bodyPr/>
                    <a:lstStyle/>
                    <a:p>
                      <a:pPr lvl="0" indent="0" marL="0">
                        <a:buNone/>
                      </a:pPr>
                      <a:r>
                        <a:rPr/>
                        <a:t>Complete and validated requirements document</a:t>
                      </a:r>
                    </a:p>
                  </a:txBody>
                </a:tc>
                <a:tc>
                  <a:txBody>
                    <a:bodyPr/>
                    <a:lstStyle/>
                    <a:p>
                      <a:pPr lvl="0" indent="0" marL="0">
                        <a:buNone/>
                      </a:pPr>
                      <a:r>
                        <a:rPr/>
                        <a:t>1.2</a:t>
                      </a:r>
                    </a:p>
                  </a:txBody>
                </a:tc>
                <a:tc>
                  <a:txBody>
                    <a:bodyPr/>
                    <a:lstStyle/>
                    <a:p>
                      <a:pPr lvl="0" indent="0" marL="0">
                        <a:buNone/>
                      </a:pPr>
                      <a:r>
                        <a:rPr/>
                        <a:t>Comprehensive, clear, and unambiguous requirements</a:t>
                      </a:r>
                    </a:p>
                  </a:txBody>
                </a:tc>
                <a:tc>
                  <a:txBody>
                    <a:bodyPr/>
                    <a:lstStyle/>
                    <a:p>
                      <a:pPr lvl="0" indent="0" marL="0">
                        <a:buNone/>
                      </a:pPr>
                      <a:r>
                        <a:rPr/>
                        <a:t>Stakeholder availability and cooperation; clear communication channels.</a:t>
                      </a:r>
                    </a:p>
                  </a:txBody>
                </a:tc>
              </a:tr>
              <a:tr h="0">
                <a:tc>
                  <a:txBody>
                    <a:bodyPr/>
                    <a:lstStyle/>
                    <a:p>
                      <a:pPr lvl="0" indent="0" marL="0">
                        <a:buNone/>
                      </a:pPr>
                      <a:r>
                        <a:rPr/>
                        <a:t>2.2</a:t>
                      </a:r>
                    </a:p>
                  </a:txBody>
                </a:tc>
                <a:tc>
                  <a:txBody>
                    <a:bodyPr/>
                    <a:lstStyle/>
                    <a:p>
                      <a:pPr lvl="0" indent="0" marL="0">
                        <a:buNone/>
                      </a:pPr>
                      <a:r>
                        <a:rPr/>
                        <a:t>Requirements Analysis</a:t>
                      </a:r>
                    </a:p>
                  </a:txBody>
                </a:tc>
                <a:tc>
                  <a:txBody>
                    <a:bodyPr/>
                    <a:lstStyle/>
                    <a:p>
                      <a:pPr lvl="0" indent="0" marL="0">
                        <a:buNone/>
                      </a:pPr>
                      <a:r>
                        <a:rPr/>
                        <a:t>Analyze gathered requirements to identify dependencies, conflicts, and ambiguities.</a:t>
                      </a:r>
                    </a:p>
                  </a:txBody>
                </a:tc>
                <a:tc>
                  <a:txBody>
                    <a:bodyPr/>
                    <a:lstStyle/>
                    <a:p>
                      <a:pPr lvl="0" indent="0" marL="0">
                        <a:buNone/>
                      </a:pPr>
                      <a:r>
                        <a:rPr/>
                        <a:t>Business Analyst</a:t>
                      </a:r>
                    </a:p>
                  </a:txBody>
                </a:tc>
                <a:tc>
                  <a:txBody>
                    <a:bodyPr/>
                    <a:lstStyle/>
                    <a:p>
                      <a:pPr lvl="0" indent="0" marL="0">
                        <a:buNone/>
                      </a:pPr>
                      <a:r>
                        <a:rPr/>
                        <a:t>Requirements Document, Analysis Tools</a:t>
                      </a:r>
                    </a:p>
                  </a:txBody>
                </a:tc>
                <a:tc>
                  <a:txBody>
                    <a:bodyPr/>
                    <a:lstStyle/>
                    <a:p>
                      <a:pPr lvl="0" indent="0" marL="0">
                        <a:buNone/>
                      </a:pPr>
                      <a:r>
                        <a:rPr/>
                        <a:t>1 week</a:t>
                      </a:r>
                    </a:p>
                  </a:txBody>
                </a:tc>
                <a:tc>
                  <a:txBody>
                    <a:bodyPr/>
                    <a:lstStyle/>
                    <a:p>
                      <a:pPr lvl="0" indent="0" marL="0">
                        <a:buNone/>
                      </a:pPr>
                      <a:r>
                        <a:rPr/>
                        <a:t>Requirements document with identified dependencies, conflicts, and ambiguities resolved.</a:t>
                      </a:r>
                    </a:p>
                  </a:txBody>
                </a:tc>
                <a:tc>
                  <a:txBody>
                    <a:bodyPr/>
                    <a:lstStyle/>
                    <a:p>
                      <a:pPr lvl="0" indent="0" marL="0">
                        <a:buNone/>
                      </a:pPr>
                      <a:r>
                        <a:rPr/>
                        <a:t>2.1</a:t>
                      </a:r>
                    </a:p>
                  </a:txBody>
                </a:tc>
                <a:tc>
                  <a:txBody>
                    <a:bodyPr/>
                    <a:lstStyle/>
                    <a:p>
                      <a:pPr lvl="0" indent="0" marL="0">
                        <a:buNone/>
                      </a:pPr>
                      <a:r>
                        <a:rPr/>
                        <a:t>Accurate and consistent analysis; documented rationale</a:t>
                      </a:r>
                    </a:p>
                  </a:txBody>
                </a:tc>
                <a:tc>
                  <a:txBody>
                    <a:bodyPr/>
                    <a:lstStyle/>
                    <a:p>
                      <a:pPr lvl="0" indent="0" marL="0">
                        <a:buNone/>
                      </a:pPr>
                      <a:r>
                        <a:rPr/>
                        <a:t>Effective analysis techniques; availability of necessary tools.</a:t>
                      </a:r>
                    </a:p>
                  </a:txBody>
                </a:tc>
              </a:tr>
              <a:tr h="0">
                <a:tc>
                  <a:txBody>
                    <a:bodyPr/>
                    <a:lstStyle/>
                    <a:p>
                      <a:pPr lvl="0" indent="0" marL="0">
                        <a:buNone/>
                      </a:pPr>
                      <a:r>
                        <a:rPr/>
                        <a:t>2.3</a:t>
                      </a:r>
                    </a:p>
                  </a:txBody>
                </a:tc>
                <a:tc>
                  <a:txBody>
                    <a:bodyPr/>
                    <a:lstStyle/>
                    <a:p>
                      <a:pPr lvl="0" indent="0" marL="0">
                        <a:buNone/>
                      </a:pPr>
                      <a:r>
                        <a:rPr/>
                        <a:t>Requirements Specification</a:t>
                      </a:r>
                    </a:p>
                  </a:txBody>
                </a:tc>
                <a:tc>
                  <a:txBody>
                    <a:bodyPr/>
                    <a:lstStyle/>
                    <a:p>
                      <a:pPr lvl="0" indent="0" marL="0">
                        <a:buNone/>
                      </a:pPr>
                      <a:r>
                        <a:rPr/>
                        <a:t>Document the finalized requirements in a clear and concise manner, including functional and non-functional requirements.</a:t>
                      </a:r>
                    </a:p>
                  </a:txBody>
                </a:tc>
                <a:tc>
                  <a:txBody>
                    <a:bodyPr/>
                    <a:lstStyle/>
                    <a:p>
                      <a:pPr lvl="0" indent="0" marL="0">
                        <a:buNone/>
                      </a:pPr>
                      <a:r>
                        <a:rPr/>
                        <a:t>Business Analyst</a:t>
                      </a:r>
                    </a:p>
                  </a:txBody>
                </a:tc>
                <a:tc>
                  <a:txBody>
                    <a:bodyPr/>
                    <a:lstStyle/>
                    <a:p>
                      <a:pPr lvl="0" indent="0" marL="0">
                        <a:buNone/>
                      </a:pPr>
                      <a:r>
                        <a:rPr/>
                        <a:t>Requirements Specification Template</a:t>
                      </a:r>
                    </a:p>
                  </a:txBody>
                </a:tc>
                <a:tc>
                  <a:txBody>
                    <a:bodyPr/>
                    <a:lstStyle/>
                    <a:p>
                      <a:pPr lvl="0" indent="0" marL="0">
                        <a:buNone/>
                      </a:pPr>
                      <a:r>
                        <a:rPr/>
                        <a:t>1 week</a:t>
                      </a:r>
                    </a:p>
                  </a:txBody>
                </a:tc>
                <a:tc>
                  <a:txBody>
                    <a:bodyPr/>
                    <a:lstStyle/>
                    <a:p>
                      <a:pPr lvl="0" indent="0" marL="0">
                        <a:buNone/>
                      </a:pPr>
                      <a:r>
                        <a:rPr/>
                        <a:t>Approved and signed-off requirements specification document</a:t>
                      </a:r>
                    </a:p>
                  </a:txBody>
                </a:tc>
                <a:tc>
                  <a:txBody>
                    <a:bodyPr/>
                    <a:lstStyle/>
                    <a:p>
                      <a:pPr lvl="0" indent="0" marL="0">
                        <a:buNone/>
                      </a:pPr>
                      <a:r>
                        <a:rPr/>
                        <a:t>2.2</a:t>
                      </a:r>
                    </a:p>
                  </a:txBody>
                </a:tc>
                <a:tc>
                  <a:txBody>
                    <a:bodyPr/>
                    <a:lstStyle/>
                    <a:p>
                      <a:pPr lvl="0" indent="0" marL="0">
                        <a:buNone/>
                      </a:pPr>
                      <a:r>
                        <a:rPr/>
                        <a:t>PMBOK compliant, traceable, and testable requirements</a:t>
                      </a:r>
                    </a:p>
                  </a:txBody>
                </a:tc>
                <a:tc>
                  <a:txBody>
                    <a:bodyPr/>
                    <a:lstStyle/>
                    <a:p>
                      <a:pPr lvl="0" indent="0" marL="0">
                        <a:buNone/>
                      </a:pPr>
                      <a:r>
                        <a:rPr/>
                        <a:t>Stakeholder agreement on the requirements specification; clear acceptance criteria defined.</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3.0 System Design &amp; Development</a:t>
            </a:r>
            <a:r>
              <a:rPr/>
              <a:t> (Relevance Score: 87)</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8900"/>
                <a:gridCol w="393700"/>
                <a:gridCol w="1219200"/>
                <a:gridCol w="203200"/>
                <a:gridCol w="444500"/>
                <a:gridCol w="203200"/>
                <a:gridCol w="1016000"/>
                <a:gridCol w="139700"/>
                <a:gridCol w="508000"/>
                <a:gridCol w="876300"/>
              </a:tblGrid>
              <a:tr h="0">
                <a:tc>
                  <a:txBody>
                    <a:bodyPr/>
                    <a:lstStyle/>
                    <a:p>
                      <a:pPr lvl="0" indent="0" marL="0">
                        <a:buNone/>
                      </a:pPr>
                      <a:r>
                        <a:rPr/>
                        <a:t>WBS ID</a:t>
                      </a:r>
                    </a:p>
                  </a:txBody>
                  <a:tcPr/>
                </a:tc>
                <a:tc>
                  <a:txBody>
                    <a:bodyPr/>
                    <a:lstStyle/>
                    <a:p>
                      <a:pPr lvl="0" indent="0" marL="0">
                        <a:buNone/>
                      </a:pPr>
                      <a:r>
                        <a:rPr/>
                        <a:t>Work Package Name</a:t>
                      </a:r>
                    </a:p>
                  </a:txBody>
                  <a:tcPr/>
                </a:tc>
                <a:tc>
                  <a:txBody>
                    <a:bodyPr/>
                    <a:lstStyle/>
                    <a:p>
                      <a:pPr lvl="0" indent="0" marL="0">
                        <a:buNone/>
                      </a:pPr>
                      <a:r>
                        <a:rPr/>
                        <a:t>Description</a:t>
                      </a:r>
                    </a:p>
                  </a:txBody>
                  <a:tcPr/>
                </a:tc>
                <a:tc>
                  <a:txBody>
                    <a:bodyPr/>
                    <a:lstStyle/>
                    <a:p>
                      <a:pPr lvl="0" indent="0" marL="0">
                        <a:buNone/>
                      </a:pPr>
                      <a:r>
                        <a:rPr/>
                        <a:t>Responsible Party</a:t>
                      </a:r>
                    </a:p>
                  </a:txBody>
                  <a:tcPr/>
                </a:tc>
                <a:tc>
                  <a:txBody>
                    <a:bodyPr/>
                    <a:lstStyle/>
                    <a:p>
                      <a:pPr lvl="0" indent="0" marL="0">
                        <a:buNone/>
                      </a:pPr>
                      <a:r>
                        <a:rPr/>
                        <a:t>Resources</a:t>
                      </a:r>
                    </a:p>
                  </a:txBody>
                  <a:tcPr/>
                </a:tc>
                <a:tc>
                  <a:txBody>
                    <a:bodyPr/>
                    <a:lstStyle/>
                    <a:p>
                      <a:pPr lvl="0" indent="0" marL="0">
                        <a:buNone/>
                      </a:pPr>
                      <a:r>
                        <a:rPr/>
                        <a:t>Estimated Duration</a:t>
                      </a:r>
                    </a:p>
                  </a:txBody>
                  <a:tcPr/>
                </a:tc>
                <a:tc>
                  <a:txBody>
                    <a:bodyPr/>
                    <a:lstStyle/>
                    <a:p>
                      <a:pPr lvl="0" indent="0" marL="0">
                        <a:buNone/>
                      </a:pPr>
                      <a:r>
                        <a:rPr/>
                        <a:t>Acceptance Criteria</a:t>
                      </a:r>
                    </a:p>
                  </a:txBody>
                  <a:tcPr/>
                </a:tc>
                <a:tc>
                  <a:txBody>
                    <a:bodyPr/>
                    <a:lstStyle/>
                    <a:p>
                      <a:pPr lvl="0" indent="0" marL="0">
                        <a:buNone/>
                      </a:pPr>
                      <a:r>
                        <a:rPr/>
                        <a:t>Dependencies</a:t>
                      </a:r>
                    </a:p>
                  </a:txBody>
                  <a:tcPr/>
                </a:tc>
                <a:tc>
                  <a:txBody>
                    <a:bodyPr/>
                    <a:lstStyle/>
                    <a:p>
                      <a:pPr lvl="0" indent="0" marL="0">
                        <a:buNone/>
                      </a:pPr>
                      <a:r>
                        <a:rPr/>
                        <a:t>Quality Requirements</a:t>
                      </a:r>
                    </a:p>
                  </a:txBody>
                  <a:tcPr/>
                </a:tc>
                <a:tc>
                  <a:txBody>
                    <a:bodyPr/>
                    <a:lstStyle/>
                    <a:p>
                      <a:pPr lvl="0" indent="0" marL="0">
                        <a:buNone/>
                      </a:pPr>
                      <a:r>
                        <a:rPr/>
                        <a:t>Assumptions &amp; Constraints</a:t>
                      </a:r>
                    </a:p>
                  </a:txBody>
                  <a:tcPr/>
                </a:tc>
              </a:tr>
              <a:tr h="0">
                <a:tc>
                  <a:txBody>
                    <a:bodyPr/>
                    <a:lstStyle/>
                    <a:p>
                      <a:pPr lvl="0" indent="0" marL="0">
                        <a:buNone/>
                      </a:pPr>
                      <a:r>
                        <a:rPr/>
                        <a:t>3.1</a:t>
                      </a:r>
                    </a:p>
                  </a:txBody>
                </a:tc>
                <a:tc>
                  <a:txBody>
                    <a:bodyPr/>
                    <a:lstStyle/>
                    <a:p>
                      <a:pPr lvl="0" indent="0" marL="0">
                        <a:buNone/>
                      </a:pPr>
                      <a:r>
                        <a:rPr/>
                        <a:t>System Architecture Design</a:t>
                      </a:r>
                    </a:p>
                  </a:txBody>
                </a:tc>
                <a:tc>
                  <a:txBody>
                    <a:bodyPr/>
                    <a:lstStyle/>
                    <a:p>
                      <a:pPr lvl="0" indent="0" marL="0">
                        <a:buNone/>
                      </a:pPr>
                      <a:r>
                        <a:rPr/>
                        <a:t>Design the system architecture, including components, interfaces, and data flow.</a:t>
                      </a:r>
                    </a:p>
                  </a:txBody>
                </a:tc>
                <a:tc>
                  <a:txBody>
                    <a:bodyPr/>
                    <a:lstStyle/>
                    <a:p>
                      <a:pPr lvl="0" indent="0" marL="0">
                        <a:buNone/>
                      </a:pPr>
                      <a:r>
                        <a:rPr/>
                        <a:t>Architect</a:t>
                      </a:r>
                    </a:p>
                  </a:txBody>
                </a:tc>
                <a:tc>
                  <a:txBody>
                    <a:bodyPr/>
                    <a:lstStyle/>
                    <a:p>
                      <a:pPr lvl="0" indent="0" marL="0">
                        <a:buNone/>
                      </a:pPr>
                      <a:r>
                        <a:rPr/>
                        <a:t>Design Tools, Architectural Diagrams</a:t>
                      </a:r>
                    </a:p>
                  </a:txBody>
                </a:tc>
                <a:tc>
                  <a:txBody>
                    <a:bodyPr/>
                    <a:lstStyle/>
                    <a:p>
                      <a:pPr lvl="0" indent="0" marL="0">
                        <a:buNone/>
                      </a:pPr>
                      <a:r>
                        <a:rPr/>
                        <a:t>2 weeks</a:t>
                      </a:r>
                    </a:p>
                  </a:txBody>
                </a:tc>
                <a:tc>
                  <a:txBody>
                    <a:bodyPr/>
                    <a:lstStyle/>
                    <a:p>
                      <a:pPr lvl="0" indent="0" marL="0">
                        <a:buNone/>
                      </a:pPr>
                      <a:r>
                        <a:rPr/>
                        <a:t>Approved system architecture document</a:t>
                      </a:r>
                    </a:p>
                  </a:txBody>
                </a:tc>
                <a:tc>
                  <a:txBody>
                    <a:bodyPr/>
                    <a:lstStyle/>
                    <a:p>
                      <a:pPr lvl="0" indent="0" marL="0">
                        <a:buNone/>
                      </a:pPr>
                      <a:r>
                        <a:rPr/>
                        <a:t>2.3</a:t>
                      </a:r>
                    </a:p>
                  </a:txBody>
                </a:tc>
                <a:tc>
                  <a:txBody>
                    <a:bodyPr/>
                    <a:lstStyle/>
                    <a:p>
                      <a:pPr lvl="0" indent="0" marL="0">
                        <a:buNone/>
                      </a:pPr>
                      <a:r>
                        <a:rPr/>
                        <a:t>Scalable, maintainable, and secure architecture</a:t>
                      </a:r>
                    </a:p>
                  </a:txBody>
                </a:tc>
                <a:tc>
                  <a:txBody>
                    <a:bodyPr/>
                    <a:lstStyle/>
                    <a:p>
                      <a:pPr lvl="0" indent="0" marL="0">
                        <a:buNone/>
                      </a:pPr>
                      <a:r>
                        <a:rPr/>
                        <a:t>Availability of relevant tools and expertise.</a:t>
                      </a:r>
                    </a:p>
                  </a:txBody>
                </a:tc>
              </a:tr>
              <a:tr h="0">
                <a:tc>
                  <a:txBody>
                    <a:bodyPr/>
                    <a:lstStyle/>
                    <a:p>
                      <a:pPr lvl="0" indent="0" marL="0">
                        <a:buNone/>
                      </a:pPr>
                      <a:r>
                        <a:rPr/>
                        <a:t>3.2</a:t>
                      </a:r>
                    </a:p>
                  </a:txBody>
                </a:tc>
                <a:tc>
                  <a:txBody>
                    <a:bodyPr/>
                    <a:lstStyle/>
                    <a:p>
                      <a:pPr lvl="0" indent="0" marL="0">
                        <a:buNone/>
                      </a:pPr>
                      <a:r>
                        <a:rPr/>
                        <a:t>Development</a:t>
                      </a:r>
                    </a:p>
                  </a:txBody>
                </a:tc>
                <a:tc>
                  <a:txBody>
                    <a:bodyPr/>
                    <a:lstStyle/>
                    <a:p>
                      <a:pPr lvl="0" indent="0" marL="0">
                        <a:buNone/>
                      </a:pPr>
                      <a:r>
                        <a:rPr/>
                        <a:t>Develop the software according to the system design.</a:t>
                      </a:r>
                    </a:p>
                  </a:txBody>
                </a:tc>
                <a:tc>
                  <a:txBody>
                    <a:bodyPr/>
                    <a:lstStyle/>
                    <a:p>
                      <a:pPr lvl="0" indent="0" marL="0">
                        <a:buNone/>
                      </a:pPr>
                      <a:r>
                        <a:rPr/>
                        <a:t>Development Team</a:t>
                      </a:r>
                    </a:p>
                  </a:txBody>
                </a:tc>
                <a:tc>
                  <a:txBody>
                    <a:bodyPr/>
                    <a:lstStyle/>
                    <a:p>
                      <a:pPr lvl="0" indent="0" marL="0">
                        <a:buNone/>
                      </a:pPr>
                      <a:r>
                        <a:rPr/>
                        <a:t>Development Environment, Coding Standards</a:t>
                      </a:r>
                    </a:p>
                  </a:txBody>
                </a:tc>
                <a:tc>
                  <a:txBody>
                    <a:bodyPr/>
                    <a:lstStyle/>
                    <a:p>
                      <a:pPr lvl="0" indent="0" marL="0">
                        <a:buNone/>
                      </a:pPr>
                      <a:r>
                        <a:rPr/>
                        <a:t>6 weeks</a:t>
                      </a:r>
                    </a:p>
                  </a:txBody>
                </a:tc>
                <a:tc>
                  <a:txBody>
                    <a:bodyPr/>
                    <a:lstStyle/>
                    <a:p>
                      <a:pPr lvl="0" indent="0" marL="0">
                        <a:buNone/>
                      </a:pPr>
                      <a:r>
                        <a:rPr/>
                        <a:t>Code that meets the requirements, passes unit tests, and adheres to coding standards.</a:t>
                      </a:r>
                    </a:p>
                  </a:txBody>
                </a:tc>
                <a:tc>
                  <a:txBody>
                    <a:bodyPr/>
                    <a:lstStyle/>
                    <a:p>
                      <a:pPr lvl="0" indent="0" marL="0">
                        <a:buNone/>
                      </a:pPr>
                      <a:r>
                        <a:rPr/>
                        <a:t>3.1</a:t>
                      </a:r>
                    </a:p>
                  </a:txBody>
                </a:tc>
                <a:tc>
                  <a:txBody>
                    <a:bodyPr/>
                    <a:lstStyle/>
                    <a:p>
                      <a:pPr lvl="0" indent="0" marL="0">
                        <a:buNone/>
                      </a:pPr>
                      <a:r>
                        <a:rPr/>
                        <a:t>High-quality, well-documented, and testable code</a:t>
                      </a:r>
                    </a:p>
                  </a:txBody>
                </a:tc>
                <a:tc>
                  <a:txBody>
                    <a:bodyPr/>
                    <a:lstStyle/>
                    <a:p>
                      <a:pPr lvl="0" indent="0" marL="0">
                        <a:buNone/>
                      </a:pPr>
                      <a:r>
                        <a:rPr/>
                        <a:t>Sufficient developer resources; effective version control.</a:t>
                      </a:r>
                    </a:p>
                  </a:txBody>
                </a:tc>
              </a:tr>
              <a:tr h="0">
                <a:tc>
                  <a:txBody>
                    <a:bodyPr/>
                    <a:lstStyle/>
                    <a:p>
                      <a:pPr lvl="0" indent="0" marL="0">
                        <a:buNone/>
                      </a:pPr>
                      <a:r>
                        <a:rPr/>
                        <a:t>3.3</a:t>
                      </a:r>
                    </a:p>
                  </a:txBody>
                </a:tc>
                <a:tc>
                  <a:txBody>
                    <a:bodyPr/>
                    <a:lstStyle/>
                    <a:p>
                      <a:pPr lvl="0" indent="0" marL="0">
                        <a:buNone/>
                      </a:pPr>
                      <a:r>
                        <a:rPr/>
                        <a:t>Testing</a:t>
                      </a:r>
                    </a:p>
                  </a:txBody>
                </a:tc>
                <a:tc>
                  <a:txBody>
                    <a:bodyPr/>
                    <a:lstStyle/>
                    <a:p>
                      <a:pPr lvl="0" indent="0" marL="0">
                        <a:buNone/>
                      </a:pPr>
                      <a:r>
                        <a:rPr/>
                        <a:t>Test the software to ensure it meets the requirements.</a:t>
                      </a:r>
                    </a:p>
                  </a:txBody>
                </a:tc>
                <a:tc>
                  <a:txBody>
                    <a:bodyPr/>
                    <a:lstStyle/>
                    <a:p>
                      <a:pPr lvl="0" indent="0" marL="0">
                        <a:buNone/>
                      </a:pPr>
                      <a:r>
                        <a:rPr/>
                        <a:t>QA Team</a:t>
                      </a:r>
                    </a:p>
                  </a:txBody>
                </a:tc>
                <a:tc>
                  <a:txBody>
                    <a:bodyPr/>
                    <a:lstStyle/>
                    <a:p>
                      <a:pPr lvl="0" indent="0" marL="0">
                        <a:buNone/>
                      </a:pPr>
                      <a:r>
                        <a:rPr/>
                        <a:t>Testing Environment, Test Cases</a:t>
                      </a:r>
                    </a:p>
                  </a:txBody>
                </a:tc>
                <a:tc>
                  <a:txBody>
                    <a:bodyPr/>
                    <a:lstStyle/>
                    <a:p>
                      <a:pPr lvl="0" indent="0" marL="0">
                        <a:buNone/>
                      </a:pPr>
                      <a:r>
                        <a:rPr/>
                        <a:t>2 weeks</a:t>
                      </a:r>
                    </a:p>
                  </a:txBody>
                </a:tc>
                <a:tc>
                  <a:txBody>
                    <a:bodyPr/>
                    <a:lstStyle/>
                    <a:p>
                      <a:pPr lvl="0" indent="0" marL="0">
                        <a:buNone/>
                      </a:pPr>
                      <a:r>
                        <a:rPr/>
                        <a:t>Software passes all test cases and meets acceptance criteria.</a:t>
                      </a:r>
                    </a:p>
                  </a:txBody>
                </a:tc>
                <a:tc>
                  <a:txBody>
                    <a:bodyPr/>
                    <a:lstStyle/>
                    <a:p>
                      <a:pPr lvl="0" indent="0" marL="0">
                        <a:buNone/>
                      </a:pPr>
                      <a:r>
                        <a:rPr/>
                        <a:t>3.2</a:t>
                      </a:r>
                    </a:p>
                  </a:txBody>
                </a:tc>
                <a:tc>
                  <a:txBody>
                    <a:bodyPr/>
                    <a:lstStyle/>
                    <a:p>
                      <a:pPr lvl="0" indent="0" marL="0">
                        <a:buNone/>
                      </a:pPr>
                      <a:r>
                        <a:rPr/>
                        <a:t>Comprehensive testing coverage; defect tracking</a:t>
                      </a:r>
                    </a:p>
                  </a:txBody>
                </a:tc>
                <a:tc>
                  <a:txBody>
                    <a:bodyPr/>
                    <a:lstStyle/>
                    <a:p>
                      <a:pPr lvl="0" indent="0" marL="0">
                        <a:buNone/>
                      </a:pPr>
                      <a:r>
                        <a:rPr/>
                        <a:t>Availability of testing resources; clearly defined test cases.</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4.0 Deployment &amp; Documentation</a:t>
            </a:r>
            <a:r>
              <a:rPr/>
              <a:t> (Relevance Score: 82)</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88900"/>
                <a:gridCol w="406400"/>
                <a:gridCol w="1193800"/>
                <a:gridCol w="215900"/>
                <a:gridCol w="457200"/>
                <a:gridCol w="215900"/>
                <a:gridCol w="1003300"/>
                <a:gridCol w="139700"/>
                <a:gridCol w="520700"/>
                <a:gridCol w="876300"/>
              </a:tblGrid>
              <a:tr h="0">
                <a:tc>
                  <a:txBody>
                    <a:bodyPr/>
                    <a:lstStyle/>
                    <a:p>
                      <a:pPr lvl="0" indent="0" marL="0">
                        <a:buNone/>
                      </a:pPr>
                      <a:r>
                        <a:rPr/>
                        <a:t>WBS ID</a:t>
                      </a:r>
                    </a:p>
                  </a:txBody>
                  <a:tcPr/>
                </a:tc>
                <a:tc>
                  <a:txBody>
                    <a:bodyPr/>
                    <a:lstStyle/>
                    <a:p>
                      <a:pPr lvl="0" indent="0" marL="0">
                        <a:buNone/>
                      </a:pPr>
                      <a:r>
                        <a:rPr/>
                        <a:t>Work Package Name</a:t>
                      </a:r>
                    </a:p>
                  </a:txBody>
                  <a:tcPr/>
                </a:tc>
                <a:tc>
                  <a:txBody>
                    <a:bodyPr/>
                    <a:lstStyle/>
                    <a:p>
                      <a:pPr lvl="0" indent="0" marL="0">
                        <a:buNone/>
                      </a:pPr>
                      <a:r>
                        <a:rPr/>
                        <a:t>Description</a:t>
                      </a:r>
                    </a:p>
                  </a:txBody>
                  <a:tcPr/>
                </a:tc>
                <a:tc>
                  <a:txBody>
                    <a:bodyPr/>
                    <a:lstStyle/>
                    <a:p>
                      <a:pPr lvl="0" indent="0" marL="0">
                        <a:buNone/>
                      </a:pPr>
                      <a:r>
                        <a:rPr/>
                        <a:t>Responsible Party</a:t>
                      </a:r>
                    </a:p>
                  </a:txBody>
                  <a:tcPr/>
                </a:tc>
                <a:tc>
                  <a:txBody>
                    <a:bodyPr/>
                    <a:lstStyle/>
                    <a:p>
                      <a:pPr lvl="0" indent="0" marL="0">
                        <a:buNone/>
                      </a:pPr>
                      <a:r>
                        <a:rPr/>
                        <a:t>Resources</a:t>
                      </a:r>
                    </a:p>
                  </a:txBody>
                  <a:tcPr/>
                </a:tc>
                <a:tc>
                  <a:txBody>
                    <a:bodyPr/>
                    <a:lstStyle/>
                    <a:p>
                      <a:pPr lvl="0" indent="0" marL="0">
                        <a:buNone/>
                      </a:pPr>
                      <a:r>
                        <a:rPr/>
                        <a:t>Estimated Duration</a:t>
                      </a:r>
                    </a:p>
                  </a:txBody>
                  <a:tcPr/>
                </a:tc>
                <a:tc>
                  <a:txBody>
                    <a:bodyPr/>
                    <a:lstStyle/>
                    <a:p>
                      <a:pPr lvl="0" indent="0" marL="0">
                        <a:buNone/>
                      </a:pPr>
                      <a:r>
                        <a:rPr/>
                        <a:t>Acceptance Criteria</a:t>
                      </a:r>
                    </a:p>
                  </a:txBody>
                  <a:tcPr/>
                </a:tc>
                <a:tc>
                  <a:txBody>
                    <a:bodyPr/>
                    <a:lstStyle/>
                    <a:p>
                      <a:pPr lvl="0" indent="0" marL="0">
                        <a:buNone/>
                      </a:pPr>
                      <a:r>
                        <a:rPr/>
                        <a:t>Dependencies</a:t>
                      </a:r>
                    </a:p>
                  </a:txBody>
                  <a:tcPr/>
                </a:tc>
                <a:tc>
                  <a:txBody>
                    <a:bodyPr/>
                    <a:lstStyle/>
                    <a:p>
                      <a:pPr lvl="0" indent="0" marL="0">
                        <a:buNone/>
                      </a:pPr>
                      <a:r>
                        <a:rPr/>
                        <a:t>Quality Requirements</a:t>
                      </a:r>
                    </a:p>
                  </a:txBody>
                  <a:tcPr/>
                </a:tc>
                <a:tc>
                  <a:txBody>
                    <a:bodyPr/>
                    <a:lstStyle/>
                    <a:p>
                      <a:pPr lvl="0" indent="0" marL="0">
                        <a:buNone/>
                      </a:pPr>
                      <a:r>
                        <a:rPr/>
                        <a:t>Assumptions &amp; Constraints</a:t>
                      </a:r>
                    </a:p>
                  </a:txBody>
                  <a:tcPr/>
                </a:tc>
              </a:tr>
              <a:tr h="0">
                <a:tc>
                  <a:txBody>
                    <a:bodyPr/>
                    <a:lstStyle/>
                    <a:p>
                      <a:pPr lvl="0" indent="0" marL="0">
                        <a:buNone/>
                      </a:pPr>
                      <a:r>
                        <a:rPr/>
                        <a:t>4.1</a:t>
                      </a:r>
                    </a:p>
                  </a:txBody>
                </a:tc>
                <a:tc>
                  <a:txBody>
                    <a:bodyPr/>
                    <a:lstStyle/>
                    <a:p>
                      <a:pPr lvl="0" indent="0" marL="0">
                        <a:buNone/>
                      </a:pPr>
                      <a:r>
                        <a:rPr/>
                        <a:t>Deployment</a:t>
                      </a:r>
                    </a:p>
                  </a:txBody>
                </a:tc>
                <a:tc>
                  <a:txBody>
                    <a:bodyPr/>
                    <a:lstStyle/>
                    <a:p>
                      <a:pPr lvl="0" indent="0" marL="0">
                        <a:buNone/>
                      </a:pPr>
                      <a:r>
                        <a:rPr/>
                        <a:t>Deploy the software to the production environment.</a:t>
                      </a:r>
                    </a:p>
                  </a:txBody>
                </a:tc>
                <a:tc>
                  <a:txBody>
                    <a:bodyPr/>
                    <a:lstStyle/>
                    <a:p>
                      <a:pPr lvl="0" indent="0" marL="0">
                        <a:buNone/>
                      </a:pPr>
                      <a:r>
                        <a:rPr/>
                        <a:t>DevOps Team</a:t>
                      </a:r>
                    </a:p>
                  </a:txBody>
                </a:tc>
                <a:tc>
                  <a:txBody>
                    <a:bodyPr/>
                    <a:lstStyle/>
                    <a:p>
                      <a:pPr lvl="0" indent="0" marL="0">
                        <a:buNone/>
                      </a:pPr>
                      <a:r>
                        <a:rPr/>
                        <a:t>Deployment Tools, Server Infrastructure</a:t>
                      </a:r>
                    </a:p>
                  </a:txBody>
                </a:tc>
                <a:tc>
                  <a:txBody>
                    <a:bodyPr/>
                    <a:lstStyle/>
                    <a:p>
                      <a:pPr lvl="0" indent="0" marL="0">
                        <a:buNone/>
                      </a:pPr>
                      <a:r>
                        <a:rPr/>
                        <a:t>1 week</a:t>
                      </a:r>
                    </a:p>
                  </a:txBody>
                </a:tc>
                <a:tc>
                  <a:txBody>
                    <a:bodyPr/>
                    <a:lstStyle/>
                    <a:p>
                      <a:pPr lvl="0" indent="0" marL="0">
                        <a:buNone/>
                      </a:pPr>
                      <a:r>
                        <a:rPr/>
                        <a:t>Successful deployment to production environment; system stability and performance verification.</a:t>
                      </a:r>
                    </a:p>
                  </a:txBody>
                </a:tc>
                <a:tc>
                  <a:txBody>
                    <a:bodyPr/>
                    <a:lstStyle/>
                    <a:p>
                      <a:pPr lvl="0" indent="0" marL="0">
                        <a:buNone/>
                      </a:pPr>
                      <a:r>
                        <a:rPr/>
                        <a:t>3.3</a:t>
                      </a:r>
                    </a:p>
                  </a:txBody>
                </a:tc>
                <a:tc>
                  <a:txBody>
                    <a:bodyPr/>
                    <a:lstStyle/>
                    <a:p>
                      <a:pPr lvl="0" indent="0" marL="0">
                        <a:buNone/>
                      </a:pPr>
                      <a:r>
                        <a:rPr/>
                        <a:t>Smooth and reliable deployment process; minimal downtime</a:t>
                      </a:r>
                    </a:p>
                  </a:txBody>
                </a:tc>
                <a:tc>
                  <a:txBody>
                    <a:bodyPr/>
                    <a:lstStyle/>
                    <a:p>
                      <a:pPr lvl="0" indent="0" marL="0">
                        <a:buNone/>
                      </a:pPr>
                      <a:r>
                        <a:rPr/>
                        <a:t>Stable production environment; appropriate infrastructure available.</a:t>
                      </a:r>
                    </a:p>
                  </a:txBody>
                </a:tc>
              </a:tr>
              <a:tr h="0">
                <a:tc>
                  <a:txBody>
                    <a:bodyPr/>
                    <a:lstStyle/>
                    <a:p>
                      <a:pPr lvl="0" indent="0" marL="0">
                        <a:buNone/>
                      </a:pPr>
                      <a:r>
                        <a:rPr/>
                        <a:t>4.2</a:t>
                      </a:r>
                    </a:p>
                  </a:txBody>
                </a:tc>
                <a:tc>
                  <a:txBody>
                    <a:bodyPr/>
                    <a:lstStyle/>
                    <a:p>
                      <a:pPr lvl="0" indent="0" marL="0">
                        <a:buNone/>
                      </a:pPr>
                      <a:r>
                        <a:rPr/>
                        <a:t>User Documentation Creation</a:t>
                      </a:r>
                    </a:p>
                  </a:txBody>
                </a:tc>
                <a:tc>
                  <a:txBody>
                    <a:bodyPr/>
                    <a:lstStyle/>
                    <a:p>
                      <a:pPr lvl="0" indent="0" marL="0">
                        <a:buNone/>
                      </a:pPr>
                      <a:r>
                        <a:rPr/>
                        <a:t>Create comprehensive user documentation.</a:t>
                      </a:r>
                    </a:p>
                  </a:txBody>
                </a:tc>
                <a:tc>
                  <a:txBody>
                    <a:bodyPr/>
                    <a:lstStyle/>
                    <a:p>
                      <a:pPr lvl="0" indent="0" marL="0">
                        <a:buNone/>
                      </a:pPr>
                      <a:r>
                        <a:rPr/>
                        <a:t>Technical Writer</a:t>
                      </a:r>
                    </a:p>
                  </a:txBody>
                </a:tc>
                <a:tc>
                  <a:txBody>
                    <a:bodyPr/>
                    <a:lstStyle/>
                    <a:p>
                      <a:pPr lvl="0" indent="0" marL="0">
                        <a:buNone/>
                      </a:pPr>
                      <a:r>
                        <a:rPr/>
                        <a:t>Documentation Tools, Style Guide</a:t>
                      </a:r>
                    </a:p>
                  </a:txBody>
                </a:tc>
                <a:tc>
                  <a:txBody>
                    <a:bodyPr/>
                    <a:lstStyle/>
                    <a:p>
                      <a:pPr lvl="0" indent="0" marL="0">
                        <a:buNone/>
                      </a:pPr>
                      <a:r>
                        <a:rPr/>
                        <a:t>2 weeks</a:t>
                      </a:r>
                    </a:p>
                  </a:txBody>
                </a:tc>
                <a:tc>
                  <a:txBody>
                    <a:bodyPr/>
                    <a:lstStyle/>
                    <a:p>
                      <a:pPr lvl="0" indent="0" marL="0">
                        <a:buNone/>
                      </a:pPr>
                      <a:r>
                        <a:rPr/>
                        <a:t>Clear, concise, and accurate user documentation</a:t>
                      </a:r>
                    </a:p>
                  </a:txBody>
                </a:tc>
                <a:tc>
                  <a:txBody>
                    <a:bodyPr/>
                    <a:lstStyle/>
                    <a:p>
                      <a:pPr lvl="0" indent="0" marL="0">
                        <a:buNone/>
                      </a:pPr>
                      <a:r>
                        <a:rPr/>
                        <a:t>1.2, 4.1</a:t>
                      </a:r>
                    </a:p>
                  </a:txBody>
                </a:tc>
                <a:tc>
                  <a:txBody>
                    <a:bodyPr/>
                    <a:lstStyle/>
                    <a:p>
                      <a:pPr lvl="0" indent="0" marL="0">
                        <a:buNone/>
                      </a:pPr>
                      <a:r>
                        <a:rPr/>
                        <a:t>Well-structured, easy to understand documentation</a:t>
                      </a:r>
                    </a:p>
                  </a:txBody>
                </a:tc>
                <a:tc>
                  <a:txBody>
                    <a:bodyPr/>
                    <a:lstStyle/>
                    <a:p>
                      <a:pPr lvl="0" indent="0" marL="0">
                        <a:buNone/>
                      </a:pPr>
                      <a:r>
                        <a:rPr/>
                        <a:t>Access to necessary information; collaboration with development team.</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is a partial WBS Dictionary. A comprehensive WBS would include significantly more granular work packages for each phase of the project. This example provides a framework for a more complete document. The estimated durations are also highly dependent on team size, skill set, and other project-specific factors.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2025-06-10T15:32:24Z</dcterms:created>
  <dcterms:modified xsi:type="dcterms:W3CDTF">2025-06-10T15:32:24Z</dcterms:modified>
</cp:coreProperties>
</file>

<file path=docProps/custom.xml><?xml version="1.0" encoding="utf-8"?>
<Properties xmlns="http://schemas.openxmlformats.org/officeDocument/2006/custom-properties" xmlns:vt="http://schemas.openxmlformats.org/officeDocument/2006/docPropsVTypes"/>
</file>