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Technology Stack Analysis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technical-analysis</a:t>
            </a:r>
            <a:br/>
            <a:r>
              <a:rPr b="1"/>
              <a:t>Generated:</a:t>
            </a:r>
            <a:r>
              <a:rPr/>
              <a:t> 2025-06-10T08:17:57.074Z</a:t>
            </a:r>
            <a:br/>
            <a:r>
              <a:rPr b="1"/>
              <a:t>Description:</a:t>
            </a:r>
            <a:r>
              <a:rPr/>
              <a:t> Comprehensive technology stack recommendations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Technology Stack Architecture for Requirements Gathering Agent</a:t>
            </a:r>
          </a:p>
          <a:p>
            <a:pPr lvl="0" indent="0" marL="0">
              <a:buNone/>
            </a:pPr>
            <a:r>
              <a:rPr/>
              <a:t>This document outlines a technology stack architecture for the Requirements Gathering Agent, considering its current functionality and future scalability. The existing architecture is already well-defined, leveraging Node.js, TypeScript, and various AI APIs. This analysis focuses on enhancing and refining it.</a:t>
            </a:r>
          </a:p>
          <a:p>
            <a:pPr lvl="0" indent="0" marL="0">
              <a:buNone/>
            </a:pPr>
            <a:r>
              <a:rPr b="1"/>
              <a:t>I. Frontend Technology:</a:t>
            </a:r>
          </a:p>
          <a:p>
            <a:pPr lvl="0"/>
            <a:r>
              <a:rPr b="1"/>
              <a:t>Recommendation:</a:t>
            </a:r>
            <a:r>
              <a:rPr/>
              <a:t> No dedicated frontend is currently required, and the CLI approach is efficient. Maintaining the CLI focus is recommended for simplicity and direct interaction with the underlying logic. Future expansion could consider a web UI, but this should be a separate phase.</a:t>
            </a:r>
          </a:p>
          <a:p>
            <a:pPr lvl="0"/>
            <a:r>
              <a:rPr b="1"/>
              <a:t>Justification:</a:t>
            </a:r>
            <a:r>
              <a:rPr/>
              <a:t> The primary function is document generation, best served by direct command-line interaction. A web UI adds complexity without immediate benefit.</a:t>
            </a:r>
          </a:p>
          <a:p>
            <a:pPr lvl="0"/>
            <a:r>
              <a:rPr b="1"/>
              <a:t>Alternatives Considered:</a:t>
            </a:r>
            <a:r>
              <a:rPr/>
              <a:t> A web UI (React, Vue, Angular), but deemed premature at this stage.</a:t>
            </a:r>
          </a:p>
          <a:p>
            <a:pPr lvl="0" indent="0" marL="0">
              <a:buNone/>
            </a:pPr>
            <a:r>
              <a:rPr b="1"/>
              <a:t>II. Backend Technology:</a:t>
            </a:r>
          </a:p>
          <a:p>
            <a:pPr lvl="0"/>
            <a:r>
              <a:rPr b="1"/>
              <a:t>Recommendation:</a:t>
            </a:r>
            <a:r>
              <a:rPr/>
              <a:t> Node.js with TypeScript remains the optimal choice.</a:t>
            </a:r>
          </a:p>
          <a:p>
            <a:pPr lvl="0"/>
            <a:r>
              <a:rPr b="1"/>
              <a:t>Justification:</a:t>
            </a:r>
            <a:r>
              <a:rPr/>
              <a:t> The existing codebase is already in Node.js and TypeScript, offering advantages in maintainability, type safety, and developer familiarity. The asynchronous nature of Node.js is well-suited for handling multiple AI API calls.</a:t>
            </a:r>
          </a:p>
          <a:p>
            <a:pPr lvl="0"/>
            <a:r>
              <a:rPr b="1"/>
              <a:t>Key Advantages:</a:t>
            </a:r>
            <a:r>
              <a:rPr/>
              <a:t> Strong community support, vast ecosystem of libraries, excellent performance for I/O-bound tasks, and the use of TypeScript enhances code quality and reduces errors.</a:t>
            </a:r>
          </a:p>
          <a:p>
            <a:pPr lvl="0"/>
            <a:r>
              <a:rPr b="1"/>
              <a:t>Drawbacks:</a:t>
            </a:r>
            <a:r>
              <a:rPr/>
              <a:t> Can be challenging for CPU-intensive tasks (though not a major concern here), potential for callback hell if not managed carefully (mitigated by async/await).</a:t>
            </a:r>
          </a:p>
          <a:p>
            <a:pPr lvl="0"/>
            <a:r>
              <a:rPr b="1"/>
              <a:t>Alternatives Considered:</a:t>
            </a:r>
            <a:r>
              <a:rPr/>
              <a:t> Python (Flask or FastAPI) – a viable alternative, but requires rewriting the existing codebase. Go – offers performance advantages but requires a significant rewrite.</a:t>
            </a:r>
          </a:p>
          <a:p>
            <a:pPr lvl="0" indent="0" marL="0">
              <a:buNone/>
            </a:pPr>
            <a:r>
              <a:rPr b="1"/>
              <a:t>III. Database:</a:t>
            </a:r>
          </a:p>
          <a:p>
            <a:pPr lvl="0"/>
            <a:r>
              <a:rPr b="1"/>
              <a:t>Recommendation:</a:t>
            </a:r>
            <a:r>
              <a:rPr/>
              <a:t> No persistent database is currently needed.</a:t>
            </a:r>
          </a:p>
          <a:p>
            <a:pPr lvl="0"/>
            <a:r>
              <a:rPr b="1"/>
              <a:t>Justification:</a:t>
            </a:r>
            <a:r>
              <a:rPr/>
              <a:t> The application primarily generates documents based on input files and AI interactions. Data persistence is minimal, primarily configuration settings which can be managed via environment variables or a simple configuration file (e.g., JSON, YAML).</a:t>
            </a:r>
          </a:p>
          <a:p>
            <a:pPr lvl="0"/>
            <a:r>
              <a:rPr b="1"/>
              <a:t>Alternatives Considered:</a:t>
            </a:r>
            <a:r>
              <a:rPr/>
              <a:t> A document database (MongoDB) or a key-value store (Redis) could be considered for future features such as storing generated documents or user preferences, but are not necessary at this stage.</a:t>
            </a:r>
          </a:p>
          <a:p>
            <a:pPr lvl="0" indent="0" marL="0">
              <a:buNone/>
            </a:pPr>
            <a:r>
              <a:rPr b="1"/>
              <a:t>IV. DevOps and Infrastructure:</a:t>
            </a:r>
          </a:p>
          <a:p>
            <a:pPr lvl="0"/>
            <a:r>
              <a:rPr b="1"/>
              <a:t>Recommendation:</a:t>
            </a:r>
          </a:p>
          <a:p>
            <a:pPr lvl="1"/>
            <a:r>
              <a:rPr b="1"/>
              <a:t>CI/CD:</a:t>
            </a:r>
            <a:r>
              <a:rPr/>
              <a:t> GitHub Actions or similar for automated build, testing, and deployment to npm.</a:t>
            </a:r>
          </a:p>
          <a:p>
            <a:pPr lvl="1"/>
            <a:r>
              <a:rPr b="1"/>
              <a:t>Containerization:</a:t>
            </a:r>
            <a:r>
              <a:rPr/>
              <a:t> Docker for consistent environment across development and production.</a:t>
            </a:r>
          </a:p>
          <a:p>
            <a:pPr lvl="1"/>
            <a:r>
              <a:rPr b="1"/>
              <a:t>Cloud Hosting:</a:t>
            </a:r>
            <a:r>
              <a:rPr/>
              <a:t> Consider serverless functions (AWS Lambda, Google Cloud Functions, Azure Functions) for scalability and cost efficiency. Alternatively, a small virtual machine (VM) on a cloud provider (AWS, Azure, GCP) could suffice.</a:t>
            </a:r>
          </a:p>
          <a:p>
            <a:pPr lvl="0"/>
            <a:r>
              <a:rPr b="1"/>
              <a:t>Justification:</a:t>
            </a:r>
            <a:r>
              <a:rPr/>
              <a:t> Leveraging CI/CD ensures rapid iteration and reliable deployments. Containerization provides portability and consistency. Serverless functions or a small VM offer scalability and cost-effectiveness without requiring significant infrastructure management.</a:t>
            </a:r>
          </a:p>
          <a:p>
            <a:pPr lvl="0"/>
            <a:r>
              <a:rPr b="1"/>
              <a:t>Implementation Considerations:</a:t>
            </a:r>
            <a:r>
              <a:rPr/>
              <a:t> Setting up automated testing, including unit, integration, and end-to-end tests, is crucial. Monitoring tools (e.g., Prometheus, Grafana) should be integrated to track performance and identify potential issues.</a:t>
            </a:r>
          </a:p>
          <a:p>
            <a:pPr lvl="0"/>
            <a:r>
              <a:rPr b="1"/>
              <a:t>Alternatives Considered:</a:t>
            </a:r>
            <a:r>
              <a:rPr/>
              <a:t> On-premise hosting, but less scalable and requires more management overhead.</a:t>
            </a:r>
          </a:p>
          <a:p>
            <a:pPr lvl="0" indent="0" marL="0">
              <a:buNone/>
            </a:pPr>
            <a:r>
              <a:rPr b="1"/>
              <a:t>V. Integration Approaches:</a:t>
            </a:r>
          </a:p>
          <a:p>
            <a:pPr lvl="0"/>
            <a:r>
              <a:rPr b="1"/>
              <a:t>Recommendation:</a:t>
            </a:r>
            <a:r>
              <a:rPr/>
              <a:t> Maintain the current approach of direct API calls to the various AI providers. The use of well-defined interfaces and error handling already mitigates risks.</a:t>
            </a:r>
          </a:p>
          <a:p>
            <a:pPr lvl="0"/>
            <a:r>
              <a:rPr b="1"/>
              <a:t>Justification:</a:t>
            </a:r>
            <a:r>
              <a:rPr/>
              <a:t> Direct API calls are efficient and offer fine-grained control. The current abstraction layer for different AI providers is a good starting point.</a:t>
            </a:r>
          </a:p>
          <a:p>
            <a:pPr lvl="0"/>
            <a:r>
              <a:rPr b="1"/>
              <a:t>Implementation Considerations:</a:t>
            </a:r>
            <a:r>
              <a:rPr/>
              <a:t> Implement robust error handling and retry mechanisms for API calls. Consider rate limiting and throttling to prevent exceeding API quotas.</a:t>
            </a:r>
          </a:p>
          <a:p>
            <a:pPr lvl="0" indent="0" marL="0">
              <a:buNone/>
            </a:pPr>
            <a:r>
              <a:rPr b="1"/>
              <a:t>VI. API Design:</a:t>
            </a:r>
          </a:p>
          <a:p>
            <a:pPr lvl="0"/>
            <a:r>
              <a:rPr b="1"/>
              <a:t>Recommendation:</a:t>
            </a:r>
            <a:r>
              <a:rPr/>
              <a:t> The CLI already serves as the primary API. Future expansion could involve a RESTful API to allow integration with other systems.</a:t>
            </a:r>
          </a:p>
          <a:p>
            <a:pPr lvl="0"/>
            <a:r>
              <a:rPr b="1"/>
              <a:t>Justification:</a:t>
            </a:r>
            <a:r>
              <a:rPr/>
              <a:t> The CLI provides sufficient functionality for current needs. A RESTful API (using Express.js or similar) would be necessary if third-party tools need to integrate with the Requirements Gathering Agent.</a:t>
            </a:r>
          </a:p>
          <a:p>
            <a:pPr lvl="0"/>
            <a:r>
              <a:rPr b="1"/>
              <a:t>Implementation Considerations:</a:t>
            </a:r>
            <a:r>
              <a:rPr/>
              <a:t> Design a well-documented REST API with clear endpoints, request/response formats, and error handling.</a:t>
            </a:r>
          </a:p>
          <a:p>
            <a:pPr lvl="0" indent="0" marL="0">
              <a:buNone/>
            </a:pPr>
            <a:r>
              <a:rPr b="1"/>
              <a:t>VII. Security Considerations:</a:t>
            </a:r>
          </a:p>
          <a:p>
            <a:pPr lvl="0"/>
            <a:r>
              <a:rPr b="1"/>
              <a:t>Recommendation:</a:t>
            </a:r>
          </a:p>
          <a:p>
            <a:pPr lvl="1"/>
            <a:r>
              <a:rPr/>
              <a:t>Securely manage API keys and tokens using environment variables or a secure configuration store.</a:t>
            </a:r>
          </a:p>
          <a:p>
            <a:pPr lvl="1"/>
            <a:r>
              <a:rPr/>
              <a:t>Implement input validation to prevent injection attacks.</a:t>
            </a:r>
          </a:p>
          <a:p>
            <a:pPr lvl="1"/>
            <a:r>
              <a:rPr/>
              <a:t>Regularly update dependencies to patch vulnerabilities.</a:t>
            </a:r>
          </a:p>
          <a:p>
            <a:pPr lvl="1"/>
            <a:r>
              <a:rPr/>
              <a:t>Implement logging and monitoring for security events.</a:t>
            </a:r>
          </a:p>
          <a:p>
            <a:pPr lvl="0"/>
            <a:r>
              <a:rPr b="1"/>
              <a:t>Justification:</a:t>
            </a:r>
            <a:r>
              <a:rPr/>
              <a:t> Protecting sensitive information like API keys is paramount. Input validation is crucial for preventing malicious code execution. Regular updates mitigate risks associated with known vulnerabilities. Monitoring security events allows for prompt response to any threats.</a:t>
            </a:r>
          </a:p>
          <a:p>
            <a:pPr lvl="0" indent="0" marL="0">
              <a:buNone/>
            </a:pPr>
            <a:r>
              <a:rPr b="1"/>
              <a:t>VIII. Scalability and Performance:</a:t>
            </a:r>
          </a:p>
          <a:p>
            <a:pPr lvl="0"/>
            <a:r>
              <a:rPr b="1"/>
              <a:t>Recommendation:</a:t>
            </a:r>
            <a:r>
              <a:rPr/>
              <a:t> The serverless approach (or a small, well-configured VM) offers good scalability. Load testing should be performed to determine the capacity limits.</a:t>
            </a:r>
          </a:p>
          <a:p>
            <a:pPr lvl="0"/>
            <a:r>
              <a:rPr b="1"/>
              <a:t>Justification:</a:t>
            </a:r>
            <a:r>
              <a:rPr/>
              <a:t> Serverless functions automatically scale based on demand, handling peak loads efficiently. A small VM can be scaled horizontally if needed.</a:t>
            </a:r>
          </a:p>
          <a:p>
            <a:pPr lvl="0"/>
            <a:r>
              <a:rPr b="1"/>
              <a:t>Implementation Considerations:</a:t>
            </a:r>
            <a:r>
              <a:rPr/>
              <a:t> Profile the application to identify performance bottlenecks. Implement caching mechanisms where appropriate to reduce API calls.</a:t>
            </a:r>
          </a:p>
          <a:p>
            <a:pPr lvl="0" indent="0" marL="0">
              <a:buNone/>
            </a:pPr>
            <a:r>
              <a:rPr b="1"/>
              <a:t>IX. Development Workflow:</a:t>
            </a:r>
          </a:p>
          <a:p>
            <a:pPr lvl="0"/>
            <a:r>
              <a:rPr b="1"/>
              <a:t>Recommendation:</a:t>
            </a:r>
            <a:r>
              <a:rPr/>
              <a:t> Agile methodologies (e.g., Scrum, Kanban) are recommended to allow for iterative development and feedback.</a:t>
            </a:r>
          </a:p>
          <a:p>
            <a:pPr lvl="0"/>
            <a:r>
              <a:rPr b="1"/>
              <a:t>Justification:</a:t>
            </a:r>
            <a:r>
              <a:rPr/>
              <a:t> Agile approaches facilitate rapid iterations, continuous integration, and quick adaptation to changing requirements.</a:t>
            </a:r>
          </a:p>
          <a:p>
            <a:pPr lvl="0" indent="0" marL="0">
              <a:buNone/>
            </a:pPr>
            <a:r>
              <a:rPr b="1"/>
              <a:t>X. Testing Frameworks and Strategies:</a:t>
            </a:r>
          </a:p>
          <a:p>
            <a:pPr lvl="0"/>
            <a:r>
              <a:rPr b="1"/>
              <a:t>Recommendation:</a:t>
            </a:r>
            <a:r>
              <a:rPr/>
              <a:t> Jest (already in use) for unit and integration tests. Cypress or Selenium for end-to-end testing if a web UI is added later.</a:t>
            </a:r>
          </a:p>
          <a:p>
            <a:pPr lvl="0"/>
            <a:r>
              <a:rPr b="1"/>
              <a:t>Justification:</a:t>
            </a:r>
            <a:r>
              <a:rPr/>
              <a:t> Jest is a robust testing framework for JavaScript, and its integration with TypeScript is excellent.</a:t>
            </a:r>
          </a:p>
          <a:p>
            <a:pPr lvl="0" indent="0" marL="0">
              <a:buNone/>
            </a:pPr>
            <a:r>
              <a:rPr b="1"/>
              <a:t>XI. Monitoring and Observability:</a:t>
            </a:r>
          </a:p>
          <a:p>
            <a:pPr lvl="0"/>
            <a:r>
              <a:rPr b="1"/>
              <a:t>Recommendation:</a:t>
            </a:r>
            <a:r>
              <a:rPr/>
              <a:t> Integrate Prometheus and Grafana or a similar monitoring system. Logging should be comprehensive, including API call details, error messages, and performance metrics.</a:t>
            </a:r>
          </a:p>
          <a:p>
            <a:pPr lvl="0"/>
            <a:r>
              <a:rPr b="1"/>
              <a:t>Justification:</a:t>
            </a:r>
            <a:r>
              <a:rPr/>
              <a:t> This provides real-time insights into system performance, allowing for proactive identification and resolution of issues.</a:t>
            </a:r>
          </a:p>
          <a:p>
            <a:pPr lvl="0" indent="0" marL="0">
              <a:buNone/>
            </a:pPr>
            <a:r>
              <a:rPr b="1"/>
              <a:t>XII. Cost Optimization Approaches:</a:t>
            </a:r>
          </a:p>
          <a:p>
            <a:pPr lvl="0"/>
            <a:r>
              <a:rPr b="1"/>
              <a:t>Recommendation:</a:t>
            </a:r>
            <a:r>
              <a:rPr/>
              <a:t> Utilize serverless functions or a small VM to minimize infrastructure costs. Negotiate favorable pricing with AI providers. Optimize API call frequency to reduce costs.</a:t>
            </a:r>
          </a:p>
          <a:p>
            <a:pPr lvl="0" indent="0" marL="0">
              <a:buNone/>
            </a:pPr>
            <a:r>
              <a:rPr b="1"/>
              <a:t>XIII. Technology Stack Summary: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825500"/>
                <a:gridCol w="1244600"/>
                <a:gridCol w="3035300"/>
              </a:tblGrid>
              <a:tr h="0">
                <a:tc>
                  <a:txBody>
                    <a:bodyPr/>
                    <a:lstStyle/>
                    <a:p>
                      <a:pPr lvl="0" indent="0" marL="0">
                        <a:buNone/>
                      </a:pPr>
                      <a:r>
                        <a:rPr/>
                        <a:t>Component</a:t>
                      </a:r>
                    </a:p>
                  </a:txBody>
                  <a:tcPr/>
                </a:tc>
                <a:tc>
                  <a:txBody>
                    <a:bodyPr/>
                    <a:lstStyle/>
                    <a:p>
                      <a:pPr lvl="0" indent="0" marL="0">
                        <a:buNone/>
                      </a:pPr>
                      <a:r>
                        <a:rPr/>
                        <a:t>Technology</a:t>
                      </a:r>
                    </a:p>
                  </a:txBody>
                  <a:tcPr/>
                </a:tc>
                <a:tc>
                  <a:txBody>
                    <a:bodyPr/>
                    <a:lstStyle/>
                    <a:p>
                      <a:pPr lvl="0" indent="0" marL="0">
                        <a:buNone/>
                      </a:pPr>
                      <a:r>
                        <a:rPr/>
                        <a:t>Justification</a:t>
                      </a:r>
                    </a:p>
                  </a:txBody>
                  <a:tcPr/>
                </a:tc>
              </a:tr>
              <a:tr h="0">
                <a:tc>
                  <a:txBody>
                    <a:bodyPr/>
                    <a:lstStyle/>
                    <a:p>
                      <a:pPr lvl="0" indent="0" marL="0">
                        <a:buNone/>
                      </a:pPr>
                      <a:r>
                        <a:rPr/>
                        <a:t>Frontend</a:t>
                      </a:r>
                    </a:p>
                  </a:txBody>
                </a:tc>
                <a:tc>
                  <a:txBody>
                    <a:bodyPr/>
                    <a:lstStyle/>
                    <a:p>
                      <a:pPr lvl="0" indent="0" marL="0">
                        <a:buNone/>
                      </a:pPr>
                      <a:r>
                        <a:rPr/>
                        <a:t>CLI</a:t>
                      </a:r>
                    </a:p>
                  </a:txBody>
                </a:tc>
                <a:tc>
                  <a:txBody>
                    <a:bodyPr/>
                    <a:lstStyle/>
                    <a:p>
                      <a:pPr lvl="0" indent="0" marL="0">
                        <a:buNone/>
                      </a:pPr>
                      <a:r>
                        <a:rPr/>
                        <a:t>Simplicity, efficiency for current functionality</a:t>
                      </a:r>
                    </a:p>
                  </a:txBody>
                </a:tc>
              </a:tr>
              <a:tr h="0">
                <a:tc>
                  <a:txBody>
                    <a:bodyPr/>
                    <a:lstStyle/>
                    <a:p>
                      <a:pPr lvl="0" indent="0" marL="0">
                        <a:buNone/>
                      </a:pPr>
                      <a:r>
                        <a:rPr/>
                        <a:t>Backend</a:t>
                      </a:r>
                    </a:p>
                  </a:txBody>
                </a:tc>
                <a:tc>
                  <a:txBody>
                    <a:bodyPr/>
                    <a:lstStyle/>
                    <a:p>
                      <a:pPr lvl="0" indent="0" marL="0">
                        <a:buNone/>
                      </a:pPr>
                      <a:r>
                        <a:rPr/>
                        <a:t>Node.js, TypeScript</a:t>
                      </a:r>
                    </a:p>
                  </a:txBody>
                </a:tc>
                <a:tc>
                  <a:txBody>
                    <a:bodyPr/>
                    <a:lstStyle/>
                    <a:p>
                      <a:pPr lvl="0" indent="0" marL="0">
                        <a:buNone/>
                      </a:pPr>
                      <a:r>
                        <a:rPr/>
                        <a:t>Existing codebase, maintainability, type safety, performance for I/O-bound tasks</a:t>
                      </a:r>
                    </a:p>
                  </a:txBody>
                </a:tc>
              </a:tr>
              <a:tr h="0">
                <a:tc>
                  <a:txBody>
                    <a:bodyPr/>
                    <a:lstStyle/>
                    <a:p>
                      <a:pPr lvl="0" indent="0" marL="0">
                        <a:buNone/>
                      </a:pPr>
                      <a:r>
                        <a:rPr/>
                        <a:t>Database</a:t>
                      </a:r>
                    </a:p>
                  </a:txBody>
                </a:tc>
                <a:tc>
                  <a:txBody>
                    <a:bodyPr/>
                    <a:lstStyle/>
                    <a:p>
                      <a:pPr lvl="0" indent="0" marL="0">
                        <a:buNone/>
                      </a:pPr>
                      <a:r>
                        <a:rPr/>
                        <a:t>None (Configuration file)</a:t>
                      </a:r>
                    </a:p>
                  </a:txBody>
                </a:tc>
                <a:tc>
                  <a:txBody>
                    <a:bodyPr/>
                    <a:lstStyle/>
                    <a:p>
                      <a:pPr lvl="0" indent="0" marL="0">
                        <a:buNone/>
                      </a:pPr>
                      <a:r>
                        <a:rPr/>
                        <a:t>Minimal data persistence required</a:t>
                      </a:r>
                    </a:p>
                  </a:txBody>
                </a:tc>
              </a:tr>
              <a:tr h="0">
                <a:tc>
                  <a:txBody>
                    <a:bodyPr/>
                    <a:lstStyle/>
                    <a:p>
                      <a:pPr lvl="0" indent="0" marL="0">
                        <a:buNone/>
                      </a:pPr>
                      <a:r>
                        <a:rPr/>
                        <a:t>DevOps/Infrastructure</a:t>
                      </a:r>
                    </a:p>
                  </a:txBody>
                </a:tc>
                <a:tc>
                  <a:txBody>
                    <a:bodyPr/>
                    <a:lstStyle/>
                    <a:p>
                      <a:pPr lvl="0" indent="0" marL="0">
                        <a:buNone/>
                      </a:pPr>
                      <a:r>
                        <a:rPr/>
                        <a:t>Docker, Serverless functions, CI/CD (GitHub Actions)</a:t>
                      </a:r>
                    </a:p>
                  </a:txBody>
                </a:tc>
                <a:tc>
                  <a:txBody>
                    <a:bodyPr/>
                    <a:lstStyle/>
                    <a:p>
                      <a:pPr lvl="0" indent="0" marL="0">
                        <a:buNone/>
                      </a:pPr>
                      <a:r>
                        <a:rPr/>
                        <a:t>Scalability, cost-effectiveness, automated deployments</a:t>
                      </a:r>
                    </a:p>
                  </a:txBody>
                </a:tc>
              </a:tr>
              <a:tr h="0">
                <a:tc>
                  <a:txBody>
                    <a:bodyPr/>
                    <a:lstStyle/>
                    <a:p>
                      <a:pPr lvl="0" indent="0" marL="0">
                        <a:buNone/>
                      </a:pPr>
                      <a:r>
                        <a:rPr/>
                        <a:t>API</a:t>
                      </a:r>
                    </a:p>
                  </a:txBody>
                </a:tc>
                <a:tc>
                  <a:txBody>
                    <a:bodyPr/>
                    <a:lstStyle/>
                    <a:p>
                      <a:pPr lvl="0" indent="0" marL="0">
                        <a:buNone/>
                      </a:pPr>
                      <a:r>
                        <a:rPr/>
                        <a:t>CLI (primary), RESTful (future)</a:t>
                      </a:r>
                    </a:p>
                  </a:txBody>
                </a:tc>
                <a:tc>
                  <a:txBody>
                    <a:bodyPr/>
                    <a:lstStyle/>
                    <a:p>
                      <a:pPr lvl="0" indent="0" marL="0">
                        <a:buNone/>
                      </a:pPr>
                      <a:r>
                        <a:rPr/>
                        <a:t>Direct interaction, potential for third-party integration</a:t>
                      </a:r>
                    </a:p>
                  </a:txBody>
                </a:tc>
              </a:tr>
              <a:tr h="0">
                <a:tc>
                  <a:txBody>
                    <a:bodyPr/>
                    <a:lstStyle/>
                    <a:p>
                      <a:pPr lvl="0" indent="0" marL="0">
                        <a:buNone/>
                      </a:pPr>
                      <a:r>
                        <a:rPr/>
                        <a:t>Testing</a:t>
                      </a:r>
                    </a:p>
                  </a:txBody>
                </a:tc>
                <a:tc>
                  <a:txBody>
                    <a:bodyPr/>
                    <a:lstStyle/>
                    <a:p>
                      <a:pPr lvl="0" indent="0" marL="0">
                        <a:buNone/>
                      </a:pPr>
                      <a:r>
                        <a:rPr/>
                        <a:t>Jest, Cypress (future)</a:t>
                      </a:r>
                    </a:p>
                  </a:txBody>
                </a:tc>
                <a:tc>
                  <a:txBody>
                    <a:bodyPr/>
                    <a:lstStyle/>
                    <a:p>
                      <a:pPr lvl="0" indent="0" marL="0">
                        <a:buNone/>
                      </a:pPr>
                      <a:r>
                        <a:rPr/>
                        <a:t>Robust testing framework for JavaScript and potential web UI testing</a:t>
                      </a:r>
                    </a:p>
                  </a:txBody>
                </a:tc>
              </a:tr>
              <a:tr h="0">
                <a:tc>
                  <a:txBody>
                    <a:bodyPr/>
                    <a:lstStyle/>
                    <a:p>
                      <a:pPr lvl="0" indent="0" marL="0">
                        <a:buNone/>
                      </a:pPr>
                      <a:r>
                        <a:rPr/>
                        <a:t>Monitoring</a:t>
                      </a:r>
                    </a:p>
                  </a:txBody>
                </a:tc>
                <a:tc>
                  <a:txBody>
                    <a:bodyPr/>
                    <a:lstStyle/>
                    <a:p>
                      <a:pPr lvl="0" indent="0" marL="0">
                        <a:buNone/>
                      </a:pPr>
                      <a:r>
                        <a:rPr/>
                        <a:t>Prometheus, Grafana (or similar)</a:t>
                      </a:r>
                    </a:p>
                  </a:txBody>
                </a:tc>
                <a:tc>
                  <a:txBody>
                    <a:bodyPr/>
                    <a:lstStyle/>
                    <a:p>
                      <a:pPr lvl="0" indent="0" marL="0">
                        <a:buNone/>
                      </a:pPr>
                      <a:r>
                        <a:rPr/>
                        <a:t>Real-time performance insights</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architecture prioritizes a robust, maintainable, and scalable solution. The phased approach allows for incremental improvements and avoids unnecessary complexity at this stage. Continuous monitoring and performance optimization are crucial for ensuring long-term success.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2025-06-10T15:35:11Z</dcterms:created>
  <dcterms:modified xsi:type="dcterms:W3CDTF">2025-06-10T15:35:11Z</dcterms:modified>
</cp:coreProperties>
</file>

<file path=docProps/custom.xml><?xml version="1.0" encoding="utf-8"?>
<Properties xmlns="http://schemas.openxmlformats.org/officeDocument/2006/custom-properties" xmlns:vt="http://schemas.openxmlformats.org/officeDocument/2006/docPropsVTypes"/>
</file>