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UI/UX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Generated by Requirements Gathering Agent v2.1.2</a:t>
            </a:r>
            <a:br/>
            <a:r>
              <a:rPr b="1"/>
              <a:t>Category:</a:t>
            </a:r>
            <a:r>
              <a:rPr/>
              <a:t> technical-analysis</a:t>
            </a:r>
            <a:br/>
            <a:r>
              <a:rPr b="1"/>
              <a:t>Generated:</a:t>
            </a:r>
            <a:r>
              <a:rPr/>
              <a:t> 2025-06-10T08:18:44.853Z</a:t>
            </a:r>
            <a:br/>
            <a:r>
              <a:rPr b="1"/>
              <a:t>Description:</a:t>
            </a:r>
            <a:r>
              <a:rPr/>
              <a:t> User experience and interface design recommendations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UI/UX Analysis: Requirements Gathering Agent</a:t>
            </a:r>
          </a:p>
          <a:p>
            <a:pPr lvl="0" indent="0" marL="0">
              <a:buNone/>
            </a:pPr>
            <a:r>
              <a:rPr/>
              <a:t>This analysis focuses on improving the user experience of the Requirements Gathering Agent, considering both the command-line interface (CLI) and potential future graphical user interfaces (GUIs).</a:t>
            </a:r>
          </a:p>
          <a:p>
            <a:pPr lvl="0" indent="0" marL="0">
              <a:buNone/>
            </a:pPr>
            <a:r>
              <a:rPr b="1"/>
              <a:t>I. User Experience Strategy and Principles:</a:t>
            </a:r>
          </a:p>
          <a:p>
            <a:pPr lvl="0" indent="0" marL="0">
              <a:buNone/>
            </a:pPr>
            <a:r>
              <a:rPr/>
              <a:t>The core UX principle should be </a:t>
            </a:r>
            <a:r>
              <a:rPr b="1"/>
              <a:t>efficiency and ease of use</a:t>
            </a:r>
            <a:r>
              <a:rPr/>
              <a:t>. The tool aims to automate a complex process, so the interface must be intuitive and minimize user effort. Key principles include:</a:t>
            </a:r>
          </a:p>
          <a:p>
            <a:pPr lvl="0"/>
            <a:r>
              <a:rPr b="1"/>
              <a:t>Simplicity:</a:t>
            </a:r>
            <a:r>
              <a:rPr/>
              <a:t> Minimize the number of steps and options required to generate documentation.</a:t>
            </a:r>
          </a:p>
          <a:p>
            <a:pPr lvl="0"/>
            <a:r>
              <a:rPr b="1"/>
              <a:t>Clarity:</a:t>
            </a:r>
            <a:r>
              <a:rPr/>
              <a:t> Provide clear instructions and feedback at each stage.</a:t>
            </a:r>
          </a:p>
          <a:p>
            <a:pPr lvl="0"/>
            <a:r>
              <a:rPr b="1"/>
              <a:t>Efficiency:</a:t>
            </a:r>
            <a:r>
              <a:rPr/>
              <a:t> Automate as much as possible, focusing on speed and accuracy.</a:t>
            </a:r>
          </a:p>
          <a:p>
            <a:pPr lvl="0"/>
            <a:r>
              <a:rPr b="1"/>
              <a:t>Control:</a:t>
            </a:r>
            <a:r>
              <a:rPr/>
              <a:t> Give users options to customize the generation process and review results.</a:t>
            </a:r>
          </a:p>
          <a:p>
            <a:pPr lvl="0"/>
            <a:r>
              <a:rPr b="1"/>
              <a:t>Feedback:</a:t>
            </a:r>
            <a:r>
              <a:rPr/>
              <a:t> Provide clear progress indicators and error messages.</a:t>
            </a:r>
          </a:p>
          <a:p>
            <a:pPr lvl="0" indent="0" marL="0">
              <a:buNone/>
            </a:pPr>
            <a:r>
              <a:rPr b="1"/>
              <a:t>II. User Interface Design Guidelines (CLI &amp; Potential GUI):</a:t>
            </a:r>
          </a:p>
          <a:p>
            <a:pPr lvl="0" indent="0" marL="0">
              <a:buNone/>
            </a:pPr>
            <a:r>
              <a:rPr b="1"/>
              <a:t>A. CLI:</a:t>
            </a:r>
          </a:p>
          <a:p>
            <a:pPr lvl="0"/>
            <a:r>
              <a:rPr b="1"/>
              <a:t>Consistent Command Structure:</a:t>
            </a:r>
            <a:r>
              <a:rPr/>
              <a:t> Maintain a consistent structure for commands (</a:t>
            </a:r>
            <a:r>
              <a:rPr>
                <a:latin typeface="Courier"/>
              </a:rPr>
              <a:t>requirements-gathering-agent --&lt;option&gt; &lt;value&gt;</a:t>
            </a:r>
            <a:r>
              <a:rPr/>
              <a:t>). Consider using subcommands for better organization (e.g., </a:t>
            </a:r>
            <a:r>
              <a:rPr>
                <a:latin typeface="Courier"/>
              </a:rPr>
              <a:t>rga generate --pmbok --output mydocs</a:t>
            </a:r>
            <a:r>
              <a:rPr/>
              <a:t>).</a:t>
            </a:r>
          </a:p>
          <a:p>
            <a:pPr lvl="0"/>
            <a:r>
              <a:rPr b="1"/>
              <a:t>Help and Documentation:</a:t>
            </a:r>
            <a:r>
              <a:rPr/>
              <a:t> Comprehensive help messages (</a:t>
            </a:r>
            <a:r>
              <a:rPr>
                <a:latin typeface="Courier"/>
              </a:rPr>
              <a:t>--help</a:t>
            </a:r>
            <a:r>
              <a:rPr/>
              <a:t>, </a:t>
            </a:r>
            <a:r>
              <a:rPr>
                <a:latin typeface="Courier"/>
              </a:rPr>
              <a:t>-h</a:t>
            </a:r>
            <a:r>
              <a:rPr/>
              <a:t>) are crucial. Provide clear explanations of options and their effects. Link to online documentation.</a:t>
            </a:r>
          </a:p>
          <a:p>
            <a:pPr lvl="0"/>
            <a:r>
              <a:rPr b="1"/>
              <a:t>Error Handling:</a:t>
            </a:r>
            <a:r>
              <a:rPr/>
              <a:t> Provide informative and actionable error messages, suggesting solutions where possible. Avoid cryptic error codes.</a:t>
            </a:r>
          </a:p>
          <a:p>
            <a:pPr lvl="0"/>
            <a:r>
              <a:rPr b="1"/>
              <a:t>Progress Indicators:</a:t>
            </a:r>
            <a:r>
              <a:rPr/>
              <a:t> Display a progress bar or status messages during long-running operations.</a:t>
            </a:r>
          </a:p>
          <a:p>
            <a:pPr lvl="0"/>
            <a:r>
              <a:rPr b="1"/>
              <a:t>Output Formatting:</a:t>
            </a:r>
            <a:r>
              <a:rPr/>
              <a:t> Allow users to choose output formats (Markdown, JSON, YAML) and control the level of detail.</a:t>
            </a:r>
          </a:p>
          <a:p>
            <a:pPr lvl="0"/>
            <a:r>
              <a:rPr b="1"/>
              <a:t>Configuration:</a:t>
            </a:r>
            <a:r>
              <a:rPr/>
              <a:t> Allow configuration via a </a:t>
            </a:r>
            <a:r>
              <a:rPr>
                <a:latin typeface="Courier"/>
              </a:rPr>
              <a:t>.env</a:t>
            </a:r>
            <a:r>
              <a:rPr/>
              <a:t> file or command-line arguments, with clear defaults. Consider using a configuration file format like YAML for better readability.</a:t>
            </a:r>
          </a:p>
          <a:p>
            <a:pPr lvl="0" indent="0" marL="0">
              <a:buNone/>
            </a:pPr>
            <a:r>
              <a:rPr b="1"/>
              <a:t>B. Potential GUI:</a:t>
            </a:r>
          </a:p>
          <a:p>
            <a:pPr lvl="0"/>
            <a:r>
              <a:rPr b="1"/>
              <a:t>Intuitive Navigation:</a:t>
            </a:r>
            <a:r>
              <a:rPr/>
              <a:t> Use a clear and concise navigation structure, allowing users to easily access all features.</a:t>
            </a:r>
          </a:p>
          <a:p>
            <a:pPr lvl="0"/>
            <a:r>
              <a:rPr b="1"/>
              <a:t>Visual Feedback:</a:t>
            </a:r>
            <a:r>
              <a:rPr/>
              <a:t> Use visual cues (progress bars, loading indicators) to communicate the status of operations.</a:t>
            </a:r>
          </a:p>
          <a:p>
            <a:pPr lvl="0"/>
            <a:r>
              <a:rPr b="1"/>
              <a:t>Input Forms:</a:t>
            </a:r>
            <a:r>
              <a:rPr/>
              <a:t> Use clear and well-labeled input forms for configuration options. Provide default values and tooltips for assistance.</a:t>
            </a:r>
          </a:p>
          <a:p>
            <a:pPr lvl="0"/>
            <a:r>
              <a:rPr b="1"/>
              <a:t>Document Preview:</a:t>
            </a:r>
            <a:r>
              <a:rPr/>
              <a:t> Allow users to preview the generated documents before saving them.</a:t>
            </a:r>
          </a:p>
          <a:p>
            <a:pPr lvl="0"/>
            <a:r>
              <a:rPr b="1"/>
              <a:t>Settings Panel:</a:t>
            </a:r>
            <a:r>
              <a:rPr/>
              <a:t> Provide a dedicated settings panel to manage configuration options.</a:t>
            </a:r>
          </a:p>
          <a:p>
            <a:pPr lvl="0"/>
            <a:r>
              <a:rPr b="1"/>
              <a:t>Report Generation:</a:t>
            </a:r>
            <a:r>
              <a:rPr/>
              <a:t> Provide clear and easy-to-understand reports on the analysis and validation process.</a:t>
            </a:r>
          </a:p>
          <a:p>
            <a:pPr lvl="0" indent="0" marL="0">
              <a:buNone/>
            </a:pPr>
            <a:r>
              <a:rPr b="1"/>
              <a:t>III. Accessibility Requirements (WCAG, Section 508):</a:t>
            </a:r>
          </a:p>
          <a:p>
            <a:pPr lvl="0" indent="0" marL="0">
              <a:buNone/>
            </a:pPr>
            <a:r>
              <a:rPr/>
              <a:t>While primarily CLI-based, future GUI development must adhere to WCAG and Section 508 guidelines. This includes:</a:t>
            </a:r>
          </a:p>
          <a:p>
            <a:pPr lvl="0"/>
            <a:r>
              <a:rPr b="1"/>
              <a:t>Keyboard Navigation:</a:t>
            </a:r>
            <a:r>
              <a:rPr/>
              <a:t> All interactive elements must be accessible via keyboard.</a:t>
            </a:r>
          </a:p>
          <a:p>
            <a:pPr lvl="0"/>
            <a:r>
              <a:rPr b="1"/>
              <a:t>Screen Reader Compatibility:</a:t>
            </a:r>
            <a:r>
              <a:rPr/>
              <a:t> Use semantic HTML and ARIA attributes to ensure compatibility with screen readers.</a:t>
            </a:r>
          </a:p>
          <a:p>
            <a:pPr lvl="0"/>
            <a:r>
              <a:rPr b="1"/>
              <a:t>Color Contrast:</a:t>
            </a:r>
            <a:r>
              <a:rPr/>
              <a:t> Ensure sufficient color contrast between text and background.</a:t>
            </a:r>
          </a:p>
          <a:p>
            <a:pPr lvl="0"/>
            <a:r>
              <a:rPr b="1"/>
              <a:t>Alternative Text:</a:t>
            </a:r>
            <a:r>
              <a:rPr/>
              <a:t> Provide alternative text for images and other non-text content.</a:t>
            </a:r>
          </a:p>
          <a:p>
            <a:pPr lvl="0" indent="0" marL="0">
              <a:buNone/>
            </a:pPr>
            <a:r>
              <a:rPr b="1"/>
              <a:t>IV. Mobile and Responsive Design Considerations:</a:t>
            </a:r>
          </a:p>
          <a:p>
            <a:pPr lvl="0" indent="0" marL="0">
              <a:buNone/>
            </a:pPr>
            <a:r>
              <a:rPr/>
              <a:t>The CLI is inherently platform-agnostic. A future GUI should be responsive, adapting to different screen sizes and devices.</a:t>
            </a:r>
          </a:p>
          <a:p>
            <a:pPr lvl="0" indent="0" marL="0">
              <a:buNone/>
            </a:pPr>
            <a:r>
              <a:rPr b="1"/>
              <a:t>V. User Journey Mapping Recommendations:</a:t>
            </a:r>
          </a:p>
          <a:p>
            <a:pPr lvl="0" indent="-342900" marL="342900">
              <a:buAutoNum type="arabicPeriod"/>
            </a:pPr>
            <a:r>
              <a:rPr b="1"/>
              <a:t>User Needs:</a:t>
            </a:r>
            <a:r>
              <a:rPr/>
              <a:t> Users need to quickly and easily generate accurate PMBOK-compliant documentation from their project’s existing files. They need to understand the relevance scores and validation reports.</a:t>
            </a:r>
          </a:p>
          <a:p>
            <a:pPr lvl="0" indent="-342900" marL="342900">
              <a:buAutoNum type="arabicPeriod"/>
            </a:pPr>
            <a:r>
              <a:rPr b="1"/>
              <a:t>Pain Points:</a:t>
            </a:r>
            <a:r>
              <a:rPr/>
              <a:t> Manual documentation is time-consuming and error-prone. Understanding complex AI models and configurations is difficult.</a:t>
            </a:r>
          </a:p>
          <a:p>
            <a:pPr lvl="0" indent="-342900" marL="342900">
              <a:buAutoNum type="arabicPeriod"/>
            </a:pPr>
            <a:r>
              <a:rPr b="1"/>
              <a:t>Journey:</a:t>
            </a:r>
          </a:p>
          <a:p>
            <a:pPr lvl="1"/>
            <a:r>
              <a:rPr/>
              <a:t>User starts with project files.</a:t>
            </a:r>
          </a:p>
          <a:p>
            <a:pPr lvl="1"/>
            <a:r>
              <a:rPr/>
              <a:t>User runs the tool (CLI or GUI).</a:t>
            </a:r>
          </a:p>
          <a:p>
            <a:pPr lvl="1"/>
            <a:r>
              <a:rPr/>
              <a:t>Tool analyzes files and scores relevance.</a:t>
            </a:r>
          </a:p>
          <a:p>
            <a:pPr lvl="1"/>
            <a:r>
              <a:rPr/>
              <a:t>User chooses options (document types, AI provider, validation level).</a:t>
            </a:r>
          </a:p>
          <a:p>
            <a:pPr lvl="1"/>
            <a:r>
              <a:rPr/>
              <a:t>Tool generates documents.</a:t>
            </a:r>
          </a:p>
          <a:p>
            <a:pPr lvl="1"/>
            <a:r>
              <a:rPr/>
              <a:t>User reviews documents and reports.</a:t>
            </a:r>
          </a:p>
          <a:p>
            <a:pPr lvl="1"/>
            <a:r>
              <a:rPr/>
              <a:t>User saves or shares documents.</a:t>
            </a:r>
          </a:p>
          <a:p>
            <a:pPr lvl="0" indent="-342900" marL="342900">
              <a:buAutoNum type="arabicPeriod"/>
            </a:pPr>
            <a:r>
              <a:rPr b="1"/>
              <a:t>Improvements:</a:t>
            </a:r>
            <a:r>
              <a:rPr/>
              <a:t> Streamline the process, provide clear feedback, and simplify configuration options. Offer a visual representation of the analysis results.</a:t>
            </a:r>
          </a:p>
          <a:p>
            <a:pPr lvl="0" indent="0" marL="0">
              <a:buNone/>
            </a:pPr>
            <a:r>
              <a:rPr b="1"/>
              <a:t>VI. Information Architecture Suggestions:</a:t>
            </a:r>
          </a:p>
          <a:p>
            <a:pPr lvl="0" indent="0" marL="0">
              <a:buNone/>
            </a:pPr>
            <a:r>
              <a:rPr/>
              <a:t>For a GUI, organize information logically:</a:t>
            </a:r>
          </a:p>
          <a:p>
            <a:pPr lvl="0"/>
            <a:r>
              <a:rPr b="1"/>
              <a:t>Dashboard:</a:t>
            </a:r>
            <a:r>
              <a:rPr/>
              <a:t> Overview of project status, recent activities, and quick access to key features.</a:t>
            </a:r>
          </a:p>
          <a:p>
            <a:pPr lvl="0"/>
            <a:r>
              <a:rPr b="1"/>
              <a:t>Project Analysis:</a:t>
            </a:r>
            <a:r>
              <a:rPr/>
              <a:t> Detailed view of the project analysis results, including relevance scores and identified files.</a:t>
            </a:r>
          </a:p>
          <a:p>
            <a:pPr lvl="0"/>
            <a:r>
              <a:rPr b="1"/>
              <a:t>Document Generation:</a:t>
            </a:r>
            <a:r>
              <a:rPr/>
              <a:t> Options to select document types, AI provider, and output format.</a:t>
            </a:r>
          </a:p>
          <a:p>
            <a:pPr lvl="0"/>
            <a:r>
              <a:rPr b="1"/>
              <a:t>Validation Reports:</a:t>
            </a:r>
            <a:r>
              <a:rPr/>
              <a:t> Comprehensive reports on the validation process, including quality scores and recommendations.</a:t>
            </a:r>
          </a:p>
          <a:p>
            <a:pPr lvl="0"/>
            <a:r>
              <a:rPr b="1"/>
              <a:t>Settings:</a:t>
            </a:r>
            <a:r>
              <a:rPr/>
              <a:t> Configuration options for AI providers, output paths, and other settings.</a:t>
            </a:r>
          </a:p>
          <a:p>
            <a:pPr lvl="0" indent="0" marL="0">
              <a:buNone/>
            </a:pPr>
            <a:r>
              <a:rPr b="1"/>
              <a:t>VII. Interaction Design Patterns:</a:t>
            </a:r>
          </a:p>
          <a:p>
            <a:pPr lvl="0"/>
            <a:r>
              <a:rPr b="1"/>
              <a:t>Wizard-style interface (GUI):</a:t>
            </a:r>
            <a:r>
              <a:rPr/>
              <a:t> Guide users through the process step-by-step.</a:t>
            </a:r>
          </a:p>
          <a:p>
            <a:pPr lvl="0"/>
            <a:r>
              <a:rPr b="1"/>
              <a:t>Progress indicators:</a:t>
            </a:r>
            <a:r>
              <a:rPr/>
              <a:t> Keep users informed of the tool’s progress.</a:t>
            </a:r>
          </a:p>
          <a:p>
            <a:pPr lvl="0"/>
            <a:r>
              <a:rPr b="1"/>
              <a:t>Clear error messages:</a:t>
            </a:r>
            <a:r>
              <a:rPr/>
              <a:t> Provide helpful error messages and guidance.</a:t>
            </a:r>
          </a:p>
          <a:p>
            <a:pPr lvl="0"/>
            <a:r>
              <a:rPr b="1"/>
              <a:t>Contextual help:</a:t>
            </a:r>
            <a:r>
              <a:rPr/>
              <a:t> Offer help related to the current task.</a:t>
            </a:r>
          </a:p>
          <a:p>
            <a:pPr lvl="0" indent="0" marL="0">
              <a:buNone/>
            </a:pPr>
            <a:r>
              <a:rPr b="1"/>
              <a:t>VIII. Visual Design and Branding Considerations:</a:t>
            </a:r>
          </a:p>
          <a:p>
            <a:pPr lvl="0" indent="0" marL="0">
              <a:buNone/>
            </a:pPr>
            <a:r>
              <a:rPr/>
              <a:t>A consistent and professional visual design is important for a GUI. Consider using a clean and modern design, with clear typography and color palette.</a:t>
            </a:r>
          </a:p>
          <a:p>
            <a:pPr lvl="0" indent="0" marL="0">
              <a:buNone/>
            </a:pPr>
            <a:r>
              <a:rPr b="1"/>
              <a:t>IX. Usability Testing Strategies:</a:t>
            </a:r>
          </a:p>
          <a:p>
            <a:pPr lvl="0" indent="0" marL="0">
              <a:buNone/>
            </a:pPr>
            <a:r>
              <a:rPr/>
              <a:t>Conduct usability testing with target users to identify areas for improvement. Use both think-aloud protocols and post-task questionnaires.</a:t>
            </a:r>
          </a:p>
          <a:p>
            <a:pPr lvl="0" indent="0" marL="0">
              <a:buNone/>
            </a:pPr>
            <a:r>
              <a:rPr b="1"/>
              <a:t>X. Performance and Optimization for UX:</a:t>
            </a:r>
          </a:p>
          <a:p>
            <a:pPr lvl="0" indent="0" marL="0">
              <a:buNone/>
            </a:pPr>
            <a:r>
              <a:rPr/>
              <a:t>Optimize the tool for speed and efficiency. Use caching and other techniques to minimize loading times.</a:t>
            </a:r>
          </a:p>
          <a:p>
            <a:pPr lvl="0" indent="0" marL="0">
              <a:buNone/>
            </a:pPr>
            <a:r>
              <a:rPr b="1"/>
              <a:t>XI. Content Strategy Recommendations:</a:t>
            </a:r>
          </a:p>
          <a:p>
            <a:pPr lvl="0" indent="0" marL="0">
              <a:buNone/>
            </a:pPr>
            <a:r>
              <a:rPr/>
              <a:t>Provide clear and concise documentation, including tutorials, FAQs, and troubleshooting guides.</a:t>
            </a:r>
          </a:p>
          <a:p>
            <a:pPr lvl="0" indent="0" marL="0">
              <a:buNone/>
            </a:pPr>
            <a:r>
              <a:rPr b="1"/>
              <a:t>XII. Internationalization and Localization Needs:</a:t>
            </a:r>
          </a:p>
          <a:p>
            <a:pPr lvl="0" indent="0" marL="0">
              <a:buNone/>
            </a:pPr>
            <a:r>
              <a:rPr/>
              <a:t>Consider supporting multiple languages and locales for broader reach.</a:t>
            </a:r>
          </a:p>
          <a:p>
            <a:pPr lvl="0" indent="0" marL="0">
              <a:buNone/>
            </a:pPr>
            <a:r>
              <a:rPr b="1"/>
              <a:t>XIII. Addressing Specific Concerns from the README:</a:t>
            </a:r>
          </a:p>
          <a:p>
            <a:pPr lvl="0" indent="0" marL="0">
              <a:buNone/>
            </a:pPr>
            <a:r>
              <a:rPr/>
              <a:t>The README highlights several areas needing UX improvement:</a:t>
            </a:r>
          </a:p>
          <a:p>
            <a:pPr lvl="0"/>
            <a:r>
              <a:rPr b="1"/>
              <a:t>Improved CLI:</a:t>
            </a:r>
            <a:r>
              <a:rPr/>
              <a:t> The sheer number of CLI options necessitates better organization and grouping (subcommands). Consider a more interactive CLI experience for provider selection.</a:t>
            </a:r>
          </a:p>
          <a:p>
            <a:pPr lvl="0"/>
            <a:r>
              <a:rPr b="1"/>
              <a:t>Context Manager Transparency:</a:t>
            </a:r>
            <a:r>
              <a:rPr/>
              <a:t> The GUI should visualize the context used for document generation, showing which files contributed and their relevance scores. This builds trust and allows for better user control.</a:t>
            </a:r>
          </a:p>
          <a:p>
            <a:pPr lvl="0"/>
            <a:r>
              <a:rPr b="1"/>
              <a:t>Error Handling:</a:t>
            </a:r>
            <a:r>
              <a:rPr/>
              <a:t> More user-friendly error messages are crucial. The current focus on technical details should shift to actionable guidance for users.</a:t>
            </a:r>
          </a:p>
          <a:p>
            <a:pPr lvl="0"/>
            <a:r>
              <a:rPr b="1"/>
              <a:t>Enhanced Reporting:</a:t>
            </a:r>
            <a:r>
              <a:rPr/>
              <a:t> The validation reports should be more visually appealing and easier to interpret. Prioritize recommendations and suggestions for improvement.</a:t>
            </a:r>
          </a:p>
          <a:p>
            <a:pPr lvl="0" indent="0" marL="0">
              <a:buNone/>
            </a:pPr>
            <a:r>
              <a:rPr/>
              <a:t>By addressing these UI/UX considerations, the Requirements Gathering Agent can become a more user-friendly and efficient tool, maximizing its value to project managers and business analysts.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2025-06-10T15:35:11Z</dcterms:created>
  <dcterms:modified xsi:type="dcterms:W3CDTF">2025-06-10T15:35:11Z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