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9" r:id="rId3"/>
    <p:sldId id="263" r:id="rId4"/>
    <p:sldId id="261" r:id="rId5"/>
    <p:sldId id="260" r:id="rId6"/>
    <p:sldId id="292" r:id="rId7"/>
    <p:sldId id="281" r:id="rId8"/>
    <p:sldId id="284" r:id="rId9"/>
    <p:sldId id="278" r:id="rId10"/>
    <p:sldId id="291" r:id="rId11"/>
    <p:sldId id="274" r:id="rId12"/>
    <p:sldId id="277" r:id="rId13"/>
    <p:sldId id="282" r:id="rId14"/>
    <p:sldId id="283"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61" autoAdjust="0"/>
  </p:normalViewPr>
  <p:slideViewPr>
    <p:cSldViewPr snapToGrid="0">
      <p:cViewPr varScale="1">
        <p:scale>
          <a:sx n="99" d="100"/>
          <a:sy n="99"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B917F-9C65-4E62-A378-6C3197D92FE5}"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09C19-1C75-4921-81E1-B1F3061B503B}" type="slidenum">
              <a:rPr lang="en-US" smtClean="0"/>
              <a:t>‹#›</a:t>
            </a:fld>
            <a:endParaRPr lang="en-US"/>
          </a:p>
        </p:txBody>
      </p:sp>
    </p:spTree>
    <p:extLst>
      <p:ext uri="{BB962C8B-B14F-4D97-AF65-F5344CB8AC3E}">
        <p14:creationId xmlns:p14="http://schemas.microsoft.com/office/powerpoint/2010/main" val="1225708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609C19-1C75-4921-81E1-B1F3061B503B}" type="slidenum">
              <a:rPr lang="en-US" smtClean="0"/>
              <a:t>4</a:t>
            </a:fld>
            <a:endParaRPr lang="en-US"/>
          </a:p>
        </p:txBody>
      </p:sp>
    </p:spTree>
    <p:extLst>
      <p:ext uri="{BB962C8B-B14F-4D97-AF65-F5344CB8AC3E}">
        <p14:creationId xmlns:p14="http://schemas.microsoft.com/office/powerpoint/2010/main" val="219075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1609C19-1C75-4921-81E1-B1F3061B503B}" type="slidenum">
              <a:rPr lang="en-US" smtClean="0"/>
              <a:t>5</a:t>
            </a:fld>
            <a:endParaRPr lang="en-US"/>
          </a:p>
        </p:txBody>
      </p:sp>
    </p:spTree>
    <p:extLst>
      <p:ext uri="{BB962C8B-B14F-4D97-AF65-F5344CB8AC3E}">
        <p14:creationId xmlns:p14="http://schemas.microsoft.com/office/powerpoint/2010/main" val="130758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609C19-1C75-4921-81E1-B1F3061B503B}" type="slidenum">
              <a:rPr lang="en-US" smtClean="0"/>
              <a:t>6</a:t>
            </a:fld>
            <a:endParaRPr lang="en-US"/>
          </a:p>
        </p:txBody>
      </p:sp>
    </p:spTree>
    <p:extLst>
      <p:ext uri="{BB962C8B-B14F-4D97-AF65-F5344CB8AC3E}">
        <p14:creationId xmlns:p14="http://schemas.microsoft.com/office/powerpoint/2010/main" val="3419894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609C19-1C75-4921-81E1-B1F3061B503B}" type="slidenum">
              <a:rPr lang="en-US" smtClean="0"/>
              <a:t>7</a:t>
            </a:fld>
            <a:endParaRPr lang="en-US"/>
          </a:p>
        </p:txBody>
      </p:sp>
    </p:spTree>
    <p:extLst>
      <p:ext uri="{BB962C8B-B14F-4D97-AF65-F5344CB8AC3E}">
        <p14:creationId xmlns:p14="http://schemas.microsoft.com/office/powerpoint/2010/main" val="74754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endParaRPr lang="en-US" dirty="0">
              <a:solidFill>
                <a:srgbClr val="0E101A"/>
              </a:solidFill>
              <a:effectLst/>
            </a:endParaRPr>
          </a:p>
          <a:p>
            <a:pPr>
              <a:spcBef>
                <a:spcPts val="0"/>
              </a:spcBef>
              <a:spcAft>
                <a:spcPts val="0"/>
              </a:spcAft>
            </a:pPr>
            <a:endParaRPr lang="en-US" dirty="0">
              <a:solidFill>
                <a:srgbClr val="0E101A"/>
              </a:solidFill>
              <a:effectLst/>
            </a:endParaRPr>
          </a:p>
        </p:txBody>
      </p:sp>
      <p:sp>
        <p:nvSpPr>
          <p:cNvPr id="4" name="Slide Number Placeholder 3"/>
          <p:cNvSpPr>
            <a:spLocks noGrp="1"/>
          </p:cNvSpPr>
          <p:nvPr>
            <p:ph type="sldNum" sz="quarter" idx="5"/>
          </p:nvPr>
        </p:nvSpPr>
        <p:spPr/>
        <p:txBody>
          <a:bodyPr/>
          <a:lstStyle/>
          <a:p>
            <a:fld id="{71609C19-1C75-4921-81E1-B1F3061B503B}" type="slidenum">
              <a:rPr lang="en-US" smtClean="0"/>
              <a:t>9</a:t>
            </a:fld>
            <a:endParaRPr lang="en-US"/>
          </a:p>
        </p:txBody>
      </p:sp>
    </p:spTree>
    <p:extLst>
      <p:ext uri="{BB962C8B-B14F-4D97-AF65-F5344CB8AC3E}">
        <p14:creationId xmlns:p14="http://schemas.microsoft.com/office/powerpoint/2010/main" val="117159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375" y="893763"/>
            <a:ext cx="11515725" cy="1564051"/>
          </a:xfrm>
        </p:spPr>
        <p:txBody>
          <a:bodyPr>
            <a:normAutofit/>
          </a:bodyPr>
          <a:lstStyle/>
          <a:p>
            <a:r>
              <a:rPr lang="en-US" sz="4400" b="1" u="sng" dirty="0">
                <a:latin typeface="Arial Narrow" panose="020B0606020202030204" pitchFamily="34" charset="0"/>
                <a:cs typeface="Calibri Light"/>
              </a:rPr>
              <a:t>Predicting Remaining Useful Life of  Lithium-Ion Battery</a:t>
            </a:r>
          </a:p>
        </p:txBody>
      </p:sp>
      <p:sp>
        <p:nvSpPr>
          <p:cNvPr id="3" name="Subtitle 2"/>
          <p:cNvSpPr>
            <a:spLocks noGrp="1"/>
          </p:cNvSpPr>
          <p:nvPr>
            <p:ph type="subTitle" idx="1"/>
          </p:nvPr>
        </p:nvSpPr>
        <p:spPr>
          <a:xfrm>
            <a:off x="1543050" y="3602038"/>
            <a:ext cx="9124950" cy="1141412"/>
          </a:xfrm>
        </p:spPr>
        <p:txBody>
          <a:bodyPr vert="horz" lIns="91440" tIns="45720" rIns="91440" bIns="45720" rtlCol="0" anchor="t">
            <a:normAutofit fontScale="92500" lnSpcReduction="20000"/>
          </a:bodyPr>
          <a:lstStyle/>
          <a:p>
            <a:r>
              <a:rPr lang="en-US" dirty="0">
                <a:ea typeface="+mn-lt"/>
                <a:cs typeface="+mn-lt"/>
              </a:rPr>
              <a:t>Md Reza </a:t>
            </a:r>
          </a:p>
          <a:p>
            <a:r>
              <a:rPr lang="en-US" dirty="0">
                <a:ea typeface="+mn-lt"/>
                <a:cs typeface="+mn-lt"/>
              </a:rPr>
              <a:t>&amp; </a:t>
            </a:r>
          </a:p>
          <a:p>
            <a:r>
              <a:rPr lang="en-US" dirty="0" err="1">
                <a:ea typeface="+mn-lt"/>
                <a:cs typeface="+mn-lt"/>
              </a:rPr>
              <a:t>Kirankumar</a:t>
            </a:r>
            <a:r>
              <a:rPr lang="en-US" dirty="0">
                <a:ea typeface="+mn-lt"/>
                <a:cs typeface="+mn-lt"/>
              </a:rPr>
              <a:t> </a:t>
            </a:r>
            <a:r>
              <a:rPr lang="en-US" dirty="0" err="1">
                <a:ea typeface="+mn-lt"/>
                <a:cs typeface="+mn-lt"/>
              </a:rPr>
              <a:t>Sivarajan</a:t>
            </a:r>
            <a:endParaRPr lang="en-US" dirty="0">
              <a:ea typeface="+mn-lt"/>
              <a:cs typeface="+mn-lt"/>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2"/>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IE7860 Semester Project</a:t>
            </a:r>
          </a:p>
        </p:txBody>
      </p:sp>
    </p:spTree>
    <p:extLst>
      <p:ext uri="{BB962C8B-B14F-4D97-AF65-F5344CB8AC3E}">
        <p14:creationId xmlns:p14="http://schemas.microsoft.com/office/powerpoint/2010/main" val="336608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2"/>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cs typeface="Calibri"/>
              </a:rPr>
              <a:t>IE7860 Semester Project</a:t>
            </a:r>
          </a:p>
        </p:txBody>
      </p:sp>
      <p:sp>
        <p:nvSpPr>
          <p:cNvPr id="2" name="TextBox 1">
            <a:extLst>
              <a:ext uri="{FF2B5EF4-FFF2-40B4-BE49-F238E27FC236}">
                <a16:creationId xmlns:a16="http://schemas.microsoft.com/office/drawing/2014/main" id="{972A3895-60EC-425E-BB51-632E4DE1BFB3}"/>
              </a:ext>
            </a:extLst>
          </p:cNvPr>
          <p:cNvSpPr txBox="1"/>
          <p:nvPr/>
        </p:nvSpPr>
        <p:spPr>
          <a:xfrm>
            <a:off x="473869" y="354805"/>
            <a:ext cx="99982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000000"/>
                </a:solidFill>
                <a:latin typeface="Helvetica Neue"/>
                <a:cs typeface="Calibri"/>
              </a:rPr>
              <a:t>GRU</a:t>
            </a:r>
          </a:p>
        </p:txBody>
      </p:sp>
      <p:graphicFrame>
        <p:nvGraphicFramePr>
          <p:cNvPr id="9" name="Table 9">
            <a:extLst>
              <a:ext uri="{FF2B5EF4-FFF2-40B4-BE49-F238E27FC236}">
                <a16:creationId xmlns:a16="http://schemas.microsoft.com/office/drawing/2014/main" id="{0E9A070D-2E91-42AA-8182-156B5E7AE4D7}"/>
              </a:ext>
            </a:extLst>
          </p:cNvPr>
          <p:cNvGraphicFramePr>
            <a:graphicFrameLocks noGrp="1"/>
          </p:cNvGraphicFramePr>
          <p:nvPr>
            <p:extLst>
              <p:ext uri="{D42A27DB-BD31-4B8C-83A1-F6EECF244321}">
                <p14:modId xmlns:p14="http://schemas.microsoft.com/office/powerpoint/2010/main" val="3555972089"/>
              </p:ext>
            </p:extLst>
          </p:nvPr>
        </p:nvGraphicFramePr>
        <p:xfrm>
          <a:off x="7643812" y="1513827"/>
          <a:ext cx="4162426" cy="1463040"/>
        </p:xfrm>
        <a:graphic>
          <a:graphicData uri="http://schemas.openxmlformats.org/drawingml/2006/table">
            <a:tbl>
              <a:tblPr firstRow="1" bandRow="1">
                <a:tableStyleId>{5C22544A-7EE6-4342-B048-85BDC9FD1C3A}</a:tableStyleId>
              </a:tblPr>
              <a:tblGrid>
                <a:gridCol w="2769695">
                  <a:extLst>
                    <a:ext uri="{9D8B030D-6E8A-4147-A177-3AD203B41FA5}">
                      <a16:colId xmlns:a16="http://schemas.microsoft.com/office/drawing/2014/main" val="2575590562"/>
                    </a:ext>
                  </a:extLst>
                </a:gridCol>
                <a:gridCol w="1392731">
                  <a:extLst>
                    <a:ext uri="{9D8B030D-6E8A-4147-A177-3AD203B41FA5}">
                      <a16:colId xmlns:a16="http://schemas.microsoft.com/office/drawing/2014/main" val="2819248935"/>
                    </a:ext>
                  </a:extLst>
                </a:gridCol>
              </a:tblGrid>
              <a:tr h="277883">
                <a:tc>
                  <a:txBody>
                    <a:bodyPr/>
                    <a:lstStyle/>
                    <a:p>
                      <a:r>
                        <a:rPr lang="en-US" dirty="0"/>
                        <a:t>Fail at Cycle Number</a:t>
                      </a:r>
                    </a:p>
                  </a:txBody>
                  <a:tcPr/>
                </a:tc>
                <a:tc>
                  <a:txBody>
                    <a:bodyPr/>
                    <a:lstStyle/>
                    <a:p>
                      <a:r>
                        <a:rPr lang="en-US" dirty="0"/>
                        <a:t>Number</a:t>
                      </a:r>
                    </a:p>
                  </a:txBody>
                  <a:tcPr/>
                </a:tc>
                <a:extLst>
                  <a:ext uri="{0D108BD9-81ED-4DB2-BD59-A6C34878D82A}">
                    <a16:rowId xmlns:a16="http://schemas.microsoft.com/office/drawing/2014/main" val="583633262"/>
                  </a:ext>
                </a:extLst>
              </a:tr>
              <a:tr h="277883">
                <a:tc>
                  <a:txBody>
                    <a:bodyPr/>
                    <a:lstStyle/>
                    <a:p>
                      <a:r>
                        <a:rPr lang="en-US" dirty="0"/>
                        <a:t>Actual</a:t>
                      </a:r>
                    </a:p>
                  </a:txBody>
                  <a:tcPr/>
                </a:tc>
                <a:tc>
                  <a:txBody>
                    <a:bodyPr/>
                    <a:lstStyle/>
                    <a:p>
                      <a:r>
                        <a:rPr lang="en-US" dirty="0"/>
                        <a:t>119</a:t>
                      </a:r>
                    </a:p>
                  </a:txBody>
                  <a:tcPr/>
                </a:tc>
                <a:extLst>
                  <a:ext uri="{0D108BD9-81ED-4DB2-BD59-A6C34878D82A}">
                    <a16:rowId xmlns:a16="http://schemas.microsoft.com/office/drawing/2014/main" val="2867230477"/>
                  </a:ext>
                </a:extLst>
              </a:tr>
              <a:tr h="277883">
                <a:tc>
                  <a:txBody>
                    <a:bodyPr/>
                    <a:lstStyle/>
                    <a:p>
                      <a:r>
                        <a:rPr lang="en-US" dirty="0"/>
                        <a:t>Predicted</a:t>
                      </a:r>
                    </a:p>
                  </a:txBody>
                  <a:tcPr/>
                </a:tc>
                <a:tc>
                  <a:txBody>
                    <a:bodyPr/>
                    <a:lstStyle/>
                    <a:p>
                      <a:r>
                        <a:rPr lang="en-US" dirty="0"/>
                        <a:t>118</a:t>
                      </a:r>
                    </a:p>
                  </a:txBody>
                  <a:tcPr/>
                </a:tc>
                <a:extLst>
                  <a:ext uri="{0D108BD9-81ED-4DB2-BD59-A6C34878D82A}">
                    <a16:rowId xmlns:a16="http://schemas.microsoft.com/office/drawing/2014/main" val="4133295431"/>
                  </a:ext>
                </a:extLst>
              </a:tr>
              <a:tr h="277883">
                <a:tc>
                  <a:txBody>
                    <a:bodyPr/>
                    <a:lstStyle/>
                    <a:p>
                      <a:r>
                        <a:rPr lang="en-US" dirty="0"/>
                        <a:t>Error of RUL</a:t>
                      </a:r>
                    </a:p>
                  </a:txBody>
                  <a:tcPr/>
                </a:tc>
                <a:tc>
                  <a:txBody>
                    <a:bodyPr/>
                    <a:lstStyle/>
                    <a:p>
                      <a:r>
                        <a:rPr lang="en-US" dirty="0"/>
                        <a:t>-1</a:t>
                      </a:r>
                    </a:p>
                  </a:txBody>
                  <a:tcPr/>
                </a:tc>
                <a:extLst>
                  <a:ext uri="{0D108BD9-81ED-4DB2-BD59-A6C34878D82A}">
                    <a16:rowId xmlns:a16="http://schemas.microsoft.com/office/drawing/2014/main" val="234800556"/>
                  </a:ext>
                </a:extLst>
              </a:tr>
            </a:tbl>
          </a:graphicData>
        </a:graphic>
      </p:graphicFrame>
      <p:graphicFrame>
        <p:nvGraphicFramePr>
          <p:cNvPr id="10" name="Table 10">
            <a:extLst>
              <a:ext uri="{FF2B5EF4-FFF2-40B4-BE49-F238E27FC236}">
                <a16:creationId xmlns:a16="http://schemas.microsoft.com/office/drawing/2014/main" id="{71534552-71CB-4AB2-B05A-C883E6AD3665}"/>
              </a:ext>
            </a:extLst>
          </p:cNvPr>
          <p:cNvGraphicFramePr>
            <a:graphicFrameLocks noGrp="1"/>
          </p:cNvGraphicFramePr>
          <p:nvPr>
            <p:extLst>
              <p:ext uri="{D42A27DB-BD31-4B8C-83A1-F6EECF244321}">
                <p14:modId xmlns:p14="http://schemas.microsoft.com/office/powerpoint/2010/main" val="1241257137"/>
              </p:ext>
            </p:extLst>
          </p:nvPr>
        </p:nvGraphicFramePr>
        <p:xfrm>
          <a:off x="7643812" y="3660448"/>
          <a:ext cx="4162426" cy="1373190"/>
        </p:xfrm>
        <a:graphic>
          <a:graphicData uri="http://schemas.openxmlformats.org/drawingml/2006/table">
            <a:tbl>
              <a:tblPr firstRow="1" bandRow="1">
                <a:tableStyleId>{5C22544A-7EE6-4342-B048-85BDC9FD1C3A}</a:tableStyleId>
              </a:tblPr>
              <a:tblGrid>
                <a:gridCol w="2778572">
                  <a:extLst>
                    <a:ext uri="{9D8B030D-6E8A-4147-A177-3AD203B41FA5}">
                      <a16:colId xmlns:a16="http://schemas.microsoft.com/office/drawing/2014/main" val="2947452934"/>
                    </a:ext>
                  </a:extLst>
                </a:gridCol>
                <a:gridCol w="1383854">
                  <a:extLst>
                    <a:ext uri="{9D8B030D-6E8A-4147-A177-3AD203B41FA5}">
                      <a16:colId xmlns:a16="http://schemas.microsoft.com/office/drawing/2014/main" val="1686089683"/>
                    </a:ext>
                  </a:extLst>
                </a:gridCol>
              </a:tblGrid>
              <a:tr h="457730">
                <a:tc>
                  <a:txBody>
                    <a:bodyPr/>
                    <a:lstStyle/>
                    <a:p>
                      <a:r>
                        <a:rPr lang="en-US" dirty="0"/>
                        <a:t>Metrics</a:t>
                      </a:r>
                    </a:p>
                  </a:txBody>
                  <a:tcPr/>
                </a:tc>
                <a:tc>
                  <a:txBody>
                    <a:bodyPr/>
                    <a:lstStyle/>
                    <a:p>
                      <a:r>
                        <a:rPr lang="en-US" dirty="0"/>
                        <a:t>Score</a:t>
                      </a:r>
                    </a:p>
                  </a:txBody>
                  <a:tcPr/>
                </a:tc>
                <a:extLst>
                  <a:ext uri="{0D108BD9-81ED-4DB2-BD59-A6C34878D82A}">
                    <a16:rowId xmlns:a16="http://schemas.microsoft.com/office/drawing/2014/main" val="2528357825"/>
                  </a:ext>
                </a:extLst>
              </a:tr>
              <a:tr h="457730">
                <a:tc>
                  <a:txBody>
                    <a:bodyPr/>
                    <a:lstStyle/>
                    <a:p>
                      <a:r>
                        <a:rPr lang="en-US" dirty="0"/>
                        <a:t>MSE</a:t>
                      </a:r>
                    </a:p>
                  </a:txBody>
                  <a:tcPr/>
                </a:tc>
                <a:tc>
                  <a:txBody>
                    <a:bodyPr/>
                    <a:lstStyle/>
                    <a:p>
                      <a:r>
                        <a:rPr lang="en-US" dirty="0"/>
                        <a:t>0.0002</a:t>
                      </a:r>
                    </a:p>
                  </a:txBody>
                  <a:tcPr/>
                </a:tc>
                <a:extLst>
                  <a:ext uri="{0D108BD9-81ED-4DB2-BD59-A6C34878D82A}">
                    <a16:rowId xmlns:a16="http://schemas.microsoft.com/office/drawing/2014/main" val="2396132334"/>
                  </a:ext>
                </a:extLst>
              </a:tr>
              <a:tr h="457730">
                <a:tc>
                  <a:txBody>
                    <a:bodyPr/>
                    <a:lstStyle/>
                    <a:p>
                      <a:r>
                        <a:rPr lang="en-US" dirty="0"/>
                        <a:t>R-2 </a:t>
                      </a:r>
                    </a:p>
                  </a:txBody>
                  <a:tcPr/>
                </a:tc>
                <a:tc>
                  <a:txBody>
                    <a:bodyPr/>
                    <a:lstStyle/>
                    <a:p>
                      <a:r>
                        <a:rPr lang="en-US" dirty="0"/>
                        <a:t>0.9930</a:t>
                      </a:r>
                    </a:p>
                  </a:txBody>
                  <a:tcPr/>
                </a:tc>
                <a:extLst>
                  <a:ext uri="{0D108BD9-81ED-4DB2-BD59-A6C34878D82A}">
                    <a16:rowId xmlns:a16="http://schemas.microsoft.com/office/drawing/2014/main" val="3768328436"/>
                  </a:ext>
                </a:extLst>
              </a:tr>
            </a:tbl>
          </a:graphicData>
        </a:graphic>
      </p:graphicFrame>
      <p:pic>
        <p:nvPicPr>
          <p:cNvPr id="6146" name="Picture 2">
            <a:extLst>
              <a:ext uri="{FF2B5EF4-FFF2-40B4-BE49-F238E27FC236}">
                <a16:creationId xmlns:a16="http://schemas.microsoft.com/office/drawing/2014/main" id="{E596A763-758B-460A-9689-FB2C3277B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 y="1169679"/>
            <a:ext cx="7294804" cy="445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7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2"/>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IE7860 Semester Project</a:t>
            </a:r>
          </a:p>
        </p:txBody>
      </p:sp>
      <p:sp>
        <p:nvSpPr>
          <p:cNvPr id="2" name="TextBox 1">
            <a:extLst>
              <a:ext uri="{FF2B5EF4-FFF2-40B4-BE49-F238E27FC236}">
                <a16:creationId xmlns:a16="http://schemas.microsoft.com/office/drawing/2014/main" id="{972A3895-60EC-425E-BB51-632E4DE1BFB3}"/>
              </a:ext>
            </a:extLst>
          </p:cNvPr>
          <p:cNvSpPr txBox="1"/>
          <p:nvPr/>
        </p:nvSpPr>
        <p:spPr>
          <a:xfrm>
            <a:off x="473869" y="354805"/>
            <a:ext cx="1004173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i="0" dirty="0">
                <a:solidFill>
                  <a:srgbClr val="000000"/>
                </a:solidFill>
                <a:effectLst/>
                <a:latin typeface="Helvetica Neue"/>
              </a:rPr>
              <a:t>Model Performance Comparisons</a:t>
            </a:r>
          </a:p>
        </p:txBody>
      </p:sp>
      <p:pic>
        <p:nvPicPr>
          <p:cNvPr id="6" name="Picture 5">
            <a:extLst>
              <a:ext uri="{FF2B5EF4-FFF2-40B4-BE49-F238E27FC236}">
                <a16:creationId xmlns:a16="http://schemas.microsoft.com/office/drawing/2014/main" id="{FBE980CD-C6C9-4432-9A4B-7FB6BC4E045B}"/>
              </a:ext>
            </a:extLst>
          </p:cNvPr>
          <p:cNvPicPr>
            <a:picLocks noChangeAspect="1"/>
          </p:cNvPicPr>
          <p:nvPr/>
        </p:nvPicPr>
        <p:blipFill>
          <a:blip r:embed="rId3"/>
          <a:stretch>
            <a:fillRect/>
          </a:stretch>
        </p:blipFill>
        <p:spPr>
          <a:xfrm>
            <a:off x="8243886" y="1131882"/>
            <a:ext cx="2505075" cy="4983167"/>
          </a:xfrm>
          <a:prstGeom prst="rect">
            <a:avLst/>
          </a:prstGeom>
        </p:spPr>
      </p:pic>
      <p:pic>
        <p:nvPicPr>
          <p:cNvPr id="1026" name="Picture 2">
            <a:extLst>
              <a:ext uri="{FF2B5EF4-FFF2-40B4-BE49-F238E27FC236}">
                <a16:creationId xmlns:a16="http://schemas.microsoft.com/office/drawing/2014/main" id="{CAA59F64-7C87-4EFF-AD5E-1733B964E6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59" y="1243596"/>
            <a:ext cx="6962775" cy="2476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1D7FC7C-ABF9-4625-A64E-7268186798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8" y="3720298"/>
            <a:ext cx="6962775" cy="239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98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2"/>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IE7860 Semester Project</a:t>
            </a:r>
          </a:p>
        </p:txBody>
      </p:sp>
      <p:sp>
        <p:nvSpPr>
          <p:cNvPr id="6" name="TextBox 5">
            <a:extLst>
              <a:ext uri="{FF2B5EF4-FFF2-40B4-BE49-F238E27FC236}">
                <a16:creationId xmlns:a16="http://schemas.microsoft.com/office/drawing/2014/main" id="{8B5E674C-CDBF-4FBF-93DE-286DFA7D05EF}"/>
              </a:ext>
            </a:extLst>
          </p:cNvPr>
          <p:cNvSpPr txBox="1"/>
          <p:nvPr/>
        </p:nvSpPr>
        <p:spPr>
          <a:xfrm>
            <a:off x="4724400" y="3038475"/>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t>Appendix</a:t>
            </a:r>
            <a:endParaRPr lang="en-US" sz="2000" b="1">
              <a:cs typeface="Calibri"/>
            </a:endParaRPr>
          </a:p>
        </p:txBody>
      </p:sp>
    </p:spTree>
    <p:extLst>
      <p:ext uri="{BB962C8B-B14F-4D97-AF65-F5344CB8AC3E}">
        <p14:creationId xmlns:p14="http://schemas.microsoft.com/office/powerpoint/2010/main" val="191991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2"/>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IE7860 Semester Project</a:t>
            </a:r>
          </a:p>
        </p:txBody>
      </p:sp>
      <p:sp>
        <p:nvSpPr>
          <p:cNvPr id="2" name="TextBox 1">
            <a:extLst>
              <a:ext uri="{FF2B5EF4-FFF2-40B4-BE49-F238E27FC236}">
                <a16:creationId xmlns:a16="http://schemas.microsoft.com/office/drawing/2014/main" id="{972A3895-60EC-425E-BB51-632E4DE1BFB3}"/>
              </a:ext>
            </a:extLst>
          </p:cNvPr>
          <p:cNvSpPr txBox="1"/>
          <p:nvPr/>
        </p:nvSpPr>
        <p:spPr>
          <a:xfrm>
            <a:off x="473869" y="354805"/>
            <a:ext cx="1004173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000000"/>
                </a:solidFill>
                <a:latin typeface="Helvetica Neue"/>
                <a:cs typeface="Calibri"/>
              </a:rPr>
              <a:t>Explainable AI (SHAP)</a:t>
            </a:r>
          </a:p>
        </p:txBody>
      </p:sp>
      <p:sp>
        <p:nvSpPr>
          <p:cNvPr id="8" name="TextBox 7">
            <a:extLst>
              <a:ext uri="{FF2B5EF4-FFF2-40B4-BE49-F238E27FC236}">
                <a16:creationId xmlns:a16="http://schemas.microsoft.com/office/drawing/2014/main" id="{11F7E0BD-4EE9-48BF-AD60-399ECD415B1C}"/>
              </a:ext>
            </a:extLst>
          </p:cNvPr>
          <p:cNvSpPr txBox="1"/>
          <p:nvPr/>
        </p:nvSpPr>
        <p:spPr>
          <a:xfrm>
            <a:off x="808840" y="1297980"/>
            <a:ext cx="11311721" cy="3543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R="0">
              <a:lnSpc>
                <a:spcPct val="107000"/>
              </a:lnSpc>
              <a:spcBef>
                <a:spcPts val="0"/>
              </a:spcBef>
              <a:spcAft>
                <a:spcPts val="800"/>
              </a:spcAft>
            </a:pPr>
            <a:r>
              <a:rPr lang="en-US" sz="2400" b="1" dirty="0">
                <a:ea typeface="+mn-lt"/>
                <a:cs typeface="+mn-lt"/>
              </a:rPr>
              <a:t>Explain Individual Prediction &amp; Features Importance Using Explainable AI (SHAP):</a:t>
            </a:r>
          </a:p>
          <a:p>
            <a:pPr marR="0">
              <a:lnSpc>
                <a:spcPct val="107000"/>
              </a:lnSpc>
              <a:spcBef>
                <a:spcPts val="0"/>
              </a:spcBef>
              <a:spcAft>
                <a:spcPts val="800"/>
              </a:spcAft>
            </a:pPr>
            <a:r>
              <a:rPr lang="en-US" sz="2400" dirty="0">
                <a:solidFill>
                  <a:srgbClr val="000000"/>
                </a:solidFill>
                <a:latin typeface="Calibri" panose="020F0502020204030204" pitchFamily="34" charset="0"/>
              </a:rPr>
              <a:t>Model explainability becomes a fundamental part of the machine learning pipeline. Therefore, keeping the machine learning model as a “black box” is not an option anymore. </a:t>
            </a:r>
          </a:p>
          <a:p>
            <a:pPr marR="0">
              <a:lnSpc>
                <a:spcPct val="107000"/>
              </a:lnSpc>
              <a:spcBef>
                <a:spcPts val="0"/>
              </a:spcBef>
              <a:spcAft>
                <a:spcPts val="800"/>
              </a:spcAft>
            </a:pPr>
            <a:endParaRPr lang="en-US" sz="2400" dirty="0">
              <a:solidFill>
                <a:srgbClr val="000000"/>
              </a:solidFill>
              <a:latin typeface="Calibri" panose="020F0502020204030204" pitchFamily="34" charset="0"/>
            </a:endParaRPr>
          </a:p>
          <a:p>
            <a:pPr marR="0">
              <a:lnSpc>
                <a:spcPct val="107000"/>
              </a:lnSpc>
              <a:spcBef>
                <a:spcPts val="0"/>
              </a:spcBef>
              <a:spcAft>
                <a:spcPts val="800"/>
              </a:spcAft>
            </a:pPr>
            <a:r>
              <a:rPr lang="en-US" sz="2400" dirty="0">
                <a:solidFill>
                  <a:srgbClr val="000000"/>
                </a:solidFill>
                <a:latin typeface="Calibri" panose="020F0502020204030204" pitchFamily="34" charset="0"/>
              </a:rPr>
              <a:t>SHAP (Shapley Additive Explanations) connects optimal credit allocation with local explanations using the game-theoretic approach and classical Shapley values to explain individual predictions or output of the machine learning model.[2]</a:t>
            </a:r>
          </a:p>
        </p:txBody>
      </p:sp>
      <p:sp>
        <p:nvSpPr>
          <p:cNvPr id="7" name="TextBox 6">
            <a:extLst>
              <a:ext uri="{FF2B5EF4-FFF2-40B4-BE49-F238E27FC236}">
                <a16:creationId xmlns:a16="http://schemas.microsoft.com/office/drawing/2014/main" id="{7F15DAB4-D9F0-4B4A-8919-E30DAEAD7456}"/>
              </a:ext>
            </a:extLst>
          </p:cNvPr>
          <p:cNvSpPr txBox="1"/>
          <p:nvPr/>
        </p:nvSpPr>
        <p:spPr>
          <a:xfrm>
            <a:off x="3047198" y="6318529"/>
            <a:ext cx="6097604" cy="369332"/>
          </a:xfrm>
          <a:prstGeom prst="rect">
            <a:avLst/>
          </a:prstGeom>
          <a:noFill/>
        </p:spPr>
        <p:txBody>
          <a:bodyPr wrap="square">
            <a:spAutoFit/>
          </a:bodyPr>
          <a:lstStyle/>
          <a:p>
            <a:r>
              <a:rPr lang="en-US" sz="900" b="1" dirty="0">
                <a:effectLst/>
              </a:rPr>
              <a:t>[2]</a:t>
            </a:r>
            <a:r>
              <a:rPr lang="en-US" sz="900" b="0" i="1" dirty="0">
                <a:effectLst/>
              </a:rPr>
              <a:t> Shapley sampling values:</a:t>
            </a:r>
            <a:r>
              <a:rPr lang="en-US" sz="900" b="0" i="0" dirty="0">
                <a:effectLst/>
              </a:rPr>
              <a:t> </a:t>
            </a:r>
            <a:r>
              <a:rPr lang="en-US" sz="900" b="0" i="0" dirty="0" err="1">
                <a:effectLst/>
              </a:rPr>
              <a:t>Strumbelj</a:t>
            </a:r>
            <a:r>
              <a:rPr lang="en-US" sz="900" b="0" i="0" dirty="0">
                <a:effectLst/>
              </a:rPr>
              <a:t>, Erik, and Igor </a:t>
            </a:r>
            <a:r>
              <a:rPr lang="en-US" sz="900" b="0" i="0" dirty="0" err="1">
                <a:effectLst/>
              </a:rPr>
              <a:t>Kononenko</a:t>
            </a:r>
            <a:r>
              <a:rPr lang="en-US" sz="900" b="0" i="0" dirty="0">
                <a:effectLst/>
              </a:rPr>
              <a:t>. "Explaining prediction models and individual predictions with feature contributions." Knowledge and information systems 41.3 (2014): 647-665</a:t>
            </a:r>
            <a:endParaRPr lang="en-US" sz="900" dirty="0"/>
          </a:p>
        </p:txBody>
      </p:sp>
    </p:spTree>
    <p:extLst>
      <p:ext uri="{BB962C8B-B14F-4D97-AF65-F5344CB8AC3E}">
        <p14:creationId xmlns:p14="http://schemas.microsoft.com/office/powerpoint/2010/main" val="209119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307211-9B42-4FFE-8158-DB312935CF36}"/>
              </a:ext>
            </a:extLst>
          </p:cNvPr>
          <p:cNvSpPr txBox="1"/>
          <p:nvPr/>
        </p:nvSpPr>
        <p:spPr>
          <a:xfrm>
            <a:off x="473869" y="354805"/>
            <a:ext cx="1004173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cs typeface="Calibri"/>
              </a:rPr>
              <a:t>SHAP Values &amp; Summary Plot</a:t>
            </a:r>
          </a:p>
        </p:txBody>
      </p:sp>
      <p:pic>
        <p:nvPicPr>
          <p:cNvPr id="11" name="Picture 4" descr="Text&#10;&#10;Description automatically generated">
            <a:extLst>
              <a:ext uri="{FF2B5EF4-FFF2-40B4-BE49-F238E27FC236}">
                <a16:creationId xmlns:a16="http://schemas.microsoft.com/office/drawing/2014/main" id="{0D53C36D-FDD6-474D-9708-156B4960CE8C}"/>
              </a:ext>
            </a:extLst>
          </p:cNvPr>
          <p:cNvPicPr>
            <a:picLocks noChangeAspect="1"/>
          </p:cNvPicPr>
          <p:nvPr/>
        </p:nvPicPr>
        <p:blipFill>
          <a:blip r:embed="rId2"/>
          <a:stretch>
            <a:fillRect/>
          </a:stretch>
        </p:blipFill>
        <p:spPr>
          <a:xfrm>
            <a:off x="307181" y="5887674"/>
            <a:ext cx="2481263" cy="845277"/>
          </a:xfrm>
          <a:prstGeom prst="rect">
            <a:avLst/>
          </a:prstGeom>
        </p:spPr>
      </p:pic>
      <p:sp>
        <p:nvSpPr>
          <p:cNvPr id="13" name="TextBox 12">
            <a:extLst>
              <a:ext uri="{FF2B5EF4-FFF2-40B4-BE49-F238E27FC236}">
                <a16:creationId xmlns:a16="http://schemas.microsoft.com/office/drawing/2014/main" id="{1DE1E638-7D64-4A54-B839-74CA92B79F76}"/>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IE7860 Semester Project</a:t>
            </a:r>
            <a:endParaRPr lang="en-US" dirty="0">
              <a:cs typeface="Calibri"/>
            </a:endParaRPr>
          </a:p>
        </p:txBody>
      </p:sp>
      <p:pic>
        <p:nvPicPr>
          <p:cNvPr id="12290" name="Picture 2">
            <a:extLst>
              <a:ext uri="{FF2B5EF4-FFF2-40B4-BE49-F238E27FC236}">
                <a16:creationId xmlns:a16="http://schemas.microsoft.com/office/drawing/2014/main" id="{AD38AC09-F4DD-4A36-BC71-30EBC7921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036" y="1119092"/>
            <a:ext cx="6593121" cy="265951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1B022935-B461-4CF7-84BE-BCCC016A9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245" y="4019675"/>
            <a:ext cx="7265972" cy="23899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E117E3-F04D-4AA7-AEB2-F2ABD40844D5}"/>
              </a:ext>
            </a:extLst>
          </p:cNvPr>
          <p:cNvSpPr txBox="1"/>
          <p:nvPr/>
        </p:nvSpPr>
        <p:spPr>
          <a:xfrm>
            <a:off x="9141621" y="1330820"/>
            <a:ext cx="2532220" cy="480131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SHAP Values Plot: </a:t>
            </a:r>
            <a:r>
              <a:rPr lang="en-US"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alculates the mean of absolute SHAP values for each feature across all observations.</a:t>
            </a:r>
          </a:p>
          <a:p>
            <a:endParaRPr lang="en-US" sz="1800" dirty="0">
              <a:effectLst/>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r>
              <a:rPr lang="en-US" b="1" dirty="0">
                <a:latin typeface="Calibri" panose="020F0502020204030204" pitchFamily="34" charset="0"/>
                <a:ea typeface="Calibri" panose="020F0502020204030204" pitchFamily="34" charset="0"/>
              </a:rPr>
              <a:t>SHAP Summary Plot: </a:t>
            </a:r>
            <a:r>
              <a:rPr lang="en-US" dirty="0">
                <a:latin typeface="Calibri" panose="020F0502020204030204" pitchFamily="34" charset="0"/>
                <a:ea typeface="Calibri" panose="020F0502020204030204" pitchFamily="34" charset="0"/>
              </a:rPr>
              <a:t>O</a:t>
            </a:r>
            <a:r>
              <a:rPr lang="en-US" sz="1800" dirty="0">
                <a:effectLst/>
                <a:latin typeface="Calibri" panose="020F0502020204030204" pitchFamily="34" charset="0"/>
                <a:ea typeface="Calibri" panose="020F0502020204030204" pitchFamily="34" charset="0"/>
              </a:rPr>
              <a:t>vercame some of the issues derived from the SHAP Mean. It combines feature importance with feature effects to highlight important relationships.</a:t>
            </a:r>
            <a:endParaRPr lang="en-US" dirty="0"/>
          </a:p>
        </p:txBody>
      </p:sp>
    </p:spTree>
    <p:extLst>
      <p:ext uri="{BB962C8B-B14F-4D97-AF65-F5344CB8AC3E}">
        <p14:creationId xmlns:p14="http://schemas.microsoft.com/office/powerpoint/2010/main" val="257320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307211-9B42-4FFE-8158-DB312935CF36}"/>
              </a:ext>
            </a:extLst>
          </p:cNvPr>
          <p:cNvSpPr txBox="1"/>
          <p:nvPr/>
        </p:nvSpPr>
        <p:spPr>
          <a:xfrm>
            <a:off x="473869" y="354805"/>
            <a:ext cx="1004173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cs typeface="Calibri"/>
              </a:rPr>
              <a:t>SHAP Decision &amp; Force Plot</a:t>
            </a:r>
          </a:p>
        </p:txBody>
      </p:sp>
      <p:pic>
        <p:nvPicPr>
          <p:cNvPr id="11" name="Picture 4" descr="Text&#10;&#10;Description automatically generated">
            <a:extLst>
              <a:ext uri="{FF2B5EF4-FFF2-40B4-BE49-F238E27FC236}">
                <a16:creationId xmlns:a16="http://schemas.microsoft.com/office/drawing/2014/main" id="{0D53C36D-FDD6-474D-9708-156B4960CE8C}"/>
              </a:ext>
            </a:extLst>
          </p:cNvPr>
          <p:cNvPicPr>
            <a:picLocks noChangeAspect="1"/>
          </p:cNvPicPr>
          <p:nvPr/>
        </p:nvPicPr>
        <p:blipFill>
          <a:blip r:embed="rId2"/>
          <a:stretch>
            <a:fillRect/>
          </a:stretch>
        </p:blipFill>
        <p:spPr>
          <a:xfrm>
            <a:off x="307181" y="5887674"/>
            <a:ext cx="2481263" cy="845277"/>
          </a:xfrm>
          <a:prstGeom prst="rect">
            <a:avLst/>
          </a:prstGeom>
        </p:spPr>
      </p:pic>
      <p:sp>
        <p:nvSpPr>
          <p:cNvPr id="13" name="TextBox 12">
            <a:extLst>
              <a:ext uri="{FF2B5EF4-FFF2-40B4-BE49-F238E27FC236}">
                <a16:creationId xmlns:a16="http://schemas.microsoft.com/office/drawing/2014/main" id="{1DE1E638-7D64-4A54-B839-74CA92B79F76}"/>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IE7860 Semester Project</a:t>
            </a:r>
            <a:endParaRPr lang="en-US" dirty="0">
              <a:cs typeface="Calibri"/>
            </a:endParaRPr>
          </a:p>
        </p:txBody>
      </p:sp>
      <p:pic>
        <p:nvPicPr>
          <p:cNvPr id="13314" name="Picture 2">
            <a:extLst>
              <a:ext uri="{FF2B5EF4-FFF2-40B4-BE49-F238E27FC236}">
                <a16:creationId xmlns:a16="http://schemas.microsoft.com/office/drawing/2014/main" id="{55472245-F1DA-4B21-ABE8-3FF7B6A34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896" y="1363549"/>
            <a:ext cx="5781675" cy="2019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F74BFC-8C69-4B9F-8085-8D3E4509E1A3}"/>
              </a:ext>
            </a:extLst>
          </p:cNvPr>
          <p:cNvSpPr txBox="1"/>
          <p:nvPr/>
        </p:nvSpPr>
        <p:spPr>
          <a:xfrm>
            <a:off x="9240519" y="1502122"/>
            <a:ext cx="2225040" cy="1477328"/>
          </a:xfrm>
          <a:prstGeom prst="rect">
            <a:avLst/>
          </a:prstGeom>
          <a:noFill/>
        </p:spPr>
        <p:txBody>
          <a:bodyPr wrap="square" rtlCol="0">
            <a:spAutoFit/>
          </a:bodyPr>
          <a:lstStyle/>
          <a:p>
            <a:r>
              <a:rPr lang="en-US" b="1" dirty="0">
                <a:latin typeface="Calibri" panose="020F0502020204030204" pitchFamily="34" charset="0"/>
                <a:cs typeface="Times New Roman" panose="02020603050405020304" pitchFamily="18" charset="0"/>
              </a:rPr>
              <a:t>SHAP Decision Plot: </a:t>
            </a:r>
            <a:r>
              <a:rPr lang="en-US" dirty="0">
                <a:latin typeface="Calibri" panose="020F0502020204030204" pitchFamily="34" charset="0"/>
                <a:cs typeface="Times New Roman" panose="02020603050405020304" pitchFamily="18" charset="0"/>
              </a:rPr>
              <a:t>This shows the important features of a model’s output.</a:t>
            </a:r>
          </a:p>
          <a:p>
            <a:endParaRPr lang="en-US" dirty="0">
              <a:latin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8E2E10F-9B54-4FEE-A353-DCBA75C998D1}"/>
              </a:ext>
            </a:extLst>
          </p:cNvPr>
          <p:cNvPicPr>
            <a:picLocks noChangeAspect="1"/>
          </p:cNvPicPr>
          <p:nvPr/>
        </p:nvPicPr>
        <p:blipFill>
          <a:blip r:embed="rId4"/>
          <a:stretch>
            <a:fillRect/>
          </a:stretch>
        </p:blipFill>
        <p:spPr>
          <a:xfrm>
            <a:off x="619760" y="4691636"/>
            <a:ext cx="11165840" cy="640631"/>
          </a:xfrm>
          <a:prstGeom prst="rect">
            <a:avLst/>
          </a:prstGeom>
        </p:spPr>
      </p:pic>
      <p:sp>
        <p:nvSpPr>
          <p:cNvPr id="12" name="TextBox 11">
            <a:extLst>
              <a:ext uri="{FF2B5EF4-FFF2-40B4-BE49-F238E27FC236}">
                <a16:creationId xmlns:a16="http://schemas.microsoft.com/office/drawing/2014/main" id="{B2CA8B8D-28C5-4E4B-BD13-58E1C113DD33}"/>
              </a:ext>
            </a:extLst>
          </p:cNvPr>
          <p:cNvSpPr txBox="1"/>
          <p:nvPr/>
        </p:nvSpPr>
        <p:spPr>
          <a:xfrm>
            <a:off x="473869" y="3767601"/>
            <a:ext cx="10701020" cy="646331"/>
          </a:xfrm>
          <a:prstGeom prst="rect">
            <a:avLst/>
          </a:prstGeom>
          <a:noFill/>
        </p:spPr>
        <p:txBody>
          <a:bodyPr wrap="square">
            <a:spAutoFit/>
          </a:bodyPr>
          <a:lstStyle/>
          <a:p>
            <a:r>
              <a:rPr lang="en-US" b="1" dirty="0">
                <a:latin typeface="Calibri" panose="020F0502020204030204" pitchFamily="34" charset="0"/>
                <a:cs typeface="Times New Roman" panose="02020603050405020304" pitchFamily="18" charset="0"/>
              </a:rPr>
              <a:t>SHAP Force Plot: </a:t>
            </a:r>
            <a:r>
              <a:rPr lang="en-US" dirty="0">
                <a:latin typeface="Calibri" panose="020F0502020204030204" pitchFamily="34" charset="0"/>
                <a:cs typeface="Times New Roman" panose="02020603050405020304" pitchFamily="18" charset="0"/>
              </a:rPr>
              <a:t>This shows how much each feature has increased or decreased the predicted number of rings for a specific observation based on the base value (i.e., 1.58). In this case, the final predicted number is 1.68.</a:t>
            </a:r>
          </a:p>
        </p:txBody>
      </p:sp>
    </p:spTree>
    <p:extLst>
      <p:ext uri="{BB962C8B-B14F-4D97-AF65-F5344CB8AC3E}">
        <p14:creationId xmlns:p14="http://schemas.microsoft.com/office/powerpoint/2010/main" val="77477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2"/>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IE7860 Semester Project</a:t>
            </a:r>
          </a:p>
        </p:txBody>
      </p:sp>
      <p:sp>
        <p:nvSpPr>
          <p:cNvPr id="10" name="TextBox 1">
            <a:extLst>
              <a:ext uri="{FF2B5EF4-FFF2-40B4-BE49-F238E27FC236}">
                <a16:creationId xmlns:a16="http://schemas.microsoft.com/office/drawing/2014/main" id="{A4AC4128-34F8-4A1F-9DAD-46359C358940}"/>
              </a:ext>
            </a:extLst>
          </p:cNvPr>
          <p:cNvSpPr txBox="1"/>
          <p:nvPr/>
        </p:nvSpPr>
        <p:spPr>
          <a:xfrm>
            <a:off x="507735" y="457769"/>
            <a:ext cx="1004173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cs typeface="Calibri"/>
              </a:rPr>
              <a:t>Summary</a:t>
            </a:r>
            <a:r>
              <a:rPr lang="en-US" sz="2800" b="1" dirty="0">
                <a:cs typeface="Calibri"/>
              </a:rPr>
              <a:t>:</a:t>
            </a:r>
            <a:endParaRPr lang="en-US" sz="2800" b="1" u="sng" dirty="0">
              <a:highlight>
                <a:srgbClr val="FFFF00"/>
              </a:highlight>
              <a:cs typeface="Calibri"/>
            </a:endParaRPr>
          </a:p>
        </p:txBody>
      </p:sp>
      <p:sp>
        <p:nvSpPr>
          <p:cNvPr id="6" name="TextBox 1">
            <a:extLst>
              <a:ext uri="{FF2B5EF4-FFF2-40B4-BE49-F238E27FC236}">
                <a16:creationId xmlns:a16="http://schemas.microsoft.com/office/drawing/2014/main" id="{36EE4C4A-241C-434D-A425-A05496770644}"/>
              </a:ext>
            </a:extLst>
          </p:cNvPr>
          <p:cNvSpPr txBox="1"/>
          <p:nvPr/>
        </p:nvSpPr>
        <p:spPr>
          <a:xfrm>
            <a:off x="597980" y="1274580"/>
            <a:ext cx="10391754" cy="449353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b="1" dirty="0">
                <a:ea typeface="+mn-lt"/>
                <a:cs typeface="+mn-lt"/>
              </a:rPr>
              <a:t>Background:</a:t>
            </a:r>
          </a:p>
          <a:p>
            <a:r>
              <a:rPr lang="en-US" dirty="0"/>
              <a:t>Predicting lithium-ion batteries’ useful life is crucial to managing the batteries' health and estimating the remaining useful life. With the revolutions and exponential growth of electric vehicles (EV), there are trends to develop AI/ML-based processes in predicting the remaining functional life of the battery to unleash the power of EVs in the automotive industry. </a:t>
            </a:r>
            <a:endParaRPr lang="en-US" sz="1800" dirty="0">
              <a:solidFill>
                <a:srgbClr val="000000"/>
              </a:solidFill>
              <a:effectLst/>
              <a:latin typeface="Calibri" panose="020F0502020204030204" pitchFamily="34" charset="0"/>
              <a:ea typeface="Arial" panose="020B0604020202020204" pitchFamily="34" charset="0"/>
            </a:endParaRPr>
          </a:p>
          <a:p>
            <a:endParaRPr lang="en-US" sz="1800" dirty="0">
              <a:solidFill>
                <a:srgbClr val="000000"/>
              </a:solidFill>
              <a:effectLst/>
              <a:latin typeface="Calibri" panose="020F0502020204030204" pitchFamily="34" charset="0"/>
              <a:ea typeface="Arial" panose="020B0604020202020204" pitchFamily="34" charset="0"/>
            </a:endParaRPr>
          </a:p>
          <a:p>
            <a:r>
              <a:rPr lang="en-US" sz="2200" b="1" dirty="0">
                <a:ea typeface="+mn-lt"/>
                <a:cs typeface="+mn-lt"/>
              </a:rPr>
              <a:t>Objectives:</a:t>
            </a:r>
          </a:p>
          <a:p>
            <a:r>
              <a:rPr lang="en-US" sz="1800" dirty="0">
                <a:solidFill>
                  <a:srgbClr val="000000"/>
                </a:solidFill>
                <a:effectLst/>
                <a:latin typeface="Calibri" panose="020F0502020204030204" pitchFamily="34" charset="0"/>
                <a:ea typeface="Arial" panose="020B0604020202020204" pitchFamily="34" charset="0"/>
              </a:rPr>
              <a:t>This project aims to develop the traditional machine learning models using TensorFlow, sci-kit learn</a:t>
            </a:r>
            <a:r>
              <a:rPr lang="en-US" dirty="0">
                <a:solidFill>
                  <a:srgbClr val="000000"/>
                </a:solidFill>
                <a:latin typeface="Calibri" panose="020F0502020204030204" pitchFamily="34" charset="0"/>
                <a:ea typeface="Arial" panose="020B0604020202020204" pitchFamily="34" charset="0"/>
              </a:rPr>
              <a:t>, and other python libraries </a:t>
            </a:r>
            <a:r>
              <a:rPr lang="en-US" sz="1800" dirty="0">
                <a:solidFill>
                  <a:srgbClr val="000000"/>
                </a:solidFill>
                <a:effectLst/>
                <a:latin typeface="Calibri" panose="020F0502020204030204" pitchFamily="34" charset="0"/>
                <a:ea typeface="Arial" panose="020B0604020202020204" pitchFamily="34" charset="0"/>
              </a:rPr>
              <a:t>to predict the lithium-ion battery's current state of health and remaining useful life, using voltage and temperature profiles from given charging and discharging cycles. Given the data and cycle, our goal is to build different ANN models to predict the battery's remaining useful life (RUL) and evaluate the models’ performance with model-driven metrics and outcomes. </a:t>
            </a:r>
            <a:r>
              <a:rPr lang="en-US" dirty="0">
                <a:solidFill>
                  <a:srgbClr val="000000"/>
                </a:solidFill>
                <a:latin typeface="Arial" panose="020B0604020202020204" pitchFamily="34" charset="0"/>
                <a:ea typeface="Arial" panose="020B0604020202020204" pitchFamily="34" charset="0"/>
              </a:rPr>
              <a:t> </a:t>
            </a:r>
            <a:endParaRPr lang="en-US" sz="1800" dirty="0">
              <a:solidFill>
                <a:srgbClr val="000000"/>
              </a:solidFill>
              <a:effectLst/>
              <a:latin typeface="Arial" panose="020B0604020202020204" pitchFamily="34" charset="0"/>
              <a:ea typeface="Arial" panose="020B0604020202020204" pitchFamily="34" charset="0"/>
            </a:endParaRPr>
          </a:p>
          <a:p>
            <a:endParaRPr lang="en-US" sz="2200" dirty="0">
              <a:ea typeface="+mn-lt"/>
              <a:cs typeface="+mn-lt"/>
            </a:endParaRPr>
          </a:p>
          <a:p>
            <a:endParaRPr lang="en-US" sz="2200" b="1" dirty="0">
              <a:ea typeface="+mn-lt"/>
              <a:cs typeface="+mn-lt"/>
            </a:endParaRPr>
          </a:p>
          <a:p>
            <a:endParaRPr lang="en-US" dirty="0"/>
          </a:p>
        </p:txBody>
      </p:sp>
    </p:spTree>
    <p:extLst>
      <p:ext uri="{BB962C8B-B14F-4D97-AF65-F5344CB8AC3E}">
        <p14:creationId xmlns:p14="http://schemas.microsoft.com/office/powerpoint/2010/main" val="303190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2"/>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IE7860 Semester Project</a:t>
            </a:r>
          </a:p>
        </p:txBody>
      </p:sp>
      <p:sp>
        <p:nvSpPr>
          <p:cNvPr id="6" name="TextBox 1">
            <a:extLst>
              <a:ext uri="{FF2B5EF4-FFF2-40B4-BE49-F238E27FC236}">
                <a16:creationId xmlns:a16="http://schemas.microsoft.com/office/drawing/2014/main" id="{3AF6FC36-AFB7-42A1-BF55-E5EA32A79C4F}"/>
              </a:ext>
            </a:extLst>
          </p:cNvPr>
          <p:cNvSpPr txBox="1"/>
          <p:nvPr/>
        </p:nvSpPr>
        <p:spPr>
          <a:xfrm>
            <a:off x="787268" y="519999"/>
            <a:ext cx="1004173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cs typeface="Calibri"/>
              </a:rPr>
              <a:t>About The Dataset</a:t>
            </a:r>
            <a:r>
              <a:rPr lang="en-US" sz="2800" b="1" dirty="0">
                <a:cs typeface="Calibri"/>
              </a:rPr>
              <a:t>:</a:t>
            </a:r>
            <a:endParaRPr lang="en-US" sz="2800" dirty="0">
              <a:cs typeface="Calibri"/>
            </a:endParaRPr>
          </a:p>
        </p:txBody>
      </p:sp>
      <p:sp>
        <p:nvSpPr>
          <p:cNvPr id="2" name="TextBox 1">
            <a:extLst>
              <a:ext uri="{FF2B5EF4-FFF2-40B4-BE49-F238E27FC236}">
                <a16:creationId xmlns:a16="http://schemas.microsoft.com/office/drawing/2014/main" id="{938AE6C6-68E7-40EE-81DB-DCC5F49C46F4}"/>
              </a:ext>
            </a:extLst>
          </p:cNvPr>
          <p:cNvSpPr txBox="1"/>
          <p:nvPr/>
        </p:nvSpPr>
        <p:spPr>
          <a:xfrm>
            <a:off x="3200400" y="6276975"/>
            <a:ext cx="521546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i="0" dirty="0">
                <a:solidFill>
                  <a:srgbClr val="000000"/>
                </a:solidFill>
                <a:effectLst/>
                <a:latin typeface="Arial" panose="020B0604020202020204" pitchFamily="34" charset="0"/>
              </a:rPr>
              <a:t>[1] </a:t>
            </a:r>
            <a:r>
              <a:rPr lang="en-US" sz="800" b="0" i="0" dirty="0">
                <a:solidFill>
                  <a:srgbClr val="000000"/>
                </a:solidFill>
                <a:effectLst/>
                <a:latin typeface="Arial" panose="020B0604020202020204" pitchFamily="34" charset="0"/>
              </a:rPr>
              <a:t>B. Saha and K. Goebel (2007). "Battery Data Set", NASA Ames Prognostics Data Repository (http://ti.arc.nasa.gov/project/prognostic-data-repository), NASA Ames Research Center, Moffett Field, CA</a:t>
            </a:r>
            <a:endParaRPr lang="en-US" sz="800" dirty="0">
              <a:solidFill>
                <a:srgbClr val="0E101A"/>
              </a:solidFill>
              <a:cs typeface="Calibri"/>
            </a:endParaRPr>
          </a:p>
        </p:txBody>
      </p:sp>
      <p:graphicFrame>
        <p:nvGraphicFramePr>
          <p:cNvPr id="14" name="Table 13">
            <a:extLst>
              <a:ext uri="{FF2B5EF4-FFF2-40B4-BE49-F238E27FC236}">
                <a16:creationId xmlns:a16="http://schemas.microsoft.com/office/drawing/2014/main" id="{E486424C-6154-496D-91BF-19ACB490C644}"/>
              </a:ext>
            </a:extLst>
          </p:cNvPr>
          <p:cNvGraphicFramePr>
            <a:graphicFrameLocks noGrp="1"/>
          </p:cNvGraphicFramePr>
          <p:nvPr>
            <p:extLst>
              <p:ext uri="{D42A27DB-BD31-4B8C-83A1-F6EECF244321}">
                <p14:modId xmlns:p14="http://schemas.microsoft.com/office/powerpoint/2010/main" val="371785336"/>
              </p:ext>
            </p:extLst>
          </p:nvPr>
        </p:nvGraphicFramePr>
        <p:xfrm>
          <a:off x="820069" y="1265114"/>
          <a:ext cx="4318000" cy="1238250"/>
        </p:xfrm>
        <a:graphic>
          <a:graphicData uri="http://schemas.openxmlformats.org/drawingml/2006/table">
            <a:tbl>
              <a:tblPr/>
              <a:tblGrid>
                <a:gridCol w="4318000">
                  <a:extLst>
                    <a:ext uri="{9D8B030D-6E8A-4147-A177-3AD203B41FA5}">
                      <a16:colId xmlns:a16="http://schemas.microsoft.com/office/drawing/2014/main" val="2909454290"/>
                    </a:ext>
                  </a:extLst>
                </a:gridCol>
              </a:tblGrid>
              <a:tr h="1067346">
                <a:tc>
                  <a:txBody>
                    <a:bodyPr/>
                    <a:lstStyle/>
                    <a:p>
                      <a:pPr fontAlgn="t"/>
                      <a:r>
                        <a:rPr lang="en-US" sz="1600" b="1" u="none" strike="noStrike" dirty="0">
                          <a:solidFill>
                            <a:schemeClr val="tx1"/>
                          </a:solidFill>
                          <a:effectLst/>
                        </a:rPr>
                        <a:t>Data Source: </a:t>
                      </a:r>
                      <a:r>
                        <a:rPr lang="en-US" sz="1600" u="none" strike="noStrike" dirty="0">
                          <a:solidFill>
                            <a:schemeClr val="tx1"/>
                          </a:solidFill>
                          <a:effectLst/>
                        </a:rPr>
                        <a:t>Experiments on Li-Ion batteries</a:t>
                      </a:r>
                      <a:r>
                        <a:rPr lang="en-US" sz="1600" dirty="0">
                          <a:solidFill>
                            <a:schemeClr val="tx1"/>
                          </a:solidFill>
                          <a:effectLst/>
                        </a:rPr>
                        <a:t>. Charging and discharging at different temperatures. Records the impedance as the damage criterion. The data set was provided by the Prognostics </a:t>
                      </a:r>
                      <a:r>
                        <a:rPr lang="en-US" sz="1600" dirty="0" err="1">
                          <a:solidFill>
                            <a:schemeClr val="tx1"/>
                          </a:solidFill>
                          <a:effectLst/>
                        </a:rPr>
                        <a:t>CoE</a:t>
                      </a:r>
                      <a:r>
                        <a:rPr lang="en-US" sz="1600" dirty="0">
                          <a:solidFill>
                            <a:schemeClr val="tx1"/>
                          </a:solidFill>
                          <a:effectLst/>
                        </a:rPr>
                        <a:t> at NASA Ames.[1]</a:t>
                      </a: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2944058514"/>
                  </a:ext>
                </a:extLst>
              </a:tr>
            </a:tbl>
          </a:graphicData>
        </a:graphic>
      </p:graphicFrame>
      <p:pic>
        <p:nvPicPr>
          <p:cNvPr id="16" name="Picture 15">
            <a:extLst>
              <a:ext uri="{FF2B5EF4-FFF2-40B4-BE49-F238E27FC236}">
                <a16:creationId xmlns:a16="http://schemas.microsoft.com/office/drawing/2014/main" id="{D787B8C6-8AD7-4579-A52D-74C7C43524B2}"/>
              </a:ext>
            </a:extLst>
          </p:cNvPr>
          <p:cNvPicPr>
            <a:picLocks noChangeAspect="1"/>
          </p:cNvPicPr>
          <p:nvPr/>
        </p:nvPicPr>
        <p:blipFill>
          <a:blip r:embed="rId3"/>
          <a:stretch>
            <a:fillRect/>
          </a:stretch>
        </p:blipFill>
        <p:spPr>
          <a:xfrm>
            <a:off x="6815136" y="922271"/>
            <a:ext cx="3933825" cy="1695450"/>
          </a:xfrm>
          <a:prstGeom prst="rect">
            <a:avLst/>
          </a:prstGeom>
        </p:spPr>
      </p:pic>
      <p:sp>
        <p:nvSpPr>
          <p:cNvPr id="9" name="TextBox 8">
            <a:extLst>
              <a:ext uri="{FF2B5EF4-FFF2-40B4-BE49-F238E27FC236}">
                <a16:creationId xmlns:a16="http://schemas.microsoft.com/office/drawing/2014/main" id="{FFAB3AAC-CE28-4B4B-8863-FBD7A712AD34}"/>
              </a:ext>
            </a:extLst>
          </p:cNvPr>
          <p:cNvSpPr txBox="1"/>
          <p:nvPr/>
        </p:nvSpPr>
        <p:spPr>
          <a:xfrm>
            <a:off x="820069" y="2725260"/>
            <a:ext cx="4595212"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Preprocessing: </a:t>
            </a:r>
            <a:r>
              <a:rPr lang="en-US" sz="1600" dirty="0">
                <a:cs typeface="Calibri"/>
              </a:rPr>
              <a:t>It was necessary to extract features related to the battery’s charge/discharge cycle at different temperatures to develop the proposed deep learning models. A python function is written to convert the MATLAB files to python format, and additional relevant features are created to improve model performance. </a:t>
            </a:r>
          </a:p>
          <a:p>
            <a:endParaRPr lang="en-US" sz="1600" dirty="0">
              <a:cs typeface="Calibri"/>
            </a:endParaRPr>
          </a:p>
          <a:p>
            <a:r>
              <a:rPr lang="en-US" sz="1600" dirty="0">
                <a:cs typeface="Calibri"/>
              </a:rPr>
              <a:t>Finally, data load verification is done with different charts and visualizations to check if the datasets loaded correctly.</a:t>
            </a:r>
          </a:p>
        </p:txBody>
      </p:sp>
      <p:pic>
        <p:nvPicPr>
          <p:cNvPr id="11" name="Picture 2">
            <a:extLst>
              <a:ext uri="{FF2B5EF4-FFF2-40B4-BE49-F238E27FC236}">
                <a16:creationId xmlns:a16="http://schemas.microsoft.com/office/drawing/2014/main" id="{A077B570-CDC9-4AC2-859E-1006718861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7845" y="2773350"/>
            <a:ext cx="4288405" cy="293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24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3"/>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IE7860 Semester Project</a:t>
            </a:r>
          </a:p>
        </p:txBody>
      </p:sp>
      <p:sp>
        <p:nvSpPr>
          <p:cNvPr id="2" name="TextBox 1">
            <a:extLst>
              <a:ext uri="{FF2B5EF4-FFF2-40B4-BE49-F238E27FC236}">
                <a16:creationId xmlns:a16="http://schemas.microsoft.com/office/drawing/2014/main" id="{3A6728E2-A654-4FB2-A7B4-17E840D1495B}"/>
              </a:ext>
            </a:extLst>
          </p:cNvPr>
          <p:cNvSpPr txBox="1"/>
          <p:nvPr/>
        </p:nvSpPr>
        <p:spPr>
          <a:xfrm>
            <a:off x="473869" y="354805"/>
            <a:ext cx="1004173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a:cs typeface="Calibri"/>
              </a:rPr>
              <a:t>Project Methodology</a:t>
            </a:r>
            <a:r>
              <a:rPr lang="en-US" sz="2800" b="1">
                <a:cs typeface="Calibri"/>
              </a:rPr>
              <a:t>:</a:t>
            </a:r>
            <a:endParaRPr lang="en-US"/>
          </a:p>
        </p:txBody>
      </p:sp>
      <p:sp>
        <p:nvSpPr>
          <p:cNvPr id="6" name="TextBox 5">
            <a:extLst>
              <a:ext uri="{FF2B5EF4-FFF2-40B4-BE49-F238E27FC236}">
                <a16:creationId xmlns:a16="http://schemas.microsoft.com/office/drawing/2014/main" id="{EA65D52F-7196-4BF9-8F70-D585D03DF82A}"/>
              </a:ext>
            </a:extLst>
          </p:cNvPr>
          <p:cNvSpPr txBox="1"/>
          <p:nvPr/>
        </p:nvSpPr>
        <p:spPr>
          <a:xfrm>
            <a:off x="923925" y="828675"/>
            <a:ext cx="10420350"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cs typeface="Calibri"/>
              </a:rPr>
              <a:t>TensorFlow, sklearn, </a:t>
            </a:r>
            <a:r>
              <a:rPr lang="en-US" dirty="0" err="1">
                <a:cs typeface="Calibri"/>
              </a:rPr>
              <a:t>Keras</a:t>
            </a:r>
            <a:r>
              <a:rPr lang="en-US" dirty="0">
                <a:cs typeface="Calibri"/>
              </a:rPr>
              <a:t>, SciPy, matplotlib, &amp;  seaborn packages are used to apply the following ANN:</a:t>
            </a:r>
          </a:p>
          <a:p>
            <a:pPr marL="800100" lvl="1" indent="-342900">
              <a:buFont typeface="Arial,Sans-Serif"/>
              <a:buChar char="•"/>
            </a:pPr>
            <a:r>
              <a:rPr lang="en-US" dirty="0">
                <a:ea typeface="+mn-lt"/>
                <a:cs typeface="+mn-lt"/>
              </a:rPr>
              <a:t>RNN</a:t>
            </a:r>
            <a:endParaRPr lang="en-US" dirty="0">
              <a:cs typeface="Calibri"/>
            </a:endParaRPr>
          </a:p>
          <a:p>
            <a:pPr marL="800100" lvl="1" indent="-342900">
              <a:buFont typeface="Arial,Sans-Serif"/>
              <a:buChar char="•"/>
            </a:pPr>
            <a:r>
              <a:rPr lang="en-US" dirty="0">
                <a:cs typeface="Calibri"/>
              </a:rPr>
              <a:t>LSTM</a:t>
            </a:r>
          </a:p>
          <a:p>
            <a:pPr marL="800100" lvl="1" indent="-342900">
              <a:buFont typeface="Arial,Sans-Serif"/>
              <a:buChar char="•"/>
            </a:pPr>
            <a:r>
              <a:rPr lang="en-US" dirty="0">
                <a:ea typeface="+mn-lt"/>
                <a:cs typeface="Calibri"/>
              </a:rPr>
              <a:t>GRU</a:t>
            </a:r>
            <a:endParaRPr lang="en-US" dirty="0">
              <a:ea typeface="+mn-lt"/>
              <a:cs typeface="+mn-lt"/>
            </a:endParaRPr>
          </a:p>
          <a:p>
            <a:pPr marL="800100" lvl="1" indent="-342900">
              <a:buFont typeface="Arial,Sans-Serif"/>
              <a:buChar char="•"/>
            </a:pPr>
            <a:endParaRPr lang="en-US" dirty="0">
              <a:ea typeface="+mn-lt"/>
              <a:cs typeface="+mn-lt"/>
            </a:endParaRPr>
          </a:p>
          <a:p>
            <a:pPr marL="285750" indent="-285750">
              <a:buFont typeface="Arial"/>
              <a:buChar char="•"/>
            </a:pPr>
            <a:r>
              <a:rPr lang="en-US" dirty="0">
                <a:cs typeface="Calibri"/>
              </a:rPr>
              <a:t>Split data into training and testing data sets</a:t>
            </a:r>
          </a:p>
          <a:p>
            <a:pPr marL="742950" lvl="1" indent="-285750">
              <a:buFont typeface="Arial"/>
              <a:buChar char="•"/>
            </a:pPr>
            <a:r>
              <a:rPr lang="en-US" dirty="0">
                <a:cs typeface="Calibri"/>
              </a:rPr>
              <a:t>A function is created for train-test split &amp; data-frame conversion. Out of four datasets</a:t>
            </a:r>
          </a:p>
          <a:p>
            <a:pPr marL="1200150" lvl="2" indent="-285750">
              <a:buFont typeface="Arial"/>
              <a:buChar char="•"/>
            </a:pPr>
            <a:r>
              <a:rPr lang="en-US" dirty="0">
                <a:cs typeface="Calibri"/>
              </a:rPr>
              <a:t>B0005, B0007, &amp; B0018 are used for training the models</a:t>
            </a:r>
          </a:p>
          <a:p>
            <a:pPr marL="1200150" lvl="2" indent="-285750">
              <a:buFont typeface="Arial"/>
              <a:buChar char="•"/>
            </a:pPr>
            <a:r>
              <a:rPr lang="en-US" dirty="0">
                <a:cs typeface="Calibri"/>
              </a:rPr>
              <a:t>B0006 is used for testing the models</a:t>
            </a:r>
          </a:p>
          <a:p>
            <a:pPr marL="1200150" lvl="2" indent="-285750">
              <a:buFont typeface="Arial"/>
              <a:buChar char="•"/>
            </a:pPr>
            <a:endParaRPr lang="en-US" dirty="0">
              <a:cs typeface="Calibri"/>
            </a:endParaRPr>
          </a:p>
          <a:p>
            <a:pPr marL="742950" lvl="1" indent="-285750">
              <a:buFont typeface="Arial"/>
              <a:buChar char="•"/>
            </a:pPr>
            <a:r>
              <a:rPr lang="en-US" dirty="0">
                <a:cs typeface="Calibri"/>
              </a:rPr>
              <a:t>Performed permutation and reshaped the data to three dimensions to improve model performance</a:t>
            </a:r>
          </a:p>
          <a:p>
            <a:pPr marL="1200150" lvl="2" indent="-285750">
              <a:buFont typeface="Arial"/>
              <a:buChar char="•"/>
            </a:pPr>
            <a:r>
              <a:rPr lang="en-US" dirty="0">
                <a:cs typeface="Calibri"/>
              </a:rPr>
              <a:t>Training data: 474 samples</a:t>
            </a:r>
          </a:p>
          <a:p>
            <a:pPr marL="1200150" lvl="2" indent="-285750">
              <a:buFont typeface="Arial"/>
              <a:buChar char="•"/>
            </a:pPr>
            <a:r>
              <a:rPr lang="en-US" dirty="0">
                <a:cs typeface="Calibri"/>
              </a:rPr>
              <a:t>Test data: 158 samples</a:t>
            </a:r>
          </a:p>
          <a:p>
            <a:pPr marL="1200150" lvl="2" indent="-285750">
              <a:buFont typeface="Arial"/>
              <a:buChar char="•"/>
            </a:pPr>
            <a:endParaRPr lang="en-US" dirty="0">
              <a:cs typeface="Calibri"/>
            </a:endParaRPr>
          </a:p>
          <a:p>
            <a:pPr marL="285750" indent="-285750">
              <a:buFont typeface="Arial"/>
              <a:buChar char="•"/>
            </a:pPr>
            <a:r>
              <a:rPr lang="en-US" dirty="0">
                <a:cs typeface="Calibri"/>
              </a:rPr>
              <a:t>Measure the accuracy of each model utilizing MSE, R Squared Score &amp; Cycle Error Actual vs. Predicted </a:t>
            </a:r>
          </a:p>
          <a:p>
            <a:endParaRPr lang="en-US" dirty="0">
              <a:cs typeface="Calibri"/>
            </a:endParaRPr>
          </a:p>
          <a:p>
            <a:pPr marL="285750" indent="-285750">
              <a:buFont typeface="Arial"/>
              <a:buChar char="•"/>
            </a:pPr>
            <a:r>
              <a:rPr lang="en-US" dirty="0">
                <a:cs typeface="Calibri"/>
              </a:rPr>
              <a:t>Model Performance </a:t>
            </a:r>
          </a:p>
          <a:p>
            <a:pPr marL="742950" lvl="1" indent="-285750">
              <a:buFont typeface="Arial"/>
              <a:buChar char="•"/>
            </a:pPr>
            <a:r>
              <a:rPr lang="en-US" dirty="0">
                <a:cs typeface="Calibri"/>
              </a:rPr>
              <a:t>Compare MSE, R Squared Score &amp; Prediction Error to evaluate model performance</a:t>
            </a:r>
          </a:p>
          <a:p>
            <a:pPr marL="285750" indent="-285750">
              <a:buFont typeface="Arial"/>
              <a:buChar char="•"/>
            </a:pPr>
            <a:endParaRPr lang="en-US" dirty="0">
              <a:cs typeface="Calibri"/>
            </a:endParaRPr>
          </a:p>
          <a:p>
            <a:pPr marL="285750" indent="-285750">
              <a:buFont typeface="Arial"/>
              <a:buChar char="•"/>
            </a:pPr>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294481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3"/>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cs typeface="Calibri"/>
              </a:rPr>
              <a:t>IE7860 Semester Project</a:t>
            </a:r>
          </a:p>
        </p:txBody>
      </p:sp>
      <p:sp>
        <p:nvSpPr>
          <p:cNvPr id="2" name="TextBox 1">
            <a:extLst>
              <a:ext uri="{FF2B5EF4-FFF2-40B4-BE49-F238E27FC236}">
                <a16:creationId xmlns:a16="http://schemas.microsoft.com/office/drawing/2014/main" id="{972A3895-60EC-425E-BB51-632E4DE1BFB3}"/>
              </a:ext>
            </a:extLst>
          </p:cNvPr>
          <p:cNvSpPr txBox="1"/>
          <p:nvPr/>
        </p:nvSpPr>
        <p:spPr>
          <a:xfrm>
            <a:off x="482747" y="356056"/>
            <a:ext cx="113298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000000"/>
                </a:solidFill>
                <a:latin typeface="Helvetica Neue"/>
                <a:cs typeface="Calibri"/>
              </a:rPr>
              <a:t>RNN</a:t>
            </a:r>
          </a:p>
        </p:txBody>
      </p:sp>
      <p:sp>
        <p:nvSpPr>
          <p:cNvPr id="8" name="TextBox 7">
            <a:extLst>
              <a:ext uri="{FF2B5EF4-FFF2-40B4-BE49-F238E27FC236}">
                <a16:creationId xmlns:a16="http://schemas.microsoft.com/office/drawing/2014/main" id="{1EE242AD-60E3-4FFC-85E5-F769B593A10C}"/>
              </a:ext>
            </a:extLst>
          </p:cNvPr>
          <p:cNvSpPr txBox="1"/>
          <p:nvPr/>
        </p:nvSpPr>
        <p:spPr>
          <a:xfrm>
            <a:off x="482747" y="4454584"/>
            <a:ext cx="57250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solidFill>
                  <a:srgbClr val="000000"/>
                </a:solidFill>
                <a:latin typeface="Calibri" panose="020F0502020204030204" pitchFamily="34" charset="0"/>
              </a:rPr>
              <a:t>C</a:t>
            </a:r>
            <a:r>
              <a:rPr lang="en-US" sz="1800" dirty="0">
                <a:solidFill>
                  <a:srgbClr val="000000"/>
                </a:solidFill>
                <a:effectLst/>
                <a:latin typeface="Calibri" panose="020F0502020204030204" pitchFamily="34" charset="0"/>
              </a:rPr>
              <a:t>an deal with sequential/time-series data</a:t>
            </a:r>
          </a:p>
          <a:p>
            <a:pPr marL="285750" indent="-285750">
              <a:buFont typeface="Arial" panose="020B0604020202020204" pitchFamily="34" charset="0"/>
              <a:buChar char="•"/>
            </a:pPr>
            <a:r>
              <a:rPr lang="en-US" dirty="0">
                <a:solidFill>
                  <a:srgbClr val="000000"/>
                </a:solidFill>
                <a:latin typeface="Calibri" panose="020F0502020204030204" pitchFamily="34" charset="0"/>
              </a:rPr>
              <a:t>R</a:t>
            </a:r>
            <a:r>
              <a:rPr lang="en-US" sz="1800" dirty="0">
                <a:solidFill>
                  <a:srgbClr val="000000"/>
                </a:solidFill>
                <a:effectLst/>
                <a:latin typeface="Calibri" panose="020F0502020204030204" pitchFamily="34" charset="0"/>
              </a:rPr>
              <a:t>ecognize sequential characteristics of the dataset</a:t>
            </a:r>
          </a:p>
          <a:p>
            <a:pPr marL="285750" indent="-285750">
              <a:buFont typeface="Arial" panose="020B0604020202020204" pitchFamily="34" charset="0"/>
              <a:buChar char="•"/>
            </a:pPr>
            <a:r>
              <a:rPr lang="en-US" dirty="0">
                <a:solidFill>
                  <a:srgbClr val="000000"/>
                </a:solidFill>
                <a:latin typeface="Calibri" panose="020F0502020204030204" pitchFamily="34" charset="0"/>
              </a:rPr>
              <a:t>H</a:t>
            </a:r>
            <a:r>
              <a:rPr lang="en-US" sz="1800" dirty="0">
                <a:solidFill>
                  <a:srgbClr val="000000"/>
                </a:solidFill>
                <a:effectLst/>
                <a:latin typeface="Calibri" panose="020F0502020204030204" pitchFamily="34" charset="0"/>
              </a:rPr>
              <a:t>olds the knowledge about the past to forecast future values</a:t>
            </a:r>
            <a:endParaRPr lang="en-US" sz="1600" dirty="0">
              <a:solidFill>
                <a:srgbClr val="000000"/>
              </a:solidFill>
              <a:cs typeface="Calibri"/>
            </a:endParaRPr>
          </a:p>
        </p:txBody>
      </p:sp>
      <p:pic>
        <p:nvPicPr>
          <p:cNvPr id="10246" name="Picture 6" descr="enter image description here">
            <a:extLst>
              <a:ext uri="{FF2B5EF4-FFF2-40B4-BE49-F238E27FC236}">
                <a16:creationId xmlns:a16="http://schemas.microsoft.com/office/drawing/2014/main" id="{FA8EE03E-5BDF-4750-B802-00FB65CAB7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747" y="1871596"/>
            <a:ext cx="5637089" cy="19892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65A37C1-3825-4B74-8361-4B829721C6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7695" y="1442719"/>
            <a:ext cx="4210050" cy="3210561"/>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26">
            <a:extLst>
              <a:ext uri="{FF2B5EF4-FFF2-40B4-BE49-F238E27FC236}">
                <a16:creationId xmlns:a16="http://schemas.microsoft.com/office/drawing/2014/main" id="{B14AA434-5D8E-487D-A6D7-66F2A8BAC8E3}"/>
              </a:ext>
            </a:extLst>
          </p:cNvPr>
          <p:cNvSpPr txBox="1"/>
          <p:nvPr/>
        </p:nvSpPr>
        <p:spPr>
          <a:xfrm>
            <a:off x="3512957" y="6307930"/>
            <a:ext cx="3898495" cy="14099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RNN Image source: https://colah.github.io/posts/2015-08-Understanding-LSTMs/</a:t>
            </a:r>
          </a:p>
        </p:txBody>
      </p:sp>
    </p:spTree>
    <p:extLst>
      <p:ext uri="{BB962C8B-B14F-4D97-AF65-F5344CB8AC3E}">
        <p14:creationId xmlns:p14="http://schemas.microsoft.com/office/powerpoint/2010/main" val="11245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3"/>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cs typeface="Calibri"/>
              </a:rPr>
              <a:t>IE7860 Semester Project</a:t>
            </a:r>
          </a:p>
        </p:txBody>
      </p:sp>
      <p:sp>
        <p:nvSpPr>
          <p:cNvPr id="2" name="TextBox 1">
            <a:extLst>
              <a:ext uri="{FF2B5EF4-FFF2-40B4-BE49-F238E27FC236}">
                <a16:creationId xmlns:a16="http://schemas.microsoft.com/office/drawing/2014/main" id="{972A3895-60EC-425E-BB51-632E4DE1BFB3}"/>
              </a:ext>
            </a:extLst>
          </p:cNvPr>
          <p:cNvSpPr txBox="1"/>
          <p:nvPr/>
        </p:nvSpPr>
        <p:spPr>
          <a:xfrm>
            <a:off x="473869" y="354805"/>
            <a:ext cx="120401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000000"/>
                </a:solidFill>
                <a:latin typeface="Helvetica Neue"/>
                <a:cs typeface="Calibri"/>
              </a:rPr>
              <a:t>RNN</a:t>
            </a:r>
          </a:p>
        </p:txBody>
      </p:sp>
      <p:graphicFrame>
        <p:nvGraphicFramePr>
          <p:cNvPr id="9" name="Table 9">
            <a:extLst>
              <a:ext uri="{FF2B5EF4-FFF2-40B4-BE49-F238E27FC236}">
                <a16:creationId xmlns:a16="http://schemas.microsoft.com/office/drawing/2014/main" id="{0E9A070D-2E91-42AA-8182-156B5E7AE4D7}"/>
              </a:ext>
            </a:extLst>
          </p:cNvPr>
          <p:cNvGraphicFramePr>
            <a:graphicFrameLocks noGrp="1"/>
          </p:cNvGraphicFramePr>
          <p:nvPr>
            <p:extLst>
              <p:ext uri="{D42A27DB-BD31-4B8C-83A1-F6EECF244321}">
                <p14:modId xmlns:p14="http://schemas.microsoft.com/office/powerpoint/2010/main" val="270570135"/>
              </p:ext>
            </p:extLst>
          </p:nvPr>
        </p:nvGraphicFramePr>
        <p:xfrm>
          <a:off x="7643812" y="1513826"/>
          <a:ext cx="4039202" cy="1486824"/>
        </p:xfrm>
        <a:graphic>
          <a:graphicData uri="http://schemas.openxmlformats.org/drawingml/2006/table">
            <a:tbl>
              <a:tblPr firstRow="1" bandRow="1">
                <a:tableStyleId>{5C22544A-7EE6-4342-B048-85BDC9FD1C3A}</a:tableStyleId>
              </a:tblPr>
              <a:tblGrid>
                <a:gridCol w="2687701">
                  <a:extLst>
                    <a:ext uri="{9D8B030D-6E8A-4147-A177-3AD203B41FA5}">
                      <a16:colId xmlns:a16="http://schemas.microsoft.com/office/drawing/2014/main" val="2575590562"/>
                    </a:ext>
                  </a:extLst>
                </a:gridCol>
                <a:gridCol w="1351501">
                  <a:extLst>
                    <a:ext uri="{9D8B030D-6E8A-4147-A177-3AD203B41FA5}">
                      <a16:colId xmlns:a16="http://schemas.microsoft.com/office/drawing/2014/main" val="2819248935"/>
                    </a:ext>
                  </a:extLst>
                </a:gridCol>
              </a:tblGrid>
              <a:tr h="371706">
                <a:tc>
                  <a:txBody>
                    <a:bodyPr/>
                    <a:lstStyle/>
                    <a:p>
                      <a:r>
                        <a:rPr lang="en-US" dirty="0"/>
                        <a:t>Fail at Cycle Number</a:t>
                      </a:r>
                    </a:p>
                  </a:txBody>
                  <a:tcPr/>
                </a:tc>
                <a:tc>
                  <a:txBody>
                    <a:bodyPr/>
                    <a:lstStyle/>
                    <a:p>
                      <a:r>
                        <a:rPr lang="en-US" dirty="0"/>
                        <a:t>Number</a:t>
                      </a:r>
                    </a:p>
                  </a:txBody>
                  <a:tcPr/>
                </a:tc>
                <a:extLst>
                  <a:ext uri="{0D108BD9-81ED-4DB2-BD59-A6C34878D82A}">
                    <a16:rowId xmlns:a16="http://schemas.microsoft.com/office/drawing/2014/main" val="583633262"/>
                  </a:ext>
                </a:extLst>
              </a:tr>
              <a:tr h="371706">
                <a:tc>
                  <a:txBody>
                    <a:bodyPr/>
                    <a:lstStyle/>
                    <a:p>
                      <a:r>
                        <a:rPr lang="en-US" dirty="0"/>
                        <a:t>Actual</a:t>
                      </a:r>
                    </a:p>
                  </a:txBody>
                  <a:tcPr/>
                </a:tc>
                <a:tc>
                  <a:txBody>
                    <a:bodyPr/>
                    <a:lstStyle/>
                    <a:p>
                      <a:r>
                        <a:rPr lang="en-US" dirty="0"/>
                        <a:t>116</a:t>
                      </a:r>
                    </a:p>
                  </a:txBody>
                  <a:tcPr/>
                </a:tc>
                <a:extLst>
                  <a:ext uri="{0D108BD9-81ED-4DB2-BD59-A6C34878D82A}">
                    <a16:rowId xmlns:a16="http://schemas.microsoft.com/office/drawing/2014/main" val="2867230477"/>
                  </a:ext>
                </a:extLst>
              </a:tr>
              <a:tr h="371706">
                <a:tc>
                  <a:txBody>
                    <a:bodyPr/>
                    <a:lstStyle/>
                    <a:p>
                      <a:r>
                        <a:rPr lang="en-US" dirty="0"/>
                        <a:t>Predicted</a:t>
                      </a:r>
                    </a:p>
                  </a:txBody>
                  <a:tcPr/>
                </a:tc>
                <a:tc>
                  <a:txBody>
                    <a:bodyPr/>
                    <a:lstStyle/>
                    <a:p>
                      <a:r>
                        <a:rPr lang="en-US" dirty="0"/>
                        <a:t>118</a:t>
                      </a:r>
                    </a:p>
                  </a:txBody>
                  <a:tcPr/>
                </a:tc>
                <a:extLst>
                  <a:ext uri="{0D108BD9-81ED-4DB2-BD59-A6C34878D82A}">
                    <a16:rowId xmlns:a16="http://schemas.microsoft.com/office/drawing/2014/main" val="4133295431"/>
                  </a:ext>
                </a:extLst>
              </a:tr>
              <a:tr h="371706">
                <a:tc>
                  <a:txBody>
                    <a:bodyPr/>
                    <a:lstStyle/>
                    <a:p>
                      <a:r>
                        <a:rPr lang="en-US" dirty="0"/>
                        <a:t>Error of RUL</a:t>
                      </a:r>
                    </a:p>
                  </a:txBody>
                  <a:tcPr/>
                </a:tc>
                <a:tc>
                  <a:txBody>
                    <a:bodyPr/>
                    <a:lstStyle/>
                    <a:p>
                      <a:r>
                        <a:rPr lang="en-US" dirty="0"/>
                        <a:t>2</a:t>
                      </a:r>
                    </a:p>
                  </a:txBody>
                  <a:tcPr/>
                </a:tc>
                <a:extLst>
                  <a:ext uri="{0D108BD9-81ED-4DB2-BD59-A6C34878D82A}">
                    <a16:rowId xmlns:a16="http://schemas.microsoft.com/office/drawing/2014/main" val="234800556"/>
                  </a:ext>
                </a:extLst>
              </a:tr>
            </a:tbl>
          </a:graphicData>
        </a:graphic>
      </p:graphicFrame>
      <p:graphicFrame>
        <p:nvGraphicFramePr>
          <p:cNvPr id="10" name="Table 10">
            <a:extLst>
              <a:ext uri="{FF2B5EF4-FFF2-40B4-BE49-F238E27FC236}">
                <a16:creationId xmlns:a16="http://schemas.microsoft.com/office/drawing/2014/main" id="{71534552-71CB-4AB2-B05A-C883E6AD3665}"/>
              </a:ext>
            </a:extLst>
          </p:cNvPr>
          <p:cNvGraphicFramePr>
            <a:graphicFrameLocks noGrp="1"/>
          </p:cNvGraphicFramePr>
          <p:nvPr>
            <p:extLst>
              <p:ext uri="{D42A27DB-BD31-4B8C-83A1-F6EECF244321}">
                <p14:modId xmlns:p14="http://schemas.microsoft.com/office/powerpoint/2010/main" val="3402289608"/>
              </p:ext>
            </p:extLst>
          </p:nvPr>
        </p:nvGraphicFramePr>
        <p:xfrm>
          <a:off x="7643812" y="3660448"/>
          <a:ext cx="4039202" cy="1390947"/>
        </p:xfrm>
        <a:graphic>
          <a:graphicData uri="http://schemas.openxmlformats.org/drawingml/2006/table">
            <a:tbl>
              <a:tblPr firstRow="1" bandRow="1">
                <a:tableStyleId>{5C22544A-7EE6-4342-B048-85BDC9FD1C3A}</a:tableStyleId>
              </a:tblPr>
              <a:tblGrid>
                <a:gridCol w="2734184">
                  <a:extLst>
                    <a:ext uri="{9D8B030D-6E8A-4147-A177-3AD203B41FA5}">
                      <a16:colId xmlns:a16="http://schemas.microsoft.com/office/drawing/2014/main" val="2947452934"/>
                    </a:ext>
                  </a:extLst>
                </a:gridCol>
                <a:gridCol w="1305018">
                  <a:extLst>
                    <a:ext uri="{9D8B030D-6E8A-4147-A177-3AD203B41FA5}">
                      <a16:colId xmlns:a16="http://schemas.microsoft.com/office/drawing/2014/main" val="1686089683"/>
                    </a:ext>
                  </a:extLst>
                </a:gridCol>
              </a:tblGrid>
              <a:tr h="463649">
                <a:tc>
                  <a:txBody>
                    <a:bodyPr/>
                    <a:lstStyle/>
                    <a:p>
                      <a:r>
                        <a:rPr lang="en-US" dirty="0"/>
                        <a:t>Metrics</a:t>
                      </a:r>
                    </a:p>
                  </a:txBody>
                  <a:tcPr>
                    <a:solidFill>
                      <a:schemeClr val="accent1"/>
                    </a:solidFill>
                  </a:tcPr>
                </a:tc>
                <a:tc>
                  <a:txBody>
                    <a:bodyPr/>
                    <a:lstStyle/>
                    <a:p>
                      <a:r>
                        <a:rPr lang="en-US" dirty="0"/>
                        <a:t>Score</a:t>
                      </a:r>
                    </a:p>
                  </a:txBody>
                  <a:tcPr/>
                </a:tc>
                <a:extLst>
                  <a:ext uri="{0D108BD9-81ED-4DB2-BD59-A6C34878D82A}">
                    <a16:rowId xmlns:a16="http://schemas.microsoft.com/office/drawing/2014/main" val="2528357825"/>
                  </a:ext>
                </a:extLst>
              </a:tr>
              <a:tr h="463649">
                <a:tc>
                  <a:txBody>
                    <a:bodyPr/>
                    <a:lstStyle/>
                    <a:p>
                      <a:r>
                        <a:rPr lang="en-US" dirty="0"/>
                        <a:t>MSE</a:t>
                      </a:r>
                    </a:p>
                  </a:txBody>
                  <a:tcPr/>
                </a:tc>
                <a:tc>
                  <a:txBody>
                    <a:bodyPr/>
                    <a:lstStyle/>
                    <a:p>
                      <a:r>
                        <a:rPr lang="en-US" dirty="0"/>
                        <a:t>0.0004</a:t>
                      </a:r>
                    </a:p>
                  </a:txBody>
                  <a:tcPr/>
                </a:tc>
                <a:extLst>
                  <a:ext uri="{0D108BD9-81ED-4DB2-BD59-A6C34878D82A}">
                    <a16:rowId xmlns:a16="http://schemas.microsoft.com/office/drawing/2014/main" val="2396132334"/>
                  </a:ext>
                </a:extLst>
              </a:tr>
              <a:tr h="463649">
                <a:tc>
                  <a:txBody>
                    <a:bodyPr/>
                    <a:lstStyle/>
                    <a:p>
                      <a:r>
                        <a:rPr lang="en-US" dirty="0"/>
                        <a:t>R-2 </a:t>
                      </a:r>
                    </a:p>
                  </a:txBody>
                  <a:tcPr/>
                </a:tc>
                <a:tc>
                  <a:txBody>
                    <a:bodyPr/>
                    <a:lstStyle/>
                    <a:p>
                      <a:r>
                        <a:rPr lang="en-US" dirty="0"/>
                        <a:t>0.9894</a:t>
                      </a:r>
                    </a:p>
                  </a:txBody>
                  <a:tcPr/>
                </a:tc>
                <a:extLst>
                  <a:ext uri="{0D108BD9-81ED-4DB2-BD59-A6C34878D82A}">
                    <a16:rowId xmlns:a16="http://schemas.microsoft.com/office/drawing/2014/main" val="3768328436"/>
                  </a:ext>
                </a:extLst>
              </a:tr>
            </a:tbl>
          </a:graphicData>
        </a:graphic>
      </p:graphicFrame>
      <p:pic>
        <p:nvPicPr>
          <p:cNvPr id="3074" name="Picture 2">
            <a:extLst>
              <a:ext uri="{FF2B5EF4-FFF2-40B4-BE49-F238E27FC236}">
                <a16:creationId xmlns:a16="http://schemas.microsoft.com/office/drawing/2014/main" id="{4A31C267-2C0B-476D-BE89-2E772D54F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 y="1166495"/>
            <a:ext cx="7386175" cy="450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7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3"/>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cs typeface="Calibri"/>
              </a:rPr>
              <a:t>IE7860 Semester Project</a:t>
            </a:r>
          </a:p>
        </p:txBody>
      </p:sp>
      <p:pic>
        <p:nvPicPr>
          <p:cNvPr id="14" name="Picture 13">
            <a:extLst>
              <a:ext uri="{FF2B5EF4-FFF2-40B4-BE49-F238E27FC236}">
                <a16:creationId xmlns:a16="http://schemas.microsoft.com/office/drawing/2014/main" id="{1D020A1D-E319-4982-8DBB-B7F8FE8392F0}"/>
              </a:ext>
            </a:extLst>
          </p:cNvPr>
          <p:cNvPicPr>
            <a:picLocks noChangeAspect="1"/>
          </p:cNvPicPr>
          <p:nvPr/>
        </p:nvPicPr>
        <p:blipFill>
          <a:blip r:embed="rId4"/>
          <a:stretch>
            <a:fillRect/>
          </a:stretch>
        </p:blipFill>
        <p:spPr>
          <a:xfrm>
            <a:off x="307181" y="355108"/>
            <a:ext cx="5228276" cy="4023852"/>
          </a:xfrm>
          <a:prstGeom prst="rect">
            <a:avLst/>
          </a:prstGeom>
        </p:spPr>
      </p:pic>
      <p:sp>
        <p:nvSpPr>
          <p:cNvPr id="2" name="TextBox 1">
            <a:extLst>
              <a:ext uri="{FF2B5EF4-FFF2-40B4-BE49-F238E27FC236}">
                <a16:creationId xmlns:a16="http://schemas.microsoft.com/office/drawing/2014/main" id="{F72578AC-EECB-4A3B-B641-46AC5C9AA861}"/>
              </a:ext>
            </a:extLst>
          </p:cNvPr>
          <p:cNvSpPr txBox="1"/>
          <p:nvPr/>
        </p:nvSpPr>
        <p:spPr>
          <a:xfrm>
            <a:off x="619760" y="4500880"/>
            <a:ext cx="857504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92929"/>
                </a:solidFill>
                <a:latin typeface="charter"/>
              </a:rPr>
              <a:t>C</a:t>
            </a:r>
            <a:r>
              <a:rPr lang="en-US" b="0" i="0" dirty="0">
                <a:solidFill>
                  <a:srgbClr val="292929"/>
                </a:solidFill>
                <a:effectLst/>
                <a:latin typeface="charter"/>
              </a:rPr>
              <a:t>reated as the solution to short-term memory</a:t>
            </a:r>
          </a:p>
          <a:p>
            <a:pPr marL="285750" indent="-285750">
              <a:buFont typeface="Arial" panose="020B0604020202020204" pitchFamily="34" charset="0"/>
              <a:buChar char="•"/>
            </a:pPr>
            <a:r>
              <a:rPr lang="en-US" dirty="0">
                <a:solidFill>
                  <a:srgbClr val="292929"/>
                </a:solidFill>
                <a:latin typeface="charter"/>
              </a:rPr>
              <a:t>I</a:t>
            </a:r>
            <a:r>
              <a:rPr lang="en-US" b="0" i="0" dirty="0">
                <a:solidFill>
                  <a:srgbClr val="292929"/>
                </a:solidFill>
                <a:effectLst/>
                <a:latin typeface="charter"/>
              </a:rPr>
              <a:t>nternal mechanisms called gates that can regulate the flow of information</a:t>
            </a:r>
          </a:p>
          <a:p>
            <a:pPr marL="285750" indent="-285750">
              <a:buFont typeface="Arial" panose="020B0604020202020204" pitchFamily="34" charset="0"/>
              <a:buChar char="•"/>
            </a:pPr>
            <a:r>
              <a:rPr lang="en-US" dirty="0">
                <a:solidFill>
                  <a:srgbClr val="292929"/>
                </a:solidFill>
                <a:latin typeface="charter"/>
              </a:rPr>
              <a:t>The gate can learn which data sequence is essential to keep and what to remove</a:t>
            </a:r>
            <a:endParaRPr lang="en-US" dirty="0"/>
          </a:p>
        </p:txBody>
      </p:sp>
      <p:pic>
        <p:nvPicPr>
          <p:cNvPr id="3" name="Picture 2">
            <a:extLst>
              <a:ext uri="{FF2B5EF4-FFF2-40B4-BE49-F238E27FC236}">
                <a16:creationId xmlns:a16="http://schemas.microsoft.com/office/drawing/2014/main" id="{722A9A11-BF86-4CDD-93FD-C13D9D032C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6880" y="1156790"/>
            <a:ext cx="4699459" cy="3157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7">
            <a:extLst>
              <a:ext uri="{FF2B5EF4-FFF2-40B4-BE49-F238E27FC236}">
                <a16:creationId xmlns:a16="http://schemas.microsoft.com/office/drawing/2014/main" id="{786F256A-060A-4C35-A763-E5095BD09A5F}"/>
              </a:ext>
            </a:extLst>
          </p:cNvPr>
          <p:cNvSpPr txBox="1"/>
          <p:nvPr/>
        </p:nvSpPr>
        <p:spPr>
          <a:xfrm>
            <a:off x="3402126" y="6307930"/>
            <a:ext cx="5734483" cy="27813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LSTM Image source: https://towardsdatascience.com/illustrated-guide-to-lstms-and-gru-s-a-step-by-step-explanation-44e9eb85bf21</a:t>
            </a:r>
          </a:p>
        </p:txBody>
      </p:sp>
    </p:spTree>
    <p:extLst>
      <p:ext uri="{BB962C8B-B14F-4D97-AF65-F5344CB8AC3E}">
        <p14:creationId xmlns:p14="http://schemas.microsoft.com/office/powerpoint/2010/main" val="201942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2"/>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cs typeface="Calibri"/>
              </a:rPr>
              <a:t>IE7860 Semester Project</a:t>
            </a:r>
          </a:p>
        </p:txBody>
      </p:sp>
      <p:sp>
        <p:nvSpPr>
          <p:cNvPr id="2" name="TextBox 1">
            <a:extLst>
              <a:ext uri="{FF2B5EF4-FFF2-40B4-BE49-F238E27FC236}">
                <a16:creationId xmlns:a16="http://schemas.microsoft.com/office/drawing/2014/main" id="{972A3895-60EC-425E-BB51-632E4DE1BFB3}"/>
              </a:ext>
            </a:extLst>
          </p:cNvPr>
          <p:cNvSpPr txBox="1"/>
          <p:nvPr/>
        </p:nvSpPr>
        <p:spPr>
          <a:xfrm>
            <a:off x="473869" y="354805"/>
            <a:ext cx="1004173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000000"/>
                </a:solidFill>
                <a:latin typeface="Helvetica Neue"/>
                <a:cs typeface="Calibri"/>
              </a:rPr>
              <a:t>LSTM</a:t>
            </a:r>
          </a:p>
        </p:txBody>
      </p:sp>
      <p:graphicFrame>
        <p:nvGraphicFramePr>
          <p:cNvPr id="9" name="Table 9">
            <a:extLst>
              <a:ext uri="{FF2B5EF4-FFF2-40B4-BE49-F238E27FC236}">
                <a16:creationId xmlns:a16="http://schemas.microsoft.com/office/drawing/2014/main" id="{0E9A070D-2E91-42AA-8182-156B5E7AE4D7}"/>
              </a:ext>
            </a:extLst>
          </p:cNvPr>
          <p:cNvGraphicFramePr>
            <a:graphicFrameLocks noGrp="1"/>
          </p:cNvGraphicFramePr>
          <p:nvPr>
            <p:extLst>
              <p:ext uri="{D42A27DB-BD31-4B8C-83A1-F6EECF244321}">
                <p14:modId xmlns:p14="http://schemas.microsoft.com/office/powerpoint/2010/main" val="2126261782"/>
              </p:ext>
            </p:extLst>
          </p:nvPr>
        </p:nvGraphicFramePr>
        <p:xfrm>
          <a:off x="7643812" y="1513827"/>
          <a:ext cx="4162426" cy="1463040"/>
        </p:xfrm>
        <a:graphic>
          <a:graphicData uri="http://schemas.openxmlformats.org/drawingml/2006/table">
            <a:tbl>
              <a:tblPr firstRow="1" bandRow="1">
                <a:tableStyleId>{5C22544A-7EE6-4342-B048-85BDC9FD1C3A}</a:tableStyleId>
              </a:tblPr>
              <a:tblGrid>
                <a:gridCol w="2769695">
                  <a:extLst>
                    <a:ext uri="{9D8B030D-6E8A-4147-A177-3AD203B41FA5}">
                      <a16:colId xmlns:a16="http://schemas.microsoft.com/office/drawing/2014/main" val="2575590562"/>
                    </a:ext>
                  </a:extLst>
                </a:gridCol>
                <a:gridCol w="1392731">
                  <a:extLst>
                    <a:ext uri="{9D8B030D-6E8A-4147-A177-3AD203B41FA5}">
                      <a16:colId xmlns:a16="http://schemas.microsoft.com/office/drawing/2014/main" val="2819248935"/>
                    </a:ext>
                  </a:extLst>
                </a:gridCol>
              </a:tblGrid>
              <a:tr h="277883">
                <a:tc>
                  <a:txBody>
                    <a:bodyPr/>
                    <a:lstStyle/>
                    <a:p>
                      <a:r>
                        <a:rPr lang="en-US" dirty="0"/>
                        <a:t>Fail at Cycle Number</a:t>
                      </a:r>
                    </a:p>
                  </a:txBody>
                  <a:tcPr/>
                </a:tc>
                <a:tc>
                  <a:txBody>
                    <a:bodyPr/>
                    <a:lstStyle/>
                    <a:p>
                      <a:r>
                        <a:rPr lang="en-US" dirty="0"/>
                        <a:t>Number</a:t>
                      </a:r>
                    </a:p>
                  </a:txBody>
                  <a:tcPr/>
                </a:tc>
                <a:extLst>
                  <a:ext uri="{0D108BD9-81ED-4DB2-BD59-A6C34878D82A}">
                    <a16:rowId xmlns:a16="http://schemas.microsoft.com/office/drawing/2014/main" val="583633262"/>
                  </a:ext>
                </a:extLst>
              </a:tr>
              <a:tr h="277883">
                <a:tc>
                  <a:txBody>
                    <a:bodyPr/>
                    <a:lstStyle/>
                    <a:p>
                      <a:r>
                        <a:rPr lang="en-US" dirty="0"/>
                        <a:t>Actual</a:t>
                      </a:r>
                    </a:p>
                  </a:txBody>
                  <a:tcPr/>
                </a:tc>
                <a:tc>
                  <a:txBody>
                    <a:bodyPr/>
                    <a:lstStyle/>
                    <a:p>
                      <a:r>
                        <a:rPr lang="en-US" dirty="0"/>
                        <a:t>117</a:t>
                      </a:r>
                    </a:p>
                  </a:txBody>
                  <a:tcPr/>
                </a:tc>
                <a:extLst>
                  <a:ext uri="{0D108BD9-81ED-4DB2-BD59-A6C34878D82A}">
                    <a16:rowId xmlns:a16="http://schemas.microsoft.com/office/drawing/2014/main" val="2867230477"/>
                  </a:ext>
                </a:extLst>
              </a:tr>
              <a:tr h="277883">
                <a:tc>
                  <a:txBody>
                    <a:bodyPr/>
                    <a:lstStyle/>
                    <a:p>
                      <a:r>
                        <a:rPr lang="en-US" dirty="0"/>
                        <a:t>Predicted</a:t>
                      </a:r>
                    </a:p>
                  </a:txBody>
                  <a:tcPr/>
                </a:tc>
                <a:tc>
                  <a:txBody>
                    <a:bodyPr/>
                    <a:lstStyle/>
                    <a:p>
                      <a:r>
                        <a:rPr lang="en-US" dirty="0"/>
                        <a:t>118</a:t>
                      </a:r>
                    </a:p>
                  </a:txBody>
                  <a:tcPr/>
                </a:tc>
                <a:extLst>
                  <a:ext uri="{0D108BD9-81ED-4DB2-BD59-A6C34878D82A}">
                    <a16:rowId xmlns:a16="http://schemas.microsoft.com/office/drawing/2014/main" val="4133295431"/>
                  </a:ext>
                </a:extLst>
              </a:tr>
              <a:tr h="277883">
                <a:tc>
                  <a:txBody>
                    <a:bodyPr/>
                    <a:lstStyle/>
                    <a:p>
                      <a:r>
                        <a:rPr lang="en-US" dirty="0"/>
                        <a:t>Error of RUL</a:t>
                      </a:r>
                    </a:p>
                  </a:txBody>
                  <a:tcPr/>
                </a:tc>
                <a:tc>
                  <a:txBody>
                    <a:bodyPr/>
                    <a:lstStyle/>
                    <a:p>
                      <a:r>
                        <a:rPr lang="en-US" dirty="0"/>
                        <a:t>1</a:t>
                      </a:r>
                    </a:p>
                  </a:txBody>
                  <a:tcPr/>
                </a:tc>
                <a:extLst>
                  <a:ext uri="{0D108BD9-81ED-4DB2-BD59-A6C34878D82A}">
                    <a16:rowId xmlns:a16="http://schemas.microsoft.com/office/drawing/2014/main" val="234800556"/>
                  </a:ext>
                </a:extLst>
              </a:tr>
            </a:tbl>
          </a:graphicData>
        </a:graphic>
      </p:graphicFrame>
      <p:graphicFrame>
        <p:nvGraphicFramePr>
          <p:cNvPr id="10" name="Table 10">
            <a:extLst>
              <a:ext uri="{FF2B5EF4-FFF2-40B4-BE49-F238E27FC236}">
                <a16:creationId xmlns:a16="http://schemas.microsoft.com/office/drawing/2014/main" id="{71534552-71CB-4AB2-B05A-C883E6AD3665}"/>
              </a:ext>
            </a:extLst>
          </p:cNvPr>
          <p:cNvGraphicFramePr>
            <a:graphicFrameLocks noGrp="1"/>
          </p:cNvGraphicFramePr>
          <p:nvPr>
            <p:extLst>
              <p:ext uri="{D42A27DB-BD31-4B8C-83A1-F6EECF244321}">
                <p14:modId xmlns:p14="http://schemas.microsoft.com/office/powerpoint/2010/main" val="3476148935"/>
              </p:ext>
            </p:extLst>
          </p:nvPr>
        </p:nvGraphicFramePr>
        <p:xfrm>
          <a:off x="7643812" y="3660448"/>
          <a:ext cx="4162426" cy="1373190"/>
        </p:xfrm>
        <a:graphic>
          <a:graphicData uri="http://schemas.openxmlformats.org/drawingml/2006/table">
            <a:tbl>
              <a:tblPr firstRow="1" bandRow="1">
                <a:tableStyleId>{5C22544A-7EE6-4342-B048-85BDC9FD1C3A}</a:tableStyleId>
              </a:tblPr>
              <a:tblGrid>
                <a:gridCol w="2760817">
                  <a:extLst>
                    <a:ext uri="{9D8B030D-6E8A-4147-A177-3AD203B41FA5}">
                      <a16:colId xmlns:a16="http://schemas.microsoft.com/office/drawing/2014/main" val="2947452934"/>
                    </a:ext>
                  </a:extLst>
                </a:gridCol>
                <a:gridCol w="1401609">
                  <a:extLst>
                    <a:ext uri="{9D8B030D-6E8A-4147-A177-3AD203B41FA5}">
                      <a16:colId xmlns:a16="http://schemas.microsoft.com/office/drawing/2014/main" val="1686089683"/>
                    </a:ext>
                  </a:extLst>
                </a:gridCol>
              </a:tblGrid>
              <a:tr h="457730">
                <a:tc>
                  <a:txBody>
                    <a:bodyPr/>
                    <a:lstStyle/>
                    <a:p>
                      <a:r>
                        <a:rPr lang="en-US" dirty="0"/>
                        <a:t>Metrics</a:t>
                      </a:r>
                    </a:p>
                  </a:txBody>
                  <a:tcPr/>
                </a:tc>
                <a:tc>
                  <a:txBody>
                    <a:bodyPr/>
                    <a:lstStyle/>
                    <a:p>
                      <a:r>
                        <a:rPr lang="en-US" dirty="0"/>
                        <a:t>Score</a:t>
                      </a:r>
                    </a:p>
                  </a:txBody>
                  <a:tcPr/>
                </a:tc>
                <a:extLst>
                  <a:ext uri="{0D108BD9-81ED-4DB2-BD59-A6C34878D82A}">
                    <a16:rowId xmlns:a16="http://schemas.microsoft.com/office/drawing/2014/main" val="2528357825"/>
                  </a:ext>
                </a:extLst>
              </a:tr>
              <a:tr h="457730">
                <a:tc>
                  <a:txBody>
                    <a:bodyPr/>
                    <a:lstStyle/>
                    <a:p>
                      <a:r>
                        <a:rPr lang="en-US" dirty="0"/>
                        <a:t>MSE</a:t>
                      </a:r>
                    </a:p>
                  </a:txBody>
                  <a:tcPr/>
                </a:tc>
                <a:tc>
                  <a:txBody>
                    <a:bodyPr/>
                    <a:lstStyle/>
                    <a:p>
                      <a:r>
                        <a:rPr lang="en-US" dirty="0"/>
                        <a:t>0.0003</a:t>
                      </a:r>
                    </a:p>
                  </a:txBody>
                  <a:tcPr/>
                </a:tc>
                <a:extLst>
                  <a:ext uri="{0D108BD9-81ED-4DB2-BD59-A6C34878D82A}">
                    <a16:rowId xmlns:a16="http://schemas.microsoft.com/office/drawing/2014/main" val="2396132334"/>
                  </a:ext>
                </a:extLst>
              </a:tr>
              <a:tr h="457730">
                <a:tc>
                  <a:txBody>
                    <a:bodyPr/>
                    <a:lstStyle/>
                    <a:p>
                      <a:r>
                        <a:rPr lang="en-US" dirty="0"/>
                        <a:t>R-2 </a:t>
                      </a:r>
                    </a:p>
                  </a:txBody>
                  <a:tcPr/>
                </a:tc>
                <a:tc>
                  <a:txBody>
                    <a:bodyPr/>
                    <a:lstStyle/>
                    <a:p>
                      <a:r>
                        <a:rPr lang="en-US" dirty="0"/>
                        <a:t>0.9907</a:t>
                      </a:r>
                    </a:p>
                  </a:txBody>
                  <a:tcPr/>
                </a:tc>
                <a:extLst>
                  <a:ext uri="{0D108BD9-81ED-4DB2-BD59-A6C34878D82A}">
                    <a16:rowId xmlns:a16="http://schemas.microsoft.com/office/drawing/2014/main" val="3768328436"/>
                  </a:ext>
                </a:extLst>
              </a:tr>
            </a:tbl>
          </a:graphicData>
        </a:graphic>
      </p:graphicFrame>
      <p:pic>
        <p:nvPicPr>
          <p:cNvPr id="5122" name="Picture 2">
            <a:extLst>
              <a:ext uri="{FF2B5EF4-FFF2-40B4-BE49-F238E27FC236}">
                <a16:creationId xmlns:a16="http://schemas.microsoft.com/office/drawing/2014/main" id="{48A8776F-526B-49BA-8A79-AFDAD29F1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 y="1177103"/>
            <a:ext cx="6790305" cy="444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45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CD9C407-2094-4AC7-8BC2-7DAF0987AE1F}"/>
              </a:ext>
            </a:extLst>
          </p:cNvPr>
          <p:cNvPicPr>
            <a:picLocks noChangeAspect="1"/>
          </p:cNvPicPr>
          <p:nvPr/>
        </p:nvPicPr>
        <p:blipFill>
          <a:blip r:embed="rId3"/>
          <a:stretch>
            <a:fillRect/>
          </a:stretch>
        </p:blipFill>
        <p:spPr>
          <a:xfrm>
            <a:off x="307181" y="5887674"/>
            <a:ext cx="2481263" cy="845277"/>
          </a:xfrm>
          <a:prstGeom prst="rect">
            <a:avLst/>
          </a:prstGeom>
        </p:spPr>
      </p:pic>
      <p:sp>
        <p:nvSpPr>
          <p:cNvPr id="5" name="TextBox 4">
            <a:extLst>
              <a:ext uri="{FF2B5EF4-FFF2-40B4-BE49-F238E27FC236}">
                <a16:creationId xmlns:a16="http://schemas.microsoft.com/office/drawing/2014/main" id="{4C98BC85-8846-45B0-B3E5-F4030623E81A}"/>
              </a:ext>
            </a:extLst>
          </p:cNvPr>
          <p:cNvSpPr txBox="1"/>
          <p:nvPr/>
        </p:nvSpPr>
        <p:spPr>
          <a:xfrm>
            <a:off x="9377362" y="6307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cs typeface="Calibri"/>
              </a:rPr>
              <a:t>IE7860 Semester Project</a:t>
            </a:r>
          </a:p>
        </p:txBody>
      </p:sp>
      <p:pic>
        <p:nvPicPr>
          <p:cNvPr id="13" name="Picture 12">
            <a:extLst>
              <a:ext uri="{FF2B5EF4-FFF2-40B4-BE49-F238E27FC236}">
                <a16:creationId xmlns:a16="http://schemas.microsoft.com/office/drawing/2014/main" id="{58E9F485-E108-4BD0-A1C0-9B50146D5EF7}"/>
              </a:ext>
            </a:extLst>
          </p:cNvPr>
          <p:cNvPicPr>
            <a:picLocks noChangeAspect="1"/>
          </p:cNvPicPr>
          <p:nvPr/>
        </p:nvPicPr>
        <p:blipFill>
          <a:blip r:embed="rId4"/>
          <a:stretch>
            <a:fillRect/>
          </a:stretch>
        </p:blipFill>
        <p:spPr>
          <a:xfrm>
            <a:off x="408373" y="659034"/>
            <a:ext cx="5353235" cy="3765144"/>
          </a:xfrm>
          <a:prstGeom prst="rect">
            <a:avLst/>
          </a:prstGeom>
        </p:spPr>
      </p:pic>
      <p:sp>
        <p:nvSpPr>
          <p:cNvPr id="2" name="TextBox 1">
            <a:extLst>
              <a:ext uri="{FF2B5EF4-FFF2-40B4-BE49-F238E27FC236}">
                <a16:creationId xmlns:a16="http://schemas.microsoft.com/office/drawing/2014/main" id="{940EC496-B6D9-45E0-8059-8FA37D10D9CC}"/>
              </a:ext>
            </a:extLst>
          </p:cNvPr>
          <p:cNvSpPr txBox="1"/>
          <p:nvPr/>
        </p:nvSpPr>
        <p:spPr>
          <a:xfrm>
            <a:off x="408373" y="4669655"/>
            <a:ext cx="8636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E101A"/>
                </a:solidFill>
                <a:latin typeface="Calibri" panose="020F0502020204030204" pitchFamily="34" charset="0"/>
              </a:rPr>
              <a:t>Instead of </a:t>
            </a:r>
            <a:r>
              <a:rPr lang="en-US" sz="1800" dirty="0">
                <a:solidFill>
                  <a:srgbClr val="0E101A"/>
                </a:solidFill>
                <a:effectLst/>
                <a:latin typeface="Calibri" panose="020F0502020204030204" pitchFamily="34" charset="0"/>
              </a:rPr>
              <a:t>cell state and it used the hidden state to transfer information</a:t>
            </a:r>
          </a:p>
          <a:p>
            <a:pPr marL="285750" marR="0" indent="-285750">
              <a:spcBef>
                <a:spcPts val="0"/>
              </a:spcBef>
              <a:spcAft>
                <a:spcPts val="0"/>
              </a:spcAft>
              <a:buFont typeface="Arial" panose="020B0604020202020204" pitchFamily="34" charset="0"/>
              <a:buChar char="•"/>
            </a:pPr>
            <a:r>
              <a:rPr lang="en-US" sz="1800" b="1" dirty="0">
                <a:solidFill>
                  <a:srgbClr val="0E101A"/>
                </a:solidFill>
                <a:effectLst/>
                <a:latin typeface="Calibri" panose="020F0502020204030204" pitchFamily="34" charset="0"/>
              </a:rPr>
              <a:t>Update Gate </a:t>
            </a:r>
            <a:r>
              <a:rPr lang="en-US" sz="1800" dirty="0">
                <a:solidFill>
                  <a:srgbClr val="0E101A"/>
                </a:solidFill>
                <a:effectLst/>
                <a:latin typeface="Calibri" panose="020F0502020204030204" pitchFamily="34" charset="0"/>
              </a:rPr>
              <a:t>The update gate acts like the forget and input gate of an LSTM</a:t>
            </a:r>
          </a:p>
          <a:p>
            <a:pPr marL="285750" marR="0" indent="-285750">
              <a:spcBef>
                <a:spcPts val="0"/>
              </a:spcBef>
              <a:spcAft>
                <a:spcPts val="0"/>
              </a:spcAft>
              <a:buFont typeface="Arial" panose="020B0604020202020204" pitchFamily="34" charset="0"/>
              <a:buChar char="•"/>
            </a:pPr>
            <a:r>
              <a:rPr lang="en-US" sz="1800" b="1" dirty="0">
                <a:solidFill>
                  <a:srgbClr val="0E101A"/>
                </a:solidFill>
                <a:effectLst/>
                <a:latin typeface="Calibri" panose="020F0502020204030204" pitchFamily="34" charset="0"/>
              </a:rPr>
              <a:t>Reset Gate </a:t>
            </a:r>
            <a:r>
              <a:rPr lang="en-US" sz="1800" dirty="0">
                <a:solidFill>
                  <a:srgbClr val="0E101A"/>
                </a:solidFill>
                <a:effectLst/>
                <a:latin typeface="Calibri" panose="020F0502020204030204" pitchFamily="34" charset="0"/>
              </a:rPr>
              <a:t>The reset gate is used to decide how much past information to forget</a:t>
            </a:r>
          </a:p>
          <a:p>
            <a:pPr marL="285750" indent="-285750">
              <a:buFont typeface="Arial" panose="020B0604020202020204" pitchFamily="34" charset="0"/>
              <a:buChar char="•"/>
            </a:pPr>
            <a:endParaRPr lang="en-US" dirty="0"/>
          </a:p>
        </p:txBody>
      </p:sp>
      <p:pic>
        <p:nvPicPr>
          <p:cNvPr id="1028" name="Picture 4">
            <a:extLst>
              <a:ext uri="{FF2B5EF4-FFF2-40B4-BE49-F238E27FC236}">
                <a16:creationId xmlns:a16="http://schemas.microsoft.com/office/drawing/2014/main" id="{0051B2B2-832D-4CC5-AA45-E7296621DF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240" y="1117601"/>
            <a:ext cx="4327717" cy="330657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7">
            <a:extLst>
              <a:ext uri="{FF2B5EF4-FFF2-40B4-BE49-F238E27FC236}">
                <a16:creationId xmlns:a16="http://schemas.microsoft.com/office/drawing/2014/main" id="{73E4DEEB-22E5-4592-83F5-61F9F7A88800}"/>
              </a:ext>
            </a:extLst>
          </p:cNvPr>
          <p:cNvSpPr txBox="1"/>
          <p:nvPr/>
        </p:nvSpPr>
        <p:spPr>
          <a:xfrm>
            <a:off x="3201485" y="6307930"/>
            <a:ext cx="5842888" cy="27813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GRU Image source: https://towardsdatascience.com/illustrated-guide-to-lstms-and-gru-s-a-step-by-step-explanation-44e9eb85bf21</a:t>
            </a:r>
          </a:p>
        </p:txBody>
      </p:sp>
    </p:spTree>
    <p:extLst>
      <p:ext uri="{BB962C8B-B14F-4D97-AF65-F5344CB8AC3E}">
        <p14:creationId xmlns:p14="http://schemas.microsoft.com/office/powerpoint/2010/main" val="10325377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778</TotalTime>
  <Words>935</Words>
  <Application>Microsoft Office PowerPoint</Application>
  <PresentationFormat>Widescreen</PresentationFormat>
  <Paragraphs>135</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Narrow</vt:lpstr>
      <vt:lpstr>Arial,Sans-Serif</vt:lpstr>
      <vt:lpstr>Calibri</vt:lpstr>
      <vt:lpstr>Calibri Light</vt:lpstr>
      <vt:lpstr>charter</vt:lpstr>
      <vt:lpstr>Helvetica Neue</vt:lpstr>
      <vt:lpstr>office theme</vt:lpstr>
      <vt:lpstr>Predicting Remaining Useful Life of  Lithium-Ion Battery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Md (M.)</dc:creator>
  <cp:lastModifiedBy>Reza, Md (M.)</cp:lastModifiedBy>
  <cp:revision>136</cp:revision>
  <dcterms:created xsi:type="dcterms:W3CDTF">2021-02-19T01:13:37Z</dcterms:created>
  <dcterms:modified xsi:type="dcterms:W3CDTF">2022-04-29T17:07:54Z</dcterms:modified>
</cp:coreProperties>
</file>