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9117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863B84-2FF3-4125-BC31-2EA98D3C8541}"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137711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2295973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460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127888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426058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373883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4250317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297584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214882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250130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863B84-2FF3-4125-BC31-2EA98D3C8541}"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142907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863B84-2FF3-4125-BC31-2EA98D3C8541}"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354226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116554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383148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863B84-2FF3-4125-BC31-2EA98D3C8541}" type="datetimeFigureOut">
              <a:rPr lang="en-IN" smtClean="0"/>
              <a:t>05-08-2024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168491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863B84-2FF3-4125-BC31-2EA98D3C8541}"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E9B0-9BC1-4F0D-83A2-2D94CAD34360}" type="slidenum">
              <a:rPr lang="en-IN" smtClean="0"/>
              <a:t>‹#›</a:t>
            </a:fld>
            <a:endParaRPr lang="en-IN"/>
          </a:p>
        </p:txBody>
      </p:sp>
    </p:spTree>
    <p:extLst>
      <p:ext uri="{BB962C8B-B14F-4D97-AF65-F5344CB8AC3E}">
        <p14:creationId xmlns:p14="http://schemas.microsoft.com/office/powerpoint/2010/main" val="297697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863B84-2FF3-4125-BC31-2EA98D3C8541}" type="datetimeFigureOut">
              <a:rPr lang="en-IN" smtClean="0"/>
              <a:t>05-08-2024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F2E9B0-9BC1-4F0D-83A2-2D94CAD34360}" type="slidenum">
              <a:rPr lang="en-IN" smtClean="0"/>
              <a:t>‹#›</a:t>
            </a:fld>
            <a:endParaRPr lang="en-IN"/>
          </a:p>
        </p:txBody>
      </p:sp>
    </p:spTree>
    <p:extLst>
      <p:ext uri="{BB962C8B-B14F-4D97-AF65-F5344CB8AC3E}">
        <p14:creationId xmlns:p14="http://schemas.microsoft.com/office/powerpoint/2010/main" val="178117237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mdrianurrahaman/" TargetMode="External"/><Relationship Id="rId2" Type="http://schemas.openxmlformats.org/officeDocument/2006/relationships/hyperlink" Target="https://github.com/mdrianurrahaman/Insur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noordeen/insurance-premium-predi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8B97-57AE-EC46-BA32-1FC22A06B7FD}"/>
              </a:ext>
            </a:extLst>
          </p:cNvPr>
          <p:cNvSpPr>
            <a:spLocks noGrp="1"/>
          </p:cNvSpPr>
          <p:nvPr>
            <p:ph type="ctrTitle"/>
          </p:nvPr>
        </p:nvSpPr>
        <p:spPr/>
        <p:txBody>
          <a:bodyPr>
            <a:normAutofit fontScale="90000"/>
          </a:bodyPr>
          <a:lstStyle/>
          <a:p>
            <a:r>
              <a:rPr lang="en-US" dirty="0"/>
              <a:t>Insurance Premium Prediction</a:t>
            </a:r>
            <a:br>
              <a:rPr lang="en-US" dirty="0"/>
            </a:br>
            <a:r>
              <a:rPr lang="en-US" dirty="0"/>
              <a:t>Detailed Project Report</a:t>
            </a:r>
            <a:endParaRPr lang="en-IN" dirty="0"/>
          </a:p>
        </p:txBody>
      </p:sp>
      <p:sp>
        <p:nvSpPr>
          <p:cNvPr id="3" name="Subtitle 2">
            <a:extLst>
              <a:ext uri="{FF2B5EF4-FFF2-40B4-BE49-F238E27FC236}">
                <a16:creationId xmlns:a16="http://schemas.microsoft.com/office/drawing/2014/main" id="{529A9B39-07C0-E22E-F856-E9977980229C}"/>
              </a:ext>
            </a:extLst>
          </p:cNvPr>
          <p:cNvSpPr>
            <a:spLocks noGrp="1"/>
          </p:cNvSpPr>
          <p:nvPr>
            <p:ph type="subTitle" idx="1"/>
          </p:nvPr>
        </p:nvSpPr>
        <p:spPr/>
        <p:txBody>
          <a:bodyPr/>
          <a:lstStyle/>
          <a:p>
            <a:r>
              <a:rPr lang="en-US" dirty="0"/>
              <a:t>MD RIAN UR RAHAMAN</a:t>
            </a:r>
            <a:endParaRPr lang="en-IN" dirty="0"/>
          </a:p>
        </p:txBody>
      </p:sp>
    </p:spTree>
    <p:extLst>
      <p:ext uri="{BB962C8B-B14F-4D97-AF65-F5344CB8AC3E}">
        <p14:creationId xmlns:p14="http://schemas.microsoft.com/office/powerpoint/2010/main" val="26075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050E-5583-CE85-6F1B-9412CB0FE3EE}"/>
              </a:ext>
            </a:extLst>
          </p:cNvPr>
          <p:cNvSpPr>
            <a:spLocks noGrp="1"/>
          </p:cNvSpPr>
          <p:nvPr>
            <p:ph type="title"/>
          </p:nvPr>
        </p:nvSpPr>
        <p:spPr/>
        <p:txBody>
          <a:bodyPr/>
          <a:lstStyle/>
          <a:p>
            <a:r>
              <a:rPr lang="en-US" dirty="0"/>
              <a:t>Web App Using Flask ,HTML and CSS</a:t>
            </a:r>
            <a:endParaRPr lang="en-IN" dirty="0"/>
          </a:p>
        </p:txBody>
      </p:sp>
      <p:pic>
        <p:nvPicPr>
          <p:cNvPr id="5" name="Content Placeholder 4">
            <a:extLst>
              <a:ext uri="{FF2B5EF4-FFF2-40B4-BE49-F238E27FC236}">
                <a16:creationId xmlns:a16="http://schemas.microsoft.com/office/drawing/2014/main" id="{5AD4964D-84FE-4552-B9D3-A93525216AC5}"/>
              </a:ext>
            </a:extLst>
          </p:cNvPr>
          <p:cNvPicPr>
            <a:picLocks noGrp="1" noChangeAspect="1"/>
          </p:cNvPicPr>
          <p:nvPr>
            <p:ph idx="1"/>
          </p:nvPr>
        </p:nvPicPr>
        <p:blipFill>
          <a:blip r:embed="rId2"/>
          <a:stretch>
            <a:fillRect/>
          </a:stretch>
        </p:blipFill>
        <p:spPr>
          <a:xfrm>
            <a:off x="1030936" y="1825626"/>
            <a:ext cx="4272584" cy="2230986"/>
          </a:xfrm>
        </p:spPr>
      </p:pic>
      <p:pic>
        <p:nvPicPr>
          <p:cNvPr id="7" name="Picture 6">
            <a:extLst>
              <a:ext uri="{FF2B5EF4-FFF2-40B4-BE49-F238E27FC236}">
                <a16:creationId xmlns:a16="http://schemas.microsoft.com/office/drawing/2014/main" id="{15736B2E-4647-6E5E-2000-7B65105BD92E}"/>
              </a:ext>
            </a:extLst>
          </p:cNvPr>
          <p:cNvPicPr>
            <a:picLocks noChangeAspect="1"/>
          </p:cNvPicPr>
          <p:nvPr/>
        </p:nvPicPr>
        <p:blipFill>
          <a:blip r:embed="rId3"/>
          <a:stretch>
            <a:fillRect/>
          </a:stretch>
        </p:blipFill>
        <p:spPr>
          <a:xfrm>
            <a:off x="5685943" y="1825626"/>
            <a:ext cx="5475121" cy="4056611"/>
          </a:xfrm>
          <a:prstGeom prst="rect">
            <a:avLst/>
          </a:prstGeom>
        </p:spPr>
      </p:pic>
    </p:spTree>
    <p:extLst>
      <p:ext uri="{BB962C8B-B14F-4D97-AF65-F5344CB8AC3E}">
        <p14:creationId xmlns:p14="http://schemas.microsoft.com/office/powerpoint/2010/main" val="273725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1DD0-A6FE-0883-407D-8C9E1439F1A1}"/>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4420FDF0-2F06-5148-F96D-7D9793183149}"/>
              </a:ext>
            </a:extLst>
          </p:cNvPr>
          <p:cNvSpPr>
            <a:spLocks noGrp="1"/>
          </p:cNvSpPr>
          <p:nvPr>
            <p:ph idx="1"/>
          </p:nvPr>
        </p:nvSpPr>
        <p:spPr/>
        <p:txBody>
          <a:bodyPr>
            <a:normAutofit lnSpcReduction="10000"/>
          </a:bodyPr>
          <a:lstStyle/>
          <a:p>
            <a:r>
              <a:rPr lang="en-US" sz="2800" b="1" dirty="0">
                <a:solidFill>
                  <a:schemeClr val="dk1"/>
                </a:solidFill>
              </a:rPr>
              <a:t>Out of the 6 models tried, </a:t>
            </a:r>
            <a:r>
              <a:rPr lang="en-US" sz="2800" b="1" dirty="0" err="1">
                <a:solidFill>
                  <a:schemeClr val="dk1"/>
                </a:solidFill>
              </a:rPr>
              <a:t>AdaBoostRegressor</a:t>
            </a:r>
            <a:r>
              <a:rPr lang="en-US" sz="2800" b="1" dirty="0">
                <a:solidFill>
                  <a:schemeClr val="dk1"/>
                </a:solidFill>
              </a:rPr>
              <a:t>()</a:t>
            </a:r>
            <a:r>
              <a:rPr lang="en-US" b="1" dirty="0">
                <a:solidFill>
                  <a:schemeClr val="dk1"/>
                </a:solidFill>
              </a:rPr>
              <a:t> </a:t>
            </a:r>
            <a:r>
              <a:rPr lang="en-US" sz="2800" b="1" dirty="0">
                <a:solidFill>
                  <a:schemeClr val="dk1"/>
                </a:solidFill>
              </a:rPr>
              <a:t>model yielded best prediction accuracy of 92% on Test Data.</a:t>
            </a:r>
          </a:p>
          <a:p>
            <a:r>
              <a:rPr lang="en-US" b="1" dirty="0"/>
              <a:t>I have successfully built an end-to-end web application using machine learning that can help predict the total count of bikes rented by the users based on various conditions.</a:t>
            </a:r>
          </a:p>
          <a:p>
            <a:r>
              <a:rPr lang="en-US" sz="2800" b="1" dirty="0"/>
              <a:t>This type of system can help users to get a better understanding the value of INSURANCE  the day is good for riding bikes and make their decision making easier.</a:t>
            </a:r>
          </a:p>
          <a:p>
            <a:endParaRPr lang="en-US" b="1" dirty="0"/>
          </a:p>
          <a:p>
            <a:endParaRPr lang="en-US" sz="3600" b="1" dirty="0">
              <a:solidFill>
                <a:schemeClr val="dk1"/>
              </a:solidFill>
            </a:endParaRPr>
          </a:p>
          <a:p>
            <a:endParaRPr lang="en-IN" dirty="0"/>
          </a:p>
        </p:txBody>
      </p:sp>
    </p:spTree>
    <p:extLst>
      <p:ext uri="{BB962C8B-B14F-4D97-AF65-F5344CB8AC3E}">
        <p14:creationId xmlns:p14="http://schemas.microsoft.com/office/powerpoint/2010/main" val="163419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4175-FF48-0129-4A1D-1E9FBE8BC523}"/>
              </a:ext>
            </a:extLst>
          </p:cNvPr>
          <p:cNvSpPr>
            <a:spLocks noGrp="1"/>
          </p:cNvSpPr>
          <p:nvPr>
            <p:ph type="title"/>
          </p:nvPr>
        </p:nvSpPr>
        <p:spPr>
          <a:xfrm>
            <a:off x="838200" y="365125"/>
            <a:ext cx="10515600" cy="848533"/>
          </a:xfrm>
        </p:spPr>
        <p:txBody>
          <a:bodyPr/>
          <a:lstStyle/>
          <a:p>
            <a:r>
              <a:rPr lang="en-US" dirty="0"/>
              <a:t>The End</a:t>
            </a:r>
            <a:endParaRPr lang="en-IN" dirty="0"/>
          </a:p>
        </p:txBody>
      </p:sp>
      <p:sp>
        <p:nvSpPr>
          <p:cNvPr id="3" name="Content Placeholder 2">
            <a:extLst>
              <a:ext uri="{FF2B5EF4-FFF2-40B4-BE49-F238E27FC236}">
                <a16:creationId xmlns:a16="http://schemas.microsoft.com/office/drawing/2014/main" id="{68BE9184-A7E4-843F-0FE3-38E65A69A1EB}"/>
              </a:ext>
            </a:extLst>
          </p:cNvPr>
          <p:cNvSpPr>
            <a:spLocks noGrp="1"/>
          </p:cNvSpPr>
          <p:nvPr>
            <p:ph idx="1"/>
          </p:nvPr>
        </p:nvSpPr>
        <p:spPr>
          <a:xfrm>
            <a:off x="838200" y="1213658"/>
            <a:ext cx="10515600" cy="4963305"/>
          </a:xfrm>
        </p:spPr>
        <p:txBody>
          <a:bodyPr>
            <a:normAutofit fontScale="92500"/>
          </a:bodyPr>
          <a:lstStyle/>
          <a:p>
            <a:pPr marL="0" indent="0">
              <a:buNone/>
            </a:pPr>
            <a:r>
              <a:rPr lang="en-US" sz="4000" dirty="0"/>
              <a:t>                                     </a:t>
            </a:r>
          </a:p>
          <a:p>
            <a:pPr marL="0" indent="0">
              <a:buNone/>
            </a:pPr>
            <a:r>
              <a:rPr lang="en-US" sz="4000" dirty="0"/>
              <a:t>                             THANK YOU</a:t>
            </a:r>
          </a:p>
          <a:p>
            <a:pPr marL="0" indent="0">
              <a:buNone/>
            </a:pPr>
            <a:r>
              <a:rPr lang="en-US" sz="4000" dirty="0"/>
              <a:t> </a:t>
            </a:r>
          </a:p>
          <a:p>
            <a:pPr marL="0" indent="0">
              <a:buNone/>
            </a:pPr>
            <a:r>
              <a:rPr lang="en-US" sz="4000" dirty="0"/>
              <a:t>                      MD RIAN UR RAHAMAN</a:t>
            </a:r>
          </a:p>
          <a:p>
            <a:pPr marL="0" indent="0">
              <a:buNone/>
            </a:pPr>
            <a:endParaRPr lang="en-US" sz="2400" dirty="0"/>
          </a:p>
          <a:p>
            <a:pPr marL="0" indent="0">
              <a:buNone/>
            </a:pPr>
            <a:r>
              <a:rPr lang="en-US" sz="2400" dirty="0"/>
              <a:t>Mail ID : mdrianurrahaman@gmail.com</a:t>
            </a:r>
          </a:p>
          <a:p>
            <a:pPr marL="0" indent="0">
              <a:buNone/>
            </a:pPr>
            <a:r>
              <a:rPr lang="en-US" sz="2400" dirty="0"/>
              <a:t>Source Code on </a:t>
            </a:r>
            <a:r>
              <a:rPr lang="en-US" sz="2400" dirty="0" err="1"/>
              <a:t>Github</a:t>
            </a:r>
            <a:r>
              <a:rPr lang="en-US" sz="2400" dirty="0"/>
              <a:t> : </a:t>
            </a:r>
            <a:r>
              <a:rPr lang="en-US" sz="2400" dirty="0">
                <a:hlinkClick r:id="rId2"/>
              </a:rPr>
              <a:t>https://github.com/mdrianurrahaman/Insurence</a:t>
            </a:r>
            <a:endParaRPr lang="en-US" sz="2400" dirty="0"/>
          </a:p>
          <a:p>
            <a:pPr marL="0" indent="0">
              <a:buNone/>
            </a:pPr>
            <a:r>
              <a:rPr lang="en-US" sz="2400" dirty="0" err="1"/>
              <a:t>Linkdin</a:t>
            </a:r>
            <a:r>
              <a:rPr lang="en-US" sz="2400" dirty="0"/>
              <a:t> : </a:t>
            </a:r>
            <a:r>
              <a:rPr lang="en-US" sz="2400" dirty="0">
                <a:hlinkClick r:id="rId3"/>
              </a:rPr>
              <a:t>https://www.linkedin.com/in/mdrianurrahaman/</a:t>
            </a:r>
            <a:br>
              <a:rPr lang="en-US" sz="2400" dirty="0"/>
            </a:br>
            <a:endParaRPr lang="en-US" sz="2400" dirty="0"/>
          </a:p>
          <a:p>
            <a:pPr marL="0" indent="0">
              <a:buNone/>
            </a:pPr>
            <a:endParaRPr lang="en-US" sz="4000" dirty="0"/>
          </a:p>
        </p:txBody>
      </p:sp>
    </p:spTree>
    <p:extLst>
      <p:ext uri="{BB962C8B-B14F-4D97-AF65-F5344CB8AC3E}">
        <p14:creationId xmlns:p14="http://schemas.microsoft.com/office/powerpoint/2010/main" val="49382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420B-5CA4-8F0F-E963-1AA665EA7E3A}"/>
              </a:ext>
            </a:extLst>
          </p:cNvPr>
          <p:cNvSpPr>
            <a:spLocks noGrp="1"/>
          </p:cNvSpPr>
          <p:nvPr>
            <p:ph type="title"/>
          </p:nvPr>
        </p:nvSpPr>
        <p:spPr>
          <a:xfrm>
            <a:off x="838200" y="365125"/>
            <a:ext cx="10515600" cy="508635"/>
          </a:xfrm>
        </p:spPr>
        <p:txBody>
          <a:bodyPr>
            <a:normAutofit fontScale="90000"/>
          </a:bodyPr>
          <a:lstStyle/>
          <a:p>
            <a:r>
              <a:rPr lang="en-US" dirty="0"/>
              <a:t>Project Overview Table</a:t>
            </a:r>
            <a:endParaRPr lang="en-IN" dirty="0"/>
          </a:p>
        </p:txBody>
      </p:sp>
      <p:pic>
        <p:nvPicPr>
          <p:cNvPr id="5" name="Content Placeholder 4">
            <a:extLst>
              <a:ext uri="{FF2B5EF4-FFF2-40B4-BE49-F238E27FC236}">
                <a16:creationId xmlns:a16="http://schemas.microsoft.com/office/drawing/2014/main" id="{DD4A37D7-E596-E0E7-3964-ECC605139FB9}"/>
              </a:ext>
            </a:extLst>
          </p:cNvPr>
          <p:cNvPicPr>
            <a:picLocks noGrp="1" noChangeAspect="1"/>
          </p:cNvPicPr>
          <p:nvPr>
            <p:ph idx="1"/>
          </p:nvPr>
        </p:nvPicPr>
        <p:blipFill>
          <a:blip r:embed="rId2"/>
          <a:stretch>
            <a:fillRect/>
          </a:stretch>
        </p:blipFill>
        <p:spPr>
          <a:xfrm>
            <a:off x="1518671" y="3045465"/>
            <a:ext cx="8116433" cy="2210108"/>
          </a:xfrm>
        </p:spPr>
      </p:pic>
    </p:spTree>
    <p:extLst>
      <p:ext uri="{BB962C8B-B14F-4D97-AF65-F5344CB8AC3E}">
        <p14:creationId xmlns:p14="http://schemas.microsoft.com/office/powerpoint/2010/main" val="168994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681C-E8F1-284B-2D49-5753162A497F}"/>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2C9C96C1-6EAE-45CC-3F03-6FF0E2019AFA}"/>
              </a:ext>
            </a:extLst>
          </p:cNvPr>
          <p:cNvSpPr>
            <a:spLocks noGrp="1"/>
          </p:cNvSpPr>
          <p:nvPr>
            <p:ph idx="1"/>
          </p:nvPr>
        </p:nvSpPr>
        <p:spPr/>
        <p:txBody>
          <a:bodyPr>
            <a:normAutofit fontScale="85000" lnSpcReduction="10000"/>
          </a:bodyPr>
          <a:lstStyle/>
          <a:p>
            <a:pPr algn="ctr">
              <a:lnSpc>
                <a:spcPct val="107000"/>
              </a:lnSpc>
              <a:spcAft>
                <a:spcPts val="800"/>
              </a:spcAf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This data science project focuses on developing a comprehensive solution to predict and mitigate customer churn in a subscription-based business model. The project follows a systematic end-to-end approach, encompassing data collection, preprocessing, exploratory data analysis (EDA), feature engineering, model selection, training, and deployment. The primary objective is to empower businesses with actionable insights to retain valuable customers and optimize revenue </a:t>
            </a:r>
            <a:r>
              <a:rPr lang="en-IN" sz="1800" kern="0" dirty="0" err="1">
                <a:effectLst/>
                <a:latin typeface="Calibri" panose="020F0502020204030204" pitchFamily="34" charset="0"/>
                <a:ea typeface="Times New Roman" panose="02020603050405020304" pitchFamily="18" charset="0"/>
                <a:cs typeface="Calibri" panose="020F0502020204030204" pitchFamily="34" charset="0"/>
              </a:rPr>
              <a:t>streams.Top</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of 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The project begins with data collection from diverse sources, including customer interactions, transaction history, and demographic information. Data preprocessing involves cleaning, handling missing values, and transforming raw data into a format suitable for analysis. The EDA phase employs statistical and visual techniques to uncover patterns, correlations, and potential factors influencing customer churn.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Feature engineering is a crucial step, extracting meaningful insights from the data to enhance predictive model performance. Various machine learning algorithms, such as logistic regression, decision trees, and ensemble methods, are explored and evaluated for their ability to predict customer churn accurately. Model hyperparameter tuning and cross-validation techniques are applied to optimize the model's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49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5086-1847-969F-7825-9146A54DCD7D}"/>
              </a:ext>
            </a:extLst>
          </p:cNvPr>
          <p:cNvSpPr>
            <a:spLocks noGrp="1"/>
          </p:cNvSpPr>
          <p:nvPr>
            <p:ph type="title"/>
          </p:nvPr>
        </p:nvSpPr>
        <p:spPr/>
        <p:txBody>
          <a:bodyPr/>
          <a:lstStyle/>
          <a:p>
            <a:r>
              <a:rPr lang="en-US" dirty="0"/>
              <a:t>Problem Statement and Approach</a:t>
            </a:r>
            <a:endParaRPr lang="en-IN" dirty="0"/>
          </a:p>
        </p:txBody>
      </p:sp>
      <p:sp>
        <p:nvSpPr>
          <p:cNvPr id="3" name="Content Placeholder 2">
            <a:extLst>
              <a:ext uri="{FF2B5EF4-FFF2-40B4-BE49-F238E27FC236}">
                <a16:creationId xmlns:a16="http://schemas.microsoft.com/office/drawing/2014/main" id="{23E0122C-C37A-C693-57C3-0665BDAED288}"/>
              </a:ext>
            </a:extLst>
          </p:cNvPr>
          <p:cNvSpPr>
            <a:spLocks noGrp="1"/>
          </p:cNvSpPr>
          <p:nvPr>
            <p:ph idx="1"/>
          </p:nvPr>
        </p:nvSpPr>
        <p:spPr/>
        <p:txBody>
          <a:bodyPr>
            <a:normAutofit fontScale="70000" lnSpcReduction="20000"/>
          </a:bodyPr>
          <a:lstStyle/>
          <a:p>
            <a:r>
              <a:rPr lang="en-US" b="1" dirty="0"/>
              <a:t>Problem Statement:</a:t>
            </a:r>
          </a:p>
          <a:p>
            <a:r>
              <a:rPr lang="en-US" dirty="0"/>
              <a:t>The goal of this project is to give people an estimate of how much they need based on</a:t>
            </a:r>
          </a:p>
          <a:p>
            <a:r>
              <a:rPr lang="en-US" dirty="0"/>
              <a:t>their individual health situation. After that, customers can work with any health</a:t>
            </a:r>
          </a:p>
          <a:p>
            <a:r>
              <a:rPr lang="en-US" dirty="0"/>
              <a:t>insurance carrier and its plans and perks while keeping the projected cost from our</a:t>
            </a:r>
          </a:p>
          <a:p>
            <a:r>
              <a:rPr lang="en-US" dirty="0"/>
              <a:t>study in mind. This can assist a person in concentrating on the health side of an</a:t>
            </a:r>
          </a:p>
          <a:p>
            <a:r>
              <a:rPr lang="en-US" dirty="0"/>
              <a:t>insurance policy rather </a:t>
            </a:r>
            <a:r>
              <a:rPr lang="en-US" dirty="0" err="1"/>
              <a:t>han</a:t>
            </a:r>
            <a:r>
              <a:rPr lang="en-US" dirty="0"/>
              <a:t> the ineffective part.</a:t>
            </a:r>
          </a:p>
          <a:p>
            <a:endParaRPr lang="en-US" dirty="0"/>
          </a:p>
          <a:p>
            <a:r>
              <a:rPr lang="en-US" b="1" dirty="0"/>
              <a:t>Approach:</a:t>
            </a:r>
          </a:p>
          <a:p>
            <a:r>
              <a:rPr lang="en-US" b="1" dirty="0"/>
              <a:t> </a:t>
            </a:r>
            <a:r>
              <a:rPr lang="en-US" dirty="0"/>
              <a:t>The classical machine learning tasks like Data Exploration, Data Cleaning,</a:t>
            </a:r>
          </a:p>
          <a:p>
            <a:r>
              <a:rPr lang="en-US" dirty="0"/>
              <a:t>Feature Engineering, Model Building and Model Testing. Try out different machine</a:t>
            </a:r>
          </a:p>
          <a:p>
            <a:r>
              <a:rPr lang="en-US" dirty="0"/>
              <a:t>learning algorithms that’s best fit for the above case.</a:t>
            </a:r>
          </a:p>
          <a:p>
            <a:r>
              <a:rPr lang="en-US" dirty="0"/>
              <a:t>Some Famous Algorithms: - Multiple Linear Regression, Decision tree Regression and</a:t>
            </a:r>
          </a:p>
          <a:p>
            <a:r>
              <a:rPr lang="en-US" dirty="0"/>
              <a:t>Gradient Boosting, Decision tree, Regression</a:t>
            </a:r>
            <a:endParaRPr lang="en-IN" dirty="0"/>
          </a:p>
        </p:txBody>
      </p:sp>
    </p:spTree>
    <p:extLst>
      <p:ext uri="{BB962C8B-B14F-4D97-AF65-F5344CB8AC3E}">
        <p14:creationId xmlns:p14="http://schemas.microsoft.com/office/powerpoint/2010/main" val="333200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CC1E-CCF3-6202-9CB7-01A14BD22C06}"/>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id="{87766892-9243-3FA7-7A04-5C147FA5D219}"/>
              </a:ext>
            </a:extLst>
          </p:cNvPr>
          <p:cNvSpPr>
            <a:spLocks noGrp="1"/>
          </p:cNvSpPr>
          <p:nvPr>
            <p:ph idx="1"/>
          </p:nvPr>
        </p:nvSpPr>
        <p:spPr/>
        <p:txBody>
          <a:bodyPr>
            <a:normAutofit fontScale="92500" lnSpcReduction="20000"/>
          </a:bodyPr>
          <a:lstStyle/>
          <a:p>
            <a:r>
              <a:rPr lang="en-US" dirty="0"/>
              <a:t>Data Collection:</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3.1 Data Collection</a:t>
            </a:r>
          </a:p>
          <a:p>
            <a:pPr>
              <a:lnSpc>
                <a:spcPct val="107000"/>
              </a:lnSpc>
              <a:spcAft>
                <a:spcPts val="800"/>
              </a:spcAft>
            </a:pPr>
            <a:r>
              <a:rPr lang="en-IN" sz="1800" b="1" kern="1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dataset was taken from Kaggle dataset ,available in this link :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https://www.kaggle.com/datasets/noordeen/insurance-premium-prediction</a:t>
            </a:r>
            <a:endPar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3.2 Data Description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About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Context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insurance.csv dataset contains 1338 observations (rows) and 7 features (columns). The dataset contains 4 numerical features (age, </a:t>
            </a:r>
            <a:r>
              <a:rPr lang="en-IN"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bmi</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children and expenses) and 3 nominal features (sex, smoker and region) that were converted into factors with numerical value designated for each level.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672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F02E-EBB6-6A56-66CC-47D1E971E001}"/>
              </a:ext>
            </a:extLst>
          </p:cNvPr>
          <p:cNvSpPr>
            <a:spLocks noGrp="1"/>
          </p:cNvSpPr>
          <p:nvPr>
            <p:ph type="title"/>
          </p:nvPr>
        </p:nvSpPr>
        <p:spPr/>
        <p:txBody>
          <a:bodyPr/>
          <a:lstStyle/>
          <a:p>
            <a:r>
              <a:rPr lang="en-US" dirty="0"/>
              <a:t>Data </a:t>
            </a:r>
            <a:r>
              <a:rPr lang="en-US" dirty="0" err="1"/>
              <a:t>Preprocessings</a:t>
            </a:r>
            <a:endParaRPr lang="en-IN" dirty="0"/>
          </a:p>
        </p:txBody>
      </p:sp>
      <p:sp>
        <p:nvSpPr>
          <p:cNvPr id="3" name="Content Placeholder 2">
            <a:extLst>
              <a:ext uri="{FF2B5EF4-FFF2-40B4-BE49-F238E27FC236}">
                <a16:creationId xmlns:a16="http://schemas.microsoft.com/office/drawing/2014/main" id="{6330E449-EABE-0477-84D7-F1EAA2B70F86}"/>
              </a:ext>
            </a:extLst>
          </p:cNvPr>
          <p:cNvSpPr>
            <a:spLocks noGrp="1"/>
          </p:cNvSpPr>
          <p:nvPr>
            <p:ph idx="1"/>
          </p:nvPr>
        </p:nvSpPr>
        <p:spPr/>
        <p:txBody>
          <a:bodyPr>
            <a:normAutofit fontScale="92500" lnSpcReduction="20000"/>
          </a:bodyPr>
          <a:lstStyle/>
          <a:p>
            <a:pPr>
              <a:lnSpc>
                <a:spcPct val="107000"/>
              </a:lnSpc>
              <a:spcAft>
                <a:spcPts val="800"/>
              </a:spcAft>
            </a:pP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3.4 Data </a:t>
            </a:r>
            <a:r>
              <a:rPr lang="en-IN"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Preprocessings</a:t>
            </a: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preprocess this dataset, which contains information about individuals' age, sex, BMI, number of children, smoking status, region, and medical expenses, several steps are necessary to prepare it for analysis 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First, we'll handle any missing values to ensure the dataset's completeness, as missing data can impact model performance. Next, we'll convert categorical variables, such as 'sex', 'smoker', and 'region', into numerical formats using techniques like one-hot encoding. This step is crucial for algorithms that require numerical input. For instance, 'sex' will be transformed into binary variables, while 'region' and 'smoker' can be encoded into separate columns.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will also normalize or standardize the numerical features, such as 'age', 'BMI', and 'expenses', to ensure they are on a similar scale, which can improve the performance of many machine learning algorithms. Additionally, the 'children' column, which contains count data, will be left as is since it is already numerical. After these transformations, we will split </a:t>
            </a:r>
            <a:endParaRPr lang="en-IN" dirty="0"/>
          </a:p>
        </p:txBody>
      </p:sp>
    </p:spTree>
    <p:extLst>
      <p:ext uri="{BB962C8B-B14F-4D97-AF65-F5344CB8AC3E}">
        <p14:creationId xmlns:p14="http://schemas.microsoft.com/office/powerpoint/2010/main" val="128022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0DED-090A-1058-6FB8-62F1F82D3E22}"/>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B150A3E0-537A-C1D1-B88F-C75679122339}"/>
              </a:ext>
            </a:extLst>
          </p:cNvPr>
          <p:cNvSpPr>
            <a:spLocks noGrp="1"/>
          </p:cNvSpPr>
          <p:nvPr>
            <p:ph idx="1"/>
          </p:nvPr>
        </p:nvSpPr>
        <p:spPr/>
        <p:txBody>
          <a:bodyPr>
            <a:normAutofit fontScale="77500" lnSpcReduction="2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3.5 Model Training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provided code snippet demonstrates the process of training and selecting the best model for predicting insurance premiums. The code begins by importing essential libraries, including various regression models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custom exception handling, logging functionalities, and utility functions for saving objects and evaluating models.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ModelTrainerConfig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dataclass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used to specify the file path for saving the trained model.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ModelTrainer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class is then defined, initializing the configuration and providing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initiate_model_training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method.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initiate_model_training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method, the training and testing datasets are split into dependent (y) and independent (X) variables. A dictionary of regression models is created, including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SGDRegressor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Lasso,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ElasticNet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SVR, and Ridge.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evaluate_model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function is then called to evaluate each model's performance on the training and testing data, and the results are logged and printed.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method identifies the best-performing model based on the highest R2 score from the evaluation report. The name and score of the best model are logged and printed, highlighting the best model found. Finally, the best model is saved to the specified file path using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save_object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utility function. Exception handling ensures that any errors during model training are logged, and a custom exception is raised. This structured approach ensures robust model training and selection, facilitating effective prediction of insurance premiums.</a:t>
            </a:r>
          </a:p>
          <a:p>
            <a:endParaRPr lang="en-IN" dirty="0"/>
          </a:p>
        </p:txBody>
      </p:sp>
    </p:spTree>
    <p:extLst>
      <p:ext uri="{BB962C8B-B14F-4D97-AF65-F5344CB8AC3E}">
        <p14:creationId xmlns:p14="http://schemas.microsoft.com/office/powerpoint/2010/main" val="124807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017D-E2EB-387C-35EA-CDB482A7E53A}"/>
              </a:ext>
            </a:extLst>
          </p:cNvPr>
          <p:cNvSpPr>
            <a:spLocks noGrp="1"/>
          </p:cNvSpPr>
          <p:nvPr>
            <p:ph type="title"/>
          </p:nvPr>
        </p:nvSpPr>
        <p:spPr/>
        <p:txBody>
          <a:bodyPr/>
          <a:lstStyle/>
          <a:p>
            <a:r>
              <a:rPr lang="en-US" dirty="0" err="1"/>
              <a:t>Architeture</a:t>
            </a:r>
            <a:r>
              <a:rPr lang="en-US" dirty="0"/>
              <a:t> Diagram </a:t>
            </a:r>
            <a:endParaRPr lang="en-IN" dirty="0"/>
          </a:p>
        </p:txBody>
      </p:sp>
      <p:pic>
        <p:nvPicPr>
          <p:cNvPr id="5" name="Content Placeholder 4">
            <a:extLst>
              <a:ext uri="{FF2B5EF4-FFF2-40B4-BE49-F238E27FC236}">
                <a16:creationId xmlns:a16="http://schemas.microsoft.com/office/drawing/2014/main" id="{EAA60F3D-E7AA-F137-0EC6-F6835DB43419}"/>
              </a:ext>
            </a:extLst>
          </p:cNvPr>
          <p:cNvPicPr>
            <a:picLocks noGrp="1" noChangeAspect="1"/>
          </p:cNvPicPr>
          <p:nvPr>
            <p:ph idx="1"/>
          </p:nvPr>
        </p:nvPicPr>
        <p:blipFill>
          <a:blip r:embed="rId2"/>
          <a:stretch>
            <a:fillRect/>
          </a:stretch>
        </p:blipFill>
        <p:spPr>
          <a:xfrm>
            <a:off x="3298846" y="2052638"/>
            <a:ext cx="4556084" cy="4195762"/>
          </a:xfrm>
        </p:spPr>
      </p:pic>
    </p:spTree>
    <p:extLst>
      <p:ext uri="{BB962C8B-B14F-4D97-AF65-F5344CB8AC3E}">
        <p14:creationId xmlns:p14="http://schemas.microsoft.com/office/powerpoint/2010/main" val="58099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9972-D317-08EC-CAD8-5282BD89ADBD}"/>
              </a:ext>
            </a:extLst>
          </p:cNvPr>
          <p:cNvSpPr>
            <a:spLocks noGrp="1"/>
          </p:cNvSpPr>
          <p:nvPr>
            <p:ph type="title"/>
          </p:nvPr>
        </p:nvSpPr>
        <p:spPr/>
        <p:txBody>
          <a:bodyPr/>
          <a:lstStyle/>
          <a:p>
            <a:r>
              <a:rPr lang="en-US" dirty="0"/>
              <a:t>Result and Accuracy</a:t>
            </a:r>
            <a:endParaRPr lang="en-IN" dirty="0"/>
          </a:p>
        </p:txBody>
      </p:sp>
      <p:sp>
        <p:nvSpPr>
          <p:cNvPr id="3" name="Content Placeholder 2">
            <a:extLst>
              <a:ext uri="{FF2B5EF4-FFF2-40B4-BE49-F238E27FC236}">
                <a16:creationId xmlns:a16="http://schemas.microsoft.com/office/drawing/2014/main" id="{25B0569F-D175-B052-0294-1AE00D33749D}"/>
              </a:ext>
            </a:extLst>
          </p:cNvPr>
          <p:cNvSpPr>
            <a:spLocks noGrp="1"/>
          </p:cNvSpPr>
          <p:nvPr>
            <p:ph idx="1"/>
          </p:nvPr>
        </p:nvSpPr>
        <p:spPr/>
        <p:txBody>
          <a:bodyPr>
            <a:normAutofit/>
          </a:bodyPr>
          <a:lstStyle/>
          <a:p>
            <a:pPr marL="0" lvl="0" indent="0" algn="l" rtl="0">
              <a:spcBef>
                <a:spcPts val="0"/>
              </a:spcBef>
              <a:spcAft>
                <a:spcPts val="0"/>
              </a:spcAft>
              <a:buNone/>
            </a:pPr>
            <a:endParaRPr lang="en-US" b="1" dirty="0">
              <a:latin typeface="Century Gothic"/>
              <a:ea typeface="Century Gothic"/>
              <a:cs typeface="Century Gothic"/>
              <a:sym typeface="Century Gothic"/>
            </a:endParaRPr>
          </a:p>
          <a:p>
            <a:pPr marL="0" lvl="0" indent="0" algn="l" rtl="0">
              <a:spcBef>
                <a:spcPts val="0"/>
              </a:spcBef>
              <a:spcAft>
                <a:spcPts val="0"/>
              </a:spcAft>
              <a:buNone/>
            </a:pPr>
            <a:r>
              <a:rPr lang="en-US" b="1" dirty="0">
                <a:latin typeface="Century Gothic"/>
                <a:ea typeface="Century Gothic"/>
                <a:cs typeface="Century Gothic"/>
                <a:sym typeface="Century Gothic"/>
              </a:rPr>
              <a:t>Mean Absolute Error : 52.13 </a:t>
            </a:r>
          </a:p>
          <a:p>
            <a:pPr marL="0" lvl="0" indent="0" algn="l" rtl="0">
              <a:spcBef>
                <a:spcPts val="0"/>
              </a:spcBef>
              <a:spcAft>
                <a:spcPts val="0"/>
              </a:spcAft>
              <a:buNone/>
            </a:pPr>
            <a:r>
              <a:rPr lang="en-US" sz="2800" b="1" dirty="0">
                <a:latin typeface="Century Gothic"/>
                <a:ea typeface="Century Gothic"/>
                <a:cs typeface="Century Gothic"/>
                <a:sym typeface="Century Gothic"/>
              </a:rPr>
              <a:t>Mean Squared Error :4621.193128091531</a:t>
            </a:r>
          </a:p>
          <a:p>
            <a:pPr marL="0" lvl="0" indent="0" algn="l" rtl="0">
              <a:spcBef>
                <a:spcPts val="0"/>
              </a:spcBef>
              <a:spcAft>
                <a:spcPts val="0"/>
              </a:spcAft>
              <a:buNone/>
            </a:pPr>
            <a:r>
              <a:rPr lang="en-US" b="1" dirty="0">
                <a:latin typeface="Century Gothic"/>
                <a:ea typeface="Century Gothic"/>
                <a:cs typeface="Century Gothic"/>
                <a:sym typeface="Century Gothic"/>
              </a:rPr>
              <a:t>Root Mean Square : 85.06</a:t>
            </a:r>
            <a:endParaRPr lang="en-US" sz="2800" dirty="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lang="en-US" dirty="0">
              <a:latin typeface="Century Gothic"/>
              <a:ea typeface="Century Gothic"/>
              <a:cs typeface="Century Gothic"/>
              <a:sym typeface="Century Gothic"/>
            </a:endParaRPr>
          </a:p>
          <a:p>
            <a:pPr marL="0" lvl="0" indent="0" algn="l" rtl="0">
              <a:spcBef>
                <a:spcPts val="0"/>
              </a:spcBef>
              <a:spcAft>
                <a:spcPts val="0"/>
              </a:spcAft>
              <a:buNone/>
            </a:pPr>
            <a:r>
              <a:rPr lang="en-US" sz="2800" dirty="0">
                <a:latin typeface="Century Gothic"/>
                <a:ea typeface="Century Gothic"/>
                <a:cs typeface="Century Gothic"/>
                <a:sym typeface="Century Gothic"/>
              </a:rPr>
              <a:t>The Model was ready and it was saved using pickle library.</a:t>
            </a:r>
          </a:p>
          <a:p>
            <a:pPr marL="0" lvl="0" indent="0" algn="l" rtl="0">
              <a:spcBef>
                <a:spcPts val="0"/>
              </a:spcBef>
              <a:spcAft>
                <a:spcPts val="0"/>
              </a:spcAft>
              <a:buNone/>
            </a:pPr>
            <a:r>
              <a:rPr lang="en-US" dirty="0">
                <a:latin typeface="Century Gothic"/>
                <a:ea typeface="Century Gothic"/>
                <a:cs typeface="Century Gothic"/>
                <a:sym typeface="Century Gothic"/>
              </a:rPr>
              <a:t>We can download artifacts , preprocessor model etc.</a:t>
            </a:r>
          </a:p>
          <a:p>
            <a:pPr marL="0" lvl="0" indent="0" algn="l" rtl="0">
              <a:spcBef>
                <a:spcPts val="0"/>
              </a:spcBef>
              <a:spcAft>
                <a:spcPts val="0"/>
              </a:spcAft>
              <a:buNone/>
            </a:pPr>
            <a:endParaRPr lang="en-US" sz="2800" dirty="0">
              <a:latin typeface="Century Gothic"/>
              <a:ea typeface="Century Gothic"/>
              <a:cs typeface="Century Gothic"/>
              <a:sym typeface="Century Gothic"/>
            </a:endParaRPr>
          </a:p>
          <a:p>
            <a:pPr marL="0" lvl="0" indent="0" algn="l" rtl="0">
              <a:spcBef>
                <a:spcPts val="0"/>
              </a:spcBef>
              <a:spcAft>
                <a:spcPts val="0"/>
              </a:spcAft>
              <a:buNone/>
            </a:pPr>
            <a:r>
              <a:rPr lang="en-US" dirty="0">
                <a:latin typeface="Century Gothic"/>
                <a:ea typeface="Century Gothic"/>
                <a:cs typeface="Century Gothic"/>
                <a:sym typeface="Century Gothic"/>
              </a:rPr>
              <a:t>Accuracy : 92%</a:t>
            </a:r>
            <a:endParaRPr lang="en-US" sz="2800" dirty="0">
              <a:latin typeface="Century Gothic"/>
              <a:ea typeface="Century Gothic"/>
              <a:cs typeface="Century Gothic"/>
              <a:sym typeface="Century Gothic"/>
            </a:endParaRPr>
          </a:p>
        </p:txBody>
      </p:sp>
    </p:spTree>
    <p:extLst>
      <p:ext uri="{BB962C8B-B14F-4D97-AF65-F5344CB8AC3E}">
        <p14:creationId xmlns:p14="http://schemas.microsoft.com/office/powerpoint/2010/main" val="3664060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1100</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3</vt:lpstr>
      <vt:lpstr>Ion</vt:lpstr>
      <vt:lpstr>Insurance Premium Prediction Detailed Project Report</vt:lpstr>
      <vt:lpstr>Project Overview Table</vt:lpstr>
      <vt:lpstr>Description</vt:lpstr>
      <vt:lpstr>Problem Statement and Approach</vt:lpstr>
      <vt:lpstr>About The Dataset</vt:lpstr>
      <vt:lpstr>Data Preprocessings</vt:lpstr>
      <vt:lpstr>Model Training</vt:lpstr>
      <vt:lpstr>Architeture Diagram </vt:lpstr>
      <vt:lpstr>Result and Accuracy</vt:lpstr>
      <vt:lpstr>Web App Using Flask ,HTML and CSS</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ramiur rahaman</dc:creator>
  <cp:lastModifiedBy>ramiur rahaman</cp:lastModifiedBy>
  <cp:revision>2</cp:revision>
  <dcterms:created xsi:type="dcterms:W3CDTF">2024-08-05T11:30:14Z</dcterms:created>
  <dcterms:modified xsi:type="dcterms:W3CDTF">2024-08-05T12:45:17Z</dcterms:modified>
</cp:coreProperties>
</file>