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33"/>
  </p:notesMasterIdLst>
  <p:sldIdLst>
    <p:sldId id="256" r:id="rId2"/>
    <p:sldId id="257" r:id="rId3"/>
    <p:sldId id="29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 id="286" r:id="rId30"/>
    <p:sldId id="289" r:id="rId31"/>
    <p:sldId id="293" r:id="rId32"/>
  </p:sldIdLst>
  <p:sldSz cx="12192000" cy="6858000"/>
  <p:notesSz cx="6858000" cy="9144000"/>
  <p:embeddedFontLst>
    <p:embeddedFont>
      <p:font typeface="Century Gothic" panose="020B0502020202020204" pitchFamily="34" charset="0"/>
      <p:regular r:id="rId34"/>
      <p:bold r:id="rId35"/>
      <p:italic r:id="rId36"/>
      <p:boldItalic r:id="rId37"/>
    </p:embeddedFont>
    <p:embeddedFont>
      <p:font typeface="Roboto Mono" panose="00000009000000000000" pitchFamily="49" charset="0"/>
      <p:regular r:id="rId38"/>
      <p:bold r:id="rId39"/>
      <p:italic r:id="rId40"/>
      <p:boldItalic r:id="rId41"/>
    </p:embeddedFont>
    <p:embeddedFont>
      <p:font typeface="Wingdings 3" panose="05040102010807070707" pitchFamily="18"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UjOVFbB3ivgrHgZapI0OTPTA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FE0B7-CD8F-4DD5-8027-2DC821A4E8B9}">
  <a:tblStyle styleId="{B33FE0B7-CD8F-4DD5-8027-2DC821A4E8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2e9907638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82e9907638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82e9907638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82e9907638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2e9907638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2e9907638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82e9907638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82e9907638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2e9907638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2e9907638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77e65a8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477e65a8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82e9907638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82e9907638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82e9907638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2e9907638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82e9907638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82e990763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82e9907638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82e9907638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2ba70a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2ba70a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2e9907638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2e9907638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82e9907638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82e9907638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2e9907638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g282e9907638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47956019b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247956019b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47956019be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247956019b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47956019be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g247956019b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47956019b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47956019b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47956019b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2" name="Google Shape;372;g247956019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7956019be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247956019b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7531bab2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g247531bab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7956019be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247956019b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2e9907638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2e9907638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77e65a8c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77e65a8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563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5833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06684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7129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8700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09126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09935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6944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064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78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846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662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953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546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139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844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62459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644553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ikeshare-demand-prediction-production.up.railway.app/predictdat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drianurrahaman/RentalBikeSharePredic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dataset/275/bike+sharing+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freemeteo.com" TargetMode="External"/><Relationship Id="rId4" Type="http://schemas.openxmlformats.org/officeDocument/2006/relationships/hyperlink" Target="http://capitalbikeshare.com/system-dat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899225"/>
            <a:ext cx="12192000" cy="415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sz="4100" dirty="0">
                <a:solidFill>
                  <a:schemeClr val="dk1"/>
                </a:solidFill>
                <a:latin typeface="Times New Roman"/>
                <a:ea typeface="Times New Roman"/>
                <a:cs typeface="Times New Roman"/>
                <a:sym typeface="Times New Roman"/>
              </a:rPr>
              <a:t>           </a:t>
            </a:r>
            <a:r>
              <a:rPr lang="en-US" sz="4100" b="1" dirty="0">
                <a:solidFill>
                  <a:schemeClr val="dk1"/>
                </a:solidFill>
                <a:latin typeface="Times New Roman"/>
                <a:ea typeface="Times New Roman"/>
                <a:cs typeface="Times New Roman"/>
                <a:sym typeface="Times New Roman"/>
              </a:rPr>
              <a:t>RENTAL BIKE SHARE  PREDICTION</a:t>
            </a:r>
            <a:endParaRPr sz="41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41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r>
              <a:rPr lang="en-US" sz="2800" dirty="0">
                <a:solidFill>
                  <a:schemeClr val="lt1"/>
                </a:solidFill>
                <a:latin typeface="Times New Roman"/>
                <a:ea typeface="Times New Roman"/>
                <a:cs typeface="Times New Roman"/>
                <a:sym typeface="Times New Roman"/>
              </a:rPr>
              <a:t>                                         </a:t>
            </a:r>
            <a:r>
              <a:rPr lang="en-US" sz="2500" dirty="0">
                <a:solidFill>
                  <a:schemeClr val="lt1"/>
                </a:solidFill>
                <a:latin typeface="Times New Roman"/>
                <a:ea typeface="Times New Roman"/>
                <a:cs typeface="Times New Roman"/>
                <a:sym typeface="Times New Roman"/>
              </a:rPr>
              <a:t>DETAILED PROJECT REPORT </a:t>
            </a: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r>
              <a:rPr lang="en-US" sz="2500" dirty="0">
                <a:solidFill>
                  <a:schemeClr val="lt1"/>
                </a:solidFill>
                <a:latin typeface="Times New Roman"/>
                <a:ea typeface="Times New Roman"/>
                <a:cs typeface="Times New Roman"/>
                <a:sym typeface="Times New Roman"/>
              </a:rPr>
              <a:t>                                       </a:t>
            </a:r>
            <a:r>
              <a:rPr lang="en-US" sz="2500" b="1" dirty="0">
                <a:solidFill>
                  <a:schemeClr val="lt1"/>
                </a:solidFill>
                <a:latin typeface="Roboto Mono"/>
                <a:ea typeface="Roboto Mono"/>
                <a:cs typeface="Times New Roman"/>
                <a:sym typeface="Roboto Mono"/>
              </a:rPr>
              <a:t>Done By : MD RIAN UR RAHAMAN</a:t>
            </a:r>
            <a:endParaRPr sz="2500" b="1" dirty="0">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477e65a8cd_0_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0" name="Google Shape;190;g2477e65a8cd_0_17"/>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fontScale="92500"/>
          </a:bodyPr>
          <a:lstStyle/>
          <a:p>
            <a:pPr marL="0" lvl="0" indent="0" algn="ctr" rtl="0">
              <a:lnSpc>
                <a:spcPct val="90000"/>
              </a:lnSpc>
              <a:spcBef>
                <a:spcPts val="0"/>
              </a:spcBef>
              <a:spcAft>
                <a:spcPts val="0"/>
              </a:spcAft>
              <a:buNone/>
            </a:pPr>
            <a:r>
              <a:rPr lang="en-US" sz="6000">
                <a:solidFill>
                  <a:srgbClr val="FFFFFF"/>
                </a:solidFill>
              </a:rPr>
              <a:t>Exploratory Data Analysis (EDA)</a:t>
            </a:r>
            <a:endParaRPr sz="6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82e9907638_0_695"/>
          <p:cNvSpPr/>
          <p:nvPr/>
        </p:nvSpPr>
        <p:spPr>
          <a:xfrm>
            <a:off x="378068" y="343486"/>
            <a:ext cx="11438700" cy="18444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6" name="Google Shape;196;g282e9907638_0_695"/>
          <p:cNvSpPr txBox="1">
            <a:spLocks noGrp="1"/>
          </p:cNvSpPr>
          <p:nvPr>
            <p:ph type="title"/>
          </p:nvPr>
        </p:nvSpPr>
        <p:spPr>
          <a:xfrm>
            <a:off x="2209200" y="430225"/>
            <a:ext cx="7451400" cy="629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ct val="135000"/>
              <a:buFont typeface="Arial"/>
              <a:buNone/>
            </a:pPr>
            <a:r>
              <a:rPr lang="en-US" sz="4000">
                <a:solidFill>
                  <a:srgbClr val="FFFFFF"/>
                </a:solidFill>
                <a:latin typeface="Arial"/>
                <a:ea typeface="Arial"/>
                <a:cs typeface="Arial"/>
                <a:sym typeface="Arial"/>
              </a:rPr>
              <a:t>EDA – Monthly Distribution</a:t>
            </a:r>
            <a:endParaRPr sz="2200"/>
          </a:p>
        </p:txBody>
      </p:sp>
      <p:sp>
        <p:nvSpPr>
          <p:cNvPr id="197" name="Google Shape;197;g282e9907638_0_695"/>
          <p:cNvSpPr txBox="1">
            <a:spLocks noGrp="1"/>
          </p:cNvSpPr>
          <p:nvPr>
            <p:ph idx="1"/>
          </p:nvPr>
        </p:nvSpPr>
        <p:spPr>
          <a:xfrm>
            <a:off x="499075" y="1059925"/>
            <a:ext cx="11226600" cy="11277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EC8731"/>
              </a:buClr>
              <a:buSzPts val="1900"/>
              <a:buNone/>
            </a:pPr>
            <a:r>
              <a:rPr lang="en-US" sz="1900">
                <a:solidFill>
                  <a:srgbClr val="EC8731"/>
                </a:solidFill>
                <a:latin typeface="Arial"/>
                <a:ea typeface="Arial"/>
                <a:cs typeface="Arial"/>
                <a:sym typeface="Arial"/>
              </a:rPr>
              <a:t>The trend of increasing use of bike starts from january(lowest) till June then stays almost the same till september and then starts dropping. There's a scope to increase the bike usage in the months from january till May and from October to december. The drop of bike usage from october till December might be explained by the winter season and less bike usage from January to April might be explained by higher windspeed.</a:t>
            </a:r>
            <a:endParaRPr/>
          </a:p>
        </p:txBody>
      </p:sp>
      <p:pic>
        <p:nvPicPr>
          <p:cNvPr id="198" name="Google Shape;198;g282e9907638_0_695"/>
          <p:cNvPicPr preferRelativeResize="0"/>
          <p:nvPr/>
        </p:nvPicPr>
        <p:blipFill>
          <a:blip r:embed="rId3">
            <a:alphaModFix/>
          </a:blip>
          <a:stretch>
            <a:fillRect/>
          </a:stretch>
        </p:blipFill>
        <p:spPr>
          <a:xfrm>
            <a:off x="2048700" y="2340275"/>
            <a:ext cx="7772401" cy="451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82e9907638_0_792"/>
          <p:cNvSpPr/>
          <p:nvPr/>
        </p:nvSpPr>
        <p:spPr>
          <a:xfrm>
            <a:off x="375138" y="394887"/>
            <a:ext cx="5721000" cy="60681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4" name="Google Shape;204;g282e9907638_0_792"/>
          <p:cNvSpPr txBox="1">
            <a:spLocks noGrp="1"/>
          </p:cNvSpPr>
          <p:nvPr>
            <p:ph type="title"/>
          </p:nvPr>
        </p:nvSpPr>
        <p:spPr>
          <a:xfrm>
            <a:off x="1018600" y="503550"/>
            <a:ext cx="4635600" cy="79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5000">
                <a:solidFill>
                  <a:srgbClr val="FFFFFF"/>
                </a:solidFill>
              </a:rPr>
              <a:t>EDA – </a:t>
            </a:r>
            <a:r>
              <a:rPr lang="en-US" sz="4640">
                <a:solidFill>
                  <a:srgbClr val="FFFFFF"/>
                </a:solidFill>
              </a:rPr>
              <a:t>Weather</a:t>
            </a:r>
            <a:endParaRPr sz="2840"/>
          </a:p>
        </p:txBody>
      </p:sp>
      <p:sp>
        <p:nvSpPr>
          <p:cNvPr id="207" name="Google Shape;207;g282e9907638_0_792"/>
          <p:cNvSpPr txBox="1">
            <a:spLocks noGrp="1"/>
          </p:cNvSpPr>
          <p:nvPr>
            <p:ph idx="1"/>
          </p:nvPr>
        </p:nvSpPr>
        <p:spPr>
          <a:xfrm>
            <a:off x="676350" y="1641175"/>
            <a:ext cx="5118600" cy="4253100"/>
          </a:xfrm>
          <a:prstGeom prst="rect">
            <a:avLst/>
          </a:prstGeom>
          <a:noFill/>
          <a:ln>
            <a:noFill/>
          </a:ln>
        </p:spPr>
        <p:txBody>
          <a:bodyPr spcFirstLastPara="1" wrap="square" lIns="91425" tIns="45700" rIns="91425" bIns="45700" anchor="t" anchorCtr="0">
            <a:normAutofit fontScale="85000" lnSpcReduction="20000"/>
          </a:bodyPr>
          <a:lstStyle/>
          <a:p>
            <a:pPr marL="228600" lvl="0" indent="-207009" algn="l" rtl="0">
              <a:lnSpc>
                <a:spcPct val="90000"/>
              </a:lnSpc>
              <a:spcBef>
                <a:spcPts val="0"/>
              </a:spcBef>
              <a:spcAft>
                <a:spcPts val="0"/>
              </a:spcAft>
              <a:buClr>
                <a:srgbClr val="F87359"/>
              </a:buClr>
              <a:buSzPct val="100000"/>
              <a:buChar char="▶"/>
            </a:pPr>
            <a:r>
              <a:rPr lang="en-US" sz="2685" dirty="0">
                <a:solidFill>
                  <a:srgbClr val="FF0000"/>
                </a:solidFill>
              </a:rPr>
              <a:t>Higher bike rental when weather is more clear and sunny</a:t>
            </a:r>
            <a:endParaRPr sz="2685" dirty="0">
              <a:solidFill>
                <a:srgbClr val="FF0000"/>
              </a:solidFill>
            </a:endParaRPr>
          </a:p>
          <a:p>
            <a:pPr marL="0" lvl="0" indent="0" algn="l" rtl="0">
              <a:lnSpc>
                <a:spcPct val="90000"/>
              </a:lnSpc>
              <a:spcBef>
                <a:spcPts val="0"/>
              </a:spcBef>
              <a:spcAft>
                <a:spcPts val="0"/>
              </a:spcAft>
              <a:buNone/>
            </a:pPr>
            <a:endParaRPr sz="2400" dirty="0">
              <a:solidFill>
                <a:srgbClr val="F87359"/>
              </a:solidFill>
            </a:endParaRPr>
          </a:p>
          <a:p>
            <a:pPr marL="0" lvl="0" indent="0" algn="l" rtl="0">
              <a:lnSpc>
                <a:spcPct val="90000"/>
              </a:lnSpc>
              <a:spcBef>
                <a:spcPts val="0"/>
              </a:spcBef>
              <a:spcAft>
                <a:spcPts val="0"/>
              </a:spcAft>
              <a:buNone/>
            </a:pPr>
            <a:r>
              <a:rPr lang="en-US" sz="2400" dirty="0">
                <a:solidFill>
                  <a:schemeClr val="lt1"/>
                </a:solidFill>
              </a:rPr>
              <a:t>For the given bar plot for weather axis</a:t>
            </a:r>
            <a:endParaRPr sz="2400" dirty="0">
              <a:solidFill>
                <a:schemeClr val="lt1"/>
              </a:solidFill>
            </a:endParaRPr>
          </a:p>
          <a:p>
            <a:pPr marL="0" lvl="0" indent="0" algn="l" rtl="0">
              <a:spcBef>
                <a:spcPts val="0"/>
              </a:spcBef>
              <a:spcAft>
                <a:spcPts val="0"/>
              </a:spcAft>
              <a:buNone/>
            </a:pPr>
            <a:r>
              <a:rPr lang="en-US" sz="2400" dirty="0">
                <a:solidFill>
                  <a:schemeClr val="lt1"/>
                </a:solidFill>
              </a:rPr>
              <a:t>+ x axis values  mean the following: </a:t>
            </a: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r>
              <a:rPr lang="en-US" sz="2400" dirty="0">
                <a:solidFill>
                  <a:schemeClr val="lt1"/>
                </a:solidFill>
              </a:rPr>
              <a:t>   - 1: Clear, Few clouds, Partly cloudy</a:t>
            </a: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r>
              <a:rPr lang="en-US" sz="2400" dirty="0">
                <a:solidFill>
                  <a:schemeClr val="lt1"/>
                </a:solidFill>
              </a:rPr>
              <a:t>   - 2: Mist + Cloudy, Mist + Broken  clouds, Mist +  Few clouds, Mist</a:t>
            </a: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r>
              <a:rPr lang="en-US" sz="2400" dirty="0">
                <a:solidFill>
                  <a:schemeClr val="lt1"/>
                </a:solidFill>
              </a:rPr>
              <a:t>    - 3: Light Snow, Light Rain +     Thunderstorm +      Scattered clouds, Light Rain + Scattered clouds</a:t>
            </a:r>
            <a:endParaRPr sz="2400" dirty="0">
              <a:solidFill>
                <a:schemeClr val="lt1"/>
              </a:solidFill>
            </a:endParaRPr>
          </a:p>
          <a:p>
            <a:pPr marL="0" lvl="0" indent="0" algn="l" rtl="0">
              <a:spcBef>
                <a:spcPts val="0"/>
              </a:spcBef>
              <a:spcAft>
                <a:spcPts val="0"/>
              </a:spcAft>
              <a:buNone/>
            </a:pPr>
            <a:endParaRPr sz="2400" dirty="0">
              <a:solidFill>
                <a:schemeClr val="lt1"/>
              </a:solidFill>
            </a:endParaRPr>
          </a:p>
          <a:p>
            <a:pPr marL="0" lvl="0" indent="0" algn="l" rtl="0">
              <a:spcBef>
                <a:spcPts val="0"/>
              </a:spcBef>
              <a:spcAft>
                <a:spcPts val="0"/>
              </a:spcAft>
              <a:buNone/>
            </a:pPr>
            <a:r>
              <a:rPr lang="en-US" sz="2400" dirty="0">
                <a:solidFill>
                  <a:schemeClr val="lt1"/>
                </a:solidFill>
              </a:rPr>
              <a:t>     - 4: Heavy Rain + Ice Pallets + Thunderstorm + Mist, Snow + Fog</a:t>
            </a:r>
            <a:endParaRPr sz="2400" dirty="0">
              <a:solidFill>
                <a:srgbClr val="F87359"/>
              </a:solidFill>
            </a:endParaRPr>
          </a:p>
          <a:p>
            <a:pPr marL="457200" lvl="0" indent="0" algn="l" rtl="0">
              <a:lnSpc>
                <a:spcPct val="90000"/>
              </a:lnSpc>
              <a:spcBef>
                <a:spcPts val="1000"/>
              </a:spcBef>
              <a:spcAft>
                <a:spcPts val="0"/>
              </a:spcAft>
              <a:buNone/>
            </a:pPr>
            <a:endParaRPr dirty="0"/>
          </a:p>
          <a:p>
            <a:pPr marL="0" lvl="0" indent="0" algn="l" rtl="0">
              <a:lnSpc>
                <a:spcPct val="90000"/>
              </a:lnSpc>
              <a:spcBef>
                <a:spcPts val="1000"/>
              </a:spcBef>
              <a:spcAft>
                <a:spcPts val="0"/>
              </a:spcAft>
              <a:buClr>
                <a:schemeClr val="dk1"/>
              </a:buClr>
              <a:buSzPct val="100000"/>
              <a:buNone/>
            </a:pPr>
            <a:endParaRPr sz="2400" dirty="0">
              <a:solidFill>
                <a:srgbClr val="F87359"/>
              </a:solidFill>
            </a:endParaRPr>
          </a:p>
        </p:txBody>
      </p:sp>
      <p:cxnSp>
        <p:nvCxnSpPr>
          <p:cNvPr id="205" name="Google Shape;205;g282e9907638_0_792"/>
          <p:cNvCxnSpPr/>
          <p:nvPr/>
        </p:nvCxnSpPr>
        <p:spPr>
          <a:xfrm>
            <a:off x="1414259" y="1366333"/>
            <a:ext cx="3400500" cy="0"/>
          </a:xfrm>
          <a:prstGeom prst="straightConnector1">
            <a:avLst/>
          </a:prstGeom>
          <a:noFill/>
          <a:ln w="22225" cap="flat" cmpd="sng">
            <a:solidFill>
              <a:srgbClr val="D9D9D9"/>
            </a:solidFill>
            <a:prstDash val="solid"/>
            <a:miter lim="800000"/>
            <a:headEnd type="none" w="sm" len="sm"/>
            <a:tailEnd type="none" w="sm" len="sm"/>
          </a:ln>
        </p:spPr>
      </p:cxnSp>
      <p:pic>
        <p:nvPicPr>
          <p:cNvPr id="206" name="Google Shape;206;g282e9907638_0_792"/>
          <p:cNvPicPr preferRelativeResize="0"/>
          <p:nvPr/>
        </p:nvPicPr>
        <p:blipFill>
          <a:blip r:embed="rId3">
            <a:alphaModFix/>
          </a:blip>
          <a:stretch>
            <a:fillRect/>
          </a:stretch>
        </p:blipFill>
        <p:spPr>
          <a:xfrm>
            <a:off x="6281488" y="1141525"/>
            <a:ext cx="5791062" cy="39841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82e9907638_0_802"/>
          <p:cNvSpPr/>
          <p:nvPr/>
        </p:nvSpPr>
        <p:spPr>
          <a:xfrm>
            <a:off x="375138" y="394887"/>
            <a:ext cx="5721000" cy="60681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3" name="Google Shape;213;g282e9907638_0_802"/>
          <p:cNvSpPr txBox="1">
            <a:spLocks noGrp="1"/>
          </p:cNvSpPr>
          <p:nvPr>
            <p:ph type="title"/>
          </p:nvPr>
        </p:nvSpPr>
        <p:spPr>
          <a:xfrm>
            <a:off x="1018600" y="668426"/>
            <a:ext cx="4458300" cy="840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FFFFFF"/>
              </a:buClr>
              <a:buSzPct val="107142"/>
              <a:buFont typeface="Arial"/>
              <a:buNone/>
            </a:pPr>
            <a:r>
              <a:rPr lang="en-US" sz="5600">
                <a:solidFill>
                  <a:srgbClr val="FFFFFF"/>
                </a:solidFill>
              </a:rPr>
              <a:t>EDA –</a:t>
            </a:r>
            <a:r>
              <a:rPr lang="en-US" sz="5200">
                <a:solidFill>
                  <a:srgbClr val="FFFFFF"/>
                </a:solidFill>
              </a:rPr>
              <a:t>Season</a:t>
            </a:r>
            <a:endParaRPr sz="3200"/>
          </a:p>
        </p:txBody>
      </p:sp>
      <p:sp>
        <p:nvSpPr>
          <p:cNvPr id="214" name="Google Shape;214;g282e9907638_0_802"/>
          <p:cNvSpPr txBox="1">
            <a:spLocks noGrp="1"/>
          </p:cNvSpPr>
          <p:nvPr>
            <p:ph idx="1"/>
          </p:nvPr>
        </p:nvSpPr>
        <p:spPr>
          <a:xfrm>
            <a:off x="1018600" y="1921333"/>
            <a:ext cx="4458300" cy="3883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87359"/>
              </a:buClr>
              <a:buSzPts val="2400"/>
              <a:buChar char="▶"/>
            </a:pPr>
            <a:r>
              <a:rPr lang="en-US" sz="2400" dirty="0">
                <a:solidFill>
                  <a:srgbClr val="FF0000"/>
                </a:solidFill>
              </a:rPr>
              <a:t>Highest bike reservations during Summer  and Fall and lowest in Spring </a:t>
            </a:r>
            <a:endParaRPr sz="2400" dirty="0">
              <a:solidFill>
                <a:srgbClr val="FF0000"/>
              </a:solidFill>
            </a:endParaRPr>
          </a:p>
          <a:p>
            <a:pPr marL="457200" lvl="0" indent="0" algn="l" rtl="0">
              <a:lnSpc>
                <a:spcPct val="90000"/>
              </a:lnSpc>
              <a:spcBef>
                <a:spcPts val="0"/>
              </a:spcBef>
              <a:spcAft>
                <a:spcPts val="0"/>
              </a:spcAft>
              <a:buNone/>
            </a:pPr>
            <a:endParaRPr sz="2400" dirty="0">
              <a:solidFill>
                <a:srgbClr val="F87359"/>
              </a:solidFill>
            </a:endParaRPr>
          </a:p>
          <a:p>
            <a:pPr marL="0" lvl="0" indent="0" algn="l" rtl="0">
              <a:lnSpc>
                <a:spcPct val="90000"/>
              </a:lnSpc>
              <a:spcBef>
                <a:spcPts val="0"/>
              </a:spcBef>
              <a:spcAft>
                <a:spcPts val="0"/>
              </a:spcAft>
              <a:buNone/>
            </a:pPr>
            <a:r>
              <a:rPr lang="en-US" sz="2400" dirty="0">
                <a:solidFill>
                  <a:schemeClr val="lt1"/>
                </a:solidFill>
              </a:rPr>
              <a:t>Listed X axis values mean the following</a:t>
            </a:r>
            <a:endParaRPr sz="2400" dirty="0">
              <a:solidFill>
                <a:schemeClr val="lt1"/>
              </a:solidFill>
            </a:endParaRPr>
          </a:p>
          <a:p>
            <a:pPr marL="0" lvl="0" indent="0" algn="l" rtl="0">
              <a:lnSpc>
                <a:spcPct val="90000"/>
              </a:lnSpc>
              <a:spcBef>
                <a:spcPts val="0"/>
              </a:spcBef>
              <a:spcAft>
                <a:spcPts val="0"/>
              </a:spcAft>
              <a:buNone/>
            </a:pPr>
            <a:endParaRPr sz="2400" dirty="0">
              <a:solidFill>
                <a:srgbClr val="F87359"/>
              </a:solidFill>
            </a:endParaRPr>
          </a:p>
          <a:p>
            <a:pPr marL="0" lvl="0" indent="0" algn="l" rtl="0">
              <a:spcBef>
                <a:spcPts val="0"/>
              </a:spcBef>
              <a:spcAft>
                <a:spcPts val="0"/>
              </a:spcAft>
              <a:buClr>
                <a:schemeClr val="dk1"/>
              </a:buClr>
              <a:buSzPts val="1100"/>
              <a:buNone/>
            </a:pPr>
            <a:r>
              <a:rPr lang="en-US" sz="2400" dirty="0">
                <a:solidFill>
                  <a:schemeClr val="lt1"/>
                </a:solidFill>
              </a:rPr>
              <a:t>1:spring</a:t>
            </a:r>
            <a:endParaRPr sz="2400" dirty="0">
              <a:solidFill>
                <a:schemeClr val="lt1"/>
              </a:solidFill>
            </a:endParaRPr>
          </a:p>
          <a:p>
            <a:pPr marL="0" lvl="0" indent="0" algn="l" rtl="0">
              <a:spcBef>
                <a:spcPts val="0"/>
              </a:spcBef>
              <a:spcAft>
                <a:spcPts val="0"/>
              </a:spcAft>
              <a:buClr>
                <a:schemeClr val="dk1"/>
              </a:buClr>
              <a:buSzPts val="1100"/>
              <a:buNone/>
            </a:pPr>
            <a:r>
              <a:rPr lang="en-US" sz="2400" dirty="0">
                <a:solidFill>
                  <a:schemeClr val="lt1"/>
                </a:solidFill>
              </a:rPr>
              <a:t>2:summer</a:t>
            </a:r>
            <a:endParaRPr sz="2400" dirty="0">
              <a:solidFill>
                <a:schemeClr val="lt1"/>
              </a:solidFill>
            </a:endParaRPr>
          </a:p>
          <a:p>
            <a:pPr marL="0" lvl="0" indent="0" algn="l" rtl="0">
              <a:spcBef>
                <a:spcPts val="0"/>
              </a:spcBef>
              <a:spcAft>
                <a:spcPts val="0"/>
              </a:spcAft>
              <a:buClr>
                <a:schemeClr val="dk1"/>
              </a:buClr>
              <a:buSzPts val="1100"/>
              <a:buNone/>
            </a:pPr>
            <a:r>
              <a:rPr lang="en-US" sz="2400" dirty="0">
                <a:solidFill>
                  <a:schemeClr val="lt1"/>
                </a:solidFill>
              </a:rPr>
              <a:t>3:fall</a:t>
            </a:r>
            <a:endParaRPr sz="2400" dirty="0">
              <a:solidFill>
                <a:schemeClr val="lt1"/>
              </a:solidFill>
            </a:endParaRPr>
          </a:p>
          <a:p>
            <a:pPr marL="0" lvl="0" indent="0" algn="l" rtl="0">
              <a:spcBef>
                <a:spcPts val="0"/>
              </a:spcBef>
              <a:spcAft>
                <a:spcPts val="0"/>
              </a:spcAft>
              <a:buClr>
                <a:schemeClr val="dk1"/>
              </a:buClr>
              <a:buSzPts val="1100"/>
              <a:buFont typeface="Arial"/>
              <a:buNone/>
            </a:pPr>
            <a:r>
              <a:rPr lang="en-US" sz="2400" dirty="0">
                <a:solidFill>
                  <a:schemeClr val="lt1"/>
                </a:solidFill>
              </a:rPr>
              <a:t>4:winter</a:t>
            </a:r>
            <a:endParaRPr sz="2400" dirty="0">
              <a:solidFill>
                <a:srgbClr val="F87359"/>
              </a:solidFill>
            </a:endParaRPr>
          </a:p>
        </p:txBody>
      </p:sp>
      <p:pic>
        <p:nvPicPr>
          <p:cNvPr id="215" name="Google Shape;215;g282e9907638_0_802"/>
          <p:cNvPicPr preferRelativeResize="0"/>
          <p:nvPr/>
        </p:nvPicPr>
        <p:blipFill>
          <a:blip r:embed="rId3">
            <a:alphaModFix/>
          </a:blip>
          <a:stretch>
            <a:fillRect/>
          </a:stretch>
        </p:blipFill>
        <p:spPr>
          <a:xfrm>
            <a:off x="6215563" y="1125050"/>
            <a:ext cx="5791062" cy="4089468"/>
          </a:xfrm>
          <a:prstGeom prst="rect">
            <a:avLst/>
          </a:prstGeom>
          <a:noFill/>
          <a:ln>
            <a:noFill/>
          </a:ln>
        </p:spPr>
      </p:pic>
      <p:cxnSp>
        <p:nvCxnSpPr>
          <p:cNvPr id="216" name="Google Shape;216;g282e9907638_0_802"/>
          <p:cNvCxnSpPr/>
          <p:nvPr/>
        </p:nvCxnSpPr>
        <p:spPr>
          <a:xfrm>
            <a:off x="1212934" y="1630083"/>
            <a:ext cx="3400500"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82e9907638_0_813"/>
          <p:cNvSpPr/>
          <p:nvPr/>
        </p:nvSpPr>
        <p:spPr>
          <a:xfrm>
            <a:off x="375138" y="394887"/>
            <a:ext cx="5721000" cy="60681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2" name="Google Shape;222;g282e9907638_0_813"/>
          <p:cNvSpPr txBox="1">
            <a:spLocks noGrp="1"/>
          </p:cNvSpPr>
          <p:nvPr>
            <p:ph type="title"/>
          </p:nvPr>
        </p:nvSpPr>
        <p:spPr>
          <a:xfrm>
            <a:off x="1018600" y="668426"/>
            <a:ext cx="4458300" cy="840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4640">
                <a:solidFill>
                  <a:srgbClr val="FFFFFF"/>
                </a:solidFill>
              </a:rPr>
              <a:t>EDA –</a:t>
            </a:r>
            <a:r>
              <a:rPr lang="en-US" sz="4280">
                <a:solidFill>
                  <a:srgbClr val="FFFFFF"/>
                </a:solidFill>
              </a:rPr>
              <a:t>Weekday</a:t>
            </a:r>
            <a:endParaRPr sz="2480"/>
          </a:p>
        </p:txBody>
      </p:sp>
      <p:sp>
        <p:nvSpPr>
          <p:cNvPr id="223" name="Google Shape;223;g282e9907638_0_813"/>
          <p:cNvSpPr txBox="1">
            <a:spLocks noGrp="1"/>
          </p:cNvSpPr>
          <p:nvPr>
            <p:ph idx="1"/>
          </p:nvPr>
        </p:nvSpPr>
        <p:spPr>
          <a:xfrm>
            <a:off x="1018600" y="1921324"/>
            <a:ext cx="4458300" cy="4352100"/>
          </a:xfrm>
          <a:prstGeom prst="rect">
            <a:avLst/>
          </a:prstGeom>
          <a:noFill/>
          <a:ln>
            <a:noFill/>
          </a:ln>
        </p:spPr>
        <p:txBody>
          <a:bodyPr spcFirstLastPara="1" wrap="square" lIns="91425" tIns="45700" rIns="91425" bIns="45700" anchor="t" anchorCtr="0">
            <a:normAutofit fontScale="85000" lnSpcReduction="20000"/>
          </a:bodyPr>
          <a:lstStyle/>
          <a:p>
            <a:pPr marL="228600" lvl="0" indent="-194310" algn="l" rtl="0">
              <a:lnSpc>
                <a:spcPct val="90000"/>
              </a:lnSpc>
              <a:spcBef>
                <a:spcPts val="0"/>
              </a:spcBef>
              <a:spcAft>
                <a:spcPts val="0"/>
              </a:spcAft>
              <a:buClr>
                <a:srgbClr val="F87359"/>
              </a:buClr>
              <a:buSzPct val="100000"/>
              <a:buChar char="▶"/>
            </a:pPr>
            <a:r>
              <a:rPr lang="en-US" sz="2400" dirty="0">
                <a:solidFill>
                  <a:srgbClr val="FF0000"/>
                </a:solidFill>
              </a:rPr>
              <a:t>In this graph, we observe an average number of users throughout the week.</a:t>
            </a:r>
            <a:endParaRPr sz="2400" dirty="0">
              <a:solidFill>
                <a:srgbClr val="FF0000"/>
              </a:solidFill>
            </a:endParaRPr>
          </a:p>
          <a:p>
            <a:pPr marL="457200" lvl="0" indent="0" algn="l" rtl="0">
              <a:lnSpc>
                <a:spcPct val="90000"/>
              </a:lnSpc>
              <a:spcBef>
                <a:spcPts val="0"/>
              </a:spcBef>
              <a:spcAft>
                <a:spcPts val="0"/>
              </a:spcAft>
              <a:buNone/>
            </a:pPr>
            <a:endParaRPr sz="2400" dirty="0">
              <a:solidFill>
                <a:srgbClr val="FF0000"/>
              </a:solidFill>
            </a:endParaRPr>
          </a:p>
          <a:p>
            <a:pPr marL="228600" lvl="0" indent="-194310" algn="l" rtl="0">
              <a:lnSpc>
                <a:spcPct val="90000"/>
              </a:lnSpc>
              <a:spcBef>
                <a:spcPts val="0"/>
              </a:spcBef>
              <a:spcAft>
                <a:spcPts val="0"/>
              </a:spcAft>
              <a:buClr>
                <a:srgbClr val="F87359"/>
              </a:buClr>
              <a:buSzPct val="100000"/>
              <a:buChar char="▶"/>
            </a:pPr>
            <a:r>
              <a:rPr lang="en-US" sz="2400" dirty="0">
                <a:solidFill>
                  <a:srgbClr val="FF0000"/>
                </a:solidFill>
              </a:rPr>
              <a:t>Average bike rentals are between 175 and 200 for weekdays</a:t>
            </a:r>
            <a:endParaRPr sz="2400" dirty="0">
              <a:solidFill>
                <a:srgbClr val="FF0000"/>
              </a:solidFill>
            </a:endParaRPr>
          </a:p>
          <a:p>
            <a:pPr marL="457200" lvl="0" indent="0" algn="l" rtl="0">
              <a:lnSpc>
                <a:spcPct val="90000"/>
              </a:lnSpc>
              <a:spcBef>
                <a:spcPts val="0"/>
              </a:spcBef>
              <a:spcAft>
                <a:spcPts val="0"/>
              </a:spcAft>
              <a:buNone/>
            </a:pPr>
            <a:endParaRPr sz="2400" dirty="0">
              <a:solidFill>
                <a:srgbClr val="F87359"/>
              </a:solidFill>
            </a:endParaRPr>
          </a:p>
          <a:p>
            <a:pPr marL="0" lvl="0" indent="0" algn="l" rtl="0">
              <a:lnSpc>
                <a:spcPct val="90000"/>
              </a:lnSpc>
              <a:spcBef>
                <a:spcPts val="0"/>
              </a:spcBef>
              <a:spcAft>
                <a:spcPts val="0"/>
              </a:spcAft>
              <a:buNone/>
            </a:pPr>
            <a:r>
              <a:rPr lang="en-US" sz="2400" dirty="0">
                <a:solidFill>
                  <a:schemeClr val="lt1"/>
                </a:solidFill>
              </a:rPr>
              <a:t>Listed X axis values mean the following</a:t>
            </a:r>
            <a:endParaRPr sz="2400" dirty="0">
              <a:solidFill>
                <a:schemeClr val="lt1"/>
              </a:solidFill>
            </a:endParaRPr>
          </a:p>
          <a:p>
            <a:pPr marL="0" lvl="0" indent="0" algn="l" rtl="0">
              <a:lnSpc>
                <a:spcPct val="90000"/>
              </a:lnSpc>
              <a:spcBef>
                <a:spcPts val="0"/>
              </a:spcBef>
              <a:spcAft>
                <a:spcPts val="0"/>
              </a:spcAft>
              <a:buNone/>
            </a:pPr>
            <a:endParaRPr sz="2400" dirty="0">
              <a:solidFill>
                <a:srgbClr val="F87359"/>
              </a:solidFill>
            </a:endParaRPr>
          </a:p>
          <a:p>
            <a:pPr marL="0" lvl="0" indent="0" algn="l" rtl="0">
              <a:spcBef>
                <a:spcPts val="0"/>
              </a:spcBef>
              <a:spcAft>
                <a:spcPts val="0"/>
              </a:spcAft>
              <a:buClr>
                <a:schemeClr val="dk1"/>
              </a:buClr>
              <a:buSzPct val="45833"/>
              <a:buNone/>
            </a:pPr>
            <a:r>
              <a:rPr lang="en-US" sz="2400" dirty="0">
                <a:solidFill>
                  <a:schemeClr val="lt1"/>
                </a:solidFill>
              </a:rPr>
              <a:t>0: Sunday</a:t>
            </a:r>
            <a:endParaRPr sz="2400" dirty="0">
              <a:solidFill>
                <a:schemeClr val="lt1"/>
              </a:solidFill>
            </a:endParaRPr>
          </a:p>
          <a:p>
            <a:pPr marL="0" lvl="0" indent="0" algn="l" rtl="0">
              <a:spcBef>
                <a:spcPts val="0"/>
              </a:spcBef>
              <a:spcAft>
                <a:spcPts val="0"/>
              </a:spcAft>
              <a:buClr>
                <a:schemeClr val="dk1"/>
              </a:buClr>
              <a:buSzPct val="45833"/>
              <a:buNone/>
            </a:pPr>
            <a:r>
              <a:rPr lang="en-US" sz="2400" dirty="0">
                <a:solidFill>
                  <a:schemeClr val="lt1"/>
                </a:solidFill>
              </a:rPr>
              <a:t>1: Monday</a:t>
            </a:r>
            <a:endParaRPr sz="2400" dirty="0">
              <a:solidFill>
                <a:schemeClr val="lt1"/>
              </a:solidFill>
            </a:endParaRPr>
          </a:p>
          <a:p>
            <a:pPr marL="0" lvl="0" indent="0" algn="l" rtl="0">
              <a:spcBef>
                <a:spcPts val="0"/>
              </a:spcBef>
              <a:spcAft>
                <a:spcPts val="0"/>
              </a:spcAft>
              <a:buClr>
                <a:schemeClr val="dk1"/>
              </a:buClr>
              <a:buSzPct val="45833"/>
              <a:buNone/>
            </a:pPr>
            <a:r>
              <a:rPr lang="en-US" sz="2400" dirty="0">
                <a:solidFill>
                  <a:schemeClr val="lt1"/>
                </a:solidFill>
              </a:rPr>
              <a:t>2: Tuesday</a:t>
            </a:r>
            <a:endParaRPr sz="2400" dirty="0">
              <a:solidFill>
                <a:schemeClr val="lt1"/>
              </a:solidFill>
            </a:endParaRPr>
          </a:p>
          <a:p>
            <a:pPr marL="0" lvl="0" indent="0" algn="l" rtl="0">
              <a:spcBef>
                <a:spcPts val="0"/>
              </a:spcBef>
              <a:spcAft>
                <a:spcPts val="0"/>
              </a:spcAft>
              <a:buClr>
                <a:schemeClr val="dk1"/>
              </a:buClr>
              <a:buSzPct val="45833"/>
              <a:buNone/>
            </a:pPr>
            <a:r>
              <a:rPr lang="en-US" sz="2400" dirty="0">
                <a:solidFill>
                  <a:schemeClr val="lt1"/>
                </a:solidFill>
              </a:rPr>
              <a:t>3: Wednesday</a:t>
            </a:r>
            <a:endParaRPr sz="2400" dirty="0">
              <a:solidFill>
                <a:schemeClr val="lt1"/>
              </a:solidFill>
            </a:endParaRPr>
          </a:p>
          <a:p>
            <a:pPr marL="0" lvl="0" indent="0" algn="l" rtl="0">
              <a:spcBef>
                <a:spcPts val="0"/>
              </a:spcBef>
              <a:spcAft>
                <a:spcPts val="0"/>
              </a:spcAft>
              <a:buClr>
                <a:schemeClr val="dk1"/>
              </a:buClr>
              <a:buSzPct val="45833"/>
              <a:buNone/>
            </a:pPr>
            <a:r>
              <a:rPr lang="en-US" sz="2400" dirty="0">
                <a:solidFill>
                  <a:schemeClr val="lt1"/>
                </a:solidFill>
              </a:rPr>
              <a:t>4: Thursday</a:t>
            </a:r>
            <a:endParaRPr sz="2400" dirty="0">
              <a:solidFill>
                <a:schemeClr val="lt1"/>
              </a:solidFill>
            </a:endParaRPr>
          </a:p>
          <a:p>
            <a:pPr marL="0" lvl="0" indent="0" algn="l" rtl="0">
              <a:spcBef>
                <a:spcPts val="0"/>
              </a:spcBef>
              <a:spcAft>
                <a:spcPts val="0"/>
              </a:spcAft>
              <a:buClr>
                <a:schemeClr val="dk1"/>
              </a:buClr>
              <a:buSzPct val="45833"/>
              <a:buNone/>
            </a:pPr>
            <a:r>
              <a:rPr lang="en-US" sz="2400" dirty="0">
                <a:solidFill>
                  <a:schemeClr val="lt1"/>
                </a:solidFill>
              </a:rPr>
              <a:t>5: Friday</a:t>
            </a:r>
            <a:endParaRPr sz="2400" dirty="0">
              <a:solidFill>
                <a:schemeClr val="lt1"/>
              </a:solidFill>
            </a:endParaRPr>
          </a:p>
          <a:p>
            <a:pPr marL="0" lvl="0" indent="0" algn="l" rtl="0">
              <a:spcBef>
                <a:spcPts val="0"/>
              </a:spcBef>
              <a:spcAft>
                <a:spcPts val="0"/>
              </a:spcAft>
              <a:buClr>
                <a:schemeClr val="dk1"/>
              </a:buClr>
              <a:buSzPct val="45833"/>
              <a:buNone/>
            </a:pPr>
            <a:r>
              <a:rPr lang="en-US" sz="2400" dirty="0">
                <a:solidFill>
                  <a:schemeClr val="lt1"/>
                </a:solidFill>
              </a:rPr>
              <a:t>6: Saturday</a:t>
            </a:r>
            <a:endParaRPr sz="2400" dirty="0">
              <a:solidFill>
                <a:schemeClr val="lt1"/>
              </a:solidFill>
            </a:endParaRPr>
          </a:p>
          <a:p>
            <a:pPr marL="0" lvl="0" indent="0" algn="l" rtl="0">
              <a:spcBef>
                <a:spcPts val="0"/>
              </a:spcBef>
              <a:spcAft>
                <a:spcPts val="0"/>
              </a:spcAft>
              <a:buClr>
                <a:schemeClr val="dk1"/>
              </a:buClr>
              <a:buSzPct val="45833"/>
              <a:buNone/>
            </a:pPr>
            <a:endParaRPr sz="2400" dirty="0">
              <a:solidFill>
                <a:schemeClr val="lt1"/>
              </a:solidFill>
            </a:endParaRPr>
          </a:p>
        </p:txBody>
      </p:sp>
      <p:cxnSp>
        <p:nvCxnSpPr>
          <p:cNvPr id="224" name="Google Shape;224;g282e9907638_0_813"/>
          <p:cNvCxnSpPr/>
          <p:nvPr/>
        </p:nvCxnSpPr>
        <p:spPr>
          <a:xfrm>
            <a:off x="1212934" y="1630083"/>
            <a:ext cx="3400500" cy="0"/>
          </a:xfrm>
          <a:prstGeom prst="straightConnector1">
            <a:avLst/>
          </a:prstGeom>
          <a:noFill/>
          <a:ln w="22225" cap="flat" cmpd="sng">
            <a:solidFill>
              <a:srgbClr val="D9D9D9"/>
            </a:solidFill>
            <a:prstDash val="solid"/>
            <a:miter lim="800000"/>
            <a:headEnd type="none" w="sm" len="sm"/>
            <a:tailEnd type="none" w="sm" len="sm"/>
          </a:ln>
        </p:spPr>
      </p:cxnSp>
      <p:pic>
        <p:nvPicPr>
          <p:cNvPr id="225" name="Google Shape;225;g282e9907638_0_813"/>
          <p:cNvPicPr preferRelativeResize="0"/>
          <p:nvPr/>
        </p:nvPicPr>
        <p:blipFill>
          <a:blip r:embed="rId3">
            <a:alphaModFix/>
          </a:blip>
          <a:stretch>
            <a:fillRect/>
          </a:stretch>
        </p:blipFill>
        <p:spPr>
          <a:xfrm>
            <a:off x="6281513" y="1306375"/>
            <a:ext cx="5791061" cy="37668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82e9907638_0_823"/>
          <p:cNvSpPr/>
          <p:nvPr/>
        </p:nvSpPr>
        <p:spPr>
          <a:xfrm>
            <a:off x="396882" y="280374"/>
            <a:ext cx="11438700" cy="18444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1" name="Google Shape;231;g282e9907638_0_823"/>
          <p:cNvSpPr txBox="1">
            <a:spLocks noGrp="1"/>
          </p:cNvSpPr>
          <p:nvPr>
            <p:ph type="title"/>
          </p:nvPr>
        </p:nvSpPr>
        <p:spPr>
          <a:xfrm>
            <a:off x="546351" y="433545"/>
            <a:ext cx="11139900" cy="930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Arial"/>
              <a:buNone/>
            </a:pPr>
            <a:r>
              <a:rPr lang="en-US" sz="5400">
                <a:solidFill>
                  <a:srgbClr val="FFFFFF"/>
                </a:solidFill>
              </a:rPr>
              <a:t>EDA</a:t>
            </a:r>
            <a:r>
              <a:rPr lang="en-US" sz="5000">
                <a:solidFill>
                  <a:srgbClr val="FFFFFF"/>
                </a:solidFill>
              </a:rPr>
              <a:t>– Working Day/Holiday</a:t>
            </a:r>
            <a:endParaRPr/>
          </a:p>
        </p:txBody>
      </p:sp>
      <p:sp>
        <p:nvSpPr>
          <p:cNvPr id="233" name="Google Shape;233;g282e9907638_0_823"/>
          <p:cNvSpPr txBox="1">
            <a:spLocks noGrp="1"/>
          </p:cNvSpPr>
          <p:nvPr>
            <p:ph idx="1"/>
          </p:nvPr>
        </p:nvSpPr>
        <p:spPr>
          <a:xfrm>
            <a:off x="1313500" y="1363853"/>
            <a:ext cx="9144000" cy="564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EC8731"/>
              </a:buClr>
              <a:buSzPts val="1900"/>
              <a:buNone/>
            </a:pPr>
            <a:r>
              <a:rPr lang="en-US" sz="1900">
                <a:solidFill>
                  <a:srgbClr val="EC8731"/>
                </a:solidFill>
                <a:latin typeface="Arial"/>
                <a:ea typeface="Arial"/>
                <a:cs typeface="Arial"/>
                <a:sym typeface="Arial"/>
              </a:rPr>
              <a:t>Average Bike rental counts for working day and Holidays are as shown below </a:t>
            </a:r>
            <a:endParaRPr/>
          </a:p>
        </p:txBody>
      </p:sp>
      <p:pic>
        <p:nvPicPr>
          <p:cNvPr id="232" name="Google Shape;232;g282e9907638_0_823"/>
          <p:cNvPicPr preferRelativeResize="0"/>
          <p:nvPr/>
        </p:nvPicPr>
        <p:blipFill>
          <a:blip r:embed="rId3">
            <a:alphaModFix/>
          </a:blip>
          <a:stretch>
            <a:fillRect/>
          </a:stretch>
        </p:blipFill>
        <p:spPr>
          <a:xfrm>
            <a:off x="268275" y="2277175"/>
            <a:ext cx="11737726" cy="410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g2477e65a8cd_0_25"/>
          <p:cNvPicPr preferRelativeResize="0"/>
          <p:nvPr/>
        </p:nvPicPr>
        <p:blipFill>
          <a:blip r:embed="rId3">
            <a:alphaModFix/>
          </a:blip>
          <a:stretch>
            <a:fillRect/>
          </a:stretch>
        </p:blipFill>
        <p:spPr>
          <a:xfrm>
            <a:off x="6153150" y="993150"/>
            <a:ext cx="5885825" cy="4703375"/>
          </a:xfrm>
          <a:prstGeom prst="rect">
            <a:avLst/>
          </a:prstGeom>
          <a:noFill/>
          <a:ln>
            <a:noFill/>
          </a:ln>
        </p:spPr>
      </p:pic>
      <p:sp>
        <p:nvSpPr>
          <p:cNvPr id="239" name="Google Shape;239;g2477e65a8cd_0_25"/>
          <p:cNvSpPr/>
          <p:nvPr/>
        </p:nvSpPr>
        <p:spPr>
          <a:xfrm>
            <a:off x="375138" y="394887"/>
            <a:ext cx="5721000" cy="60681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0" name="Google Shape;240;g2477e65a8cd_0_25"/>
          <p:cNvSpPr txBox="1">
            <a:spLocks noGrp="1"/>
          </p:cNvSpPr>
          <p:nvPr>
            <p:ph type="title"/>
          </p:nvPr>
        </p:nvSpPr>
        <p:spPr>
          <a:xfrm>
            <a:off x="1018600" y="618950"/>
            <a:ext cx="4458300" cy="80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Arial"/>
              <a:buNone/>
            </a:pPr>
            <a:r>
              <a:rPr lang="en-US" sz="5200">
                <a:solidFill>
                  <a:srgbClr val="FFFFFF"/>
                </a:solidFill>
              </a:rPr>
              <a:t>EDA- Year</a:t>
            </a:r>
            <a:endParaRPr sz="2800"/>
          </a:p>
        </p:txBody>
      </p:sp>
      <p:sp>
        <p:nvSpPr>
          <p:cNvPr id="242" name="Google Shape;242;g2477e65a8cd_0_25"/>
          <p:cNvSpPr txBox="1">
            <a:spLocks noGrp="1"/>
          </p:cNvSpPr>
          <p:nvPr>
            <p:ph idx="1"/>
          </p:nvPr>
        </p:nvSpPr>
        <p:spPr>
          <a:xfrm>
            <a:off x="804275" y="1833306"/>
            <a:ext cx="4458300" cy="34179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87359"/>
              </a:buClr>
              <a:buSzPts val="2400"/>
              <a:buChar char="▶"/>
            </a:pPr>
            <a:r>
              <a:rPr lang="en-US" sz="2400">
                <a:solidFill>
                  <a:srgbClr val="F87359"/>
                </a:solidFill>
              </a:rPr>
              <a:t>  Average bike rentals are more in year 2012</a:t>
            </a:r>
            <a:endParaRPr sz="2400">
              <a:solidFill>
                <a:srgbClr val="F87359"/>
              </a:solidFill>
            </a:endParaRPr>
          </a:p>
          <a:p>
            <a:pPr marL="457200" lvl="0" indent="0" algn="l" rtl="0">
              <a:lnSpc>
                <a:spcPct val="90000"/>
              </a:lnSpc>
              <a:spcBef>
                <a:spcPts val="0"/>
              </a:spcBef>
              <a:spcAft>
                <a:spcPts val="0"/>
              </a:spcAft>
              <a:buNone/>
            </a:pPr>
            <a:endParaRPr sz="2400">
              <a:solidFill>
                <a:srgbClr val="F87359"/>
              </a:solidFill>
            </a:endParaRPr>
          </a:p>
          <a:p>
            <a:pPr marL="457200" lvl="0" indent="0" algn="l" rtl="0">
              <a:lnSpc>
                <a:spcPct val="90000"/>
              </a:lnSpc>
              <a:spcBef>
                <a:spcPts val="0"/>
              </a:spcBef>
              <a:spcAft>
                <a:spcPts val="0"/>
              </a:spcAft>
              <a:buNone/>
            </a:pPr>
            <a:r>
              <a:rPr lang="en-US" sz="2400">
                <a:solidFill>
                  <a:schemeClr val="lt1"/>
                </a:solidFill>
              </a:rPr>
              <a:t>where 0 means year 2011 and 1: year 2012</a:t>
            </a:r>
            <a:endParaRPr sz="2400">
              <a:solidFill>
                <a:schemeClr val="lt1"/>
              </a:solidFill>
            </a:endParaRPr>
          </a:p>
          <a:p>
            <a:pPr marL="0" lvl="0" indent="0" algn="l" rtl="0">
              <a:lnSpc>
                <a:spcPct val="90000"/>
              </a:lnSpc>
              <a:spcBef>
                <a:spcPts val="1000"/>
              </a:spcBef>
              <a:spcAft>
                <a:spcPts val="0"/>
              </a:spcAft>
              <a:buClr>
                <a:schemeClr val="dk1"/>
              </a:buClr>
              <a:buSzPts val="2400"/>
              <a:buNone/>
            </a:pPr>
            <a:endParaRPr sz="2400">
              <a:solidFill>
                <a:srgbClr val="F87359"/>
              </a:solidFill>
            </a:endParaRPr>
          </a:p>
        </p:txBody>
      </p:sp>
      <p:cxnSp>
        <p:nvCxnSpPr>
          <p:cNvPr id="241" name="Google Shape;241;g2477e65a8cd_0_25"/>
          <p:cNvCxnSpPr/>
          <p:nvPr/>
        </p:nvCxnSpPr>
        <p:spPr>
          <a:xfrm>
            <a:off x="1018609" y="1630083"/>
            <a:ext cx="3400500"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g282e9907638_0_843"/>
          <p:cNvPicPr preferRelativeResize="0"/>
          <p:nvPr/>
        </p:nvPicPr>
        <p:blipFill>
          <a:blip r:embed="rId3">
            <a:alphaModFix/>
          </a:blip>
          <a:stretch>
            <a:fillRect/>
          </a:stretch>
        </p:blipFill>
        <p:spPr>
          <a:xfrm>
            <a:off x="1784950" y="2334725"/>
            <a:ext cx="8424125" cy="4210050"/>
          </a:xfrm>
          <a:prstGeom prst="rect">
            <a:avLst/>
          </a:prstGeom>
          <a:noFill/>
          <a:ln>
            <a:noFill/>
          </a:ln>
        </p:spPr>
      </p:pic>
      <p:sp>
        <p:nvSpPr>
          <p:cNvPr id="248" name="Google Shape;248;g282e9907638_0_843"/>
          <p:cNvSpPr/>
          <p:nvPr/>
        </p:nvSpPr>
        <p:spPr>
          <a:xfrm>
            <a:off x="396875" y="280375"/>
            <a:ext cx="11438700" cy="15915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9" name="Google Shape;249;g282e9907638_0_843"/>
          <p:cNvSpPr txBox="1">
            <a:spLocks noGrp="1"/>
          </p:cNvSpPr>
          <p:nvPr>
            <p:ph type="title"/>
          </p:nvPr>
        </p:nvSpPr>
        <p:spPr>
          <a:xfrm>
            <a:off x="546350" y="433550"/>
            <a:ext cx="11139900" cy="564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ct val="110204"/>
              <a:buFont typeface="Arial"/>
              <a:buNone/>
            </a:pPr>
            <a:r>
              <a:rPr lang="en-US" sz="4900">
                <a:solidFill>
                  <a:srgbClr val="FFFFFF"/>
                </a:solidFill>
              </a:rPr>
              <a:t>EDA</a:t>
            </a:r>
            <a:r>
              <a:rPr lang="en-US" sz="4500">
                <a:solidFill>
                  <a:srgbClr val="FFFFFF"/>
                </a:solidFill>
              </a:rPr>
              <a:t>– Hours</a:t>
            </a:r>
            <a:endParaRPr sz="3100"/>
          </a:p>
        </p:txBody>
      </p:sp>
      <p:sp>
        <p:nvSpPr>
          <p:cNvPr id="251" name="Google Shape;251;g282e9907638_0_843"/>
          <p:cNvSpPr txBox="1">
            <a:spLocks noGrp="1"/>
          </p:cNvSpPr>
          <p:nvPr>
            <p:ph idx="1"/>
          </p:nvPr>
        </p:nvSpPr>
        <p:spPr>
          <a:xfrm>
            <a:off x="1544300" y="1100803"/>
            <a:ext cx="9144000" cy="5646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rgbClr val="EC8731"/>
              </a:buClr>
              <a:buSzPct val="100000"/>
              <a:buNone/>
            </a:pPr>
            <a:r>
              <a:rPr lang="en-US" sz="1900">
                <a:solidFill>
                  <a:srgbClr val="EC8731"/>
                </a:solidFill>
                <a:latin typeface="Arial"/>
                <a:ea typeface="Arial"/>
                <a:cs typeface="Arial"/>
                <a:sym typeface="Arial"/>
              </a:rPr>
              <a:t>Most bike rentals are at 8 am and between 5 to 6 pm around the time when people travel to and fro to office or school and least rentals during early and late hours of a day.</a:t>
            </a:r>
            <a:endParaRPr/>
          </a:p>
        </p:txBody>
      </p:sp>
      <p:cxnSp>
        <p:nvCxnSpPr>
          <p:cNvPr id="250" name="Google Shape;250;g282e9907638_0_843"/>
          <p:cNvCxnSpPr/>
          <p:nvPr/>
        </p:nvCxnSpPr>
        <p:spPr>
          <a:xfrm>
            <a:off x="1138059" y="998158"/>
            <a:ext cx="9915900" cy="1110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82e9907638_0_856"/>
          <p:cNvSpPr/>
          <p:nvPr/>
        </p:nvSpPr>
        <p:spPr>
          <a:xfrm>
            <a:off x="396875" y="280375"/>
            <a:ext cx="11438700" cy="15915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7" name="Google Shape;257;g282e9907638_0_856"/>
          <p:cNvSpPr txBox="1">
            <a:spLocks noGrp="1"/>
          </p:cNvSpPr>
          <p:nvPr>
            <p:ph type="title"/>
          </p:nvPr>
        </p:nvSpPr>
        <p:spPr>
          <a:xfrm>
            <a:off x="546350" y="433550"/>
            <a:ext cx="11139900" cy="564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ct val="110204"/>
              <a:buFont typeface="Arial"/>
              <a:buNone/>
            </a:pPr>
            <a:r>
              <a:rPr lang="en-US" sz="4900">
                <a:solidFill>
                  <a:srgbClr val="FFFFFF"/>
                </a:solidFill>
              </a:rPr>
              <a:t>EDA</a:t>
            </a:r>
            <a:r>
              <a:rPr lang="en-US" sz="4500">
                <a:solidFill>
                  <a:srgbClr val="FFFFFF"/>
                </a:solidFill>
              </a:rPr>
              <a:t>– Temperature</a:t>
            </a:r>
            <a:endParaRPr sz="3100"/>
          </a:p>
        </p:txBody>
      </p:sp>
      <p:sp>
        <p:nvSpPr>
          <p:cNvPr id="259" name="Google Shape;259;g282e9907638_0_856"/>
          <p:cNvSpPr txBox="1">
            <a:spLocks noGrp="1"/>
          </p:cNvSpPr>
          <p:nvPr>
            <p:ph idx="1"/>
          </p:nvPr>
        </p:nvSpPr>
        <p:spPr>
          <a:xfrm>
            <a:off x="1544300" y="1100803"/>
            <a:ext cx="9144000" cy="564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EC8731"/>
              </a:buClr>
              <a:buSzPts val="1900"/>
              <a:buNone/>
            </a:pPr>
            <a:r>
              <a:rPr lang="en-US" sz="1900">
                <a:solidFill>
                  <a:srgbClr val="EC8731"/>
                </a:solidFill>
                <a:latin typeface="Arial"/>
                <a:ea typeface="Arial"/>
                <a:cs typeface="Arial"/>
                <a:sym typeface="Arial"/>
              </a:rPr>
              <a:t>With the increase in temperature, the number of user increases</a:t>
            </a:r>
            <a:endParaRPr/>
          </a:p>
        </p:txBody>
      </p:sp>
      <p:cxnSp>
        <p:nvCxnSpPr>
          <p:cNvPr id="258" name="Google Shape;258;g282e9907638_0_856"/>
          <p:cNvCxnSpPr/>
          <p:nvPr/>
        </p:nvCxnSpPr>
        <p:spPr>
          <a:xfrm>
            <a:off x="1138059" y="998158"/>
            <a:ext cx="9915900" cy="11100"/>
          </a:xfrm>
          <a:prstGeom prst="straightConnector1">
            <a:avLst/>
          </a:prstGeom>
          <a:noFill/>
          <a:ln w="22225" cap="flat" cmpd="sng">
            <a:solidFill>
              <a:srgbClr val="D9D9D9"/>
            </a:solidFill>
            <a:prstDash val="solid"/>
            <a:miter lim="800000"/>
            <a:headEnd type="none" w="sm" len="sm"/>
            <a:tailEnd type="none" w="sm" len="sm"/>
          </a:ln>
        </p:spPr>
      </p:cxnSp>
      <p:pic>
        <p:nvPicPr>
          <p:cNvPr id="260" name="Google Shape;260;g282e9907638_0_856"/>
          <p:cNvPicPr preferRelativeResize="0"/>
          <p:nvPr/>
        </p:nvPicPr>
        <p:blipFill>
          <a:blip r:embed="rId3">
            <a:alphaModFix/>
          </a:blip>
          <a:stretch>
            <a:fillRect/>
          </a:stretch>
        </p:blipFill>
        <p:spPr>
          <a:xfrm>
            <a:off x="2839550" y="2222125"/>
            <a:ext cx="6990349" cy="434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82e9907638_0_866"/>
          <p:cNvSpPr/>
          <p:nvPr/>
        </p:nvSpPr>
        <p:spPr>
          <a:xfrm>
            <a:off x="396875" y="280375"/>
            <a:ext cx="11438700" cy="15915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6" name="Google Shape;266;g282e9907638_0_866"/>
          <p:cNvSpPr txBox="1">
            <a:spLocks noGrp="1"/>
          </p:cNvSpPr>
          <p:nvPr>
            <p:ph type="title"/>
          </p:nvPr>
        </p:nvSpPr>
        <p:spPr>
          <a:xfrm>
            <a:off x="546350" y="433550"/>
            <a:ext cx="11139900" cy="564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ct val="110204"/>
              <a:buFont typeface="Arial"/>
              <a:buNone/>
            </a:pPr>
            <a:r>
              <a:rPr lang="en-US" sz="4900">
                <a:solidFill>
                  <a:srgbClr val="FFFFFF"/>
                </a:solidFill>
              </a:rPr>
              <a:t>EDA</a:t>
            </a:r>
            <a:r>
              <a:rPr lang="en-US" sz="4500">
                <a:solidFill>
                  <a:srgbClr val="FFFFFF"/>
                </a:solidFill>
              </a:rPr>
              <a:t>– Humidity</a:t>
            </a:r>
            <a:endParaRPr sz="3100"/>
          </a:p>
        </p:txBody>
      </p:sp>
      <p:sp>
        <p:nvSpPr>
          <p:cNvPr id="268" name="Google Shape;268;g282e9907638_0_866"/>
          <p:cNvSpPr txBox="1">
            <a:spLocks noGrp="1"/>
          </p:cNvSpPr>
          <p:nvPr>
            <p:ph idx="1"/>
          </p:nvPr>
        </p:nvSpPr>
        <p:spPr>
          <a:xfrm>
            <a:off x="1544300" y="1100803"/>
            <a:ext cx="9144000" cy="564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EC8731"/>
              </a:buClr>
              <a:buSzPts val="1900"/>
              <a:buNone/>
            </a:pPr>
            <a:r>
              <a:rPr lang="en-US" sz="1900">
                <a:solidFill>
                  <a:srgbClr val="EC8731"/>
                </a:solidFill>
                <a:latin typeface="Arial"/>
                <a:ea typeface="Arial"/>
                <a:cs typeface="Arial"/>
                <a:sym typeface="Arial"/>
              </a:rPr>
              <a:t>When the humidity increases the number of users renting bikes decreases.</a:t>
            </a:r>
            <a:endParaRPr/>
          </a:p>
        </p:txBody>
      </p:sp>
      <p:cxnSp>
        <p:nvCxnSpPr>
          <p:cNvPr id="267" name="Google Shape;267;g282e9907638_0_866"/>
          <p:cNvCxnSpPr/>
          <p:nvPr/>
        </p:nvCxnSpPr>
        <p:spPr>
          <a:xfrm>
            <a:off x="1138059" y="998158"/>
            <a:ext cx="9915900" cy="11100"/>
          </a:xfrm>
          <a:prstGeom prst="straightConnector1">
            <a:avLst/>
          </a:prstGeom>
          <a:noFill/>
          <a:ln w="22225" cap="flat" cmpd="sng">
            <a:solidFill>
              <a:srgbClr val="D9D9D9"/>
            </a:solidFill>
            <a:prstDash val="solid"/>
            <a:miter lim="800000"/>
            <a:headEnd type="none" w="sm" len="sm"/>
            <a:tailEnd type="none" w="sm" len="sm"/>
          </a:ln>
        </p:spPr>
      </p:cxnSp>
      <p:pic>
        <p:nvPicPr>
          <p:cNvPr id="269" name="Google Shape;269;g282e9907638_0_866"/>
          <p:cNvPicPr preferRelativeResize="0"/>
          <p:nvPr/>
        </p:nvPicPr>
        <p:blipFill>
          <a:blip r:embed="rId3">
            <a:alphaModFix/>
          </a:blip>
          <a:stretch>
            <a:fillRect/>
          </a:stretch>
        </p:blipFill>
        <p:spPr>
          <a:xfrm>
            <a:off x="3037375" y="2337500"/>
            <a:ext cx="5867400"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g282ba70a491_0_0"/>
          <p:cNvGraphicFramePr/>
          <p:nvPr>
            <p:extLst>
              <p:ext uri="{D42A27DB-BD31-4B8C-83A1-F6EECF244321}">
                <p14:modId xmlns:p14="http://schemas.microsoft.com/office/powerpoint/2010/main" val="3737370411"/>
              </p:ext>
            </p:extLst>
          </p:nvPr>
        </p:nvGraphicFramePr>
        <p:xfrm>
          <a:off x="487125" y="160800"/>
          <a:ext cx="11490475" cy="6546500"/>
        </p:xfrm>
        <a:graphic>
          <a:graphicData uri="http://schemas.openxmlformats.org/drawingml/2006/table">
            <a:tbl>
              <a:tblPr>
                <a:noFill/>
                <a:tableStyleId>{B33FE0B7-CD8F-4DD5-8027-2DC821A4E8B9}</a:tableStyleId>
              </a:tblPr>
              <a:tblGrid>
                <a:gridCol w="4852775">
                  <a:extLst>
                    <a:ext uri="{9D8B030D-6E8A-4147-A177-3AD203B41FA5}">
                      <a16:colId xmlns:a16="http://schemas.microsoft.com/office/drawing/2014/main" val="20000"/>
                    </a:ext>
                  </a:extLst>
                </a:gridCol>
                <a:gridCol w="6637700">
                  <a:extLst>
                    <a:ext uri="{9D8B030D-6E8A-4147-A177-3AD203B41FA5}">
                      <a16:colId xmlns:a16="http://schemas.microsoft.com/office/drawing/2014/main" val="20001"/>
                    </a:ext>
                  </a:extLst>
                </a:gridCol>
              </a:tblGrid>
              <a:tr h="987400">
                <a:tc>
                  <a:txBody>
                    <a:bodyPr/>
                    <a:lstStyle/>
                    <a:p>
                      <a:pPr marL="0" lvl="0" indent="0" algn="l" rtl="0">
                        <a:lnSpc>
                          <a:spcPct val="100000"/>
                        </a:lnSpc>
                        <a:spcBef>
                          <a:spcPts val="0"/>
                        </a:spcBef>
                        <a:spcAft>
                          <a:spcPts val="0"/>
                        </a:spcAft>
                        <a:buNone/>
                      </a:pPr>
                      <a:r>
                        <a:rPr lang="en-US" sz="3100" b="1"/>
                        <a:t>Title:</a:t>
                      </a:r>
                      <a:endParaRPr sz="3100" b="1"/>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a:solidFill>
                            <a:schemeClr val="dk1"/>
                          </a:solidFill>
                        </a:rPr>
                        <a:t>Rental Bike Share Prediction</a:t>
                      </a:r>
                      <a:endParaRPr sz="200"/>
                    </a:p>
                  </a:txBody>
                  <a:tcPr marL="91425" marR="91425" marT="91425" marB="91425"/>
                </a:tc>
                <a:extLst>
                  <a:ext uri="{0D108BD9-81ED-4DB2-BD59-A6C34878D82A}">
                    <a16:rowId xmlns:a16="http://schemas.microsoft.com/office/drawing/2014/main" val="10000"/>
                  </a:ext>
                </a:extLst>
              </a:tr>
              <a:tr h="987400">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dk1"/>
                          </a:solidFill>
                        </a:rPr>
                        <a:t>Technologies:</a:t>
                      </a:r>
                      <a:endParaRPr sz="400" b="1"/>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a:solidFill>
                            <a:schemeClr val="dk1"/>
                          </a:solidFill>
                        </a:rPr>
                        <a:t>Machine Learning</a:t>
                      </a:r>
                      <a:endParaRPr sz="200"/>
                    </a:p>
                  </a:txBody>
                  <a:tcPr marL="91425" marR="91425" marT="91425" marB="91425"/>
                </a:tc>
                <a:extLst>
                  <a:ext uri="{0D108BD9-81ED-4DB2-BD59-A6C34878D82A}">
                    <a16:rowId xmlns:a16="http://schemas.microsoft.com/office/drawing/2014/main" val="10001"/>
                  </a:ext>
                </a:extLst>
              </a:tr>
              <a:tr h="949475">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dk1"/>
                          </a:solidFill>
                        </a:rPr>
                        <a:t>Domain:</a:t>
                      </a:r>
                      <a:endParaRPr sz="400" b="1"/>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a:solidFill>
                            <a:schemeClr val="dk1"/>
                          </a:solidFill>
                        </a:rPr>
                        <a:t>Transport</a:t>
                      </a:r>
                      <a:endParaRPr sz="200"/>
                    </a:p>
                  </a:txBody>
                  <a:tcPr marL="91425" marR="91425" marT="91425" marB="91425"/>
                </a:tc>
                <a:extLst>
                  <a:ext uri="{0D108BD9-81ED-4DB2-BD59-A6C34878D82A}">
                    <a16:rowId xmlns:a16="http://schemas.microsoft.com/office/drawing/2014/main" val="10002"/>
                  </a:ext>
                </a:extLst>
              </a:tr>
              <a:tr h="1336375">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dk1"/>
                          </a:solidFill>
                        </a:rPr>
                        <a:t>Project Difficulty level:</a:t>
                      </a:r>
                      <a:endParaRPr sz="400" b="1"/>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a:solidFill>
                            <a:schemeClr val="dk1"/>
                          </a:solidFill>
                        </a:rPr>
                        <a:t>Intermediate</a:t>
                      </a:r>
                      <a:endParaRPr sz="200"/>
                    </a:p>
                  </a:txBody>
                  <a:tcPr marL="91425" marR="91425" marT="91425" marB="91425"/>
                </a:tc>
                <a:extLst>
                  <a:ext uri="{0D108BD9-81ED-4DB2-BD59-A6C34878D82A}">
                    <a16:rowId xmlns:a16="http://schemas.microsoft.com/office/drawing/2014/main" val="10003"/>
                  </a:ext>
                </a:extLst>
              </a:tr>
              <a:tr h="1336375">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dk1"/>
                          </a:solidFill>
                        </a:rPr>
                        <a:t>Programming language:</a:t>
                      </a:r>
                      <a:endParaRPr sz="400" b="1"/>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a:solidFill>
                            <a:schemeClr val="dk1"/>
                          </a:solidFill>
                        </a:rPr>
                        <a:t>Python</a:t>
                      </a:r>
                      <a:endParaRPr sz="200"/>
                    </a:p>
                  </a:txBody>
                  <a:tcPr marL="91425" marR="91425" marT="91425" marB="91425"/>
                </a:tc>
                <a:extLst>
                  <a:ext uri="{0D108BD9-81ED-4DB2-BD59-A6C34878D82A}">
                    <a16:rowId xmlns:a16="http://schemas.microsoft.com/office/drawing/2014/main" val="10004"/>
                  </a:ext>
                </a:extLst>
              </a:tr>
              <a:tr h="949475">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dk1"/>
                          </a:solidFill>
                        </a:rPr>
                        <a:t>Tools used:</a:t>
                      </a:r>
                      <a:endParaRPr sz="400" b="1"/>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dk1"/>
                          </a:solidFill>
                        </a:rPr>
                        <a:t>Vscode,Jupyter</a:t>
                      </a:r>
                      <a:r>
                        <a:rPr lang="en-US" sz="2900" dirty="0">
                          <a:solidFill>
                            <a:schemeClr val="dk1"/>
                          </a:solidFill>
                        </a:rPr>
                        <a:t> </a:t>
                      </a:r>
                      <a:r>
                        <a:rPr lang="en-US" sz="2900" dirty="0" err="1">
                          <a:solidFill>
                            <a:schemeClr val="dk1"/>
                          </a:solidFill>
                        </a:rPr>
                        <a:t>Notebook,Github</a:t>
                      </a:r>
                      <a:r>
                        <a:rPr lang="en-US" sz="2900" dirty="0">
                          <a:solidFill>
                            <a:schemeClr val="dk1"/>
                          </a:solidFill>
                        </a:rPr>
                        <a:t>, </a:t>
                      </a:r>
                      <a:endParaRPr sz="2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82e9907638_0_876"/>
          <p:cNvSpPr/>
          <p:nvPr/>
        </p:nvSpPr>
        <p:spPr>
          <a:xfrm>
            <a:off x="396875" y="280375"/>
            <a:ext cx="11438700" cy="15915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5" name="Google Shape;275;g282e9907638_0_876"/>
          <p:cNvSpPr txBox="1">
            <a:spLocks noGrp="1"/>
          </p:cNvSpPr>
          <p:nvPr>
            <p:ph type="title"/>
          </p:nvPr>
        </p:nvSpPr>
        <p:spPr>
          <a:xfrm>
            <a:off x="546350" y="433550"/>
            <a:ext cx="11139900" cy="564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ct val="110204"/>
              <a:buFont typeface="Arial"/>
              <a:buNone/>
            </a:pPr>
            <a:r>
              <a:rPr lang="en-US" sz="4900">
                <a:solidFill>
                  <a:srgbClr val="FFFFFF"/>
                </a:solidFill>
              </a:rPr>
              <a:t>EDA</a:t>
            </a:r>
            <a:r>
              <a:rPr lang="en-US" sz="4500">
                <a:solidFill>
                  <a:srgbClr val="FFFFFF"/>
                </a:solidFill>
              </a:rPr>
              <a:t>– Windspeed</a:t>
            </a:r>
            <a:endParaRPr sz="3100"/>
          </a:p>
        </p:txBody>
      </p:sp>
      <p:sp>
        <p:nvSpPr>
          <p:cNvPr id="277" name="Google Shape;277;g282e9907638_0_876"/>
          <p:cNvSpPr txBox="1">
            <a:spLocks noGrp="1"/>
          </p:cNvSpPr>
          <p:nvPr>
            <p:ph idx="1"/>
          </p:nvPr>
        </p:nvSpPr>
        <p:spPr>
          <a:xfrm>
            <a:off x="1544300" y="1100803"/>
            <a:ext cx="9144000" cy="564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EC8731"/>
              </a:buClr>
              <a:buSzPts val="1900"/>
              <a:buNone/>
            </a:pPr>
            <a:r>
              <a:rPr lang="en-US">
                <a:solidFill>
                  <a:srgbClr val="EC8731"/>
                </a:solidFill>
              </a:rPr>
              <a:t>Regression plot for windspeed looks like follows</a:t>
            </a:r>
            <a:endParaRPr>
              <a:solidFill>
                <a:srgbClr val="EC8731"/>
              </a:solidFill>
            </a:endParaRPr>
          </a:p>
        </p:txBody>
      </p:sp>
      <p:cxnSp>
        <p:nvCxnSpPr>
          <p:cNvPr id="276" name="Google Shape;276;g282e9907638_0_876"/>
          <p:cNvCxnSpPr/>
          <p:nvPr/>
        </p:nvCxnSpPr>
        <p:spPr>
          <a:xfrm>
            <a:off x="1138059" y="998158"/>
            <a:ext cx="9915900" cy="11100"/>
          </a:xfrm>
          <a:prstGeom prst="straightConnector1">
            <a:avLst/>
          </a:prstGeom>
          <a:noFill/>
          <a:ln w="22225" cap="flat" cmpd="sng">
            <a:solidFill>
              <a:srgbClr val="D9D9D9"/>
            </a:solidFill>
            <a:prstDash val="solid"/>
            <a:miter lim="800000"/>
            <a:headEnd type="none" w="sm" len="sm"/>
            <a:tailEnd type="none" w="sm" len="sm"/>
          </a:ln>
        </p:spPr>
      </p:cxnSp>
      <p:pic>
        <p:nvPicPr>
          <p:cNvPr id="278" name="Google Shape;278;g282e9907638_0_876"/>
          <p:cNvPicPr preferRelativeResize="0"/>
          <p:nvPr/>
        </p:nvPicPr>
        <p:blipFill>
          <a:blip r:embed="rId3">
            <a:alphaModFix/>
          </a:blip>
          <a:stretch>
            <a:fillRect/>
          </a:stretch>
        </p:blipFill>
        <p:spPr>
          <a:xfrm>
            <a:off x="2938925" y="2020225"/>
            <a:ext cx="5452900" cy="463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82e9907638_0_885"/>
          <p:cNvSpPr/>
          <p:nvPr/>
        </p:nvSpPr>
        <p:spPr>
          <a:xfrm>
            <a:off x="218800" y="394950"/>
            <a:ext cx="11605800" cy="60681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4" name="Google Shape;284;g282e9907638_0_885"/>
          <p:cNvSpPr txBox="1">
            <a:spLocks noGrp="1"/>
          </p:cNvSpPr>
          <p:nvPr>
            <p:ph type="title"/>
          </p:nvPr>
        </p:nvSpPr>
        <p:spPr>
          <a:xfrm>
            <a:off x="3210900" y="487075"/>
            <a:ext cx="5770200" cy="59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Arial"/>
              <a:buNone/>
            </a:pPr>
            <a:r>
              <a:rPr lang="en-US" sz="2880">
                <a:solidFill>
                  <a:srgbClr val="FFFFFF"/>
                </a:solidFill>
              </a:rPr>
              <a:t>Data Preprocessing</a:t>
            </a:r>
            <a:endParaRPr sz="720"/>
          </a:p>
        </p:txBody>
      </p:sp>
      <p:sp>
        <p:nvSpPr>
          <p:cNvPr id="285" name="Google Shape;285;g282e9907638_0_885"/>
          <p:cNvSpPr txBox="1">
            <a:spLocks noGrp="1"/>
          </p:cNvSpPr>
          <p:nvPr>
            <p:ph idx="1"/>
          </p:nvPr>
        </p:nvSpPr>
        <p:spPr>
          <a:xfrm>
            <a:off x="338825" y="1162975"/>
            <a:ext cx="11222100" cy="50283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None/>
            </a:pPr>
            <a:r>
              <a:rPr lang="en-US" sz="2100" dirty="0">
                <a:solidFill>
                  <a:srgbClr val="F87359"/>
                </a:solidFill>
              </a:rPr>
              <a:t>● All the necessary libraries were imported first such as </a:t>
            </a:r>
            <a:r>
              <a:rPr lang="en-US" sz="2100" dirty="0" err="1">
                <a:solidFill>
                  <a:srgbClr val="F87359"/>
                </a:solidFill>
              </a:rPr>
              <a:t>Numpy</a:t>
            </a:r>
            <a:r>
              <a:rPr lang="en-US" sz="2100" dirty="0">
                <a:solidFill>
                  <a:srgbClr val="F87359"/>
                </a:solidFill>
              </a:rPr>
              <a:t>, Pandas, Matplotlib, Seaborn.</a:t>
            </a:r>
            <a:endParaRPr sz="2100" dirty="0">
              <a:solidFill>
                <a:srgbClr val="F87359"/>
              </a:solidFill>
            </a:endParaRPr>
          </a:p>
          <a:p>
            <a:pPr marL="0" lvl="0" indent="0" algn="l" rtl="0">
              <a:lnSpc>
                <a:spcPct val="90000"/>
              </a:lnSpc>
              <a:spcBef>
                <a:spcPts val="0"/>
              </a:spcBef>
              <a:spcAft>
                <a:spcPts val="0"/>
              </a:spcAft>
              <a:buNone/>
            </a:pPr>
            <a:r>
              <a:rPr lang="en-US" sz="2100" dirty="0">
                <a:solidFill>
                  <a:srgbClr val="F87359"/>
                </a:solidFill>
              </a:rPr>
              <a:t>● Checking the basic profile of the dataset. To get a better understanding of the dataset.</a:t>
            </a:r>
            <a:endParaRPr sz="2100" dirty="0">
              <a:solidFill>
                <a:srgbClr val="F87359"/>
              </a:solidFill>
            </a:endParaRPr>
          </a:p>
          <a:p>
            <a:pPr marL="457200" lvl="0" indent="0" algn="l" rtl="0">
              <a:lnSpc>
                <a:spcPct val="90000"/>
              </a:lnSpc>
              <a:spcBef>
                <a:spcPts val="0"/>
              </a:spcBef>
              <a:spcAft>
                <a:spcPts val="0"/>
              </a:spcAft>
              <a:buNone/>
            </a:pPr>
            <a:r>
              <a:rPr lang="en-US" sz="2100" dirty="0">
                <a:solidFill>
                  <a:srgbClr val="F87359"/>
                </a:solidFill>
              </a:rPr>
              <a:t>○ Using Info method</a:t>
            </a:r>
            <a:endParaRPr sz="2100" dirty="0">
              <a:solidFill>
                <a:srgbClr val="F87359"/>
              </a:solidFill>
            </a:endParaRPr>
          </a:p>
          <a:p>
            <a:pPr marL="457200" lvl="0" indent="0" algn="l" rtl="0">
              <a:lnSpc>
                <a:spcPct val="90000"/>
              </a:lnSpc>
              <a:spcBef>
                <a:spcPts val="0"/>
              </a:spcBef>
              <a:spcAft>
                <a:spcPts val="0"/>
              </a:spcAft>
              <a:buNone/>
            </a:pPr>
            <a:r>
              <a:rPr lang="en-US" sz="2100" dirty="0">
                <a:solidFill>
                  <a:srgbClr val="F87359"/>
                </a:solidFill>
              </a:rPr>
              <a:t>○ Using Describe method</a:t>
            </a:r>
            <a:endParaRPr sz="2100" dirty="0">
              <a:solidFill>
                <a:srgbClr val="F87359"/>
              </a:solidFill>
            </a:endParaRPr>
          </a:p>
          <a:p>
            <a:pPr marL="457200" lvl="0" indent="0" algn="l" rtl="0">
              <a:lnSpc>
                <a:spcPct val="90000"/>
              </a:lnSpc>
              <a:spcBef>
                <a:spcPts val="0"/>
              </a:spcBef>
              <a:spcAft>
                <a:spcPts val="0"/>
              </a:spcAft>
              <a:buNone/>
            </a:pPr>
            <a:r>
              <a:rPr lang="en-US" sz="2100" dirty="0">
                <a:solidFill>
                  <a:srgbClr val="F87359"/>
                </a:solidFill>
              </a:rPr>
              <a:t>○ Checking for unique values of each column.</a:t>
            </a:r>
            <a:endParaRPr sz="2100" dirty="0">
              <a:solidFill>
                <a:srgbClr val="F87359"/>
              </a:solidFill>
            </a:endParaRPr>
          </a:p>
          <a:p>
            <a:pPr marL="0" lvl="0" indent="0" algn="l" rtl="0">
              <a:lnSpc>
                <a:spcPct val="90000"/>
              </a:lnSpc>
              <a:spcBef>
                <a:spcPts val="0"/>
              </a:spcBef>
              <a:spcAft>
                <a:spcPts val="0"/>
              </a:spcAft>
              <a:buNone/>
            </a:pPr>
            <a:r>
              <a:rPr lang="en-US" sz="2100" dirty="0">
                <a:solidFill>
                  <a:srgbClr val="F87359"/>
                </a:solidFill>
              </a:rPr>
              <a:t>● Checking for null values, There are no null values present in our dataset.</a:t>
            </a:r>
            <a:endParaRPr sz="2100" dirty="0">
              <a:solidFill>
                <a:srgbClr val="F87359"/>
              </a:solidFill>
            </a:endParaRPr>
          </a:p>
          <a:p>
            <a:pPr marL="0" lvl="0" indent="0" algn="l" rtl="0">
              <a:lnSpc>
                <a:spcPct val="90000"/>
              </a:lnSpc>
              <a:spcBef>
                <a:spcPts val="0"/>
              </a:spcBef>
              <a:spcAft>
                <a:spcPts val="0"/>
              </a:spcAft>
              <a:buNone/>
            </a:pPr>
            <a:r>
              <a:rPr lang="en-US" sz="2100" dirty="0">
                <a:solidFill>
                  <a:srgbClr val="F87359"/>
                </a:solidFill>
              </a:rPr>
              <a:t>● The instant column is just acting as an index column for us, we can drop that column.</a:t>
            </a:r>
            <a:endParaRPr sz="2100" dirty="0">
              <a:solidFill>
                <a:srgbClr val="F87359"/>
              </a:solidFill>
            </a:endParaRPr>
          </a:p>
          <a:p>
            <a:pPr marL="0" lvl="0" indent="0" algn="l" rtl="0">
              <a:lnSpc>
                <a:spcPct val="90000"/>
              </a:lnSpc>
              <a:spcBef>
                <a:spcPts val="0"/>
              </a:spcBef>
              <a:spcAft>
                <a:spcPts val="0"/>
              </a:spcAft>
              <a:buNone/>
            </a:pPr>
            <a:r>
              <a:rPr lang="en-US" sz="2100" dirty="0">
                <a:solidFill>
                  <a:srgbClr val="F87359"/>
                </a:solidFill>
              </a:rPr>
              <a:t>●  We already have month, weekday, year data as separate columns hence </a:t>
            </a:r>
            <a:r>
              <a:rPr lang="en-US" sz="2100" dirty="0" err="1">
                <a:solidFill>
                  <a:srgbClr val="F87359"/>
                </a:solidFill>
              </a:rPr>
              <a:t>dteday</a:t>
            </a:r>
            <a:r>
              <a:rPr lang="en-US" sz="2100" dirty="0">
                <a:solidFill>
                  <a:srgbClr val="F87359"/>
                </a:solidFill>
              </a:rPr>
              <a:t> is not required. Hence dropping it.</a:t>
            </a:r>
            <a:endParaRPr sz="2100" dirty="0">
              <a:solidFill>
                <a:srgbClr val="F87359"/>
              </a:solidFill>
            </a:endParaRPr>
          </a:p>
          <a:p>
            <a:pPr marL="0" lvl="0" indent="0" algn="l" rtl="0">
              <a:lnSpc>
                <a:spcPct val="90000"/>
              </a:lnSpc>
              <a:spcBef>
                <a:spcPts val="0"/>
              </a:spcBef>
              <a:spcAft>
                <a:spcPts val="0"/>
              </a:spcAft>
              <a:buNone/>
            </a:pPr>
            <a:r>
              <a:rPr lang="en-US" sz="2100" dirty="0">
                <a:solidFill>
                  <a:srgbClr val="F87359"/>
                </a:solidFill>
              </a:rPr>
              <a:t>● We will also be dropping casual and registered column since the </a:t>
            </a:r>
            <a:r>
              <a:rPr lang="en-US" sz="2100" dirty="0" err="1">
                <a:solidFill>
                  <a:srgbClr val="F87359"/>
                </a:solidFill>
              </a:rPr>
              <a:t>cnt</a:t>
            </a:r>
            <a:r>
              <a:rPr lang="en-US" sz="2100" dirty="0">
                <a:solidFill>
                  <a:srgbClr val="F87359"/>
                </a:solidFill>
              </a:rPr>
              <a:t> column is already feature engineered with addition of casual and registered column in count column (</a:t>
            </a:r>
            <a:r>
              <a:rPr lang="en-US" sz="2100" dirty="0" err="1">
                <a:solidFill>
                  <a:srgbClr val="F87359"/>
                </a:solidFill>
              </a:rPr>
              <a:t>casual+registered</a:t>
            </a:r>
            <a:r>
              <a:rPr lang="en-US" sz="2100" dirty="0">
                <a:solidFill>
                  <a:srgbClr val="F87359"/>
                </a:solidFill>
              </a:rPr>
              <a:t>=</a:t>
            </a:r>
            <a:r>
              <a:rPr lang="en-US" sz="2100" dirty="0" err="1">
                <a:solidFill>
                  <a:srgbClr val="F87359"/>
                </a:solidFill>
              </a:rPr>
              <a:t>cnt</a:t>
            </a:r>
            <a:r>
              <a:rPr lang="en-US" sz="2100" dirty="0">
                <a:solidFill>
                  <a:srgbClr val="F87359"/>
                </a:solidFill>
              </a:rPr>
              <a:t>). Also it has been understood that increasing casual or registered users both will be profitable factor for the business. </a:t>
            </a:r>
            <a:endParaRPr sz="2100" dirty="0">
              <a:solidFill>
                <a:srgbClr val="F87359"/>
              </a:solidFill>
            </a:endParaRPr>
          </a:p>
          <a:p>
            <a:pPr marL="0" lvl="0" indent="0" algn="l" rtl="0">
              <a:lnSpc>
                <a:spcPct val="90000"/>
              </a:lnSpc>
              <a:spcBef>
                <a:spcPts val="0"/>
              </a:spcBef>
              <a:spcAft>
                <a:spcPts val="0"/>
              </a:spcAft>
              <a:buClr>
                <a:schemeClr val="dk1"/>
              </a:buClr>
              <a:buSzPts val="1100"/>
              <a:buFont typeface="Arial"/>
              <a:buNone/>
            </a:pPr>
            <a:r>
              <a:rPr lang="en-US" sz="2100" dirty="0">
                <a:solidFill>
                  <a:srgbClr val="F87359"/>
                </a:solidFill>
              </a:rPr>
              <a:t>● Next slide shows dropping of few other columns based on insights from Correlation heatmap</a:t>
            </a:r>
            <a:endParaRPr sz="2100" dirty="0">
              <a:solidFill>
                <a:srgbClr val="F87359"/>
              </a:solidFill>
            </a:endParaRPr>
          </a:p>
          <a:p>
            <a:pPr marL="0" lvl="0" indent="0" algn="l" rtl="0">
              <a:lnSpc>
                <a:spcPct val="90000"/>
              </a:lnSpc>
              <a:spcBef>
                <a:spcPts val="0"/>
              </a:spcBef>
              <a:spcAft>
                <a:spcPts val="0"/>
              </a:spcAft>
              <a:buNone/>
            </a:pPr>
            <a:endParaRPr sz="2400" dirty="0">
              <a:solidFill>
                <a:srgbClr val="F8735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g282e9907638_0_90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306" name="Google Shape;306;g282e9907638_0_907"/>
          <p:cNvSpPr txBox="1"/>
          <p:nvPr/>
        </p:nvSpPr>
        <p:spPr>
          <a:xfrm>
            <a:off x="3043350" y="2349950"/>
            <a:ext cx="6105300" cy="1714500"/>
          </a:xfrm>
          <a:prstGeom prst="rect">
            <a:avLst/>
          </a:prstGeom>
          <a:noFill/>
          <a:ln>
            <a:noFill/>
          </a:ln>
        </p:spPr>
        <p:txBody>
          <a:bodyPr spcFirstLastPara="1" wrap="square" lIns="91425" tIns="45700" rIns="91425" bIns="45700" anchor="b" anchorCtr="0">
            <a:normAutofit/>
          </a:bodyPr>
          <a:lstStyle/>
          <a:p>
            <a:pPr marL="0" lvl="0" indent="0" algn="ctr" rtl="0">
              <a:lnSpc>
                <a:spcPct val="70000"/>
              </a:lnSpc>
              <a:spcBef>
                <a:spcPts val="0"/>
              </a:spcBef>
              <a:spcAft>
                <a:spcPts val="0"/>
              </a:spcAft>
              <a:buNone/>
            </a:pPr>
            <a:r>
              <a:rPr lang="en-US" sz="4900">
                <a:solidFill>
                  <a:srgbClr val="FFFFFF"/>
                </a:solidFill>
              </a:rPr>
              <a:t>Model Workflow</a:t>
            </a:r>
            <a:endParaRPr sz="49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82e9907638_0_900"/>
          <p:cNvSpPr txBox="1"/>
          <p:nvPr/>
        </p:nvSpPr>
        <p:spPr>
          <a:xfrm>
            <a:off x="482575" y="1080550"/>
            <a:ext cx="11457600" cy="3841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 The data was split into 2 sets X and y. X contains all the columns</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except the target column in our case ( Count ), y contains only the Target</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column.</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 Using train test split we first split the dataset into X_train,X_test, y_train,</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y_test .</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a:solidFill>
                  <a:schemeClr val="lt1"/>
                </a:solidFill>
                <a:latin typeface="Century Gothic"/>
                <a:ea typeface="Century Gothic"/>
                <a:cs typeface="Century Gothic"/>
                <a:sym typeface="Century Gothic"/>
              </a:rPr>
              <a:t>● Following Regression Algorithms were used: CatBoost, Random Forest,    Bagging, Decision Tree, Gradient Boost, KNeighbors, Linear Regression.</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 After creating the following normal without any hyper tuned models</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Clr>
                <a:schemeClr val="dk1"/>
              </a:buClr>
              <a:buSzPts val="1100"/>
              <a:buFont typeface="Arial"/>
              <a:buNone/>
            </a:pPr>
            <a:r>
              <a:rPr lang="en-US" sz="2400">
                <a:solidFill>
                  <a:schemeClr val="lt1"/>
                </a:solidFill>
                <a:latin typeface="Century Gothic"/>
                <a:ea typeface="Century Gothic"/>
                <a:cs typeface="Century Gothic"/>
                <a:sym typeface="Century Gothic"/>
              </a:rPr>
              <a:t>we get </a:t>
            </a:r>
            <a:r>
              <a:rPr lang="en-US" sz="2400" b="1" u="sng">
                <a:solidFill>
                  <a:schemeClr val="lt1"/>
                </a:solidFill>
                <a:latin typeface="Century Gothic"/>
                <a:ea typeface="Century Gothic"/>
                <a:cs typeface="Century Gothic"/>
                <a:sym typeface="Century Gothic"/>
              </a:rPr>
              <a:t>CatBoost Regressor </a:t>
            </a:r>
            <a:r>
              <a:rPr lang="en-US" sz="2400">
                <a:solidFill>
                  <a:schemeClr val="lt1"/>
                </a:solidFill>
                <a:latin typeface="Century Gothic"/>
                <a:ea typeface="Century Gothic"/>
                <a:cs typeface="Century Gothic"/>
                <a:sym typeface="Century Gothic"/>
              </a:rPr>
              <a:t> having the highest accuracy of 93.35 on testing data.</a:t>
            </a:r>
            <a:endParaRPr sz="240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endParaRPr sz="2400">
              <a:solidFill>
                <a:schemeClr val="lt1"/>
              </a:solidFill>
              <a:latin typeface="Century Gothic"/>
              <a:ea typeface="Century Gothic"/>
              <a:cs typeface="Century Gothic"/>
              <a:sym typeface="Century Gothic"/>
            </a:endParaRPr>
          </a:p>
        </p:txBody>
      </p:sp>
      <p:sp>
        <p:nvSpPr>
          <p:cNvPr id="312" name="Google Shape;312;g282e9907638_0_900"/>
          <p:cNvSpPr txBox="1">
            <a:spLocks noGrp="1"/>
          </p:cNvSpPr>
          <p:nvPr>
            <p:ph idx="1"/>
          </p:nvPr>
        </p:nvSpPr>
        <p:spPr>
          <a:xfrm>
            <a:off x="218925" y="289250"/>
            <a:ext cx="11803500" cy="609900"/>
          </a:xfrm>
          <a:prstGeom prst="rect">
            <a:avLst/>
          </a:prstGeom>
          <a:noFill/>
          <a:ln>
            <a:noFill/>
          </a:ln>
        </p:spPr>
        <p:txBody>
          <a:bodyPr spcFirstLastPara="1" wrap="square" lIns="91425" tIns="45700" rIns="91425" bIns="45700" anchor="ctr" anchorCtr="0">
            <a:normAutofit fontScale="92500" lnSpcReduction="10000"/>
          </a:bodyPr>
          <a:lstStyle/>
          <a:p>
            <a:pPr marL="101600" lvl="0" indent="0" algn="ctr" rtl="0">
              <a:lnSpc>
                <a:spcPct val="100000"/>
              </a:lnSpc>
              <a:spcBef>
                <a:spcPts val="1000"/>
              </a:spcBef>
              <a:spcAft>
                <a:spcPts val="0"/>
              </a:spcAft>
              <a:buSzPct val="57142"/>
              <a:buNone/>
            </a:pPr>
            <a:r>
              <a:rPr lang="en-US" sz="2800">
                <a:solidFill>
                  <a:schemeClr val="lt1"/>
                </a:solidFill>
                <a:latin typeface="Times New Roman"/>
                <a:ea typeface="Times New Roman"/>
                <a:cs typeface="Times New Roman"/>
                <a:sym typeface="Times New Roman"/>
              </a:rPr>
              <a:t>Model Workflow - (Model Selection)</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47956019be_0_90"/>
          <p:cNvSpPr txBox="1"/>
          <p:nvPr/>
        </p:nvSpPr>
        <p:spPr>
          <a:xfrm>
            <a:off x="383675" y="1525675"/>
            <a:ext cx="111606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300">
                <a:solidFill>
                  <a:schemeClr val="lt1"/>
                </a:solidFill>
                <a:latin typeface="Century Gothic"/>
                <a:ea typeface="Century Gothic"/>
                <a:cs typeface="Century Gothic"/>
                <a:sym typeface="Century Gothic"/>
              </a:rPr>
              <a:t>● We used Grid Search CV to find the best suiting parameters for</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our Catboost Regressor model. Grid Search CV was used on the following set of parameters.</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parameters={</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"iterations": [1000],</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"learning_rate": [1e-3, 0.1],</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"depth": [1, 10],</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"subsample": [0.05, 1.0],</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"colsample_bylevel": [0.05, 1.0],</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"min_data_in_leaf": [1, 100]    </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    </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318" name="Google Shape;318;g247956019be_0_90"/>
          <p:cNvSpPr txBox="1">
            <a:spLocks noGrp="1"/>
          </p:cNvSpPr>
          <p:nvPr>
            <p:ph idx="1"/>
          </p:nvPr>
        </p:nvSpPr>
        <p:spPr>
          <a:xfrm>
            <a:off x="218925" y="289250"/>
            <a:ext cx="11803500" cy="609900"/>
          </a:xfrm>
          <a:prstGeom prst="rect">
            <a:avLst/>
          </a:prstGeom>
          <a:noFill/>
          <a:ln>
            <a:noFill/>
          </a:ln>
        </p:spPr>
        <p:txBody>
          <a:bodyPr spcFirstLastPara="1" wrap="square" lIns="91425" tIns="45700" rIns="91425" bIns="45700" anchor="ctr" anchorCtr="0">
            <a:normAutofit lnSpcReduction="10000"/>
          </a:bodyPr>
          <a:lstStyle/>
          <a:p>
            <a:pPr marL="101600" lvl="0" indent="0" algn="ctr" rtl="0">
              <a:lnSpc>
                <a:spcPct val="100000"/>
              </a:lnSpc>
              <a:spcBef>
                <a:spcPts val="1000"/>
              </a:spcBef>
              <a:spcAft>
                <a:spcPts val="0"/>
              </a:spcAft>
              <a:buSzPts val="1600"/>
              <a:buNone/>
            </a:pPr>
            <a:r>
              <a:rPr lang="en-US" sz="2800">
                <a:solidFill>
                  <a:schemeClr val="lt1"/>
                </a:solidFill>
                <a:latin typeface="Times New Roman"/>
                <a:ea typeface="Times New Roman"/>
                <a:cs typeface="Times New Roman"/>
                <a:sym typeface="Times New Roman"/>
              </a:rPr>
              <a:t>Model Workflow - (Model Accuracy score)</a:t>
            </a:r>
            <a:endParaRPr sz="2600"/>
          </a:p>
        </p:txBody>
      </p:sp>
      <p:sp>
        <p:nvSpPr>
          <p:cNvPr id="319" name="Google Shape;319;g247956019be_0_90"/>
          <p:cNvSpPr txBox="1"/>
          <p:nvPr/>
        </p:nvSpPr>
        <p:spPr>
          <a:xfrm>
            <a:off x="482575" y="1080550"/>
            <a:ext cx="114576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47956019be_0_98"/>
          <p:cNvSpPr/>
          <p:nvPr/>
        </p:nvSpPr>
        <p:spPr>
          <a:xfrm>
            <a:off x="202325" y="140875"/>
            <a:ext cx="11424600" cy="1467300"/>
          </a:xfrm>
          <a:prstGeom prst="rect">
            <a:avLst/>
          </a:prstGeom>
          <a:solidFill>
            <a:srgbClr val="4A66AC"/>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4400">
                <a:solidFill>
                  <a:srgbClr val="FFFFFF"/>
                </a:solidFill>
              </a:rPr>
              <a:t>Hyperparameter Tuning on Best Model - Catboost Regressor</a:t>
            </a:r>
            <a:endParaRPr sz="4400"/>
          </a:p>
          <a:p>
            <a:pPr marL="0" marR="0" lvl="0" indent="0" algn="ctr" rtl="0">
              <a:lnSpc>
                <a:spcPct val="100000"/>
              </a:lnSpc>
              <a:spcBef>
                <a:spcPts val="0"/>
              </a:spcBef>
              <a:spcAft>
                <a:spcPts val="0"/>
              </a:spcAft>
              <a:buClr>
                <a:srgbClr val="FFFFFF"/>
              </a:buClr>
              <a:buSzPts val="1800"/>
              <a:buFont typeface="Arial"/>
              <a:buNone/>
            </a:pPr>
            <a:endParaRPr sz="1800">
              <a:solidFill>
                <a:srgbClr val="FFFFFF"/>
              </a:solidFill>
              <a:latin typeface="Calibri"/>
              <a:ea typeface="Calibri"/>
              <a:cs typeface="Calibri"/>
              <a:sym typeface="Calibri"/>
            </a:endParaRPr>
          </a:p>
        </p:txBody>
      </p:sp>
      <p:sp>
        <p:nvSpPr>
          <p:cNvPr id="325" name="Google Shape;325;g247956019be_0_98"/>
          <p:cNvSpPr/>
          <p:nvPr/>
        </p:nvSpPr>
        <p:spPr>
          <a:xfrm>
            <a:off x="301225" y="1937800"/>
            <a:ext cx="11569200" cy="45987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6" name="Google Shape;326;g247956019be_0_98"/>
          <p:cNvSpPr txBox="1"/>
          <p:nvPr/>
        </p:nvSpPr>
        <p:spPr>
          <a:xfrm>
            <a:off x="729850" y="2399400"/>
            <a:ext cx="10724400" cy="387420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FFFFFF"/>
              </a:buClr>
              <a:buSzPts val="1700"/>
              <a:buChar char="•"/>
            </a:pPr>
            <a:r>
              <a:rPr lang="en-US" sz="1700">
                <a:solidFill>
                  <a:srgbClr val="FFFFFF"/>
                </a:solidFill>
              </a:rPr>
              <a:t>Best Hyperparameters Found for this Best Model</a:t>
            </a:r>
            <a:endParaRPr sz="1700">
              <a:solidFill>
                <a:srgbClr val="FFFFFF"/>
              </a:solidFill>
            </a:endParaRPr>
          </a:p>
          <a:p>
            <a:pPr marL="228600" lvl="0" indent="0" algn="l" rtl="0">
              <a:lnSpc>
                <a:spcPct val="90000"/>
              </a:lnSpc>
              <a:spcBef>
                <a:spcPts val="0"/>
              </a:spcBef>
              <a:spcAft>
                <a:spcPts val="0"/>
              </a:spcAft>
              <a:buNone/>
            </a:pPr>
            <a:endParaRPr sz="1700">
              <a:solidFill>
                <a:srgbClr val="FFFFFF"/>
              </a:solidFill>
            </a:endParaRPr>
          </a:p>
          <a:p>
            <a:pPr marL="685800" lvl="1" indent="-228600" algn="l" rtl="0">
              <a:lnSpc>
                <a:spcPct val="90000"/>
              </a:lnSpc>
              <a:spcBef>
                <a:spcPts val="500"/>
              </a:spcBef>
              <a:spcAft>
                <a:spcPts val="0"/>
              </a:spcAft>
              <a:buClr>
                <a:srgbClr val="FFFFFF"/>
              </a:buClr>
              <a:buSzPts val="1700"/>
              <a:buChar char="•"/>
            </a:pPr>
            <a:r>
              <a:rPr lang="en-US" sz="1700">
                <a:solidFill>
                  <a:srgbClr val="FFFFFF"/>
                </a:solidFill>
              </a:rPr>
              <a:t>colsample_bylevel: is the subsample ratio of columns for each level= 1.0,</a:t>
            </a:r>
            <a:endParaRPr sz="1700">
              <a:solidFill>
                <a:srgbClr val="FFFFFF"/>
              </a:solidFill>
            </a:endParaRPr>
          </a:p>
          <a:p>
            <a:pPr marL="685800" lvl="1" indent="-228600" algn="l" rtl="0">
              <a:lnSpc>
                <a:spcPct val="90000"/>
              </a:lnSpc>
              <a:spcBef>
                <a:spcPts val="500"/>
              </a:spcBef>
              <a:spcAft>
                <a:spcPts val="0"/>
              </a:spcAft>
              <a:buClr>
                <a:srgbClr val="FFFFFF"/>
              </a:buClr>
              <a:buSzPts val="1700"/>
              <a:buChar char="•"/>
            </a:pPr>
            <a:r>
              <a:rPr lang="en-US" sz="1700">
                <a:solidFill>
                  <a:srgbClr val="FFFFFF"/>
                </a:solidFill>
              </a:rPr>
              <a:t>depth: Depth of tree= 10,</a:t>
            </a:r>
            <a:endParaRPr sz="1700">
              <a:solidFill>
                <a:srgbClr val="FFFFFF"/>
              </a:solidFill>
            </a:endParaRPr>
          </a:p>
          <a:p>
            <a:pPr marL="685800" lvl="1" indent="-228600" algn="l" rtl="0">
              <a:lnSpc>
                <a:spcPct val="90000"/>
              </a:lnSpc>
              <a:spcBef>
                <a:spcPts val="500"/>
              </a:spcBef>
              <a:spcAft>
                <a:spcPts val="0"/>
              </a:spcAft>
              <a:buClr>
                <a:srgbClr val="FFFFFF"/>
              </a:buClr>
              <a:buSzPts val="1700"/>
              <a:buChar char="•"/>
            </a:pPr>
            <a:r>
              <a:rPr lang="en-US" sz="1700">
                <a:solidFill>
                  <a:srgbClr val="FFFFFF"/>
                </a:solidFill>
              </a:rPr>
              <a:t>iterations: number of iterations= 1000,</a:t>
            </a:r>
            <a:endParaRPr sz="1700">
              <a:solidFill>
                <a:srgbClr val="FFFFFF"/>
              </a:solidFill>
            </a:endParaRPr>
          </a:p>
          <a:p>
            <a:pPr marL="685800" lvl="1" indent="-228600" algn="l" rtl="0">
              <a:lnSpc>
                <a:spcPct val="90000"/>
              </a:lnSpc>
              <a:spcBef>
                <a:spcPts val="500"/>
              </a:spcBef>
              <a:spcAft>
                <a:spcPts val="0"/>
              </a:spcAft>
              <a:buClr>
                <a:srgbClr val="FFFFFF"/>
              </a:buClr>
              <a:buSzPts val="1700"/>
              <a:buChar char="•"/>
            </a:pPr>
            <a:r>
              <a:rPr lang="en-US" sz="1700">
                <a:solidFill>
                  <a:srgbClr val="FFFFFF"/>
                </a:solidFill>
              </a:rPr>
              <a:t>learning_rate: this setting used for reducing gradient step= 0.1,</a:t>
            </a:r>
            <a:endParaRPr sz="1700">
              <a:solidFill>
                <a:srgbClr val="FFFFFF"/>
              </a:solidFill>
            </a:endParaRPr>
          </a:p>
          <a:p>
            <a:pPr marL="685800" lvl="1" indent="-228600" algn="l" rtl="0">
              <a:lnSpc>
                <a:spcPct val="90000"/>
              </a:lnSpc>
              <a:spcBef>
                <a:spcPts val="500"/>
              </a:spcBef>
              <a:spcAft>
                <a:spcPts val="0"/>
              </a:spcAft>
              <a:buClr>
                <a:srgbClr val="FFFFFF"/>
              </a:buClr>
              <a:buSzPts val="1700"/>
              <a:buChar char="•"/>
            </a:pPr>
            <a:r>
              <a:rPr lang="en-US" sz="1700">
                <a:solidFill>
                  <a:srgbClr val="FFFFFF"/>
                </a:solidFill>
              </a:rPr>
              <a:t>min_data_in_leaf: parameter to prevent over-fitting in a leaf-wise tree = 1,</a:t>
            </a:r>
            <a:endParaRPr sz="1700">
              <a:solidFill>
                <a:srgbClr val="FFFFFF"/>
              </a:solidFill>
            </a:endParaRPr>
          </a:p>
          <a:p>
            <a:pPr marL="685800" lvl="1" indent="-228600" algn="l" rtl="0">
              <a:lnSpc>
                <a:spcPct val="90000"/>
              </a:lnSpc>
              <a:spcBef>
                <a:spcPts val="500"/>
              </a:spcBef>
              <a:spcAft>
                <a:spcPts val="0"/>
              </a:spcAft>
              <a:buClr>
                <a:srgbClr val="FFFFFF"/>
              </a:buClr>
              <a:buSzPts val="1700"/>
              <a:buChar char="•"/>
            </a:pPr>
            <a:r>
              <a:rPr lang="en-US" sz="1700">
                <a:solidFill>
                  <a:srgbClr val="FFFFFF"/>
                </a:solidFill>
              </a:rPr>
              <a:t>subsample: Subsample ratio of the training instance= 1.0</a:t>
            </a:r>
            <a:endParaRPr sz="1700">
              <a:solidFill>
                <a:srgbClr val="FFFFFF"/>
              </a:solidFill>
            </a:endParaRPr>
          </a:p>
          <a:p>
            <a:pPr marL="0" lvl="0" indent="0" algn="l" rtl="0">
              <a:lnSpc>
                <a:spcPct val="90000"/>
              </a:lnSpc>
              <a:spcBef>
                <a:spcPts val="500"/>
              </a:spcBef>
              <a:spcAft>
                <a:spcPts val="0"/>
              </a:spcAft>
              <a:buNone/>
            </a:pPr>
            <a:endParaRPr sz="1700">
              <a:solidFill>
                <a:srgbClr val="FFFFFF"/>
              </a:solidFill>
            </a:endParaRPr>
          </a:p>
          <a:p>
            <a:pPr marL="0" lvl="0" indent="0" algn="l" rtl="0">
              <a:lnSpc>
                <a:spcPct val="90000"/>
              </a:lnSpc>
              <a:spcBef>
                <a:spcPts val="500"/>
              </a:spcBef>
              <a:spcAft>
                <a:spcPts val="0"/>
              </a:spcAft>
              <a:buClr>
                <a:schemeClr val="dk1"/>
              </a:buClr>
              <a:buSzPts val="1100"/>
              <a:buFont typeface="Arial"/>
              <a:buNone/>
            </a:pPr>
            <a:r>
              <a:rPr lang="en-US" sz="1700">
                <a:solidFill>
                  <a:srgbClr val="FFFFFF"/>
                </a:solidFill>
              </a:rPr>
              <a:t>These best parameters are passed into the CatBoost Regressor model thus creating a Hyper Parameter tuned model.</a:t>
            </a:r>
            <a:endParaRPr sz="1700">
              <a:solidFill>
                <a:srgbClr val="FFFFFF"/>
              </a:solidFill>
            </a:endParaRPr>
          </a:p>
          <a:p>
            <a:pPr marL="0" lvl="0" indent="0" algn="l" rtl="0">
              <a:lnSpc>
                <a:spcPct val="90000"/>
              </a:lnSpc>
              <a:spcBef>
                <a:spcPts val="500"/>
              </a:spcBef>
              <a:spcAft>
                <a:spcPts val="0"/>
              </a:spcAft>
              <a:buNone/>
            </a:pPr>
            <a:endParaRPr sz="17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47956019be_0_30"/>
          <p:cNvSpPr/>
          <p:nvPr/>
        </p:nvSpPr>
        <p:spPr>
          <a:xfrm>
            <a:off x="202325" y="190325"/>
            <a:ext cx="11787300" cy="840900"/>
          </a:xfrm>
          <a:prstGeom prst="rect">
            <a:avLst/>
          </a:prstGeom>
          <a:solidFill>
            <a:srgbClr val="4A66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3800">
                <a:solidFill>
                  <a:srgbClr val="FFFFFF"/>
                </a:solidFill>
              </a:rPr>
              <a:t>Actual vs Predicted</a:t>
            </a:r>
            <a:endParaRPr sz="1200">
              <a:solidFill>
                <a:srgbClr val="FFFFFF"/>
              </a:solidFill>
              <a:latin typeface="Calibri"/>
              <a:ea typeface="Calibri"/>
              <a:cs typeface="Calibri"/>
              <a:sym typeface="Calibri"/>
            </a:endParaRPr>
          </a:p>
        </p:txBody>
      </p:sp>
      <p:sp>
        <p:nvSpPr>
          <p:cNvPr id="332" name="Google Shape;332;g247956019be_0_30"/>
          <p:cNvSpPr/>
          <p:nvPr/>
        </p:nvSpPr>
        <p:spPr>
          <a:xfrm>
            <a:off x="7303700" y="1624575"/>
            <a:ext cx="4335600" cy="43029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33" name="Google Shape;333;g247956019be_0_30"/>
          <p:cNvPicPr preferRelativeResize="0"/>
          <p:nvPr/>
        </p:nvPicPr>
        <p:blipFill>
          <a:blip r:embed="rId3">
            <a:alphaModFix/>
          </a:blip>
          <a:stretch>
            <a:fillRect/>
          </a:stretch>
        </p:blipFill>
        <p:spPr>
          <a:xfrm>
            <a:off x="466075" y="1283087"/>
            <a:ext cx="5951300" cy="5163275"/>
          </a:xfrm>
          <a:prstGeom prst="rect">
            <a:avLst/>
          </a:prstGeom>
          <a:noFill/>
          <a:ln>
            <a:noFill/>
          </a:ln>
        </p:spPr>
      </p:pic>
      <p:sp>
        <p:nvSpPr>
          <p:cNvPr id="334" name="Google Shape;334;g247956019be_0_30"/>
          <p:cNvSpPr txBox="1"/>
          <p:nvPr/>
        </p:nvSpPr>
        <p:spPr>
          <a:xfrm>
            <a:off x="7653800" y="1921325"/>
            <a:ext cx="3635400" cy="3379800"/>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90000"/>
              </a:lnSpc>
              <a:spcBef>
                <a:spcPts val="500"/>
              </a:spcBef>
              <a:spcAft>
                <a:spcPts val="0"/>
              </a:spcAft>
              <a:buNone/>
            </a:pPr>
            <a:r>
              <a:rPr lang="en-US" sz="2400">
                <a:solidFill>
                  <a:srgbClr val="FFFFFF"/>
                </a:solidFill>
              </a:rPr>
              <a:t>Table at left shows that there is very less difference between Actual value and Predicted value got from Hypertuned CatBoost Regressor model</a:t>
            </a:r>
            <a:endParaRPr sz="2400">
              <a:solidFill>
                <a:srgbClr val="FFFFFF"/>
              </a:solidFill>
            </a:endParaRPr>
          </a:p>
          <a:p>
            <a:pPr marL="0" lvl="0" indent="0" algn="l" rtl="0">
              <a:lnSpc>
                <a:spcPct val="90000"/>
              </a:lnSpc>
              <a:spcBef>
                <a:spcPts val="500"/>
              </a:spcBef>
              <a:spcAft>
                <a:spcPts val="0"/>
              </a:spcAft>
              <a:buNone/>
            </a:pPr>
            <a:endParaRPr sz="2400">
              <a:solidFill>
                <a:srgbClr val="FFFFFF"/>
              </a:solidFill>
            </a:endParaRPr>
          </a:p>
          <a:p>
            <a:pPr marL="0" lvl="0" indent="0" algn="l" rtl="0">
              <a:lnSpc>
                <a:spcPct val="90000"/>
              </a:lnSpc>
              <a:spcBef>
                <a:spcPts val="500"/>
              </a:spcBef>
              <a:spcAft>
                <a:spcPts val="0"/>
              </a:spcAft>
              <a:buNone/>
            </a:pPr>
            <a:r>
              <a:rPr lang="en-US" sz="2300">
                <a:solidFill>
                  <a:srgbClr val="FFFFFF"/>
                </a:solidFill>
              </a:rPr>
              <a:t>Training Accuracy: 98.8%</a:t>
            </a:r>
            <a:endParaRPr sz="2300">
              <a:solidFill>
                <a:srgbClr val="FFFFFF"/>
              </a:solidFill>
            </a:endParaRPr>
          </a:p>
          <a:p>
            <a:pPr marL="0" lvl="0" indent="0" algn="l" rtl="0">
              <a:lnSpc>
                <a:spcPct val="90000"/>
              </a:lnSpc>
              <a:spcBef>
                <a:spcPts val="500"/>
              </a:spcBef>
              <a:spcAft>
                <a:spcPts val="0"/>
              </a:spcAft>
              <a:buNone/>
            </a:pPr>
            <a:endParaRPr sz="2400">
              <a:solidFill>
                <a:srgbClr val="FFFFFF"/>
              </a:solidFill>
            </a:endParaRPr>
          </a:p>
          <a:p>
            <a:pPr marL="0" lvl="0" indent="0" algn="l" rtl="0">
              <a:lnSpc>
                <a:spcPct val="90000"/>
              </a:lnSpc>
              <a:spcBef>
                <a:spcPts val="500"/>
              </a:spcBef>
              <a:spcAft>
                <a:spcPts val="0"/>
              </a:spcAft>
              <a:buNone/>
            </a:pPr>
            <a:r>
              <a:rPr lang="en-US" sz="2400">
                <a:solidFill>
                  <a:srgbClr val="FFFFFF"/>
                </a:solidFill>
              </a:rPr>
              <a:t>Testing Accuracy: 94.4%</a:t>
            </a:r>
            <a:endParaRPr sz="24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
          <p:cNvSpPr txBox="1">
            <a:spLocks noGrp="1"/>
          </p:cNvSpPr>
          <p:nvPr>
            <p:ph idx="1"/>
          </p:nvPr>
        </p:nvSpPr>
        <p:spPr>
          <a:xfrm>
            <a:off x="218800" y="140875"/>
            <a:ext cx="11539800" cy="609900"/>
          </a:xfrm>
          <a:prstGeom prst="rect">
            <a:avLst/>
          </a:prstGeom>
          <a:noFill/>
          <a:ln>
            <a:noFill/>
          </a:ln>
        </p:spPr>
        <p:txBody>
          <a:bodyPr spcFirstLastPara="1" wrap="square" lIns="91425" tIns="45700" rIns="91425" bIns="45700" anchor="ctr" anchorCtr="0">
            <a:noAutofit/>
          </a:bodyPr>
          <a:lstStyle/>
          <a:p>
            <a:pPr marL="914400" lvl="0" indent="0" algn="ctr" rtl="0">
              <a:lnSpc>
                <a:spcPct val="100000"/>
              </a:lnSpc>
              <a:spcBef>
                <a:spcPts val="960"/>
              </a:spcBef>
              <a:spcAft>
                <a:spcPts val="0"/>
              </a:spcAft>
              <a:buSzPts val="1018"/>
              <a:buNone/>
            </a:pPr>
            <a:r>
              <a:rPr lang="en-US" sz="2435" b="1" u="sng">
                <a:solidFill>
                  <a:schemeClr val="lt1"/>
                </a:solidFill>
                <a:latin typeface="Times New Roman"/>
                <a:ea typeface="Times New Roman"/>
                <a:cs typeface="Times New Roman"/>
                <a:sym typeface="Times New Roman"/>
              </a:rPr>
              <a:t>Comparing Error rate Before and After Hypertuning our CatBoost model</a:t>
            </a:r>
            <a:endParaRPr sz="2250" b="1" u="sng">
              <a:solidFill>
                <a:schemeClr val="lt1"/>
              </a:solidFill>
              <a:latin typeface="Times New Roman"/>
              <a:ea typeface="Times New Roman"/>
              <a:cs typeface="Times New Roman"/>
              <a:sym typeface="Times New Roman"/>
            </a:endParaRPr>
          </a:p>
        </p:txBody>
      </p:sp>
      <p:sp>
        <p:nvSpPr>
          <p:cNvPr id="340" name="Google Shape;340;p5"/>
          <p:cNvSpPr txBox="1"/>
          <p:nvPr/>
        </p:nvSpPr>
        <p:spPr>
          <a:xfrm>
            <a:off x="499050" y="852750"/>
            <a:ext cx="9495600" cy="530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latin typeface="Century Gothic"/>
                <a:ea typeface="Century Gothic"/>
                <a:cs typeface="Century Gothic"/>
                <a:sym typeface="Century Gothic"/>
              </a:rPr>
              <a:t>Before Hyperparameter tuning:</a:t>
            </a:r>
            <a:endParaRPr sz="2400" u="sng">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Mean Absolute Error: 30.295</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Mean Square Error: 2149.264</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Root Mean Square Error: 46.360</a:t>
            </a:r>
            <a:endParaRPr sz="1950">
              <a:solidFill>
                <a:schemeClr val="lt1"/>
              </a:solidFill>
              <a:highlight>
                <a:srgbClr val="9FC5E8"/>
              </a:highlight>
            </a:endParaRPr>
          </a:p>
          <a:p>
            <a:pPr marL="0" lvl="0" indent="0" algn="l" rtl="0">
              <a:lnSpc>
                <a:spcPct val="115000"/>
              </a:lnSpc>
              <a:spcBef>
                <a:spcPts val="0"/>
              </a:spcBef>
              <a:spcAft>
                <a:spcPts val="0"/>
              </a:spcAft>
              <a:buNone/>
            </a:pPr>
            <a:endParaRPr sz="2050">
              <a:solidFill>
                <a:schemeClr val="dk1"/>
              </a:solidFill>
              <a:highlight>
                <a:srgbClr val="FFFFFF"/>
              </a:highlight>
            </a:endParaRPr>
          </a:p>
          <a:p>
            <a:pPr marL="0" lvl="0" indent="0" algn="l" rtl="0">
              <a:spcBef>
                <a:spcPts val="0"/>
              </a:spcBef>
              <a:spcAft>
                <a:spcPts val="0"/>
              </a:spcAft>
              <a:buNone/>
            </a:pPr>
            <a:r>
              <a:rPr lang="en-US" sz="2400" u="sng">
                <a:solidFill>
                  <a:schemeClr val="dk1"/>
                </a:solidFill>
                <a:latin typeface="Century Gothic"/>
                <a:ea typeface="Century Gothic"/>
                <a:cs typeface="Century Gothic"/>
                <a:sym typeface="Century Gothic"/>
              </a:rPr>
              <a:t>After Hyperparameter tuning:</a:t>
            </a:r>
            <a:endParaRPr sz="2400" u="sng">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sz="24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Mean Absolute Error: 26.864</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Mean Square Error: 1788.167</a:t>
            </a:r>
            <a:endParaRPr sz="23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US" sz="2300">
                <a:solidFill>
                  <a:schemeClr val="lt1"/>
                </a:solidFill>
                <a:latin typeface="Century Gothic"/>
                <a:ea typeface="Century Gothic"/>
                <a:cs typeface="Century Gothic"/>
                <a:sym typeface="Century Gothic"/>
              </a:rPr>
              <a:t>Root Mean Square Error: 42.286</a:t>
            </a:r>
            <a:endParaRPr sz="2300">
              <a:solidFill>
                <a:schemeClr val="lt1"/>
              </a:solidFill>
              <a:latin typeface="Century Gothic"/>
              <a:ea typeface="Century Gothic"/>
              <a:cs typeface="Century Gothic"/>
              <a:sym typeface="Century Gothic"/>
            </a:endParaRPr>
          </a:p>
          <a:p>
            <a:pPr marL="0" lvl="0" indent="0" algn="l" rtl="0">
              <a:lnSpc>
                <a:spcPct val="115000"/>
              </a:lnSpc>
              <a:spcBef>
                <a:spcPts val="0"/>
              </a:spcBef>
              <a:spcAft>
                <a:spcPts val="0"/>
              </a:spcAft>
              <a:buNone/>
            </a:pPr>
            <a:endParaRPr sz="2350">
              <a:solidFill>
                <a:schemeClr val="dk1"/>
              </a:solidFill>
              <a:highlight>
                <a:srgbClr val="FFFFFF"/>
              </a:highlight>
            </a:endParaRPr>
          </a:p>
          <a:p>
            <a:pPr marL="0" lvl="0" indent="0" algn="l" rtl="0">
              <a:spcBef>
                <a:spcPts val="0"/>
              </a:spcBef>
              <a:spcAft>
                <a:spcPts val="0"/>
              </a:spcAft>
              <a:buNone/>
            </a:pPr>
            <a:r>
              <a:rPr lang="en-US" sz="2400" b="1">
                <a:solidFill>
                  <a:srgbClr val="FFFF00"/>
                </a:solidFill>
                <a:latin typeface="Century Gothic"/>
                <a:ea typeface="Century Gothic"/>
                <a:cs typeface="Century Gothic"/>
                <a:sym typeface="Century Gothic"/>
              </a:rPr>
              <a:t>The model was pickled using the Python pickle library and was ready for use into our Backend system.</a:t>
            </a:r>
            <a:endParaRPr sz="2700" b="1">
              <a:solidFill>
                <a:srgbClr val="FFFF00"/>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
          <p:cNvSpPr txBox="1">
            <a:spLocks noGrp="1"/>
          </p:cNvSpPr>
          <p:nvPr>
            <p:ph idx="1"/>
          </p:nvPr>
        </p:nvSpPr>
        <p:spPr>
          <a:xfrm>
            <a:off x="1376575" y="355175"/>
            <a:ext cx="8534400" cy="1285800"/>
          </a:xfrm>
          <a:prstGeom prst="rect">
            <a:avLst/>
          </a:prstGeom>
          <a:noFill/>
          <a:ln>
            <a:noFill/>
          </a:ln>
        </p:spPr>
        <p:txBody>
          <a:bodyPr spcFirstLastPara="1" wrap="square" lIns="91425" tIns="45700" rIns="91425" bIns="45700" anchor="ctr" anchorCtr="0">
            <a:normAutofit/>
          </a:bodyPr>
          <a:lstStyle/>
          <a:p>
            <a:pPr marL="285750" lvl="0" indent="-184150" algn="ctr" rtl="0">
              <a:lnSpc>
                <a:spcPct val="100000"/>
              </a:lnSpc>
              <a:spcBef>
                <a:spcPts val="1000"/>
              </a:spcBef>
              <a:spcAft>
                <a:spcPts val="0"/>
              </a:spcAft>
              <a:buSzPts val="1600"/>
              <a:buNone/>
            </a:pPr>
            <a:r>
              <a:rPr lang="en-US" sz="3100" b="1">
                <a:solidFill>
                  <a:schemeClr val="lt1"/>
                </a:solidFill>
                <a:latin typeface="Times New Roman"/>
                <a:ea typeface="Times New Roman"/>
                <a:cs typeface="Times New Roman"/>
                <a:sym typeface="Times New Roman"/>
              </a:rPr>
              <a:t>Data Collection / Input from the user.</a:t>
            </a:r>
            <a:endParaRPr sz="2900" b="1">
              <a:latin typeface="Times New Roman"/>
              <a:ea typeface="Times New Roman"/>
              <a:cs typeface="Times New Roman"/>
              <a:sym typeface="Times New Roman"/>
            </a:endParaRPr>
          </a:p>
        </p:txBody>
      </p:sp>
      <p:sp>
        <p:nvSpPr>
          <p:cNvPr id="346" name="Google Shape;346;p6"/>
          <p:cNvSpPr txBox="1"/>
          <p:nvPr/>
        </p:nvSpPr>
        <p:spPr>
          <a:xfrm>
            <a:off x="1504700" y="1640975"/>
            <a:ext cx="9495600" cy="3509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sz="2400">
                <a:latin typeface="Century Gothic"/>
                <a:ea typeface="Century Gothic"/>
                <a:cs typeface="Century Gothic"/>
                <a:sym typeface="Century Gothic"/>
              </a:rPr>
              <a:t>The data from the user is being retrieved from the front-end web page application which is created using HTML , CSS &amp; Java Script. Where users input as shown in the image in next slide.</a:t>
            </a:r>
            <a:endParaRPr sz="2400">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US" sz="2400">
                <a:latin typeface="Century Gothic"/>
                <a:ea typeface="Century Gothic"/>
                <a:cs typeface="Century Gothic"/>
                <a:sym typeface="Century Gothic"/>
              </a:rPr>
              <a:t>URL for this web app is: </a:t>
            </a:r>
            <a:r>
              <a:rPr lang="en-US" sz="2400" u="sng">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https://bikeshare-demand-prediction-production.up.railway.app/predictdata</a:t>
            </a:r>
            <a:r>
              <a:rPr lang="en-US" sz="2400">
                <a:solidFill>
                  <a:schemeClr val="lt1"/>
                </a:solidFill>
                <a:latin typeface="Century Gothic"/>
                <a:ea typeface="Century Gothic"/>
                <a:cs typeface="Century Gothic"/>
                <a:sym typeface="Century Gothic"/>
              </a:rPr>
              <a:t> </a:t>
            </a:r>
            <a:endParaRPr sz="24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47956019be_0_112"/>
          <p:cNvSpPr txBox="1"/>
          <p:nvPr/>
        </p:nvSpPr>
        <p:spPr>
          <a:xfrm>
            <a:off x="1735475" y="239800"/>
            <a:ext cx="94956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b="1" u="sng">
                <a:latin typeface="Century Gothic"/>
                <a:ea typeface="Century Gothic"/>
                <a:cs typeface="Century Gothic"/>
                <a:sym typeface="Century Gothic"/>
              </a:rPr>
              <a:t>The Web Application page looks like this</a:t>
            </a:r>
            <a:endParaRPr sz="2300" b="1" u="sng">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088D0E7A-EF45-8683-544C-1DC9BB775290}"/>
              </a:ext>
            </a:extLst>
          </p:cNvPr>
          <p:cNvPicPr>
            <a:picLocks noChangeAspect="1"/>
          </p:cNvPicPr>
          <p:nvPr/>
        </p:nvPicPr>
        <p:blipFill>
          <a:blip r:embed="rId3"/>
          <a:stretch>
            <a:fillRect/>
          </a:stretch>
        </p:blipFill>
        <p:spPr>
          <a:xfrm>
            <a:off x="0" y="1055715"/>
            <a:ext cx="12192000" cy="5619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4A72-DE6D-BD2A-A15D-C720082997D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7275C1A-B764-E537-42EB-E166BB554444}"/>
              </a:ext>
            </a:extLst>
          </p:cNvPr>
          <p:cNvSpPr>
            <a:spLocks noGrp="1"/>
          </p:cNvSpPr>
          <p:nvPr>
            <p:ph idx="1"/>
          </p:nvPr>
        </p:nvSpPr>
        <p:spPr/>
        <p:txBody>
          <a:bodyPr/>
          <a:lstStyle/>
          <a:p>
            <a:r>
              <a:rPr lang="en-US" dirty="0"/>
              <a:t>Bike sharing systems are a new generation of traditional bike rentals where the whole process from membership, rental and return back has become automatic. Through these systems, users are able to easily rent a bike from a particular position and return back at another position. Currently, there are about over 500 bike-sharing programs around the world which is composed of over 500 thousand bicycles. Today, there exists great interest in these systems due to their important role in traffic, environmental and health issues. Apart from interesting real-world applications of bike sharing systems, the characteristics of data being generated by these systems make them attractive for the research.</a:t>
            </a:r>
            <a:endParaRPr lang="en-IN" dirty="0"/>
          </a:p>
        </p:txBody>
      </p:sp>
    </p:spTree>
    <p:extLst>
      <p:ext uri="{BB962C8B-B14F-4D97-AF65-F5344CB8AC3E}">
        <p14:creationId xmlns:p14="http://schemas.microsoft.com/office/powerpoint/2010/main" val="4258064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g247956019be_0_2"/>
          <p:cNvGrpSpPr/>
          <p:nvPr/>
        </p:nvGrpSpPr>
        <p:grpSpPr>
          <a:xfrm>
            <a:off x="334044" y="1693789"/>
            <a:ext cx="3674592" cy="3470421"/>
            <a:chOff x="697883" y="1816768"/>
            <a:chExt cx="3674592" cy="3470421"/>
          </a:xfrm>
        </p:grpSpPr>
        <p:sp>
          <p:nvSpPr>
            <p:cNvPr id="375" name="Google Shape;375;g247956019be_0_2"/>
            <p:cNvSpPr/>
            <p:nvPr/>
          </p:nvSpPr>
          <p:spPr>
            <a:xfrm>
              <a:off x="697883" y="1816768"/>
              <a:ext cx="3674400" cy="5028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g247956019be_0_2"/>
            <p:cNvSpPr/>
            <p:nvPr/>
          </p:nvSpPr>
          <p:spPr>
            <a:xfrm rot="10800000">
              <a:off x="2380312" y="5014789"/>
              <a:ext cx="315900" cy="272400"/>
            </a:xfrm>
            <a:prstGeom prst="triangle">
              <a:avLst>
                <a:gd name="adj" fmla="val 5000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247956019be_0_2"/>
            <p:cNvSpPr/>
            <p:nvPr/>
          </p:nvSpPr>
          <p:spPr>
            <a:xfrm>
              <a:off x="704075" y="2392840"/>
              <a:ext cx="3668400" cy="26244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g247956019be_0_2"/>
          <p:cNvSpPr txBox="1"/>
          <p:nvPr/>
        </p:nvSpPr>
        <p:spPr>
          <a:xfrm>
            <a:off x="445440" y="2354547"/>
            <a:ext cx="3451800" cy="240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sz="4000">
                <a:solidFill>
                  <a:schemeClr val="dk1"/>
                </a:solidFill>
              </a:rPr>
              <a:t>Conclusions</a:t>
            </a:r>
            <a:endParaRPr sz="4400">
              <a:solidFill>
                <a:schemeClr val="dk1"/>
              </a:solidFill>
            </a:endParaRPr>
          </a:p>
        </p:txBody>
      </p:sp>
      <p:sp>
        <p:nvSpPr>
          <p:cNvPr id="379" name="Google Shape;379;g247956019be_0_2"/>
          <p:cNvSpPr txBox="1"/>
          <p:nvPr/>
        </p:nvSpPr>
        <p:spPr>
          <a:xfrm>
            <a:off x="4532925" y="216900"/>
            <a:ext cx="7389000" cy="6424200"/>
          </a:xfrm>
          <a:prstGeom prst="rect">
            <a:avLst/>
          </a:prstGeom>
          <a:noFill/>
          <a:ln>
            <a:noFill/>
          </a:ln>
        </p:spPr>
        <p:txBody>
          <a:bodyPr spcFirstLastPara="1" wrap="square" lIns="91425" tIns="45700" rIns="91425" bIns="45700" anchor="ctr" anchorCtr="0">
            <a:normAutofit/>
          </a:bodyPr>
          <a:lstStyle/>
          <a:p>
            <a:pPr marL="228600" lvl="0" indent="-260350" algn="l" rtl="0">
              <a:lnSpc>
                <a:spcPct val="90000"/>
              </a:lnSpc>
              <a:spcBef>
                <a:spcPts val="0"/>
              </a:spcBef>
              <a:spcAft>
                <a:spcPts val="0"/>
              </a:spcAft>
              <a:buClr>
                <a:schemeClr val="dk1"/>
              </a:buClr>
              <a:buSzPts val="2300"/>
              <a:buChar char="•"/>
            </a:pPr>
            <a:r>
              <a:rPr lang="en-US" sz="2300" b="1">
                <a:solidFill>
                  <a:schemeClr val="dk1"/>
                </a:solidFill>
              </a:rPr>
              <a:t>Out of the 7 models tried, CatBoost Regressor model yielded best prediction accuracy of 94.4% on Test Data</a:t>
            </a:r>
            <a:endParaRPr sz="3100" b="1">
              <a:solidFill>
                <a:schemeClr val="dk1"/>
              </a:solidFill>
            </a:endParaRPr>
          </a:p>
          <a:p>
            <a:pPr marL="228600" lvl="0" indent="-260350" algn="l" rtl="0">
              <a:lnSpc>
                <a:spcPct val="90000"/>
              </a:lnSpc>
              <a:spcBef>
                <a:spcPts val="1000"/>
              </a:spcBef>
              <a:spcAft>
                <a:spcPts val="0"/>
              </a:spcAft>
              <a:buClr>
                <a:schemeClr val="dk1"/>
              </a:buClr>
              <a:buSzPts val="2300"/>
              <a:buChar char="•"/>
            </a:pPr>
            <a:r>
              <a:rPr lang="en-US" sz="2300" b="1"/>
              <a:t>We have successfully built an end-to-end web application using machine learning that can help predict the total count of bikes rented by the users based on various conditions.</a:t>
            </a:r>
            <a:endParaRPr sz="2300" b="1"/>
          </a:p>
          <a:p>
            <a:pPr marL="228600" lvl="0" indent="-260350" algn="l" rtl="0">
              <a:lnSpc>
                <a:spcPct val="90000"/>
              </a:lnSpc>
              <a:spcBef>
                <a:spcPts val="1000"/>
              </a:spcBef>
              <a:spcAft>
                <a:spcPts val="0"/>
              </a:spcAft>
              <a:buClr>
                <a:schemeClr val="dk1"/>
              </a:buClr>
              <a:buSzPts val="2300"/>
              <a:buChar char="•"/>
            </a:pPr>
            <a:r>
              <a:rPr lang="en-US" sz="2300" b="1"/>
              <a:t>This type of system can help users to get a better understanding of whether the day is good for riding bikes and make their decision making easier.</a:t>
            </a:r>
            <a:endParaRPr sz="2300" b="1"/>
          </a:p>
          <a:p>
            <a:pPr marL="228600" lvl="0" indent="-260350" algn="l" rtl="0">
              <a:lnSpc>
                <a:spcPct val="90000"/>
              </a:lnSpc>
              <a:spcBef>
                <a:spcPts val="1000"/>
              </a:spcBef>
              <a:spcAft>
                <a:spcPts val="0"/>
              </a:spcAft>
              <a:buClr>
                <a:schemeClr val="dk1"/>
              </a:buClr>
              <a:buSzPts val="2300"/>
              <a:buChar char="•"/>
            </a:pPr>
            <a:r>
              <a:rPr lang="en-US" sz="2300" b="1"/>
              <a:t>This system will help companies to help the users and provide a better end to end user experience, increase efficiency, fulfill bike rental demands,avoid wastage of resources by only deploying required number of bikes thus saving cost and space for parking.</a:t>
            </a:r>
            <a:endParaRPr sz="2700" b="1">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3"/>
          <p:cNvSpPr txBox="1">
            <a:spLocks noGrp="1"/>
          </p:cNvSpPr>
          <p:nvPr>
            <p:ph idx="1"/>
          </p:nvPr>
        </p:nvSpPr>
        <p:spPr>
          <a:xfrm>
            <a:off x="684200" y="233975"/>
            <a:ext cx="11125800" cy="6262200"/>
          </a:xfrm>
          <a:prstGeom prst="rect">
            <a:avLst/>
          </a:prstGeom>
          <a:noFill/>
          <a:ln>
            <a:noFill/>
          </a:ln>
        </p:spPr>
        <p:txBody>
          <a:bodyPr spcFirstLastPara="1" wrap="square" lIns="91425" tIns="45700" rIns="91425" bIns="45700" anchor="ctr" anchorCtr="0">
            <a:normAutofit/>
          </a:bodyPr>
          <a:lstStyle/>
          <a:p>
            <a:pPr marL="285750" lvl="0" indent="-194310" algn="ctr" rtl="0">
              <a:lnSpc>
                <a:spcPct val="100000"/>
              </a:lnSpc>
              <a:spcBef>
                <a:spcPts val="960"/>
              </a:spcBef>
              <a:spcAft>
                <a:spcPts val="0"/>
              </a:spcAft>
              <a:buSzPts val="1440"/>
              <a:buNone/>
            </a:pPr>
            <a:r>
              <a:rPr lang="en-US" sz="8600" b="1" dirty="0">
                <a:solidFill>
                  <a:schemeClr val="lt1"/>
                </a:solidFill>
                <a:latin typeface="Times New Roman"/>
                <a:ea typeface="Times New Roman"/>
                <a:cs typeface="Times New Roman"/>
                <a:sym typeface="Times New Roman"/>
              </a:rPr>
              <a:t>THANK YOU</a:t>
            </a:r>
            <a:endParaRPr sz="86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endParaRPr sz="86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3500" dirty="0">
                <a:solidFill>
                  <a:schemeClr val="lt1"/>
                </a:solidFill>
                <a:latin typeface="Times New Roman"/>
                <a:ea typeface="Times New Roman"/>
                <a:cs typeface="Times New Roman"/>
                <a:sym typeface="Times New Roman"/>
              </a:rPr>
              <a:t>Md Rian Ur Rahaman</a:t>
            </a:r>
            <a:endParaRPr sz="3500"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2357" dirty="0">
                <a:solidFill>
                  <a:schemeClr val="lt1"/>
                </a:solidFill>
                <a:latin typeface="Times New Roman"/>
                <a:ea typeface="Times New Roman"/>
                <a:cs typeface="Times New Roman"/>
                <a:sym typeface="Times New Roman"/>
              </a:rPr>
              <a:t>Project details location: </a:t>
            </a:r>
            <a:r>
              <a:rPr lang="en-US" sz="2357" dirty="0">
                <a:solidFill>
                  <a:schemeClr val="lt1"/>
                </a:solidFill>
                <a:latin typeface="Times New Roman"/>
                <a:ea typeface="Times New Roman"/>
                <a:cs typeface="Times New Roman"/>
                <a:sym typeface="Times New Roman"/>
                <a:hlinkClick r:id="rId3"/>
              </a:rPr>
              <a:t>https://github.com/mdrianurrahaman/RentalBikeSharePrediction</a:t>
            </a:r>
            <a:endParaRPr lang="en-US" sz="2357"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endParaRPr sz="2275"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idx="1"/>
          </p:nvPr>
        </p:nvSpPr>
        <p:spPr>
          <a:xfrm>
            <a:off x="684197" y="685800"/>
            <a:ext cx="10448100" cy="54573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SzPts val="1600"/>
              <a:buNone/>
            </a:pPr>
            <a:r>
              <a:rPr lang="en-US" sz="2235" b="1"/>
              <a:t>Problem Statement:</a:t>
            </a:r>
            <a:endParaRPr sz="2235" b="1"/>
          </a:p>
          <a:p>
            <a:pPr marL="0" lvl="0" indent="0" algn="l" rtl="0">
              <a:lnSpc>
                <a:spcPct val="100000"/>
              </a:lnSpc>
              <a:spcBef>
                <a:spcPts val="0"/>
              </a:spcBef>
              <a:spcAft>
                <a:spcPts val="0"/>
              </a:spcAft>
              <a:buSzPts val="1600"/>
              <a:buNone/>
            </a:pPr>
            <a:r>
              <a:rPr lang="en-US"/>
              <a:t>          </a:t>
            </a:r>
            <a:endParaRPr/>
          </a:p>
          <a:p>
            <a:pPr marL="0" lvl="0" indent="0" algn="l" rtl="0">
              <a:lnSpc>
                <a:spcPct val="100000"/>
              </a:lnSpc>
              <a:spcBef>
                <a:spcPts val="0"/>
              </a:spcBef>
              <a:spcAft>
                <a:spcPts val="0"/>
              </a:spcAft>
              <a:buSzPts val="1600"/>
              <a:buNone/>
            </a:pPr>
            <a:r>
              <a:rPr lang="en-US"/>
              <a:t>      </a:t>
            </a:r>
            <a:r>
              <a:rPr lang="en-US" sz="2316">
                <a:solidFill>
                  <a:schemeClr val="lt1"/>
                </a:solidFill>
                <a:latin typeface="Times New Roman"/>
                <a:ea typeface="Times New Roman"/>
                <a:cs typeface="Times New Roman"/>
                <a:sym typeface="Times New Roman"/>
              </a:rPr>
              <a:t>The most important problem from a business point of view for bike-sharing system like Capital Bikeshare is to predict the bike demand on any particular day. While having excess bikes results in wastage of resources (bike maintenance and land/bike stand required for parking and security), having fewer bikes leads to revenue loss (ranging from a short term loss due to missing out on immediate customers to potential longer term loss due to loss in future customer base). Thus having an estimate on the demands would enable efficient functioning of this company Capital Bikeshare.</a:t>
            </a:r>
            <a:endParaRPr sz="2316">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2316">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22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r>
              <a:rPr lang="en-US" sz="2352" b="1"/>
              <a:t>Objective:</a:t>
            </a:r>
            <a:endParaRPr sz="2352" b="1"/>
          </a:p>
          <a:p>
            <a:pPr marL="0" lvl="1" indent="0" algn="l" rtl="0">
              <a:lnSpc>
                <a:spcPct val="100000"/>
              </a:lnSpc>
              <a:spcBef>
                <a:spcPts val="960"/>
              </a:spcBef>
              <a:spcAft>
                <a:spcPts val="0"/>
              </a:spcAft>
              <a:buSzPts val="1440"/>
              <a:buNone/>
            </a:pPr>
            <a:r>
              <a:rPr lang="en-US" sz="2400">
                <a:solidFill>
                  <a:schemeClr val="lt1"/>
                </a:solidFill>
                <a:latin typeface="Times New Roman"/>
                <a:ea typeface="Times New Roman"/>
                <a:cs typeface="Times New Roman"/>
                <a:sym typeface="Times New Roman"/>
              </a:rPr>
              <a:t>       The goal is to combine the historical Bike usage patterns with the weather data and develop a predictive model for forecasting bike rental demand at a particular hour of a particular day based on different conditions like temperature, humidity level. weather, season, hour of the day, month, and so on.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7956019be_0_39"/>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SzPts val="1600"/>
              <a:buNone/>
            </a:pPr>
            <a:r>
              <a:rPr lang="en-US" sz="2493" b="1" u="sng" dirty="0"/>
              <a:t>Requirements:</a:t>
            </a:r>
            <a:endParaRPr sz="2493" b="1" u="sng" dirty="0"/>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Hardware requirements:</a:t>
            </a:r>
            <a:r>
              <a:rPr lang="en-US" sz="2493" b="1" dirty="0"/>
              <a:t> </a:t>
            </a:r>
            <a:r>
              <a:rPr lang="en-US" sz="2493" b="1" dirty="0">
                <a:solidFill>
                  <a:schemeClr val="lt1"/>
                </a:solidFill>
              </a:rPr>
              <a:t>A working computer to code with active internet connection.</a:t>
            </a:r>
            <a:endParaRPr sz="2493" b="1" dirty="0">
              <a:solidFill>
                <a:schemeClr val="lt1"/>
              </a:solidFill>
            </a:endParaRP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Tools/Software requirements: </a:t>
            </a:r>
            <a:endParaRPr sz="2493" b="1" u="sng" dirty="0"/>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 Python version used for this project 3.9.0 ( This may get updated and</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some features might not be available in new version. )</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 Python libraries such as NumPy, pandas, matplotlib, seaborn and</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scikit-learn ( Used for implementation of machine learning algorithms.)</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 </a:t>
            </a:r>
            <a:r>
              <a:rPr lang="en-US" sz="2493" b="1" dirty="0" err="1">
                <a:solidFill>
                  <a:schemeClr val="lt1"/>
                </a:solidFill>
              </a:rPr>
              <a:t>Jupyter</a:t>
            </a:r>
            <a:r>
              <a:rPr lang="en-US" sz="2493" b="1" dirty="0">
                <a:solidFill>
                  <a:schemeClr val="lt1"/>
                </a:solidFill>
              </a:rPr>
              <a:t> for Exploratory Data Analysis and testing code, Visual studio code is used as an IDE for writing the code.</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 HTML, CSS &amp; Java Scripts are used for developing the front end of</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our web application.</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 Flask is used for backend development.</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 </a:t>
            </a:r>
            <a:r>
              <a:rPr lang="en-US" sz="2493" b="1" dirty="0" err="1">
                <a:solidFill>
                  <a:schemeClr val="lt1"/>
                </a:solidFill>
              </a:rPr>
              <a:t>Github</a:t>
            </a:r>
            <a:r>
              <a:rPr lang="en-US" sz="2493" b="1" dirty="0">
                <a:solidFill>
                  <a:schemeClr val="lt1"/>
                </a:solidFill>
              </a:rPr>
              <a:t> is used as the version control system.</a:t>
            </a:r>
            <a:endParaRPr sz="2493" b="1" dirty="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93" b="1" dirty="0">
                <a:solidFill>
                  <a:schemeClr val="lt1"/>
                </a:solidFill>
              </a:rPr>
              <a:t>●</a:t>
            </a:r>
            <a:endParaRPr sz="2493" b="1" dirty="0"/>
          </a:p>
          <a:p>
            <a:pPr marL="0" lvl="0" indent="0" algn="l" rtl="0">
              <a:lnSpc>
                <a:spcPct val="100000"/>
              </a:lnSpc>
              <a:spcBef>
                <a:spcPts val="0"/>
              </a:spcBef>
              <a:spcAft>
                <a:spcPts val="0"/>
              </a:spcAft>
              <a:buSzPts val="1600"/>
              <a:buNone/>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47531bab26_0_5"/>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SzPts val="1600"/>
              <a:buNone/>
            </a:pPr>
            <a:r>
              <a:rPr lang="en-US" sz="2493" b="1" u="sng"/>
              <a:t>Data Collection:</a:t>
            </a:r>
            <a:endParaRPr sz="2493" b="1" u="sng"/>
          </a:p>
          <a:p>
            <a:pPr marL="0" lvl="0" indent="0" algn="l" rtl="0">
              <a:lnSpc>
                <a:spcPct val="100000"/>
              </a:lnSpc>
              <a:spcBef>
                <a:spcPts val="0"/>
              </a:spcBef>
              <a:spcAft>
                <a:spcPts val="0"/>
              </a:spcAft>
              <a:buSzPts val="1600"/>
              <a:buNone/>
            </a:pPr>
            <a:endParaRPr sz="2235" b="1"/>
          </a:p>
          <a:p>
            <a:pPr marL="0" lvl="0" indent="0" algn="l" rtl="0">
              <a:lnSpc>
                <a:spcPct val="100000"/>
              </a:lnSpc>
              <a:spcBef>
                <a:spcPts val="0"/>
              </a:spcBef>
              <a:spcAft>
                <a:spcPts val="0"/>
              </a:spcAft>
              <a:buSzPts val="1600"/>
              <a:buNone/>
            </a:pPr>
            <a:r>
              <a:rPr lang="en-US"/>
              <a:t>      </a:t>
            </a:r>
            <a:r>
              <a:rPr lang="en-US" sz="2316">
                <a:solidFill>
                  <a:schemeClr val="lt1"/>
                </a:solidFill>
              </a:rPr>
              <a:t>The dataset was taken from the UCI Machine Learning Repository . Dataset link </a:t>
            </a:r>
            <a:r>
              <a:rPr lang="en-US" sz="2316" u="sng">
                <a:solidFill>
                  <a:schemeClr val="hlink"/>
                </a:solidFill>
                <a:hlinkClick r:id="rId3"/>
              </a:rPr>
              <a:t>hour.csv</a:t>
            </a:r>
            <a:r>
              <a:rPr lang="en-US" sz="2400"/>
              <a:t> </a:t>
            </a:r>
            <a:endParaRPr sz="2400"/>
          </a:p>
          <a:p>
            <a:pPr marL="0" lvl="0" indent="0" algn="l" rtl="0">
              <a:lnSpc>
                <a:spcPct val="100000"/>
              </a:lnSpc>
              <a:spcBef>
                <a:spcPts val="0"/>
              </a:spcBef>
              <a:spcAft>
                <a:spcPts val="0"/>
              </a:spcAft>
              <a:buSzPts val="1600"/>
              <a:buNone/>
            </a:pPr>
            <a:endParaRPr sz="2400"/>
          </a:p>
          <a:p>
            <a:pPr marL="0" lvl="0" indent="0" algn="l" rtl="0">
              <a:lnSpc>
                <a:spcPct val="100000"/>
              </a:lnSpc>
              <a:spcBef>
                <a:spcPts val="0"/>
              </a:spcBef>
              <a:spcAft>
                <a:spcPts val="0"/>
              </a:spcAft>
              <a:buSzPts val="1600"/>
              <a:buNone/>
            </a:pPr>
            <a:endParaRPr sz="2400"/>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Bike-sharing rental process is highly correlated to the environmental and</a:t>
            </a:r>
            <a:endParaRPr sz="24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seasonal settings. For instance, weather conditions, day of week, season, hour of the day, etc. can affect the rental behaviors. The core</a:t>
            </a:r>
            <a:endParaRPr sz="24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data set is related to the two-year historical log corresponding to years</a:t>
            </a:r>
            <a:endParaRPr sz="24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2011 and 2012 from Capital Bikeshare system, Washington D.C., USA</a:t>
            </a:r>
            <a:endParaRPr sz="24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which is publicly available at </a:t>
            </a:r>
            <a:r>
              <a:rPr lang="en-US" sz="2400" u="sng">
                <a:solidFill>
                  <a:schemeClr val="lt1"/>
                </a:solidFill>
                <a:hlinkClick r:id="rId4">
                  <a:extLst>
                    <a:ext uri="{A12FA001-AC4F-418D-AE19-62706E023703}">
                      <ahyp:hlinkClr xmlns:ahyp="http://schemas.microsoft.com/office/drawing/2018/hyperlinkcolor" val="tx"/>
                    </a:ext>
                  </a:extLst>
                </a:hlinkClick>
              </a:rPr>
              <a:t>http://capitalbikeshare.com/system-data</a:t>
            </a:r>
            <a:r>
              <a:rPr lang="en-US" sz="2400">
                <a:solidFill>
                  <a:schemeClr val="lt1"/>
                </a:solidFill>
              </a:rPr>
              <a:t>  .We</a:t>
            </a:r>
            <a:endParaRPr sz="24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have taken the data which is hourly based. This data also has data on corresponding weather and seasonal information. Weather</a:t>
            </a:r>
            <a:endParaRPr sz="2400">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information from </a:t>
            </a:r>
            <a:r>
              <a:rPr lang="en-US" sz="2400" u="sng">
                <a:solidFill>
                  <a:schemeClr val="lt1"/>
                </a:solidFill>
                <a:hlinkClick r:id="rId5">
                  <a:extLst>
                    <a:ext uri="{A12FA001-AC4F-418D-AE19-62706E023703}">
                      <ahyp:hlinkClr xmlns:ahyp="http://schemas.microsoft.com/office/drawing/2018/hyperlinkcolor" val="tx"/>
                    </a:ext>
                  </a:extLst>
                </a:hlinkClick>
              </a:rPr>
              <a:t>http://www.freemeteo.com</a:t>
            </a:r>
            <a:r>
              <a:rPr lang="en-US" sz="2400">
                <a:solidFill>
                  <a:schemeClr val="lt1"/>
                </a:solidFill>
              </a:rPr>
              <a:t> . </a:t>
            </a:r>
            <a:endParaRPr sz="2400">
              <a:solidFill>
                <a:schemeClr val="lt1"/>
              </a:solidFill>
            </a:endParaRPr>
          </a:p>
          <a:p>
            <a:pPr marL="0" lvl="0" indent="0" algn="l" rtl="0">
              <a:lnSpc>
                <a:spcPct val="100000"/>
              </a:lnSpc>
              <a:spcBef>
                <a:spcPts val="0"/>
              </a:spcBef>
              <a:spcAft>
                <a:spcPts val="0"/>
              </a:spcAft>
              <a:buSzPts val="1600"/>
              <a:buNone/>
            </a:pPr>
            <a:endParaRPr sz="2400"/>
          </a:p>
          <a:p>
            <a:pPr marL="0" lvl="0" indent="0" algn="l" rtl="0">
              <a:lnSpc>
                <a:spcPct val="100000"/>
              </a:lnSpc>
              <a:spcBef>
                <a:spcPts val="0"/>
              </a:spcBef>
              <a:spcAft>
                <a:spcPts val="0"/>
              </a:spcAft>
              <a:buSzPts val="1600"/>
              <a:buNone/>
            </a:pPr>
            <a:endParaRPr sz="2400"/>
          </a:p>
          <a:p>
            <a:pPr marL="0" lvl="0" indent="0" algn="l" rtl="0">
              <a:lnSpc>
                <a:spcPct val="100000"/>
              </a:lnSpc>
              <a:spcBef>
                <a:spcPts val="0"/>
              </a:spcBef>
              <a:spcAft>
                <a:spcPts val="0"/>
              </a:spcAft>
              <a:buClr>
                <a:schemeClr val="dk1"/>
              </a:buClr>
              <a:buSzPts val="1100"/>
              <a:buFont typeface="Arial"/>
              <a:buNone/>
            </a:pPr>
            <a:r>
              <a:rPr lang="en-US" sz="2400">
                <a:solidFill>
                  <a:schemeClr val="lt1"/>
                </a:solidFill>
              </a:rPr>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47956019be_0_45"/>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00000"/>
              </a:lnSpc>
              <a:spcBef>
                <a:spcPts val="0"/>
              </a:spcBef>
              <a:spcAft>
                <a:spcPts val="0"/>
              </a:spcAft>
              <a:buSzPct val="64170"/>
              <a:buNone/>
            </a:pPr>
            <a:r>
              <a:rPr lang="en-US" sz="2493" b="1" u="sng"/>
              <a:t>About the dataset in hour.csv file :</a:t>
            </a:r>
            <a:endParaRPr sz="2493" b="1" u="sng"/>
          </a:p>
          <a:p>
            <a:pPr marL="0" lvl="0" indent="0" algn="l" rtl="0">
              <a:lnSpc>
                <a:spcPct val="100000"/>
              </a:lnSpc>
              <a:spcBef>
                <a:spcPts val="0"/>
              </a:spcBef>
              <a:spcAft>
                <a:spcPts val="0"/>
              </a:spcAft>
              <a:buSzPct val="64170"/>
              <a:buNone/>
            </a:pPr>
            <a:endParaRPr sz="2493" b="1"/>
          </a:p>
          <a:p>
            <a:pPr marL="0" lvl="0" indent="0" algn="l" rtl="0">
              <a:lnSpc>
                <a:spcPct val="100000"/>
              </a:lnSpc>
              <a:spcBef>
                <a:spcPts val="0"/>
              </a:spcBef>
              <a:spcAft>
                <a:spcPts val="0"/>
              </a:spcAft>
              <a:buClr>
                <a:schemeClr val="dk1"/>
              </a:buClr>
              <a:buSzPct val="44117"/>
              <a:buFont typeface="Arial"/>
              <a:buNone/>
            </a:pPr>
            <a:r>
              <a:rPr lang="en-US" sz="2493" b="1">
                <a:solidFill>
                  <a:schemeClr val="lt1"/>
                </a:solidFill>
              </a:rPr>
              <a:t>Bike sharing counts aggregated on hourly basis. Records available: 17379 .</a:t>
            </a:r>
            <a:endParaRPr sz="2493" b="1">
              <a:solidFill>
                <a:schemeClr val="lt1"/>
              </a:solidFill>
            </a:endParaRPr>
          </a:p>
          <a:p>
            <a:pPr marL="0" lvl="0" indent="0" algn="l" rtl="0">
              <a:lnSpc>
                <a:spcPct val="100000"/>
              </a:lnSpc>
              <a:spcBef>
                <a:spcPts val="0"/>
              </a:spcBef>
              <a:spcAft>
                <a:spcPts val="0"/>
              </a:spcAft>
              <a:buSzPct val="64170"/>
              <a:buNone/>
            </a:pPr>
            <a:endParaRPr sz="2493" b="1"/>
          </a:p>
          <a:p>
            <a:pPr marL="0" lvl="0" indent="0" algn="l" rtl="0">
              <a:lnSpc>
                <a:spcPct val="100000"/>
              </a:lnSpc>
              <a:spcBef>
                <a:spcPts val="0"/>
              </a:spcBef>
              <a:spcAft>
                <a:spcPts val="0"/>
              </a:spcAft>
              <a:buSzPct val="66666"/>
              <a:buNone/>
            </a:pPr>
            <a:endParaRPr sz="2400"/>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instant: record index</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dteday : date</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season : season (1:springer, 2:summer, 3:fall, 4:winter)</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yr : year (0: 2011, 1:2012)</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mnth : month ( 1 to 12)</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hr : hour (0 to 23)</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holiday : weather day is holiday or not (from http://dchr.dc.gov/page/holiday-schedule)</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weekday : day of the week</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workingday : if day is neither weekend nor holiday is 1, otherwise is 0.</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weathersit : </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- 1: Clear, Few clouds, Partly cloudy, Partly cloudy</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- 2: Mist + Cloudy, Mist + Broken clouds, Mist + Few clouds, Mist</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- 3: Light Snow, Light Rain + Thunderstorm + Scattered clouds, Light Rain + Scattered clouds</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- 4: Heavy Rain + Ice Pellets + Thunderstorm + Mist, Snow + Fog</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temp : Normalized temperature in Celsius. The values are divided to 41 (max)</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atemp: Normalized feeling temperature in Celsius. The values are divided to 50 (max)</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hum: Normalized humidity. The values are divided to 100 (max)</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windspeed: Normalized wind speed. The values are divided to 67 (max)</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casual: count of casual users</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registered: count of registered users</a:t>
            </a:r>
            <a:endParaRPr sz="2400">
              <a:solidFill>
                <a:schemeClr val="lt1"/>
              </a:solidFill>
            </a:endParaRPr>
          </a:p>
          <a:p>
            <a:pPr marL="0" lvl="0" indent="0" algn="l" rtl="0">
              <a:lnSpc>
                <a:spcPct val="100000"/>
              </a:lnSpc>
              <a:spcBef>
                <a:spcPts val="0"/>
              </a:spcBef>
              <a:spcAft>
                <a:spcPts val="0"/>
              </a:spcAft>
              <a:buClr>
                <a:schemeClr val="dk1"/>
              </a:buClr>
              <a:buSzPct val="45833"/>
              <a:buFont typeface="Arial"/>
              <a:buNone/>
            </a:pPr>
            <a:r>
              <a:rPr lang="en-US" sz="2400">
                <a:solidFill>
                  <a:schemeClr val="lt1"/>
                </a:solidFill>
              </a:rPr>
              <a:t>	- cnt: count of total rental bikes including both casual and registered</a:t>
            </a:r>
            <a:endParaRPr sz="2400">
              <a:solidFill>
                <a:schemeClr val="lt1"/>
              </a:solidFill>
            </a:endParaRPr>
          </a:p>
          <a:p>
            <a:pPr marL="0" lvl="0" indent="0" algn="l" rtl="0">
              <a:lnSpc>
                <a:spcPct val="100000"/>
              </a:lnSpc>
              <a:spcBef>
                <a:spcPts val="0"/>
              </a:spcBef>
              <a:spcAft>
                <a:spcPts val="0"/>
              </a:spcAft>
              <a:buSzPct val="66666"/>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g282e9907638_0_89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8" name="Google Shape;178;g282e9907638_0_895"/>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dirty="0">
                <a:solidFill>
                  <a:srgbClr val="FFFFFF"/>
                </a:solidFill>
              </a:rPr>
              <a:t>Architecture design</a:t>
            </a:r>
            <a:endParaRPr sz="60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idx="1"/>
          </p:nvPr>
        </p:nvSpPr>
        <p:spPr>
          <a:xfrm>
            <a:off x="5131650" y="224200"/>
            <a:ext cx="1928700" cy="625500"/>
          </a:xfrm>
          <a:prstGeom prst="rect">
            <a:avLst/>
          </a:prstGeom>
          <a:noFill/>
          <a:ln>
            <a:noFill/>
          </a:ln>
        </p:spPr>
        <p:txBody>
          <a:bodyPr spcFirstLastPara="1" wrap="square" lIns="91425" tIns="45700" rIns="91425" bIns="45700" anchor="ctr" anchorCtr="0">
            <a:normAutofit/>
          </a:bodyPr>
          <a:lstStyle/>
          <a:p>
            <a:pPr marL="285750" lvl="0" indent="-184150" algn="l" rtl="0">
              <a:lnSpc>
                <a:spcPct val="100000"/>
              </a:lnSpc>
              <a:spcBef>
                <a:spcPts val="1000"/>
              </a:spcBef>
              <a:spcAft>
                <a:spcPts val="0"/>
              </a:spcAft>
              <a:buSzPts val="1600"/>
              <a:buNone/>
            </a:pPr>
            <a:r>
              <a:rPr lang="en-US" sz="2200">
                <a:solidFill>
                  <a:schemeClr val="lt1"/>
                </a:solidFill>
                <a:latin typeface="Times New Roman"/>
                <a:ea typeface="Times New Roman"/>
                <a:cs typeface="Times New Roman"/>
                <a:sym typeface="Times New Roman"/>
              </a:rPr>
              <a:t>Architecture</a:t>
            </a:r>
            <a:endParaRPr/>
          </a:p>
        </p:txBody>
      </p:sp>
      <p:pic>
        <p:nvPicPr>
          <p:cNvPr id="5" name="Picture 4">
            <a:extLst>
              <a:ext uri="{FF2B5EF4-FFF2-40B4-BE49-F238E27FC236}">
                <a16:creationId xmlns:a16="http://schemas.microsoft.com/office/drawing/2014/main" id="{5D59099A-AA61-8449-7B61-2968AE4BA92E}"/>
              </a:ext>
            </a:extLst>
          </p:cNvPr>
          <p:cNvPicPr>
            <a:picLocks noChangeAspect="1"/>
          </p:cNvPicPr>
          <p:nvPr/>
        </p:nvPicPr>
        <p:blipFill>
          <a:blip r:embed="rId3"/>
          <a:stretch>
            <a:fillRect/>
          </a:stretch>
        </p:blipFill>
        <p:spPr>
          <a:xfrm>
            <a:off x="2485505" y="1213658"/>
            <a:ext cx="7315199" cy="51206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2141</Words>
  <Application>Microsoft Office PowerPoint</Application>
  <PresentationFormat>Widescreen</PresentationFormat>
  <Paragraphs>219</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Wingdings 3</vt:lpstr>
      <vt:lpstr>Calibri</vt:lpstr>
      <vt:lpstr>Century Gothic</vt:lpstr>
      <vt:lpstr>Roboto Mono</vt:lpstr>
      <vt:lpstr>Times New Roman</vt:lpstr>
      <vt:lpstr>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 Monthly Distribution</vt:lpstr>
      <vt:lpstr>EDA – Weather</vt:lpstr>
      <vt:lpstr>EDA –Season</vt:lpstr>
      <vt:lpstr>EDA –Weekday</vt:lpstr>
      <vt:lpstr>EDA– Working Day/Holiday</vt:lpstr>
      <vt:lpstr>EDA- Year</vt:lpstr>
      <vt:lpstr>EDA– Hours</vt:lpstr>
      <vt:lpstr>EDA– Temperature</vt:lpstr>
      <vt:lpstr>EDA– Humidity</vt:lpstr>
      <vt:lpstr>EDA– Windspeed</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Windows 10</dc:creator>
  <cp:lastModifiedBy>ramiur rahaman</cp:lastModifiedBy>
  <cp:revision>1</cp:revision>
  <dcterms:created xsi:type="dcterms:W3CDTF">2021-06-19T13:01:53Z</dcterms:created>
  <dcterms:modified xsi:type="dcterms:W3CDTF">2024-08-31T17:34:45Z</dcterms:modified>
</cp:coreProperties>
</file>