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69" r:id="rId5"/>
    <p:sldId id="275" r:id="rId6"/>
    <p:sldId id="270" r:id="rId7"/>
    <p:sldId id="271" r:id="rId8"/>
    <p:sldId id="272" r:id="rId9"/>
    <p:sldId id="274" r:id="rId10"/>
    <p:sldId id="273" r:id="rId11"/>
    <p:sldId id="257" r:id="rId12"/>
    <p:sldId id="258" r:id="rId13"/>
    <p:sldId id="259" r:id="rId14"/>
    <p:sldId id="260" r:id="rId15"/>
    <p:sldId id="261" r:id="rId16"/>
    <p:sldId id="262" r:id="rId17"/>
    <p:sldId id="263"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hyperlink" Target="https://packages.gitlab.com/install/repositories/gitlab/gitlab-ce/script.deb.s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BF6B-601A-47D7-8474-C3781C5D5A4B}"/>
              </a:ext>
            </a:extLst>
          </p:cNvPr>
          <p:cNvSpPr>
            <a:spLocks noGrp="1"/>
          </p:cNvSpPr>
          <p:nvPr>
            <p:ph type="ctrTitle"/>
          </p:nvPr>
        </p:nvSpPr>
        <p:spPr/>
        <p:txBody>
          <a:bodyPr/>
          <a:lstStyle/>
          <a:p>
            <a:pPr algn="ctr"/>
            <a:r>
              <a:rPr lang="en-US" dirty="0"/>
              <a:t>GitLab and GIT</a:t>
            </a:r>
          </a:p>
        </p:txBody>
      </p:sp>
      <p:sp>
        <p:nvSpPr>
          <p:cNvPr id="3" name="Subtitle 2">
            <a:extLst>
              <a:ext uri="{FF2B5EF4-FFF2-40B4-BE49-F238E27FC236}">
                <a16:creationId xmlns:a16="http://schemas.microsoft.com/office/drawing/2014/main" id="{1559B947-5767-4AFA-8F20-6F249B03C12B}"/>
              </a:ext>
            </a:extLst>
          </p:cNvPr>
          <p:cNvSpPr>
            <a:spLocks noGrp="1"/>
          </p:cNvSpPr>
          <p:nvPr>
            <p:ph type="subTitle" idx="1"/>
          </p:nvPr>
        </p:nvSpPr>
        <p:spPr/>
        <p:txBody>
          <a:bodyPr>
            <a:normAutofit/>
          </a:bodyPr>
          <a:lstStyle/>
          <a:p>
            <a:pPr algn="ctr"/>
            <a:r>
              <a:rPr lang="en-US" sz="4000" dirty="0"/>
              <a:t>Basic Fundamentals</a:t>
            </a:r>
          </a:p>
        </p:txBody>
      </p:sp>
    </p:spTree>
    <p:extLst>
      <p:ext uri="{BB962C8B-B14F-4D97-AF65-F5344CB8AC3E}">
        <p14:creationId xmlns:p14="http://schemas.microsoft.com/office/powerpoint/2010/main" val="1769604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16FA-4D26-4683-A43D-404DC9C92C49}"/>
              </a:ext>
            </a:extLst>
          </p:cNvPr>
          <p:cNvSpPr>
            <a:spLocks noGrp="1"/>
          </p:cNvSpPr>
          <p:nvPr>
            <p:ph type="title"/>
          </p:nvPr>
        </p:nvSpPr>
        <p:spPr/>
        <p:txBody>
          <a:bodyPr/>
          <a:lstStyle/>
          <a:p>
            <a:pPr algn="ctr"/>
            <a:r>
              <a:rPr lang="en-US" dirty="0"/>
              <a:t>Common GIT Command We will Cover</a:t>
            </a:r>
          </a:p>
        </p:txBody>
      </p:sp>
      <p:pic>
        <p:nvPicPr>
          <p:cNvPr id="4" name="Content Placeholder 3">
            <a:extLst>
              <a:ext uri="{FF2B5EF4-FFF2-40B4-BE49-F238E27FC236}">
                <a16:creationId xmlns:a16="http://schemas.microsoft.com/office/drawing/2014/main" id="{1EEBB782-3266-414B-B8A4-8EDAD9628CAC}"/>
              </a:ext>
            </a:extLst>
          </p:cNvPr>
          <p:cNvPicPr>
            <a:picLocks noGrp="1" noChangeAspect="1"/>
          </p:cNvPicPr>
          <p:nvPr>
            <p:ph idx="1"/>
          </p:nvPr>
        </p:nvPicPr>
        <p:blipFill>
          <a:blip r:embed="rId2"/>
          <a:stretch>
            <a:fillRect/>
          </a:stretch>
        </p:blipFill>
        <p:spPr>
          <a:xfrm>
            <a:off x="677333" y="1930400"/>
            <a:ext cx="8596667" cy="355600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1369460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0DE7-F41D-4679-8251-8FD073DC2075}"/>
              </a:ext>
            </a:extLst>
          </p:cNvPr>
          <p:cNvSpPr>
            <a:spLocks noGrp="1"/>
          </p:cNvSpPr>
          <p:nvPr>
            <p:ph type="title"/>
          </p:nvPr>
        </p:nvSpPr>
        <p:spPr>
          <a:xfrm>
            <a:off x="677334" y="609600"/>
            <a:ext cx="8596668" cy="874643"/>
          </a:xfrm>
        </p:spPr>
        <p:txBody>
          <a:bodyPr/>
          <a:lstStyle/>
          <a:p>
            <a:pPr algn="ctr"/>
            <a:r>
              <a:rPr lang="en-US" dirty="0"/>
              <a:t>Case 0: Installing GitLab in Linux</a:t>
            </a:r>
          </a:p>
        </p:txBody>
      </p:sp>
      <p:sp>
        <p:nvSpPr>
          <p:cNvPr id="3" name="Content Placeholder 2">
            <a:extLst>
              <a:ext uri="{FF2B5EF4-FFF2-40B4-BE49-F238E27FC236}">
                <a16:creationId xmlns:a16="http://schemas.microsoft.com/office/drawing/2014/main" id="{D3E74E64-3D4D-43FC-98A3-5E1650891BDB}"/>
              </a:ext>
            </a:extLst>
          </p:cNvPr>
          <p:cNvSpPr>
            <a:spLocks noGrp="1"/>
          </p:cNvSpPr>
          <p:nvPr>
            <p:ph idx="1"/>
          </p:nvPr>
        </p:nvSpPr>
        <p:spPr>
          <a:xfrm>
            <a:off x="677334" y="1484243"/>
            <a:ext cx="8596668" cy="4557119"/>
          </a:xfrm>
        </p:spPr>
        <p:txBody>
          <a:bodyPr/>
          <a:lstStyle/>
          <a:p>
            <a:r>
              <a:rPr lang="en-US" dirty="0"/>
              <a:t>GitLab to be installed with the terminal using apt-get command</a:t>
            </a:r>
          </a:p>
          <a:p>
            <a:r>
              <a:rPr lang="en-US" dirty="0"/>
              <a:t>-&gt; </a:t>
            </a:r>
            <a:r>
              <a:rPr lang="en-US" dirty="0" err="1"/>
              <a:t>sudo</a:t>
            </a:r>
            <a:r>
              <a:rPr lang="en-US" dirty="0"/>
              <a:t> apt-get update</a:t>
            </a:r>
          </a:p>
          <a:p>
            <a:r>
              <a:rPr lang="en-US" dirty="0"/>
              <a:t>-&gt; </a:t>
            </a:r>
            <a:r>
              <a:rPr lang="en-US" dirty="0" err="1"/>
              <a:t>sudo</a:t>
            </a:r>
            <a:r>
              <a:rPr lang="en-US" dirty="0"/>
              <a:t> apt-get install –y curl </a:t>
            </a:r>
            <a:r>
              <a:rPr lang="en-US" dirty="0" err="1"/>
              <a:t>openssh</a:t>
            </a:r>
            <a:r>
              <a:rPr lang="en-US" dirty="0"/>
              <a:t>-server ca-certificates</a:t>
            </a:r>
          </a:p>
          <a:p>
            <a:r>
              <a:rPr lang="en-US" dirty="0"/>
              <a:t>-&gt; curl –</a:t>
            </a:r>
            <a:r>
              <a:rPr lang="en-US" dirty="0" err="1"/>
              <a:t>sS</a:t>
            </a:r>
            <a:r>
              <a:rPr lang="en-US" dirty="0"/>
              <a:t> </a:t>
            </a:r>
            <a:r>
              <a:rPr lang="en-US" dirty="0">
                <a:hlinkClick r:id="rId2"/>
              </a:rPr>
              <a:t>https://packages.gitlab.com/install/repositories/gitlab/gitlab-ce/script.deb.sh</a:t>
            </a:r>
            <a:r>
              <a:rPr lang="en-US" dirty="0"/>
              <a:t> | </a:t>
            </a:r>
            <a:r>
              <a:rPr lang="en-US" dirty="0" err="1"/>
              <a:t>sudo</a:t>
            </a:r>
            <a:r>
              <a:rPr lang="en-US" dirty="0"/>
              <a:t> bash</a:t>
            </a:r>
          </a:p>
          <a:p>
            <a:r>
              <a:rPr lang="en-US" dirty="0" err="1"/>
              <a:t>Sudo</a:t>
            </a:r>
            <a:r>
              <a:rPr lang="en-US" dirty="0"/>
              <a:t> EXTERNAL_URL=http://localhost:80/ apt-get install </a:t>
            </a:r>
            <a:r>
              <a:rPr lang="en-US" dirty="0" err="1"/>
              <a:t>gitlab-ce</a:t>
            </a:r>
            <a:endParaRPr lang="en-US" dirty="0"/>
          </a:p>
          <a:p>
            <a:r>
              <a:rPr lang="en-US" dirty="0"/>
              <a:t>Access the </a:t>
            </a:r>
            <a:r>
              <a:rPr lang="en-US" dirty="0" err="1"/>
              <a:t>gitlab</a:t>
            </a:r>
            <a:r>
              <a:rPr lang="en-US" dirty="0"/>
              <a:t> using:</a:t>
            </a:r>
          </a:p>
          <a:p>
            <a:r>
              <a:rPr lang="en-US" dirty="0">
                <a:hlinkClick r:id="rId3"/>
              </a:rPr>
              <a:t>http://localhost:80/</a:t>
            </a:r>
            <a:endParaRPr lang="en-US" dirty="0"/>
          </a:p>
          <a:p>
            <a:r>
              <a:rPr lang="en-US" dirty="0"/>
              <a:t>You need to provide the root administrative user password for the GitLab.</a:t>
            </a:r>
          </a:p>
          <a:p>
            <a:r>
              <a:rPr lang="en-US" dirty="0"/>
              <a:t>Now with Gitlab installed and our access established, we can explore how its features will allow your team to make better use of Git.</a:t>
            </a:r>
          </a:p>
          <a:p>
            <a:endParaRPr lang="en-US" dirty="0"/>
          </a:p>
          <a:p>
            <a:endParaRPr lang="en-US" dirty="0"/>
          </a:p>
        </p:txBody>
      </p:sp>
    </p:spTree>
    <p:extLst>
      <p:ext uri="{BB962C8B-B14F-4D97-AF65-F5344CB8AC3E}">
        <p14:creationId xmlns:p14="http://schemas.microsoft.com/office/powerpoint/2010/main" val="165578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5D7A-8517-463E-A6A9-00FB0026990D}"/>
              </a:ext>
            </a:extLst>
          </p:cNvPr>
          <p:cNvSpPr>
            <a:spLocks noGrp="1"/>
          </p:cNvSpPr>
          <p:nvPr>
            <p:ph type="title"/>
          </p:nvPr>
        </p:nvSpPr>
        <p:spPr>
          <a:xfrm>
            <a:off x="677334" y="609600"/>
            <a:ext cx="8596668" cy="914400"/>
          </a:xfrm>
        </p:spPr>
        <p:txBody>
          <a:bodyPr/>
          <a:lstStyle/>
          <a:p>
            <a:pPr algn="ctr"/>
            <a:r>
              <a:rPr lang="en-US" dirty="0"/>
              <a:t>Case1: Overview and first repository</a:t>
            </a:r>
          </a:p>
        </p:txBody>
      </p:sp>
      <p:sp>
        <p:nvSpPr>
          <p:cNvPr id="3" name="Content Placeholder 2">
            <a:extLst>
              <a:ext uri="{FF2B5EF4-FFF2-40B4-BE49-F238E27FC236}">
                <a16:creationId xmlns:a16="http://schemas.microsoft.com/office/drawing/2014/main" id="{BDE43355-4A63-4761-9B81-7360207282A9}"/>
              </a:ext>
            </a:extLst>
          </p:cNvPr>
          <p:cNvSpPr>
            <a:spLocks noGrp="1"/>
          </p:cNvSpPr>
          <p:nvPr>
            <p:ph idx="1"/>
          </p:nvPr>
        </p:nvSpPr>
        <p:spPr>
          <a:xfrm>
            <a:off x="677334" y="1431235"/>
            <a:ext cx="8596668" cy="4610128"/>
          </a:xfrm>
        </p:spPr>
        <p:txBody>
          <a:bodyPr/>
          <a:lstStyle/>
          <a:p>
            <a:r>
              <a:rPr lang="en-US" dirty="0"/>
              <a:t>This slide will provide a high-level overview of GitLab and shows you where to find major features within the tool. Projects are a core concept within GitLab. Once you establish a project, GitLab provides a wide set of features such as a code repository, issue trackers, wikis, and CI/CD tooling to support the project.</a:t>
            </a:r>
          </a:p>
          <a:p>
            <a:r>
              <a:rPr lang="en-US" dirty="0"/>
              <a:t>Click on the create project and the first thing that we'll need to do is provide a name for our project. I'm simply going to call this project flow.</a:t>
            </a:r>
          </a:p>
          <a:p>
            <a:endParaRPr lang="en-US" dirty="0"/>
          </a:p>
        </p:txBody>
      </p:sp>
      <p:pic>
        <p:nvPicPr>
          <p:cNvPr id="4" name="Picture 3">
            <a:extLst>
              <a:ext uri="{FF2B5EF4-FFF2-40B4-BE49-F238E27FC236}">
                <a16:creationId xmlns:a16="http://schemas.microsoft.com/office/drawing/2014/main" id="{0DB5B31D-99FB-404E-AE97-EDE70B082F94}"/>
              </a:ext>
            </a:extLst>
          </p:cNvPr>
          <p:cNvPicPr>
            <a:picLocks noChangeAspect="1"/>
          </p:cNvPicPr>
          <p:nvPr/>
        </p:nvPicPr>
        <p:blipFill>
          <a:blip r:embed="rId2"/>
          <a:stretch>
            <a:fillRect/>
          </a:stretch>
        </p:blipFill>
        <p:spPr>
          <a:xfrm>
            <a:off x="1053962" y="3572703"/>
            <a:ext cx="8220040" cy="3105150"/>
          </a:xfrm>
          <a:prstGeom prst="rect">
            <a:avLst/>
          </a:prstGeom>
        </p:spPr>
      </p:pic>
    </p:spTree>
    <p:extLst>
      <p:ext uri="{BB962C8B-B14F-4D97-AF65-F5344CB8AC3E}">
        <p14:creationId xmlns:p14="http://schemas.microsoft.com/office/powerpoint/2010/main" val="232742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4986-4824-4A56-9757-B81CD0C185C6}"/>
              </a:ext>
            </a:extLst>
          </p:cNvPr>
          <p:cNvSpPr>
            <a:spLocks noGrp="1"/>
          </p:cNvSpPr>
          <p:nvPr>
            <p:ph type="title"/>
          </p:nvPr>
        </p:nvSpPr>
        <p:spPr>
          <a:xfrm>
            <a:off x="677334" y="609600"/>
            <a:ext cx="8596668" cy="887896"/>
          </a:xfrm>
        </p:spPr>
        <p:txBody>
          <a:bodyPr/>
          <a:lstStyle/>
          <a:p>
            <a:pPr algn="ctr"/>
            <a:r>
              <a:rPr lang="en-US" dirty="0"/>
              <a:t>Case1: Overview and first repository</a:t>
            </a:r>
          </a:p>
        </p:txBody>
      </p:sp>
      <p:sp>
        <p:nvSpPr>
          <p:cNvPr id="3" name="Content Placeholder 2">
            <a:extLst>
              <a:ext uri="{FF2B5EF4-FFF2-40B4-BE49-F238E27FC236}">
                <a16:creationId xmlns:a16="http://schemas.microsoft.com/office/drawing/2014/main" id="{EDD56386-82EF-4F97-ABD6-D50C820E6ECD}"/>
              </a:ext>
            </a:extLst>
          </p:cNvPr>
          <p:cNvSpPr>
            <a:spLocks noGrp="1"/>
          </p:cNvSpPr>
          <p:nvPr>
            <p:ph idx="1"/>
          </p:nvPr>
        </p:nvSpPr>
        <p:spPr>
          <a:xfrm>
            <a:off x="677334" y="1603513"/>
            <a:ext cx="8596668" cy="4437849"/>
          </a:xfrm>
        </p:spPr>
        <p:txBody>
          <a:bodyPr/>
          <a:lstStyle/>
          <a:p>
            <a:r>
              <a:rPr lang="en-US" dirty="0"/>
              <a:t>We can specify a visibility level for the project. This will determine how exposed your project is to other users.</a:t>
            </a:r>
          </a:p>
          <a:p>
            <a:r>
              <a:rPr lang="en-US" dirty="0"/>
              <a:t>We  select private project that will only be available to users we grant access, explicitly, to the project. When we build out a project, we can also choose to initialize a README file within the repository. And create project.</a:t>
            </a:r>
          </a:p>
          <a:p>
            <a:r>
              <a:rPr lang="en-US" dirty="0"/>
              <a:t>You'll notice the left-hand side bar contains a repository. This is where our code will be stored for the project. The interface allows you to look through the different branches found within the repository from the main screen, or you can find the branches on the side bar. Additionally, you can look at the code from various different aspects. You can see the latest commits that were provided to your project.</a:t>
            </a:r>
          </a:p>
        </p:txBody>
      </p:sp>
    </p:spTree>
    <p:extLst>
      <p:ext uri="{BB962C8B-B14F-4D97-AF65-F5344CB8AC3E}">
        <p14:creationId xmlns:p14="http://schemas.microsoft.com/office/powerpoint/2010/main" val="250156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D212-68C1-4955-97D7-A54D5D2DA019}"/>
              </a:ext>
            </a:extLst>
          </p:cNvPr>
          <p:cNvSpPr>
            <a:spLocks noGrp="1"/>
          </p:cNvSpPr>
          <p:nvPr>
            <p:ph type="title"/>
          </p:nvPr>
        </p:nvSpPr>
        <p:spPr>
          <a:xfrm>
            <a:off x="677334" y="609600"/>
            <a:ext cx="8596668" cy="874643"/>
          </a:xfrm>
        </p:spPr>
        <p:txBody>
          <a:bodyPr/>
          <a:lstStyle/>
          <a:p>
            <a:pPr algn="ctr"/>
            <a:r>
              <a:rPr lang="en-US" dirty="0"/>
              <a:t>Case 3:Create user account set-up</a:t>
            </a:r>
          </a:p>
        </p:txBody>
      </p:sp>
      <p:sp>
        <p:nvSpPr>
          <p:cNvPr id="3" name="Content Placeholder 2">
            <a:extLst>
              <a:ext uri="{FF2B5EF4-FFF2-40B4-BE49-F238E27FC236}">
                <a16:creationId xmlns:a16="http://schemas.microsoft.com/office/drawing/2014/main" id="{C2BF8ECF-01B8-4F86-B36C-CEF721083BDB}"/>
              </a:ext>
            </a:extLst>
          </p:cNvPr>
          <p:cNvSpPr>
            <a:spLocks noGrp="1"/>
          </p:cNvSpPr>
          <p:nvPr>
            <p:ph idx="1"/>
          </p:nvPr>
        </p:nvSpPr>
        <p:spPr>
          <a:xfrm>
            <a:off x="677334" y="1484243"/>
            <a:ext cx="8596668" cy="4557119"/>
          </a:xfrm>
        </p:spPr>
        <p:txBody>
          <a:bodyPr/>
          <a:lstStyle/>
          <a:p>
            <a:r>
              <a:rPr lang="en-US" dirty="0"/>
              <a:t>When starting out with GitLab, the first thing a team should do is setup user accounts. User accounts allow team members to log into the tool and are used to control their access and privileges on specific projects.</a:t>
            </a:r>
          </a:p>
          <a:p>
            <a:r>
              <a:rPr lang="en-US" dirty="0"/>
              <a:t>Within GitLab there's two way to create an account. First, a team member can register for an account on their own through the splash page for the tool. </a:t>
            </a:r>
          </a:p>
          <a:p>
            <a:endParaRPr lang="en-US" dirty="0"/>
          </a:p>
        </p:txBody>
      </p:sp>
      <p:pic>
        <p:nvPicPr>
          <p:cNvPr id="4" name="Picture 3">
            <a:extLst>
              <a:ext uri="{FF2B5EF4-FFF2-40B4-BE49-F238E27FC236}">
                <a16:creationId xmlns:a16="http://schemas.microsoft.com/office/drawing/2014/main" id="{A24E81BE-5973-4CEA-9412-01E7432F50CF}"/>
              </a:ext>
            </a:extLst>
          </p:cNvPr>
          <p:cNvPicPr>
            <a:picLocks noChangeAspect="1"/>
          </p:cNvPicPr>
          <p:nvPr/>
        </p:nvPicPr>
        <p:blipFill>
          <a:blip r:embed="rId2"/>
          <a:stretch>
            <a:fillRect/>
          </a:stretch>
        </p:blipFill>
        <p:spPr>
          <a:xfrm>
            <a:off x="1083158" y="3010755"/>
            <a:ext cx="8190844" cy="3747854"/>
          </a:xfrm>
          <a:prstGeom prst="rect">
            <a:avLst/>
          </a:prstGeom>
        </p:spPr>
      </p:pic>
    </p:spTree>
    <p:extLst>
      <p:ext uri="{BB962C8B-B14F-4D97-AF65-F5344CB8AC3E}">
        <p14:creationId xmlns:p14="http://schemas.microsoft.com/office/powerpoint/2010/main" val="229442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063F-D247-49ED-BB96-A8052B1497C4}"/>
              </a:ext>
            </a:extLst>
          </p:cNvPr>
          <p:cNvSpPr>
            <a:spLocks noGrp="1"/>
          </p:cNvSpPr>
          <p:nvPr>
            <p:ph type="title"/>
          </p:nvPr>
        </p:nvSpPr>
        <p:spPr/>
        <p:txBody>
          <a:bodyPr/>
          <a:lstStyle/>
          <a:p>
            <a:pPr algn="ctr"/>
            <a:r>
              <a:rPr lang="en-US" dirty="0"/>
              <a:t>Case 3:Create user account set-up</a:t>
            </a:r>
          </a:p>
        </p:txBody>
      </p:sp>
      <p:sp>
        <p:nvSpPr>
          <p:cNvPr id="3" name="Content Placeholder 2">
            <a:extLst>
              <a:ext uri="{FF2B5EF4-FFF2-40B4-BE49-F238E27FC236}">
                <a16:creationId xmlns:a16="http://schemas.microsoft.com/office/drawing/2014/main" id="{2A668563-B6AD-4851-ABA6-4F6BD37D0185}"/>
              </a:ext>
            </a:extLst>
          </p:cNvPr>
          <p:cNvSpPr>
            <a:spLocks noGrp="1"/>
          </p:cNvSpPr>
          <p:nvPr>
            <p:ph idx="1"/>
          </p:nvPr>
        </p:nvSpPr>
        <p:spPr>
          <a:xfrm>
            <a:off x="677334" y="1537253"/>
            <a:ext cx="8596668" cy="4504110"/>
          </a:xfrm>
        </p:spPr>
        <p:txBody>
          <a:bodyPr/>
          <a:lstStyle/>
          <a:p>
            <a:r>
              <a:rPr lang="en-US" dirty="0"/>
              <a:t>So what we're going to do is build a maintainer account.</a:t>
            </a:r>
          </a:p>
          <a:p>
            <a:r>
              <a:rPr lang="en-US" dirty="0"/>
              <a:t>The maintainer account is going to represent our team member who has commit privileges on every branch within the repository. They're going to be the folks performing the merge request from the contributors. So we go ahead and set up our maintainer account.</a:t>
            </a:r>
          </a:p>
          <a:p>
            <a:r>
              <a:rPr lang="en-US" dirty="0"/>
              <a:t>Another way is by administrator. So an administrator can create an account for a new user. So we're going to log in as root and once we're logged in we're going to access the administration area for GitLab by clicking the little wrench at the top of the screen.</a:t>
            </a:r>
          </a:p>
          <a:p>
            <a:endParaRPr lang="en-US" dirty="0"/>
          </a:p>
        </p:txBody>
      </p:sp>
      <p:pic>
        <p:nvPicPr>
          <p:cNvPr id="4" name="Picture 3">
            <a:extLst>
              <a:ext uri="{FF2B5EF4-FFF2-40B4-BE49-F238E27FC236}">
                <a16:creationId xmlns:a16="http://schemas.microsoft.com/office/drawing/2014/main" id="{00FBA510-C431-4D82-B76D-7829FDC08812}"/>
              </a:ext>
            </a:extLst>
          </p:cNvPr>
          <p:cNvPicPr>
            <a:picLocks noChangeAspect="1"/>
          </p:cNvPicPr>
          <p:nvPr/>
        </p:nvPicPr>
        <p:blipFill>
          <a:blip r:embed="rId2"/>
          <a:stretch>
            <a:fillRect/>
          </a:stretch>
        </p:blipFill>
        <p:spPr>
          <a:xfrm>
            <a:off x="1123950" y="4418150"/>
            <a:ext cx="8150052" cy="1623213"/>
          </a:xfrm>
          <a:prstGeom prst="rect">
            <a:avLst/>
          </a:prstGeom>
        </p:spPr>
      </p:pic>
    </p:spTree>
    <p:extLst>
      <p:ext uri="{BB962C8B-B14F-4D97-AF65-F5344CB8AC3E}">
        <p14:creationId xmlns:p14="http://schemas.microsoft.com/office/powerpoint/2010/main" val="3449935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BF0C-67B9-448E-A78A-363B79BD338C}"/>
              </a:ext>
            </a:extLst>
          </p:cNvPr>
          <p:cNvSpPr>
            <a:spLocks noGrp="1"/>
          </p:cNvSpPr>
          <p:nvPr>
            <p:ph type="title"/>
          </p:nvPr>
        </p:nvSpPr>
        <p:spPr/>
        <p:txBody>
          <a:bodyPr/>
          <a:lstStyle/>
          <a:p>
            <a:pPr algn="ctr"/>
            <a:r>
              <a:rPr lang="en-US" dirty="0"/>
              <a:t>Case 3:Create user account set-up</a:t>
            </a:r>
          </a:p>
        </p:txBody>
      </p:sp>
      <p:sp>
        <p:nvSpPr>
          <p:cNvPr id="3" name="Content Placeholder 2">
            <a:extLst>
              <a:ext uri="{FF2B5EF4-FFF2-40B4-BE49-F238E27FC236}">
                <a16:creationId xmlns:a16="http://schemas.microsoft.com/office/drawing/2014/main" id="{2CA17183-ABE1-410A-A751-BEB5B1D12D35}"/>
              </a:ext>
            </a:extLst>
          </p:cNvPr>
          <p:cNvSpPr>
            <a:spLocks noGrp="1"/>
          </p:cNvSpPr>
          <p:nvPr>
            <p:ph idx="1"/>
          </p:nvPr>
        </p:nvSpPr>
        <p:spPr>
          <a:xfrm>
            <a:off x="677334" y="1669775"/>
            <a:ext cx="8596668" cy="4371588"/>
          </a:xfrm>
        </p:spPr>
        <p:txBody>
          <a:bodyPr/>
          <a:lstStyle/>
          <a:p>
            <a:r>
              <a:rPr lang="en-US" dirty="0"/>
              <a:t>If we take a look now at the sidebar, you're going to see the user's section appear. We already see the maintainer account that we've created, and we're going to go ahead and build a new user account, this time for a contributor. The contributor account is going to represent those developers on our team that lack commit access and need to work through a maintainer in order to have their feature branches integrated within the major development branches in our repository.</a:t>
            </a:r>
          </a:p>
          <a:p>
            <a:endParaRPr lang="en-US" dirty="0"/>
          </a:p>
        </p:txBody>
      </p:sp>
      <p:pic>
        <p:nvPicPr>
          <p:cNvPr id="4" name="Picture 3">
            <a:extLst>
              <a:ext uri="{FF2B5EF4-FFF2-40B4-BE49-F238E27FC236}">
                <a16:creationId xmlns:a16="http://schemas.microsoft.com/office/drawing/2014/main" id="{9861D55A-7CC9-48D5-8B00-967DDB75C3CB}"/>
              </a:ext>
            </a:extLst>
          </p:cNvPr>
          <p:cNvPicPr>
            <a:picLocks noChangeAspect="1"/>
          </p:cNvPicPr>
          <p:nvPr/>
        </p:nvPicPr>
        <p:blipFill>
          <a:blip r:embed="rId2"/>
          <a:stretch>
            <a:fillRect/>
          </a:stretch>
        </p:blipFill>
        <p:spPr>
          <a:xfrm>
            <a:off x="1096410" y="3619403"/>
            <a:ext cx="8177592" cy="3137644"/>
          </a:xfrm>
          <a:prstGeom prst="rect">
            <a:avLst/>
          </a:prstGeom>
        </p:spPr>
      </p:pic>
    </p:spTree>
    <p:extLst>
      <p:ext uri="{BB962C8B-B14F-4D97-AF65-F5344CB8AC3E}">
        <p14:creationId xmlns:p14="http://schemas.microsoft.com/office/powerpoint/2010/main" val="1979931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6601-CA8C-4077-9B89-00312257B3B2}"/>
              </a:ext>
            </a:extLst>
          </p:cNvPr>
          <p:cNvSpPr>
            <a:spLocks noGrp="1"/>
          </p:cNvSpPr>
          <p:nvPr>
            <p:ph type="title"/>
          </p:nvPr>
        </p:nvSpPr>
        <p:spPr>
          <a:xfrm>
            <a:off x="677334" y="609600"/>
            <a:ext cx="8596668" cy="874643"/>
          </a:xfrm>
        </p:spPr>
        <p:txBody>
          <a:bodyPr/>
          <a:lstStyle/>
          <a:p>
            <a:pPr algn="ctr"/>
            <a:r>
              <a:rPr lang="en-US" dirty="0"/>
              <a:t>Case 3:Create user account set-up</a:t>
            </a:r>
          </a:p>
        </p:txBody>
      </p:sp>
      <p:sp>
        <p:nvSpPr>
          <p:cNvPr id="3" name="Content Placeholder 2">
            <a:extLst>
              <a:ext uri="{FF2B5EF4-FFF2-40B4-BE49-F238E27FC236}">
                <a16:creationId xmlns:a16="http://schemas.microsoft.com/office/drawing/2014/main" id="{A464EBAC-B1D5-44F6-A299-39AE73E85B28}"/>
              </a:ext>
            </a:extLst>
          </p:cNvPr>
          <p:cNvSpPr>
            <a:spLocks noGrp="1"/>
          </p:cNvSpPr>
          <p:nvPr>
            <p:ph idx="1"/>
          </p:nvPr>
        </p:nvSpPr>
        <p:spPr>
          <a:xfrm>
            <a:off x="677334" y="1484243"/>
            <a:ext cx="8596668" cy="4557119"/>
          </a:xfrm>
        </p:spPr>
        <p:txBody>
          <a:bodyPr/>
          <a:lstStyle/>
          <a:p>
            <a:r>
              <a:rPr lang="en-US" dirty="0"/>
              <a:t>So we just need once again to provide simple pieces of information. The name, the username and the email for contributor. From there if we'd like we can set up additional access for this user. We can make them an administrator if we want them to have higher lever privileges, however for this user, they can stay as a regular user or one of developers on our </a:t>
            </a:r>
            <a:r>
              <a:rPr lang="en-US" dirty="0" err="1"/>
              <a:t>project.Once</a:t>
            </a:r>
            <a:r>
              <a:rPr lang="en-US" dirty="0"/>
              <a:t> we've completed the form, all we have to do is click the create user button at the bottom of the screen and we see that the new user is established.</a:t>
            </a:r>
          </a:p>
          <a:p>
            <a:endParaRPr lang="en-US" dirty="0"/>
          </a:p>
        </p:txBody>
      </p:sp>
      <p:pic>
        <p:nvPicPr>
          <p:cNvPr id="4" name="Picture 3">
            <a:extLst>
              <a:ext uri="{FF2B5EF4-FFF2-40B4-BE49-F238E27FC236}">
                <a16:creationId xmlns:a16="http://schemas.microsoft.com/office/drawing/2014/main" id="{8BDFBF04-CC08-43DB-A058-F3556D002B9D}"/>
              </a:ext>
            </a:extLst>
          </p:cNvPr>
          <p:cNvPicPr>
            <a:picLocks noChangeAspect="1"/>
          </p:cNvPicPr>
          <p:nvPr/>
        </p:nvPicPr>
        <p:blipFill>
          <a:blip r:embed="rId2"/>
          <a:stretch>
            <a:fillRect/>
          </a:stretch>
        </p:blipFill>
        <p:spPr>
          <a:xfrm>
            <a:off x="950636" y="3429001"/>
            <a:ext cx="8323366" cy="3091070"/>
          </a:xfrm>
          <a:prstGeom prst="rect">
            <a:avLst/>
          </a:prstGeom>
        </p:spPr>
      </p:pic>
    </p:spTree>
    <p:extLst>
      <p:ext uri="{BB962C8B-B14F-4D97-AF65-F5344CB8AC3E}">
        <p14:creationId xmlns:p14="http://schemas.microsoft.com/office/powerpoint/2010/main" val="2843104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77CE-6EE9-4FC7-876B-E1A14292042C}"/>
              </a:ext>
            </a:extLst>
          </p:cNvPr>
          <p:cNvSpPr>
            <a:spLocks noGrp="1"/>
          </p:cNvSpPr>
          <p:nvPr>
            <p:ph type="title"/>
          </p:nvPr>
        </p:nvSpPr>
        <p:spPr>
          <a:xfrm>
            <a:off x="677334" y="609600"/>
            <a:ext cx="8596668" cy="861391"/>
          </a:xfrm>
        </p:spPr>
        <p:txBody>
          <a:bodyPr/>
          <a:lstStyle/>
          <a:p>
            <a:pPr algn="ctr"/>
            <a:r>
              <a:rPr lang="en-US" dirty="0"/>
              <a:t>Case 3:Create user account set-up</a:t>
            </a:r>
          </a:p>
        </p:txBody>
      </p:sp>
      <p:sp>
        <p:nvSpPr>
          <p:cNvPr id="3" name="Content Placeholder 2">
            <a:extLst>
              <a:ext uri="{FF2B5EF4-FFF2-40B4-BE49-F238E27FC236}">
                <a16:creationId xmlns:a16="http://schemas.microsoft.com/office/drawing/2014/main" id="{BA410FE5-2056-462E-BBDC-733E3B53D3A0}"/>
              </a:ext>
            </a:extLst>
          </p:cNvPr>
          <p:cNvSpPr>
            <a:spLocks noGrp="1"/>
          </p:cNvSpPr>
          <p:nvPr>
            <p:ph idx="1"/>
          </p:nvPr>
        </p:nvSpPr>
        <p:spPr>
          <a:xfrm>
            <a:off x="677334" y="1470991"/>
            <a:ext cx="8596668" cy="4570371"/>
          </a:xfrm>
        </p:spPr>
        <p:txBody>
          <a:bodyPr/>
          <a:lstStyle/>
          <a:p>
            <a:r>
              <a:rPr lang="en-US" dirty="0"/>
              <a:t>Within the flow project we can scroll down on the </a:t>
            </a:r>
            <a:r>
              <a:rPr lang="en-US" dirty="0" err="1"/>
              <a:t>sidebarand</a:t>
            </a:r>
            <a:r>
              <a:rPr lang="en-US" dirty="0"/>
              <a:t> under settings we find the member's area. This allows us to assign different users to the project.</a:t>
            </a:r>
          </a:p>
          <a:p>
            <a:r>
              <a:rPr lang="en-US" dirty="0"/>
              <a:t>So let's first assign the contributor to the project and we need to select a permission level for this user on the project. We're going to go ahead and make our contributor a developer. This will give them push permissions and commit permissions on branches within the repository that are not protected. Once we've established their permission level, we can click on add to project and they're now assigned.</a:t>
            </a:r>
          </a:p>
          <a:p>
            <a:r>
              <a:rPr lang="en-US" dirty="0"/>
              <a:t>Similarly we can assign the permission for maintainer as Maintainer.</a:t>
            </a:r>
          </a:p>
          <a:p>
            <a:endParaRPr lang="en-US" dirty="0"/>
          </a:p>
        </p:txBody>
      </p:sp>
      <p:pic>
        <p:nvPicPr>
          <p:cNvPr id="4" name="Picture 3">
            <a:extLst>
              <a:ext uri="{FF2B5EF4-FFF2-40B4-BE49-F238E27FC236}">
                <a16:creationId xmlns:a16="http://schemas.microsoft.com/office/drawing/2014/main" id="{BF9B3740-8C65-476E-8650-4EA0AC261A21}"/>
              </a:ext>
            </a:extLst>
          </p:cNvPr>
          <p:cNvPicPr>
            <a:picLocks noChangeAspect="1"/>
          </p:cNvPicPr>
          <p:nvPr/>
        </p:nvPicPr>
        <p:blipFill>
          <a:blip r:embed="rId2"/>
          <a:stretch>
            <a:fillRect/>
          </a:stretch>
        </p:blipFill>
        <p:spPr>
          <a:xfrm>
            <a:off x="1083877" y="4562488"/>
            <a:ext cx="8190125" cy="2295512"/>
          </a:xfrm>
          <a:prstGeom prst="rect">
            <a:avLst/>
          </a:prstGeom>
        </p:spPr>
      </p:pic>
    </p:spTree>
    <p:extLst>
      <p:ext uri="{BB962C8B-B14F-4D97-AF65-F5344CB8AC3E}">
        <p14:creationId xmlns:p14="http://schemas.microsoft.com/office/powerpoint/2010/main" val="3751230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9F4C-AF3C-4B2D-B6B0-09B18C70319F}"/>
              </a:ext>
            </a:extLst>
          </p:cNvPr>
          <p:cNvSpPr>
            <a:spLocks noGrp="1"/>
          </p:cNvSpPr>
          <p:nvPr>
            <p:ph type="title"/>
          </p:nvPr>
        </p:nvSpPr>
        <p:spPr/>
        <p:txBody>
          <a:bodyPr/>
          <a:lstStyle/>
          <a:p>
            <a:pPr algn="ctr"/>
            <a:r>
              <a:rPr lang="en-US" dirty="0"/>
              <a:t>Case 4: Branching Strategies</a:t>
            </a:r>
          </a:p>
        </p:txBody>
      </p:sp>
      <p:sp>
        <p:nvSpPr>
          <p:cNvPr id="3" name="Content Placeholder 2">
            <a:extLst>
              <a:ext uri="{FF2B5EF4-FFF2-40B4-BE49-F238E27FC236}">
                <a16:creationId xmlns:a16="http://schemas.microsoft.com/office/drawing/2014/main" id="{B08D1325-C324-41B5-B229-61CA03849DB2}"/>
              </a:ext>
            </a:extLst>
          </p:cNvPr>
          <p:cNvSpPr>
            <a:spLocks noGrp="1"/>
          </p:cNvSpPr>
          <p:nvPr>
            <p:ph idx="1"/>
          </p:nvPr>
        </p:nvSpPr>
        <p:spPr>
          <a:xfrm>
            <a:off x="677334" y="1643271"/>
            <a:ext cx="8596668" cy="4398092"/>
          </a:xfrm>
        </p:spPr>
        <p:txBody>
          <a:bodyPr/>
          <a:lstStyle/>
          <a:p>
            <a:r>
              <a:rPr lang="en-US" dirty="0"/>
              <a:t>Git's branching model is one of the most powerful available amongst version control systems. Its flexibility allows teams to easily create various types of branches that establish workflows.</a:t>
            </a:r>
          </a:p>
          <a:p>
            <a:r>
              <a:rPr lang="en-US" dirty="0"/>
              <a:t>Using Git branches, we can quickly fork the code base to work on a new feature while maintaining the original source code in a separate line of code. So, this allows us to experiment on a new feature in a separate area. Depending on our workflow, we may need to leverage several types of branches. Let's talk about those now. First, let's discuss long-running branches. Long-running branches always remain open, storing the history of a particular line of development.</a:t>
            </a:r>
          </a:p>
          <a:p>
            <a:endParaRPr lang="en-US" dirty="0"/>
          </a:p>
        </p:txBody>
      </p:sp>
      <p:pic>
        <p:nvPicPr>
          <p:cNvPr id="4" name="Picture 3">
            <a:extLst>
              <a:ext uri="{FF2B5EF4-FFF2-40B4-BE49-F238E27FC236}">
                <a16:creationId xmlns:a16="http://schemas.microsoft.com/office/drawing/2014/main" id="{9420D8DD-D1AC-4922-8B9D-CE3B71EF5B9D}"/>
              </a:ext>
            </a:extLst>
          </p:cNvPr>
          <p:cNvPicPr>
            <a:picLocks noChangeAspect="1"/>
          </p:cNvPicPr>
          <p:nvPr/>
        </p:nvPicPr>
        <p:blipFill>
          <a:blip r:embed="rId2"/>
          <a:stretch>
            <a:fillRect/>
          </a:stretch>
        </p:blipFill>
        <p:spPr>
          <a:xfrm>
            <a:off x="4509881" y="4291426"/>
            <a:ext cx="5981700" cy="2409825"/>
          </a:xfrm>
          <a:prstGeom prst="rect">
            <a:avLst/>
          </a:prstGeom>
        </p:spPr>
      </p:pic>
    </p:spTree>
    <p:extLst>
      <p:ext uri="{BB962C8B-B14F-4D97-AF65-F5344CB8AC3E}">
        <p14:creationId xmlns:p14="http://schemas.microsoft.com/office/powerpoint/2010/main" val="58062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AC48-D305-4D12-A338-7668B5EC4F89}"/>
              </a:ext>
            </a:extLst>
          </p:cNvPr>
          <p:cNvSpPr>
            <a:spLocks noGrp="1"/>
          </p:cNvSpPr>
          <p:nvPr>
            <p:ph type="title"/>
          </p:nvPr>
        </p:nvSpPr>
        <p:spPr/>
        <p:txBody>
          <a:bodyPr/>
          <a:lstStyle/>
          <a:p>
            <a:pPr algn="ctr"/>
            <a:r>
              <a:rPr lang="en-US" dirty="0"/>
              <a:t>Outlines</a:t>
            </a:r>
          </a:p>
        </p:txBody>
      </p:sp>
      <p:sp>
        <p:nvSpPr>
          <p:cNvPr id="3" name="Content Placeholder 2">
            <a:extLst>
              <a:ext uri="{FF2B5EF4-FFF2-40B4-BE49-F238E27FC236}">
                <a16:creationId xmlns:a16="http://schemas.microsoft.com/office/drawing/2014/main" id="{24B6406E-DC2E-4D51-AD7B-4433BEEBF5F5}"/>
              </a:ext>
            </a:extLst>
          </p:cNvPr>
          <p:cNvSpPr>
            <a:spLocks noGrp="1"/>
          </p:cNvSpPr>
          <p:nvPr>
            <p:ph idx="1"/>
          </p:nvPr>
        </p:nvSpPr>
        <p:spPr>
          <a:xfrm>
            <a:off x="677334" y="1683027"/>
            <a:ext cx="8596668" cy="4358336"/>
          </a:xfrm>
        </p:spPr>
        <p:txBody>
          <a:bodyPr/>
          <a:lstStyle/>
          <a:p>
            <a:r>
              <a:rPr lang="en-US" sz="3200" dirty="0"/>
              <a:t>What is GIT.</a:t>
            </a:r>
          </a:p>
          <a:p>
            <a:r>
              <a:rPr lang="en-US" sz="3200" dirty="0"/>
              <a:t>Why is everyone using GIT.</a:t>
            </a:r>
          </a:p>
          <a:p>
            <a:r>
              <a:rPr lang="en-US" sz="3200" dirty="0"/>
              <a:t>GIT Concept.</a:t>
            </a:r>
          </a:p>
          <a:p>
            <a:r>
              <a:rPr lang="en-US" sz="3200" dirty="0"/>
              <a:t>GIT Commands.</a:t>
            </a:r>
          </a:p>
          <a:p>
            <a:r>
              <a:rPr lang="en-US" sz="3200" dirty="0"/>
              <a:t>Brief Case study in GitLab.</a:t>
            </a:r>
          </a:p>
          <a:p>
            <a:r>
              <a:rPr lang="en-US" sz="3200" dirty="0"/>
              <a:t>Cheat Book for GIT.</a:t>
            </a:r>
          </a:p>
          <a:p>
            <a:endParaRPr lang="en-US" dirty="0"/>
          </a:p>
        </p:txBody>
      </p:sp>
    </p:spTree>
    <p:extLst>
      <p:ext uri="{BB962C8B-B14F-4D97-AF65-F5344CB8AC3E}">
        <p14:creationId xmlns:p14="http://schemas.microsoft.com/office/powerpoint/2010/main" val="350631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043B-6E18-4C8B-9096-5CC037EAA891}"/>
              </a:ext>
            </a:extLst>
          </p:cNvPr>
          <p:cNvSpPr>
            <a:spLocks noGrp="1"/>
          </p:cNvSpPr>
          <p:nvPr>
            <p:ph type="title"/>
          </p:nvPr>
        </p:nvSpPr>
        <p:spPr>
          <a:xfrm>
            <a:off x="677334" y="609600"/>
            <a:ext cx="8596668" cy="781878"/>
          </a:xfrm>
        </p:spPr>
        <p:txBody>
          <a:bodyPr/>
          <a:lstStyle/>
          <a:p>
            <a:pPr algn="ctr"/>
            <a:r>
              <a:rPr lang="en-US" dirty="0"/>
              <a:t>What is GIT</a:t>
            </a:r>
          </a:p>
        </p:txBody>
      </p:sp>
      <p:sp>
        <p:nvSpPr>
          <p:cNvPr id="6" name="Content Placeholder 5">
            <a:extLst>
              <a:ext uri="{FF2B5EF4-FFF2-40B4-BE49-F238E27FC236}">
                <a16:creationId xmlns:a16="http://schemas.microsoft.com/office/drawing/2014/main" id="{7DD26F33-C186-47F6-9F18-CDDFD8F4CC09}"/>
              </a:ext>
            </a:extLst>
          </p:cNvPr>
          <p:cNvSpPr>
            <a:spLocks noGrp="1"/>
          </p:cNvSpPr>
          <p:nvPr>
            <p:ph idx="1"/>
          </p:nvPr>
        </p:nvSpPr>
        <p:spPr/>
        <p:txBody>
          <a:bodyPr/>
          <a:lstStyle/>
          <a:p>
            <a:r>
              <a:rPr lang="en-US" dirty="0"/>
              <a:t>Git is a fast, scalable, distributed revision control system with an unusually rich command set that provides both high-level operations and full access to internals.</a:t>
            </a:r>
          </a:p>
          <a:p>
            <a:r>
              <a:rPr lang="en-US" dirty="0"/>
              <a:t>Git is a version-control system for tracking changes in computer files and coordinating work on those files among multiple people. It is primarily used for source-code management in software development.</a:t>
            </a:r>
          </a:p>
        </p:txBody>
      </p:sp>
    </p:spTree>
    <p:extLst>
      <p:ext uri="{BB962C8B-B14F-4D97-AF65-F5344CB8AC3E}">
        <p14:creationId xmlns:p14="http://schemas.microsoft.com/office/powerpoint/2010/main" val="64615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6F29-F45F-4773-BC7D-8E67881C059D}"/>
              </a:ext>
            </a:extLst>
          </p:cNvPr>
          <p:cNvSpPr>
            <a:spLocks noGrp="1"/>
          </p:cNvSpPr>
          <p:nvPr>
            <p:ph type="title"/>
          </p:nvPr>
        </p:nvSpPr>
        <p:spPr/>
        <p:txBody>
          <a:bodyPr/>
          <a:lstStyle/>
          <a:p>
            <a:pPr algn="ctr"/>
            <a:r>
              <a:rPr lang="en-US" dirty="0"/>
              <a:t>Why everyone is using GIT</a:t>
            </a:r>
          </a:p>
        </p:txBody>
      </p:sp>
      <p:pic>
        <p:nvPicPr>
          <p:cNvPr id="1026" name="Picture 2" descr="Related image">
            <a:extLst>
              <a:ext uri="{FF2B5EF4-FFF2-40B4-BE49-F238E27FC236}">
                <a16:creationId xmlns:a16="http://schemas.microsoft.com/office/drawing/2014/main" id="{C5FFE022-31EE-4395-9F5E-CA48181C6E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1635" y="1930400"/>
            <a:ext cx="10045147" cy="4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3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3470-D376-46FA-AE05-84625478A2FA}"/>
              </a:ext>
            </a:extLst>
          </p:cNvPr>
          <p:cNvSpPr>
            <a:spLocks noGrp="1"/>
          </p:cNvSpPr>
          <p:nvPr>
            <p:ph type="title"/>
          </p:nvPr>
        </p:nvSpPr>
        <p:spPr>
          <a:xfrm>
            <a:off x="677334" y="609600"/>
            <a:ext cx="8596668" cy="781878"/>
          </a:xfrm>
        </p:spPr>
        <p:txBody>
          <a:bodyPr/>
          <a:lstStyle/>
          <a:p>
            <a:pPr algn="ctr"/>
            <a:r>
              <a:rPr lang="en-US" dirty="0"/>
              <a:t>Why everyone is using GIT</a:t>
            </a:r>
          </a:p>
        </p:txBody>
      </p:sp>
      <p:sp>
        <p:nvSpPr>
          <p:cNvPr id="4" name="Content Placeholder 3">
            <a:extLst>
              <a:ext uri="{FF2B5EF4-FFF2-40B4-BE49-F238E27FC236}">
                <a16:creationId xmlns:a16="http://schemas.microsoft.com/office/drawing/2014/main" id="{35B53D30-9CA2-4344-9694-D09ED1EA45A9}"/>
              </a:ext>
            </a:extLst>
          </p:cNvPr>
          <p:cNvSpPr>
            <a:spLocks noGrp="1"/>
          </p:cNvSpPr>
          <p:nvPr>
            <p:ph sz="half" idx="2"/>
          </p:nvPr>
        </p:nvSpPr>
        <p:spPr>
          <a:xfrm>
            <a:off x="675745" y="1510749"/>
            <a:ext cx="4185623" cy="4530614"/>
          </a:xfrm>
        </p:spPr>
        <p:txBody>
          <a:bodyPr/>
          <a:lstStyle/>
          <a:p>
            <a:r>
              <a:rPr lang="en-US" dirty="0"/>
              <a:t>Branching: </a:t>
            </a:r>
            <a:r>
              <a:rPr lang="en-US" sz="1600" dirty="0"/>
              <a:t>Branching means you diverge from the main line of development and continue to do work without messing with that main line.</a:t>
            </a:r>
            <a:endParaRPr lang="en-US" dirty="0"/>
          </a:p>
          <a:p>
            <a:r>
              <a:rPr lang="en-US" dirty="0"/>
              <a:t>Local: </a:t>
            </a:r>
            <a:r>
              <a:rPr lang="en-US" sz="1600" dirty="0"/>
              <a:t>A </a:t>
            </a:r>
            <a:r>
              <a:rPr lang="en-US" sz="1600" b="1" dirty="0"/>
              <a:t>local branch</a:t>
            </a:r>
            <a:r>
              <a:rPr lang="en-US" sz="1600" dirty="0"/>
              <a:t> is a branch that only you (the local user) can see. It exists only on your local machine.</a:t>
            </a:r>
            <a:endParaRPr lang="en-US" dirty="0"/>
          </a:p>
          <a:p>
            <a:r>
              <a:rPr lang="en-US" dirty="0"/>
              <a:t>Fast: </a:t>
            </a:r>
            <a:r>
              <a:rPr lang="en-US" sz="1600" dirty="0"/>
              <a:t>It is fast to manage the code in local machine and push, merge in master file when needed.</a:t>
            </a:r>
            <a:endParaRPr lang="en-US" dirty="0"/>
          </a:p>
          <a:p>
            <a:r>
              <a:rPr lang="en-US" dirty="0"/>
              <a:t>Distributed: </a:t>
            </a:r>
            <a:r>
              <a:rPr lang="en-US" sz="1600" dirty="0"/>
              <a:t>Several branches can work on single master repository.</a:t>
            </a:r>
          </a:p>
          <a:p>
            <a:endParaRPr lang="en-US" dirty="0"/>
          </a:p>
          <a:p>
            <a:endParaRPr lang="en-US" dirty="0"/>
          </a:p>
        </p:txBody>
      </p:sp>
      <p:sp>
        <p:nvSpPr>
          <p:cNvPr id="6" name="Content Placeholder 5">
            <a:extLst>
              <a:ext uri="{FF2B5EF4-FFF2-40B4-BE49-F238E27FC236}">
                <a16:creationId xmlns:a16="http://schemas.microsoft.com/office/drawing/2014/main" id="{A80D0555-3E77-4C75-8FDC-0F829773B4CE}"/>
              </a:ext>
            </a:extLst>
          </p:cNvPr>
          <p:cNvSpPr>
            <a:spLocks noGrp="1"/>
          </p:cNvSpPr>
          <p:nvPr>
            <p:ph sz="quarter" idx="4"/>
          </p:nvPr>
        </p:nvSpPr>
        <p:spPr>
          <a:xfrm>
            <a:off x="5088384" y="1510749"/>
            <a:ext cx="4185617" cy="4530614"/>
          </a:xfrm>
        </p:spPr>
        <p:txBody>
          <a:bodyPr/>
          <a:lstStyle/>
          <a:p>
            <a:r>
              <a:rPr lang="en-US" dirty="0"/>
              <a:t>Small:</a:t>
            </a:r>
          </a:p>
          <a:p>
            <a:r>
              <a:rPr lang="en-US" dirty="0"/>
              <a:t>Staging Area</a:t>
            </a:r>
          </a:p>
          <a:p>
            <a:r>
              <a:rPr lang="en-US" dirty="0"/>
              <a:t>Workflows</a:t>
            </a:r>
          </a:p>
          <a:p>
            <a:r>
              <a:rPr lang="en-US" dirty="0"/>
              <a:t>Popularity-</a:t>
            </a:r>
            <a:r>
              <a:rPr lang="en-US" sz="1600" dirty="0" err="1"/>
              <a:t>Github</a:t>
            </a:r>
            <a:r>
              <a:rPr lang="en-US" sz="1600" dirty="0"/>
              <a:t>, </a:t>
            </a:r>
            <a:r>
              <a:rPr lang="en-US" sz="1600" dirty="0" err="1"/>
              <a:t>Bigbucket</a:t>
            </a:r>
            <a:endParaRPr lang="en-US" dirty="0"/>
          </a:p>
        </p:txBody>
      </p:sp>
    </p:spTree>
    <p:extLst>
      <p:ext uri="{BB962C8B-B14F-4D97-AF65-F5344CB8AC3E}">
        <p14:creationId xmlns:p14="http://schemas.microsoft.com/office/powerpoint/2010/main" val="239821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0291-31A6-45FF-949F-280A38EE30DA}"/>
              </a:ext>
            </a:extLst>
          </p:cNvPr>
          <p:cNvSpPr>
            <a:spLocks noGrp="1"/>
          </p:cNvSpPr>
          <p:nvPr>
            <p:ph type="title"/>
          </p:nvPr>
        </p:nvSpPr>
        <p:spPr/>
        <p:txBody>
          <a:bodyPr/>
          <a:lstStyle/>
          <a:p>
            <a:pPr algn="ctr"/>
            <a:r>
              <a:rPr lang="en-US" dirty="0"/>
              <a:t>GIT Concept</a:t>
            </a:r>
          </a:p>
        </p:txBody>
      </p:sp>
      <p:pic>
        <p:nvPicPr>
          <p:cNvPr id="4" name="Content Placeholder 3">
            <a:extLst>
              <a:ext uri="{FF2B5EF4-FFF2-40B4-BE49-F238E27FC236}">
                <a16:creationId xmlns:a16="http://schemas.microsoft.com/office/drawing/2014/main" id="{B750F16A-646F-4CA7-A678-7CDD87F8631A}"/>
              </a:ext>
            </a:extLst>
          </p:cNvPr>
          <p:cNvPicPr>
            <a:picLocks noGrp="1" noChangeAspect="1"/>
          </p:cNvPicPr>
          <p:nvPr>
            <p:ph idx="1"/>
          </p:nvPr>
        </p:nvPicPr>
        <p:blipFill>
          <a:blip r:embed="rId2"/>
          <a:stretch>
            <a:fillRect/>
          </a:stretch>
        </p:blipFill>
        <p:spPr>
          <a:xfrm>
            <a:off x="677334" y="2136670"/>
            <a:ext cx="8596667" cy="3628025"/>
          </a:xfrm>
          <a:prstGeom prst="rect">
            <a:avLst/>
          </a:prstGeom>
        </p:spPr>
      </p:pic>
    </p:spTree>
    <p:extLst>
      <p:ext uri="{BB962C8B-B14F-4D97-AF65-F5344CB8AC3E}">
        <p14:creationId xmlns:p14="http://schemas.microsoft.com/office/powerpoint/2010/main" val="173464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45A6-7A87-4829-9CA3-586A92D6DD14}"/>
              </a:ext>
            </a:extLst>
          </p:cNvPr>
          <p:cNvSpPr>
            <a:spLocks noGrp="1"/>
          </p:cNvSpPr>
          <p:nvPr>
            <p:ph type="title"/>
          </p:nvPr>
        </p:nvSpPr>
        <p:spPr/>
        <p:txBody>
          <a:bodyPr/>
          <a:lstStyle/>
          <a:p>
            <a:pPr algn="ctr"/>
            <a:r>
              <a:rPr lang="en-US" dirty="0"/>
              <a:t>GIT Concept(Continue..)</a:t>
            </a:r>
          </a:p>
        </p:txBody>
      </p:sp>
      <p:sp>
        <p:nvSpPr>
          <p:cNvPr id="3" name="Content Placeholder 2">
            <a:extLst>
              <a:ext uri="{FF2B5EF4-FFF2-40B4-BE49-F238E27FC236}">
                <a16:creationId xmlns:a16="http://schemas.microsoft.com/office/drawing/2014/main" id="{56C06CF2-0898-4584-876A-3CD905ABD79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FB2C466-6AA1-4C49-8D4B-E216D2137F03}"/>
              </a:ext>
            </a:extLst>
          </p:cNvPr>
          <p:cNvPicPr>
            <a:picLocks noChangeAspect="1"/>
          </p:cNvPicPr>
          <p:nvPr/>
        </p:nvPicPr>
        <p:blipFill>
          <a:blip r:embed="rId2"/>
          <a:stretch>
            <a:fillRect/>
          </a:stretch>
        </p:blipFill>
        <p:spPr>
          <a:xfrm>
            <a:off x="677335" y="1481600"/>
            <a:ext cx="8596668" cy="5238750"/>
          </a:xfrm>
          <a:prstGeom prst="rect">
            <a:avLst/>
          </a:prstGeom>
        </p:spPr>
      </p:pic>
    </p:spTree>
    <p:extLst>
      <p:ext uri="{BB962C8B-B14F-4D97-AF65-F5344CB8AC3E}">
        <p14:creationId xmlns:p14="http://schemas.microsoft.com/office/powerpoint/2010/main" val="170445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9293-5845-4322-A6DC-50896BDF6D18}"/>
              </a:ext>
            </a:extLst>
          </p:cNvPr>
          <p:cNvSpPr>
            <a:spLocks noGrp="1"/>
          </p:cNvSpPr>
          <p:nvPr>
            <p:ph type="title"/>
          </p:nvPr>
        </p:nvSpPr>
        <p:spPr/>
        <p:txBody>
          <a:bodyPr/>
          <a:lstStyle/>
          <a:p>
            <a:pPr algn="ctr"/>
            <a:r>
              <a:rPr lang="en-US" dirty="0"/>
              <a:t>Common GIT Commands</a:t>
            </a:r>
          </a:p>
        </p:txBody>
      </p:sp>
      <p:pic>
        <p:nvPicPr>
          <p:cNvPr id="4" name="Content Placeholder 3">
            <a:extLst>
              <a:ext uri="{FF2B5EF4-FFF2-40B4-BE49-F238E27FC236}">
                <a16:creationId xmlns:a16="http://schemas.microsoft.com/office/drawing/2014/main" id="{95A1B791-D443-4354-9B0D-BAC0AAF05EE0}"/>
              </a:ext>
            </a:extLst>
          </p:cNvPr>
          <p:cNvPicPr>
            <a:picLocks noGrp="1" noChangeAspect="1"/>
          </p:cNvPicPr>
          <p:nvPr>
            <p:ph idx="1"/>
          </p:nvPr>
        </p:nvPicPr>
        <p:blipFill>
          <a:blip r:embed="rId2"/>
          <a:stretch>
            <a:fillRect/>
          </a:stretch>
        </p:blipFill>
        <p:spPr>
          <a:xfrm>
            <a:off x="927652" y="1930400"/>
            <a:ext cx="8346350" cy="431800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223886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7415-2628-4A7C-8B37-B982C61D9575}"/>
              </a:ext>
            </a:extLst>
          </p:cNvPr>
          <p:cNvSpPr>
            <a:spLocks noGrp="1"/>
          </p:cNvSpPr>
          <p:nvPr>
            <p:ph type="title"/>
          </p:nvPr>
        </p:nvSpPr>
        <p:spPr>
          <a:xfrm>
            <a:off x="2160104" y="3180522"/>
            <a:ext cx="7113897" cy="728869"/>
          </a:xfrm>
        </p:spPr>
        <p:txBody>
          <a:bodyPr>
            <a:normAutofit fontScale="90000"/>
          </a:bodyPr>
          <a:lstStyle/>
          <a:p>
            <a:r>
              <a:rPr lang="en-US" sz="4400" dirty="0"/>
              <a:t>Hands On Git Commands</a:t>
            </a:r>
          </a:p>
        </p:txBody>
      </p:sp>
    </p:spTree>
    <p:extLst>
      <p:ext uri="{BB962C8B-B14F-4D97-AF65-F5344CB8AC3E}">
        <p14:creationId xmlns:p14="http://schemas.microsoft.com/office/powerpoint/2010/main" val="35868896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317</TotalTime>
  <Words>394</Words>
  <Application>Microsoft Office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GitLab and GIT</vt:lpstr>
      <vt:lpstr>Outlines</vt:lpstr>
      <vt:lpstr>What is GIT</vt:lpstr>
      <vt:lpstr>Why everyone is using GIT</vt:lpstr>
      <vt:lpstr>Why everyone is using GIT</vt:lpstr>
      <vt:lpstr>GIT Concept</vt:lpstr>
      <vt:lpstr>GIT Concept(Continue..)</vt:lpstr>
      <vt:lpstr>Common GIT Commands</vt:lpstr>
      <vt:lpstr>Hands On Git Commands</vt:lpstr>
      <vt:lpstr>Common GIT Command We will Cover</vt:lpstr>
      <vt:lpstr>Case 0: Installing GitLab in Linux</vt:lpstr>
      <vt:lpstr>Case1: Overview and first repository</vt:lpstr>
      <vt:lpstr>Case1: Overview and first repository</vt:lpstr>
      <vt:lpstr>Case 3:Create user account set-up</vt:lpstr>
      <vt:lpstr>Case 3:Create user account set-up</vt:lpstr>
      <vt:lpstr>Case 3:Create user account set-up</vt:lpstr>
      <vt:lpstr>Case 3:Create user account set-up</vt:lpstr>
      <vt:lpstr>Case 3:Create user account set-up</vt:lpstr>
      <vt:lpstr>Case 4: Branching Strategies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GitLab</dc:title>
  <dc:creator>MD Rijwan</dc:creator>
  <cp:lastModifiedBy>MD Rijwan</cp:lastModifiedBy>
  <cp:revision>16</cp:revision>
  <dcterms:created xsi:type="dcterms:W3CDTF">2018-12-11T05:49:20Z</dcterms:created>
  <dcterms:modified xsi:type="dcterms:W3CDTF">2019-10-05T15:00:16Z</dcterms:modified>
</cp:coreProperties>
</file>