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0" r:id="rId3"/>
    <p:sldId id="281" r:id="rId4"/>
    <p:sldId id="294" r:id="rId5"/>
    <p:sldId id="257" r:id="rId6"/>
    <p:sldId id="269" r:id="rId7"/>
    <p:sldId id="298" r:id="rId8"/>
    <p:sldId id="270" r:id="rId9"/>
    <p:sldId id="271" r:id="rId10"/>
    <p:sldId id="279" r:id="rId11"/>
    <p:sldId id="276" r:id="rId12"/>
    <p:sldId id="277" r:id="rId13"/>
    <p:sldId id="272" r:id="rId14"/>
    <p:sldId id="278" r:id="rId15"/>
    <p:sldId id="273" r:id="rId16"/>
    <p:sldId id="283" r:id="rId17"/>
    <p:sldId id="284" r:id="rId18"/>
    <p:sldId id="285" r:id="rId19"/>
    <p:sldId id="286" r:id="rId20"/>
    <p:sldId id="288" r:id="rId21"/>
    <p:sldId id="258" r:id="rId22"/>
    <p:sldId id="287" r:id="rId23"/>
    <p:sldId id="290" r:id="rId24"/>
    <p:sldId id="291" r:id="rId25"/>
    <p:sldId id="259" r:id="rId26"/>
    <p:sldId id="260" r:id="rId27"/>
    <p:sldId id="261" r:id="rId28"/>
    <p:sldId id="265" r:id="rId29"/>
    <p:sldId id="289" r:id="rId30"/>
    <p:sldId id="292" r:id="rId31"/>
    <p:sldId id="266" r:id="rId32"/>
    <p:sldId id="293" r:id="rId33"/>
    <p:sldId id="297" r:id="rId34"/>
    <p:sldId id="295" r:id="rId35"/>
    <p:sldId id="296" r:id="rId36"/>
    <p:sldId id="299" r:id="rId37"/>
    <p:sldId id="300" r:id="rId38"/>
    <p:sldId id="301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0" autoAdjust="0"/>
    <p:restoredTop sz="94660"/>
  </p:normalViewPr>
  <p:slideViewPr>
    <p:cSldViewPr>
      <p:cViewPr>
        <p:scale>
          <a:sx n="110" d="100"/>
          <a:sy n="110" d="100"/>
        </p:scale>
        <p:origin x="-990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49DDB-FF4E-4EF8-B615-6A6E74DBC5CC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DD48-21E6-4256-B7A4-FDD2EACAC4C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49DDB-FF4E-4EF8-B615-6A6E74DBC5CC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DD48-21E6-4256-B7A4-FDD2EACAC4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49DDB-FF4E-4EF8-B615-6A6E74DBC5CC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DD48-21E6-4256-B7A4-FDD2EACAC4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49DDB-FF4E-4EF8-B615-6A6E74DBC5CC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DD48-21E6-4256-B7A4-FDD2EACAC4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49DDB-FF4E-4EF8-B615-6A6E74DBC5CC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DD48-21E6-4256-B7A4-FDD2EACAC4C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49DDB-FF4E-4EF8-B615-6A6E74DBC5CC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DD48-21E6-4256-B7A4-FDD2EACAC4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49DDB-FF4E-4EF8-B615-6A6E74DBC5CC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DD48-21E6-4256-B7A4-FDD2EACAC4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49DDB-FF4E-4EF8-B615-6A6E74DBC5CC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DD48-21E6-4256-B7A4-FDD2EACAC4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49DDB-FF4E-4EF8-B615-6A6E74DBC5CC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DD48-21E6-4256-B7A4-FDD2EACAC4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49DDB-FF4E-4EF8-B615-6A6E74DBC5CC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DD48-21E6-4256-B7A4-FDD2EACAC4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49DDB-FF4E-4EF8-B615-6A6E74DBC5CC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660DD48-21E6-4256-B7A4-FDD2EACAC4C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F949DDB-FF4E-4EF8-B615-6A6E74DBC5CC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660DD48-21E6-4256-B7A4-FDD2EACAC4C8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git-scm.com/about/small-and-fas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rvdrum/svn2git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54.242.34.43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downloads/guis" TargetMode="External"/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labhq/gitlabhq" TargetMode="External"/><Relationship Id="rId2" Type="http://schemas.openxmlformats.org/officeDocument/2006/relationships/hyperlink" Target="http://gitlab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urnkeylinux.org/gitlab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gitlab.org/" TargetMode="External"/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nirvdrum/svn2git" TargetMode="External"/><Relationship Id="rId5" Type="http://schemas.openxmlformats.org/officeDocument/2006/relationships/hyperlink" Target="http://blog.teamtreehouse.com/why-you-should-switch-from-subversion-to-git" TargetMode="External"/><Relationship Id="rId4" Type="http://schemas.openxmlformats.org/officeDocument/2006/relationships/hyperlink" Target="https://git.wiki.kernel.org/index.php/GitSvnComparis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 and GitLab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HCJB Senior Design Team</a:t>
            </a:r>
          </a:p>
          <a:p>
            <a:r>
              <a:rPr lang="en-US" dirty="0" smtClean="0"/>
              <a:t>April 10,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8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vs 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Speed benchmarks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 smtClean="0"/>
              <a:t>Benchmarks performed by </a:t>
            </a:r>
            <a:r>
              <a:rPr lang="en-US" sz="1400" dirty="0" smtClean="0">
                <a:hlinkClick r:id="rId2"/>
              </a:rPr>
              <a:t>http</a:t>
            </a:r>
            <a:r>
              <a:rPr lang="en-US" sz="1400" dirty="0">
                <a:hlinkClick r:id="rId2"/>
              </a:rPr>
              <a:t>://git-scm.com/about/small-and-fast</a:t>
            </a:r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800710"/>
            <a:ext cx="6220694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30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vs 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 is significantly smaller than SVN</a:t>
            </a:r>
          </a:p>
          <a:p>
            <a:pPr lvl="1"/>
            <a:r>
              <a:rPr lang="en-US" dirty="0" smtClean="0"/>
              <a:t>All files are contained in a small decentralized .</a:t>
            </a:r>
            <a:r>
              <a:rPr lang="en-US" dirty="0" err="1" smtClean="0"/>
              <a:t>git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In the case of Mozilla’s projects, a Git repository was 30 times smaller than an identical SVN repository</a:t>
            </a:r>
          </a:p>
          <a:p>
            <a:pPr lvl="1"/>
            <a:r>
              <a:rPr lang="en-US" dirty="0" smtClean="0"/>
              <a:t>Entire Linux kernel with 5 years of versioning contained in a single 1 GB .</a:t>
            </a:r>
            <a:r>
              <a:rPr lang="en-US" dirty="0" err="1" smtClean="0"/>
              <a:t>git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SVN carries two complete copies of each file, while Git maintains a simple and separate 100 bytes of data per file, noting changes and supporting operations</a:t>
            </a:r>
          </a:p>
        </p:txBody>
      </p:sp>
    </p:spTree>
    <p:extLst>
      <p:ext uri="{BB962C8B-B14F-4D97-AF65-F5344CB8AC3E}">
        <p14:creationId xmlns:p14="http://schemas.microsoft.com/office/powerpoint/2010/main" val="156417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vs 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 is more secure than SVN</a:t>
            </a:r>
          </a:p>
          <a:p>
            <a:pPr lvl="1"/>
            <a:r>
              <a:rPr lang="en-US" dirty="0" smtClean="0"/>
              <a:t>All commits are uniquely hashed for both security and indexing purposes</a:t>
            </a:r>
          </a:p>
          <a:p>
            <a:pPr lvl="1"/>
            <a:r>
              <a:rPr lang="en-US" dirty="0" smtClean="0"/>
              <a:t>Commits can be authenticated through numerous means</a:t>
            </a:r>
          </a:p>
          <a:p>
            <a:pPr lvl="2"/>
            <a:r>
              <a:rPr lang="en-US" dirty="0" smtClean="0"/>
              <a:t>In the case of SSH commits, a key may be provided by both the client and server to guarantee authenticity and prevent against unauthorized access</a:t>
            </a:r>
          </a:p>
        </p:txBody>
      </p:sp>
    </p:spTree>
    <p:extLst>
      <p:ext uri="{BB962C8B-B14F-4D97-AF65-F5344CB8AC3E}">
        <p14:creationId xmlns:p14="http://schemas.microsoft.com/office/powerpoint/2010/main" val="156417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vs 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Git is decentralized</a:t>
            </a:r>
          </a:p>
          <a:p>
            <a:pPr lvl="1"/>
            <a:r>
              <a:rPr lang="en-US" dirty="0" smtClean="0"/>
              <a:t>Each user contains an individual repository and can check commits against itself, allowing for detailed local revisioning</a:t>
            </a:r>
          </a:p>
          <a:p>
            <a:pPr lvl="1"/>
            <a:r>
              <a:rPr lang="en-US" dirty="0" smtClean="0"/>
              <a:t>Being decentralized allows for easy replication and deployment</a:t>
            </a:r>
          </a:p>
          <a:p>
            <a:pPr lvl="1"/>
            <a:r>
              <a:rPr lang="en-US" dirty="0" smtClean="0"/>
              <a:t>In this case, SVN relies on a single centralized repository and is unusable without</a:t>
            </a:r>
          </a:p>
        </p:txBody>
      </p:sp>
    </p:spTree>
    <p:extLst>
      <p:ext uri="{BB962C8B-B14F-4D97-AF65-F5344CB8AC3E}">
        <p14:creationId xmlns:p14="http://schemas.microsoft.com/office/powerpoint/2010/main" val="358261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vs 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Git is flexible</a:t>
            </a:r>
          </a:p>
          <a:p>
            <a:pPr lvl="1"/>
            <a:r>
              <a:rPr lang="en-US" dirty="0" smtClean="0"/>
              <a:t>Due to it’s decentralized nature, Git commits can be stored locally, or committed through HTTP, SSH, FTP, or even by Email</a:t>
            </a:r>
          </a:p>
          <a:p>
            <a:pPr lvl="1"/>
            <a:r>
              <a:rPr lang="en-US" dirty="0" smtClean="0"/>
              <a:t>No need for a centralized repository</a:t>
            </a:r>
          </a:p>
          <a:p>
            <a:pPr lvl="1"/>
            <a:r>
              <a:rPr lang="en-US" dirty="0" smtClean="0"/>
              <a:t>Developed as a command line utility, which allows a large amount of features to be built and customized on top of it</a:t>
            </a:r>
          </a:p>
        </p:txBody>
      </p:sp>
    </p:spTree>
    <p:extLst>
      <p:ext uri="{BB962C8B-B14F-4D97-AF65-F5344CB8AC3E}">
        <p14:creationId xmlns:p14="http://schemas.microsoft.com/office/powerpoint/2010/main" val="405818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vs 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Assurance</a:t>
            </a:r>
          </a:p>
          <a:p>
            <a:pPr lvl="1"/>
            <a:r>
              <a:rPr lang="en-US" dirty="0" smtClean="0"/>
              <a:t>A checksum is performed on both upload and download to </a:t>
            </a:r>
            <a:r>
              <a:rPr lang="en-US" dirty="0"/>
              <a:t>e</a:t>
            </a:r>
            <a:r>
              <a:rPr lang="en-US" dirty="0" smtClean="0"/>
              <a:t>nsure sure that the file hasn’t been corrupted.</a:t>
            </a:r>
          </a:p>
          <a:p>
            <a:pPr lvl="1"/>
            <a:r>
              <a:rPr lang="en-US" dirty="0" smtClean="0"/>
              <a:t>Commit IDs are generated upon each commit</a:t>
            </a:r>
          </a:p>
          <a:p>
            <a:pPr lvl="2"/>
            <a:r>
              <a:rPr lang="en-US" dirty="0"/>
              <a:t>Linked list style of </a:t>
            </a:r>
            <a:r>
              <a:rPr lang="en-US" dirty="0" smtClean="0"/>
              <a:t>commits</a:t>
            </a:r>
          </a:p>
          <a:p>
            <a:pPr lvl="2"/>
            <a:r>
              <a:rPr lang="en-US" dirty="0"/>
              <a:t>Each commit is linked to the next, so that if something in the history was changed, each following commit will be rebranded to indicate the </a:t>
            </a:r>
            <a:r>
              <a:rPr lang="en-US" dirty="0" smtClean="0"/>
              <a:t>modification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25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vs 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</a:p>
          <a:p>
            <a:pPr lvl="1"/>
            <a:r>
              <a:rPr lang="en-US" dirty="0" smtClean="0"/>
              <a:t>Git allows the usage of advanced branching mechanisms and procedures</a:t>
            </a:r>
          </a:p>
          <a:p>
            <a:pPr lvl="1"/>
            <a:r>
              <a:rPr lang="en-US" dirty="0" smtClean="0"/>
              <a:t>Individual divisions of the code can be separated and developed separately within separate branches of the code</a:t>
            </a:r>
          </a:p>
          <a:p>
            <a:pPr lvl="1"/>
            <a:r>
              <a:rPr lang="en-US" dirty="0" smtClean="0"/>
              <a:t>Branches can allow for the separation of work between developers, or even for disposable experimentation</a:t>
            </a:r>
          </a:p>
          <a:p>
            <a:pPr lvl="1"/>
            <a:r>
              <a:rPr lang="en-US" dirty="0" smtClean="0"/>
              <a:t>Branching is a precursor and a component of the merging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49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vs 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Merging</a:t>
            </a:r>
          </a:p>
          <a:p>
            <a:pPr lvl="1"/>
            <a:r>
              <a:rPr lang="en-US" dirty="0" smtClean="0"/>
              <a:t>The process of merging is directly related to the process of branching</a:t>
            </a:r>
          </a:p>
          <a:p>
            <a:pPr lvl="1"/>
            <a:r>
              <a:rPr lang="en-US" dirty="0" smtClean="0"/>
              <a:t>Individual branches may be merged together, solving code conflicts, back into the default or master branch of the project</a:t>
            </a:r>
          </a:p>
          <a:p>
            <a:pPr lvl="1"/>
            <a:r>
              <a:rPr lang="en-US" dirty="0" smtClean="0"/>
              <a:t>Merges are usually done automatically, unless a conflict is presented, in which case the user is presented with several options with which to handle the conflict</a:t>
            </a:r>
          </a:p>
        </p:txBody>
      </p:sp>
    </p:spTree>
    <p:extLst>
      <p:ext uri="{BB962C8B-B14F-4D97-AF65-F5344CB8AC3E}">
        <p14:creationId xmlns:p14="http://schemas.microsoft.com/office/powerpoint/2010/main" val="68361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vs 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Merging</a:t>
            </a:r>
          </a:p>
          <a:p>
            <a:pPr lvl="1"/>
            <a:r>
              <a:rPr lang="en-US" dirty="0" smtClean="0"/>
              <a:t>Content of the files is tracked rather than the file itself</a:t>
            </a:r>
          </a:p>
          <a:p>
            <a:pPr lvl="2"/>
            <a:r>
              <a:rPr lang="en-US" dirty="0" smtClean="0"/>
              <a:t>This allows for a greater element of tracking and a smarter and more automated process of merging</a:t>
            </a:r>
          </a:p>
          <a:p>
            <a:pPr lvl="2"/>
            <a:r>
              <a:rPr lang="en-US" dirty="0" smtClean="0"/>
              <a:t>SVN is unable to accomplish this, and will throw a conflict if a file name is changed and differs from the name in the central repository</a:t>
            </a:r>
          </a:p>
          <a:p>
            <a:pPr lvl="2"/>
            <a:r>
              <a:rPr lang="en-US" dirty="0" smtClean="0"/>
              <a:t>Git is able to solve this problem with its use of managing a local repository and tracking individual changes to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59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vs 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Merging example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590800"/>
            <a:ext cx="5705791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5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working with a team, the need for a central repository is essential</a:t>
            </a:r>
          </a:p>
          <a:p>
            <a:pPr lvl="1"/>
            <a:r>
              <a:rPr lang="en-US" dirty="0" smtClean="0"/>
              <a:t>Need a system to allow versioning, and a way to acquire the latest edition of the code</a:t>
            </a:r>
          </a:p>
          <a:p>
            <a:pPr lvl="1"/>
            <a:r>
              <a:rPr lang="en-US" dirty="0" smtClean="0"/>
              <a:t>A system to track and manage bugs was also needed</a:t>
            </a:r>
          </a:p>
        </p:txBody>
      </p:sp>
    </p:spTree>
    <p:extLst>
      <p:ext uri="{BB962C8B-B14F-4D97-AF65-F5344CB8AC3E}">
        <p14:creationId xmlns:p14="http://schemas.microsoft.com/office/powerpoint/2010/main" val="143070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with 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possible to import and export from SVN</a:t>
            </a:r>
          </a:p>
          <a:p>
            <a:pPr lvl="1"/>
            <a:r>
              <a:rPr lang="en-US" dirty="0" smtClean="0"/>
              <a:t>Exporting from SVN to Git can be done through a series of manual </a:t>
            </a:r>
            <a:r>
              <a:rPr lang="en-US" dirty="0" smtClean="0"/>
              <a:t>bash </a:t>
            </a:r>
            <a:r>
              <a:rPr lang="en-US" dirty="0" smtClean="0"/>
              <a:t>scripts</a:t>
            </a:r>
          </a:p>
          <a:p>
            <a:pPr lvl="1"/>
            <a:r>
              <a:rPr lang="en-US" dirty="0" smtClean="0"/>
              <a:t>Use of a program such as svn2git allows for a more seamless integration of Git from a SVN repository</a:t>
            </a:r>
          </a:p>
          <a:p>
            <a:pPr lvl="2"/>
            <a:r>
              <a:rPr lang="en-US" dirty="0">
                <a:hlinkClick r:id="rId2"/>
              </a:rPr>
              <a:t>https://github.com/nirvdrum/svn2git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19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 interface for Git</a:t>
            </a:r>
          </a:p>
          <a:p>
            <a:r>
              <a:rPr lang="en-US" dirty="0" smtClean="0"/>
              <a:t>Provides additional features on top of a Git repository</a:t>
            </a:r>
          </a:p>
          <a:p>
            <a:r>
              <a:rPr lang="en-US" dirty="0" smtClean="0"/>
              <a:t>Developed as a Github clone for self-hosting</a:t>
            </a:r>
          </a:p>
          <a:p>
            <a:r>
              <a:rPr lang="en-US" dirty="0" smtClean="0"/>
              <a:t>Allows for </a:t>
            </a:r>
            <a:r>
              <a:rPr lang="en-US" dirty="0" smtClean="0"/>
              <a:t>access to </a:t>
            </a:r>
            <a:r>
              <a:rPr lang="en-US" dirty="0" smtClean="0"/>
              <a:t>the repository from a web browser</a:t>
            </a:r>
          </a:p>
          <a:p>
            <a:r>
              <a:rPr lang="en-US" dirty="0" smtClean="0"/>
              <a:t>Issue and milestone tracking implemented</a:t>
            </a:r>
          </a:p>
          <a:p>
            <a:r>
              <a:rPr lang="en-US" dirty="0" smtClean="0"/>
              <a:t>Support for attachments and code snippets</a:t>
            </a:r>
          </a:p>
          <a:p>
            <a:r>
              <a:rPr lang="en-US" dirty="0" smtClean="0"/>
              <a:t>Integration of a wiki and wall for project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3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Runs on a Ruby on Rails platform</a:t>
            </a:r>
          </a:p>
          <a:p>
            <a:r>
              <a:rPr lang="en-US" dirty="0" smtClean="0"/>
              <a:t>Developed for Debian or Ubuntu systems, however community support exists for other distributions such as Arch, CentOS, Fedora, or Gentoo</a:t>
            </a:r>
          </a:p>
          <a:p>
            <a:r>
              <a:rPr lang="en-US" dirty="0" smtClean="0"/>
              <a:t>Requires a specified version of Ruby and several Gem components to operate</a:t>
            </a:r>
          </a:p>
          <a:p>
            <a:r>
              <a:rPr lang="en-US" dirty="0" smtClean="0"/>
              <a:t>Based to run on top of Git, and utilizes a special Git user account to separate the repository</a:t>
            </a:r>
          </a:p>
          <a:p>
            <a:r>
              <a:rPr lang="en-US" dirty="0" smtClean="0"/>
              <a:t>Utilizes </a:t>
            </a:r>
            <a:r>
              <a:rPr lang="en-US" dirty="0"/>
              <a:t>N</a:t>
            </a:r>
            <a:r>
              <a:rPr lang="en-US" dirty="0" smtClean="0"/>
              <a:t>ginx as the web server, as opposed to Apache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96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user is able to submit a generated SSH key to uniquely identify the submitter and machine</a:t>
            </a:r>
          </a:p>
          <a:p>
            <a:pPr lvl="1"/>
            <a:r>
              <a:rPr lang="en-US" dirty="0" smtClean="0"/>
              <a:t>Option to input a passphrase along with the key is possible</a:t>
            </a:r>
          </a:p>
          <a:p>
            <a:r>
              <a:rPr lang="en-US" dirty="0" smtClean="0"/>
              <a:t>Commits are done through an SSH shell, using the generated public key for authentication</a:t>
            </a:r>
          </a:p>
          <a:p>
            <a:r>
              <a:rPr lang="en-US" dirty="0" smtClean="0"/>
              <a:t>Cloning of the repository can be done through either HTTP or SSH</a:t>
            </a:r>
          </a:p>
        </p:txBody>
      </p:sp>
    </p:spTree>
    <p:extLst>
      <p:ext uri="{BB962C8B-B14F-4D97-AF65-F5344CB8AC3E}">
        <p14:creationId xmlns:p14="http://schemas.microsoft.com/office/powerpoint/2010/main" val="260882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Supports the deployment of hooks, both service and web</a:t>
            </a:r>
          </a:p>
          <a:p>
            <a:pPr lvl="1"/>
            <a:r>
              <a:rPr lang="en-US" dirty="0" smtClean="0"/>
              <a:t>Service hooks can be used to launch specific services or compilations based on a particular event, such as a commit or </a:t>
            </a:r>
            <a:r>
              <a:rPr lang="en-US" dirty="0" smtClean="0"/>
              <a:t>merge</a:t>
            </a:r>
          </a:p>
          <a:p>
            <a:pPr lvl="2"/>
            <a:r>
              <a:rPr lang="en-US" dirty="0" smtClean="0"/>
              <a:t>Continuous integration servers, such as GitLab CI, provide additional features within this set of options</a:t>
            </a:r>
            <a:endParaRPr lang="en-US" dirty="0" smtClean="0"/>
          </a:p>
          <a:p>
            <a:pPr lvl="1"/>
            <a:r>
              <a:rPr lang="en-US" dirty="0" smtClean="0"/>
              <a:t>Web hooks can be used to deploy the project remotely to a separate development server</a:t>
            </a:r>
          </a:p>
          <a:p>
            <a:r>
              <a:rPr lang="en-US" dirty="0" smtClean="0"/>
              <a:t>RSS feed provided to allow the latest project news and developments to be sent to your personal reader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94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GitLab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the combination of Git and GitLab to maintain our code</a:t>
            </a:r>
            <a:endParaRPr lang="en-US" dirty="0"/>
          </a:p>
          <a:p>
            <a:pPr lvl="1"/>
            <a:r>
              <a:rPr lang="en-US" dirty="0" smtClean="0"/>
              <a:t>By submitting each work session’s code, we ensure that a record is kept of our development along each step of the process</a:t>
            </a:r>
          </a:p>
          <a:p>
            <a:pPr lvl="1"/>
            <a:r>
              <a:rPr lang="en-US" dirty="0" smtClean="0"/>
              <a:t>The merging process makes it easy to compile everyone’s work together</a:t>
            </a:r>
          </a:p>
          <a:p>
            <a:pPr lvl="1"/>
            <a:r>
              <a:rPr lang="en-US" dirty="0" smtClean="0"/>
              <a:t>In the case of a mistake being made in the code, we are able to revert to any edition committed previously into the repository</a:t>
            </a:r>
          </a:p>
        </p:txBody>
      </p:sp>
    </p:spTree>
    <p:extLst>
      <p:ext uri="{BB962C8B-B14F-4D97-AF65-F5344CB8AC3E}">
        <p14:creationId xmlns:p14="http://schemas.microsoft.com/office/powerpoint/2010/main" val="407354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GitLab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Issue Tracking</a:t>
            </a:r>
          </a:p>
          <a:p>
            <a:pPr lvl="1"/>
            <a:r>
              <a:rPr lang="en-US" dirty="0" smtClean="0"/>
              <a:t>We can assign small parts of the project to team members through GitLab</a:t>
            </a:r>
          </a:p>
          <a:p>
            <a:pPr lvl="1"/>
            <a:r>
              <a:rPr lang="en-US" dirty="0" smtClean="0"/>
              <a:t>This allows the group to know exactly what needs worked on</a:t>
            </a:r>
          </a:p>
          <a:p>
            <a:pPr lvl="1"/>
            <a:r>
              <a:rPr lang="en-US" dirty="0" smtClean="0"/>
              <a:t>Bugs can also be submitted as an issue, and assigned to a particular developer to address</a:t>
            </a:r>
          </a:p>
          <a:p>
            <a:pPr lvl="1"/>
            <a:r>
              <a:rPr lang="en-US" dirty="0" smtClean="0"/>
              <a:t>Issues can be closed in a ticketing like system to show which parts of the project have been completed</a:t>
            </a:r>
          </a:p>
          <a:p>
            <a:pPr lvl="1"/>
            <a:r>
              <a:rPr lang="en-US" dirty="0" smtClean="0"/>
              <a:t>Milestones can be created with issues assigned to them, and a chosen due date applied</a:t>
            </a:r>
          </a:p>
        </p:txBody>
      </p:sp>
    </p:spTree>
    <p:extLst>
      <p:ext uri="{BB962C8B-B14F-4D97-AF65-F5344CB8AC3E}">
        <p14:creationId xmlns:p14="http://schemas.microsoft.com/office/powerpoint/2010/main" val="127486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GitLab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</a:p>
          <a:p>
            <a:pPr lvl="1"/>
            <a:r>
              <a:rPr lang="en-US" dirty="0" smtClean="0"/>
              <a:t>“A file does not exist unless it is present in multiple geographical locations”</a:t>
            </a:r>
          </a:p>
          <a:p>
            <a:pPr lvl="1"/>
            <a:r>
              <a:rPr lang="en-US" dirty="0" smtClean="0"/>
              <a:t>With a local repository on each of our machines, development server, and our GitLab server, we have a great amount of data redundancy in the event of a failure, either software or hardware</a:t>
            </a:r>
          </a:p>
          <a:p>
            <a:pPr lvl="1"/>
            <a:r>
              <a:rPr lang="en-US" dirty="0" smtClean="0"/>
              <a:t>Our repository is stored on the Amazon cloud in addition to our server on campus</a:t>
            </a:r>
          </a:p>
          <a:p>
            <a:pPr lvl="1"/>
            <a:r>
              <a:rPr lang="en-US" dirty="0" smtClean="0"/>
              <a:t>Allows us to pull old versions of the project as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8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GitLab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for self-maintained version control for a closed source project</a:t>
            </a:r>
          </a:p>
          <a:p>
            <a:r>
              <a:rPr lang="en-US" dirty="0" smtClean="0"/>
              <a:t>Integrates seamlessly with Git</a:t>
            </a:r>
          </a:p>
          <a:p>
            <a:r>
              <a:rPr lang="en-US" dirty="0" smtClean="0"/>
              <a:t>Allows for a detailed viewing and documentation of the project</a:t>
            </a:r>
          </a:p>
          <a:p>
            <a:r>
              <a:rPr lang="en-US" dirty="0" smtClean="0"/>
              <a:t>Common alternative is Github, which does not provide free </a:t>
            </a:r>
            <a:r>
              <a:rPr lang="en-US" smtClean="0"/>
              <a:t>hosting </a:t>
            </a:r>
            <a:r>
              <a:rPr lang="en-US" smtClean="0"/>
              <a:t>for </a:t>
            </a:r>
            <a:r>
              <a:rPr lang="en-US" dirty="0" smtClean="0"/>
              <a:t>closed source projects</a:t>
            </a:r>
          </a:p>
        </p:txBody>
      </p:sp>
    </p:spTree>
    <p:extLst>
      <p:ext uri="{BB962C8B-B14F-4D97-AF65-F5344CB8AC3E}">
        <p14:creationId xmlns:p14="http://schemas.microsoft.com/office/powerpoint/2010/main" val="254720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machine used for development has a Git shell installed, and key generated to deploy to the central repository</a:t>
            </a:r>
          </a:p>
          <a:p>
            <a:r>
              <a:rPr lang="en-US" dirty="0" err="1" smtClean="0"/>
              <a:t>WinSCP</a:t>
            </a:r>
            <a:r>
              <a:rPr lang="en-US" dirty="0" smtClean="0"/>
              <a:t> used for the Windows machines to synchronize the code with the development server</a:t>
            </a:r>
          </a:p>
          <a:p>
            <a:r>
              <a:rPr lang="en-US" dirty="0" smtClean="0"/>
              <a:t>Development server running CentOS 6.4</a:t>
            </a:r>
          </a:p>
          <a:p>
            <a:r>
              <a:rPr lang="en-US" dirty="0" smtClean="0"/>
              <a:t>Apache web server used to host the content, with individualized public html folders in each home directory</a:t>
            </a:r>
          </a:p>
        </p:txBody>
      </p:sp>
    </p:spTree>
    <p:extLst>
      <p:ext uri="{BB962C8B-B14F-4D97-AF65-F5344CB8AC3E}">
        <p14:creationId xmlns:p14="http://schemas.microsoft.com/office/powerpoint/2010/main" val="101503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tools exist which accomplish the </a:t>
            </a:r>
            <a:r>
              <a:rPr lang="en-US" dirty="0" smtClean="0"/>
              <a:t>task, </a:t>
            </a:r>
            <a:r>
              <a:rPr lang="en-US" dirty="0" smtClean="0"/>
              <a:t>or at least an element of the overarching problem</a:t>
            </a:r>
          </a:p>
          <a:p>
            <a:pPr lvl="1"/>
            <a:r>
              <a:rPr lang="en-US" dirty="0" smtClean="0"/>
              <a:t>SVN</a:t>
            </a:r>
          </a:p>
          <a:p>
            <a:pPr lvl="1"/>
            <a:r>
              <a:rPr lang="en-US" dirty="0" smtClean="0"/>
              <a:t>Bazaar</a:t>
            </a:r>
          </a:p>
          <a:p>
            <a:pPr lvl="1"/>
            <a:r>
              <a:rPr lang="en-US" dirty="0" smtClean="0"/>
              <a:t>Mercurial</a:t>
            </a:r>
          </a:p>
          <a:p>
            <a:r>
              <a:rPr lang="en-US" dirty="0" smtClean="0"/>
              <a:t>To address our problems, we have chosen to use a development environment consisting of the use of both Git and GitLab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45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GitLab is running on a specialized server in the Amazon EC2 Virginia cloud</a:t>
            </a:r>
          </a:p>
          <a:p>
            <a:pPr lvl="1"/>
            <a:r>
              <a:rPr lang="en-US" dirty="0" smtClean="0"/>
              <a:t>Running remotely to allow access both on and off campus</a:t>
            </a:r>
          </a:p>
          <a:p>
            <a:pPr lvl="1"/>
            <a:r>
              <a:rPr lang="en-US" dirty="0" smtClean="0"/>
              <a:t>Deployed on an Amazon </a:t>
            </a:r>
            <a:r>
              <a:rPr lang="en-US" dirty="0"/>
              <a:t>m</a:t>
            </a:r>
            <a:r>
              <a:rPr lang="en-US" dirty="0" smtClean="0"/>
              <a:t>icro virtual server</a:t>
            </a:r>
          </a:p>
          <a:p>
            <a:pPr lvl="1"/>
            <a:r>
              <a:rPr lang="en-US" dirty="0" smtClean="0"/>
              <a:t>Server running TurnKey Linux</a:t>
            </a:r>
          </a:p>
          <a:p>
            <a:pPr lvl="2"/>
            <a:r>
              <a:rPr lang="en-US" dirty="0" smtClean="0"/>
              <a:t>Stripped down version of Debian, with the sole purpose of hosting a GitLab instance</a:t>
            </a:r>
          </a:p>
        </p:txBody>
      </p:sp>
    </p:spTree>
    <p:extLst>
      <p:ext uri="{BB962C8B-B14F-4D97-AF65-F5344CB8AC3E}">
        <p14:creationId xmlns:p14="http://schemas.microsoft.com/office/powerpoint/2010/main" val="75232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 demo</a:t>
            </a:r>
          </a:p>
          <a:p>
            <a:pPr lvl="1"/>
            <a:r>
              <a:rPr lang="en-US" dirty="0">
                <a:hlinkClick r:id="rId2"/>
              </a:rPr>
              <a:t>http://54.242.34.43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843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 can be downloaded for Windows, Linux or Mac</a:t>
            </a:r>
          </a:p>
          <a:p>
            <a:pPr lvl="1"/>
            <a:r>
              <a:rPr lang="en-US" dirty="0">
                <a:hlinkClick r:id="rId2"/>
              </a:rPr>
              <a:t>http://git-scm.com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393192" lvl="1" indent="0">
              <a:buNone/>
            </a:pPr>
            <a:endParaRPr lang="en-US" dirty="0" smtClean="0"/>
          </a:p>
          <a:p>
            <a:r>
              <a:rPr lang="en-US" dirty="0" smtClean="0"/>
              <a:t>GUI clients are available for Git</a:t>
            </a:r>
          </a:p>
          <a:p>
            <a:pPr lvl="1"/>
            <a:r>
              <a:rPr lang="en-US" dirty="0">
                <a:hlinkClick r:id="rId3"/>
              </a:rPr>
              <a:t>http://git-scm.com/downloads/guis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68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Git shell is installed, it is best to generate a security key</a:t>
            </a:r>
          </a:p>
          <a:p>
            <a:pPr lvl="1"/>
            <a:r>
              <a:rPr lang="de-DE" sz="2000" dirty="0"/>
              <a:t>ssh-keygen -t rsa -C </a:t>
            </a:r>
            <a:r>
              <a:rPr lang="de-DE" sz="2000" dirty="0" smtClean="0"/>
              <a:t>"</a:t>
            </a:r>
            <a:r>
              <a:rPr lang="de-DE" sz="2000" i="1" dirty="0" smtClean="0"/>
              <a:t>yourEmail@cedarville.edu</a:t>
            </a:r>
            <a:r>
              <a:rPr lang="de-DE" sz="2000" dirty="0" smtClean="0"/>
              <a:t>"</a:t>
            </a:r>
          </a:p>
          <a:p>
            <a:pPr marL="393192" lvl="1" indent="0">
              <a:buNone/>
            </a:pPr>
            <a:endParaRPr lang="de-DE" sz="2000" dirty="0" smtClean="0"/>
          </a:p>
          <a:p>
            <a:r>
              <a:rPr lang="en-US" dirty="0" smtClean="0"/>
              <a:t>Copy the generated key to the server for authentication</a:t>
            </a:r>
          </a:p>
          <a:p>
            <a:pPr lvl="1"/>
            <a:r>
              <a:rPr lang="en-US" sz="2000" dirty="0"/>
              <a:t>clip &lt; ~/.</a:t>
            </a:r>
            <a:r>
              <a:rPr lang="en-US" sz="2000" dirty="0" err="1" smtClean="0"/>
              <a:t>ssh</a:t>
            </a:r>
            <a:r>
              <a:rPr lang="en-US" sz="2000" dirty="0" smtClean="0"/>
              <a:t>/id_rsa.pub</a:t>
            </a:r>
          </a:p>
          <a:p>
            <a:pPr marL="393192" lvl="1" indent="0">
              <a:buNone/>
            </a:pPr>
            <a:endParaRPr lang="en-US" sz="2000" dirty="0" smtClean="0"/>
          </a:p>
          <a:p>
            <a:r>
              <a:rPr lang="en-US" dirty="0" smtClean="0"/>
              <a:t>Clone the </a:t>
            </a:r>
            <a:r>
              <a:rPr lang="en-US" dirty="0" err="1" smtClean="0"/>
              <a:t>git</a:t>
            </a:r>
            <a:r>
              <a:rPr lang="en-US" dirty="0" smtClean="0"/>
              <a:t> repository to your local machine</a:t>
            </a:r>
          </a:p>
          <a:p>
            <a:pPr lvl="1"/>
            <a:r>
              <a:rPr lang="en-US" sz="2000" dirty="0" err="1" smtClean="0"/>
              <a:t>git</a:t>
            </a:r>
            <a:r>
              <a:rPr lang="en-US" sz="2000" dirty="0" smtClean="0"/>
              <a:t> clone </a:t>
            </a:r>
            <a:r>
              <a:rPr lang="en-US" sz="2000" dirty="0" err="1" smtClean="0"/>
              <a:t>git@kashyyyk.cedarville.edu:hcjb_web_gui.git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3673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Git commands for everyday usage are relatively simple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pull</a:t>
            </a:r>
          </a:p>
          <a:p>
            <a:pPr lvl="2"/>
            <a:r>
              <a:rPr lang="en-US" sz="1600" dirty="0" smtClean="0"/>
              <a:t>Get the latest changes to the code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add .</a:t>
            </a:r>
          </a:p>
          <a:p>
            <a:pPr lvl="2"/>
            <a:r>
              <a:rPr lang="en-US" sz="1600" dirty="0" smtClean="0"/>
              <a:t>Add any newly created files to the repository for tracking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add –u</a:t>
            </a:r>
          </a:p>
          <a:p>
            <a:pPr lvl="2"/>
            <a:r>
              <a:rPr lang="en-US" sz="1600" dirty="0" smtClean="0"/>
              <a:t>Remove any deleted files from tracking and the repository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commit –m ‘Changes’</a:t>
            </a:r>
          </a:p>
          <a:p>
            <a:pPr lvl="2"/>
            <a:r>
              <a:rPr lang="en-US" sz="1600" dirty="0" smtClean="0"/>
              <a:t>Make a version of changes you have made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push</a:t>
            </a:r>
          </a:p>
          <a:p>
            <a:pPr lvl="2"/>
            <a:r>
              <a:rPr lang="en-US" sz="1600" dirty="0" smtClean="0"/>
              <a:t>Deploy the latest changes to the central repository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2805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 pull example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230" y="2438400"/>
            <a:ext cx="6573168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7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Git is installed client side and server side, GitLab is installed on the server used for the central repository</a:t>
            </a:r>
          </a:p>
          <a:p>
            <a:pPr lvl="1"/>
            <a:r>
              <a:rPr lang="en-US" dirty="0" smtClean="0">
                <a:hlinkClick r:id="rId2"/>
              </a:rPr>
              <a:t>http://gitlab.org/</a:t>
            </a:r>
            <a:endParaRPr lang="en-US" dirty="0" smtClean="0"/>
          </a:p>
          <a:p>
            <a:r>
              <a:rPr lang="en-US" dirty="0" smtClean="0"/>
              <a:t>An installation guide is provided with the recommended use of a Debian or Ubuntu server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github.com/gitlabhq/gitlabhq#installation</a:t>
            </a:r>
            <a:endParaRPr lang="en-US" dirty="0" smtClean="0"/>
          </a:p>
          <a:p>
            <a:r>
              <a:rPr lang="en-US" dirty="0" smtClean="0"/>
              <a:t>TurnKey prebuilt GitLab versions also available</a:t>
            </a:r>
          </a:p>
          <a:p>
            <a:pPr lvl="1"/>
            <a:r>
              <a:rPr lang="en-US" dirty="0">
                <a:hlinkClick r:id="rId4"/>
              </a:rPr>
              <a:t>http://www.turnkeylinux.org/gitlab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05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 the course of our project, we have found both Git and GitLab to be powerful tools which have greatly aided our development process</a:t>
            </a:r>
          </a:p>
          <a:p>
            <a:r>
              <a:rPr lang="en-US" dirty="0" smtClean="0"/>
              <a:t>While Git has provided the majority of the behind the scenes features, GitLab has allowed us to seamlessly integrate these tools within our development environment</a:t>
            </a:r>
          </a:p>
          <a:p>
            <a:r>
              <a:rPr lang="en-US" dirty="0" smtClean="0"/>
              <a:t>How would your project management be different if Git was used instead of SVN?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8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and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Git</a:t>
            </a:r>
          </a:p>
          <a:p>
            <a:pPr lvl="1"/>
            <a:r>
              <a:rPr lang="en-US" dirty="0">
                <a:hlinkClick r:id="rId2"/>
              </a:rPr>
              <a:t>http://git-scm.com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GitLab</a:t>
            </a:r>
          </a:p>
          <a:p>
            <a:pPr lvl="1"/>
            <a:r>
              <a:rPr lang="en-US" dirty="0">
                <a:hlinkClick r:id="rId3"/>
              </a:rPr>
              <a:t>http://gitlab.org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Git and SVN Comparison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git.wiki.kernel.org/index.php/GitSvnComparison</a:t>
            </a:r>
            <a:endParaRPr lang="en-US" dirty="0" smtClean="0"/>
          </a:p>
          <a:p>
            <a:r>
              <a:rPr lang="en-US" dirty="0" smtClean="0"/>
              <a:t>Switch from SVN to Git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blog.teamtreehouse.com/why-you-should-switch-from-subversion-to-git</a:t>
            </a:r>
            <a:endParaRPr lang="en-US" dirty="0" smtClean="0"/>
          </a:p>
          <a:p>
            <a:pPr lvl="1"/>
            <a:r>
              <a:rPr lang="en-US" dirty="0">
                <a:hlinkClick r:id="rId6"/>
              </a:rPr>
              <a:t>https://github.com/nirvdrum/svn2git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4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and educate on the tools Git and GitLab</a:t>
            </a:r>
          </a:p>
          <a:p>
            <a:r>
              <a:rPr lang="en-US" dirty="0" smtClean="0"/>
              <a:t>Advantages of Git over SVN</a:t>
            </a:r>
          </a:p>
          <a:p>
            <a:r>
              <a:rPr lang="en-US" dirty="0" smtClean="0"/>
              <a:t>How these tools are used in combination</a:t>
            </a:r>
          </a:p>
          <a:p>
            <a:r>
              <a:rPr lang="en-US" dirty="0" smtClean="0"/>
              <a:t>Method for implementing this toolset into your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38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Git is a version control system</a:t>
            </a:r>
          </a:p>
          <a:p>
            <a:r>
              <a:rPr lang="en-US" dirty="0" smtClean="0"/>
              <a:t>Developed as a repository system for both local and remote changes</a:t>
            </a:r>
          </a:p>
          <a:p>
            <a:r>
              <a:rPr lang="en-US" dirty="0" smtClean="0"/>
              <a:t>Allows teammates to work simultaneously on a project</a:t>
            </a:r>
          </a:p>
          <a:p>
            <a:r>
              <a:rPr lang="en-US" dirty="0" smtClean="0"/>
              <a:t>Tracks each commit, allowing for a detailed documentation of the project along every step</a:t>
            </a:r>
          </a:p>
          <a:p>
            <a:r>
              <a:rPr lang="en-US" dirty="0" smtClean="0"/>
              <a:t>Allows for advanced merging and branching operations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29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by Linus Torvalds as a replacement for SVN and to manage the development of the Linux kernel</a:t>
            </a:r>
            <a:br>
              <a:rPr lang="en-US" dirty="0" smtClean="0"/>
            </a:br>
            <a:endParaRPr lang="en-US" dirty="0" smtClean="0"/>
          </a:p>
          <a:p>
            <a:r>
              <a:rPr lang="en-US" sz="2000" i="1" dirty="0" smtClean="0"/>
              <a:t>“</a:t>
            </a:r>
            <a:r>
              <a:rPr lang="en-US" sz="2000" i="1" dirty="0"/>
              <a:t>Subversion has been the most pointless project ever </a:t>
            </a:r>
            <a:r>
              <a:rPr lang="en-US" sz="2000" i="1" dirty="0" smtClean="0"/>
              <a:t>started…</a:t>
            </a:r>
            <a:r>
              <a:rPr lang="en-US" sz="2000" i="1" dirty="0"/>
              <a:t>Subversion used to say CVS done right: with that slogan there is nowhere you can go. There is no way to do CVS </a:t>
            </a:r>
            <a:r>
              <a:rPr lang="en-US" sz="2000" i="1" dirty="0" smtClean="0"/>
              <a:t>right…</a:t>
            </a:r>
            <a:r>
              <a:rPr lang="en-US" sz="2000" i="1" dirty="0"/>
              <a:t>If you like using CVS, you should be in some kind of mental institution or somewhere else</a:t>
            </a:r>
            <a:r>
              <a:rPr lang="en-US" sz="2000" i="1" dirty="0" smtClean="0"/>
              <a:t>.”</a:t>
            </a:r>
            <a:r>
              <a:rPr lang="en-US" sz="2000" dirty="0" smtClean="0"/>
              <a:t>	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-Linus Torvalds</a:t>
            </a:r>
          </a:p>
        </p:txBody>
      </p:sp>
    </p:spTree>
    <p:extLst>
      <p:ext uri="{BB962C8B-B14F-4D97-AF65-F5344CB8AC3E}">
        <p14:creationId xmlns:p14="http://schemas.microsoft.com/office/powerpoint/2010/main" val="142931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in Industry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Companies and projects currently using Git</a:t>
            </a:r>
          </a:p>
          <a:p>
            <a:pPr lvl="1"/>
            <a:r>
              <a:rPr lang="en-US" dirty="0" smtClean="0"/>
              <a:t>Google</a:t>
            </a:r>
          </a:p>
          <a:p>
            <a:pPr lvl="1"/>
            <a:r>
              <a:rPr lang="en-US" dirty="0" smtClean="0"/>
              <a:t>Android</a:t>
            </a:r>
          </a:p>
          <a:p>
            <a:pPr lvl="1"/>
            <a:r>
              <a:rPr lang="en-US" dirty="0" smtClean="0"/>
              <a:t>Facebook</a:t>
            </a:r>
          </a:p>
          <a:p>
            <a:pPr lvl="1"/>
            <a:r>
              <a:rPr lang="en-US" dirty="0" smtClean="0"/>
              <a:t>Microsoft</a:t>
            </a:r>
          </a:p>
          <a:p>
            <a:pPr lvl="1"/>
            <a:r>
              <a:rPr lang="en-US" dirty="0" smtClean="0"/>
              <a:t>Netflix</a:t>
            </a:r>
          </a:p>
          <a:p>
            <a:pPr lvl="1"/>
            <a:r>
              <a:rPr lang="en-US" dirty="0" smtClean="0"/>
              <a:t>Linux</a:t>
            </a:r>
          </a:p>
          <a:p>
            <a:pPr lvl="1"/>
            <a:r>
              <a:rPr lang="en-US" dirty="0" smtClean="0"/>
              <a:t>Ruby on Rails</a:t>
            </a:r>
          </a:p>
          <a:p>
            <a:pPr lvl="1"/>
            <a:r>
              <a:rPr lang="en-US" dirty="0" smtClean="0"/>
              <a:t>Gnome</a:t>
            </a:r>
          </a:p>
          <a:p>
            <a:pPr lvl="1"/>
            <a:r>
              <a:rPr lang="en-US" dirty="0" smtClean="0"/>
              <a:t>KDE</a:t>
            </a:r>
          </a:p>
          <a:p>
            <a:pPr lvl="1"/>
            <a:r>
              <a:rPr lang="en-US" dirty="0" smtClean="0"/>
              <a:t>Eclipse</a:t>
            </a:r>
          </a:p>
          <a:p>
            <a:pPr lvl="1"/>
            <a:r>
              <a:rPr lang="en-US" dirty="0" smtClean="0"/>
              <a:t>X.org</a:t>
            </a:r>
          </a:p>
        </p:txBody>
      </p:sp>
    </p:spTree>
    <p:extLst>
      <p:ext uri="{BB962C8B-B14F-4D97-AF65-F5344CB8AC3E}">
        <p14:creationId xmlns:p14="http://schemas.microsoft.com/office/powerpoint/2010/main" val="129988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Git is Better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Git tracks the content rather than the files</a:t>
            </a:r>
          </a:p>
          <a:p>
            <a:r>
              <a:rPr lang="en-US" dirty="0" smtClean="0"/>
              <a:t>Branches are lightweight, and merging is a simple process</a:t>
            </a:r>
          </a:p>
          <a:p>
            <a:r>
              <a:rPr lang="en-US" dirty="0" smtClean="0"/>
              <a:t>Allows for a more streamlined offline development process</a:t>
            </a:r>
          </a:p>
          <a:p>
            <a:r>
              <a:rPr lang="en-US" dirty="0" smtClean="0"/>
              <a:t>Repositories are smaller in size </a:t>
            </a:r>
            <a:r>
              <a:rPr lang="en-US" dirty="0" smtClean="0"/>
              <a:t>and are </a:t>
            </a:r>
            <a:r>
              <a:rPr lang="en-US" dirty="0" smtClean="0"/>
              <a:t>stored in a single .</a:t>
            </a:r>
            <a:r>
              <a:rPr lang="en-US" dirty="0" err="1" smtClean="0"/>
              <a:t>git</a:t>
            </a:r>
            <a:r>
              <a:rPr lang="en-US" dirty="0" smtClean="0"/>
              <a:t> directory</a:t>
            </a:r>
          </a:p>
          <a:p>
            <a:r>
              <a:rPr lang="en-US" dirty="0" smtClean="0"/>
              <a:t>Allows for advanced staging operations, and the use of stashing when working through troublesome sections</a:t>
            </a:r>
          </a:p>
        </p:txBody>
      </p:sp>
    </p:spTree>
    <p:extLst>
      <p:ext uri="{BB962C8B-B14F-4D97-AF65-F5344CB8AC3E}">
        <p14:creationId xmlns:p14="http://schemas.microsoft.com/office/powerpoint/2010/main" val="305560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vs 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 is </a:t>
            </a:r>
            <a:r>
              <a:rPr lang="en-US" i="1" dirty="0" smtClean="0"/>
              <a:t>much</a:t>
            </a:r>
            <a:r>
              <a:rPr lang="en-US" dirty="0" smtClean="0"/>
              <a:t> faster than SVN</a:t>
            </a:r>
          </a:p>
          <a:p>
            <a:pPr lvl="1"/>
            <a:r>
              <a:rPr lang="en-US" dirty="0" smtClean="0"/>
              <a:t>Coded in C, which allows for a great amount of optimization</a:t>
            </a:r>
          </a:p>
          <a:p>
            <a:pPr lvl="1"/>
            <a:r>
              <a:rPr lang="en-US" dirty="0" smtClean="0"/>
              <a:t>Accomplishes </a:t>
            </a:r>
            <a:r>
              <a:rPr lang="en-US" dirty="0"/>
              <a:t>much of the logic client </a:t>
            </a:r>
            <a:r>
              <a:rPr lang="en-US" dirty="0" smtClean="0"/>
              <a:t>side, thereby </a:t>
            </a:r>
            <a:r>
              <a:rPr lang="en-US" dirty="0"/>
              <a:t>reducing time needed for </a:t>
            </a:r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Developed to work on the Linux kernel, so that large project manipulation is at the forefront of the benchmarks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18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523</TotalTime>
  <Words>1893</Words>
  <Application>Microsoft Office PowerPoint</Application>
  <PresentationFormat>On-screen Show (4:3)</PresentationFormat>
  <Paragraphs>224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Flow</vt:lpstr>
      <vt:lpstr>Git and GitLab</vt:lpstr>
      <vt:lpstr>Development Tool</vt:lpstr>
      <vt:lpstr>Development Tool</vt:lpstr>
      <vt:lpstr>Goal</vt:lpstr>
      <vt:lpstr>What is Git</vt:lpstr>
      <vt:lpstr>What is Git</vt:lpstr>
      <vt:lpstr>Git in Industry</vt:lpstr>
      <vt:lpstr>Why Git is Better</vt:lpstr>
      <vt:lpstr>Git vs SVN</vt:lpstr>
      <vt:lpstr>Git vs SVN</vt:lpstr>
      <vt:lpstr>Git vs SVN</vt:lpstr>
      <vt:lpstr>Git vs SVN</vt:lpstr>
      <vt:lpstr>Git vs SVN</vt:lpstr>
      <vt:lpstr>Git vs SVN</vt:lpstr>
      <vt:lpstr>Git vs SVN</vt:lpstr>
      <vt:lpstr>Git vs SVN</vt:lpstr>
      <vt:lpstr>Git vs SVN</vt:lpstr>
      <vt:lpstr>Git vs SVN</vt:lpstr>
      <vt:lpstr>Git vs SVN</vt:lpstr>
      <vt:lpstr>Interface with SVN</vt:lpstr>
      <vt:lpstr>What is GitLab</vt:lpstr>
      <vt:lpstr>What is GitLab</vt:lpstr>
      <vt:lpstr>What is GitLab</vt:lpstr>
      <vt:lpstr>What is GitLab</vt:lpstr>
      <vt:lpstr>Use of GitLab</vt:lpstr>
      <vt:lpstr>Use of GitLab</vt:lpstr>
      <vt:lpstr>Use of GitLab</vt:lpstr>
      <vt:lpstr>Advantages of GitLab</vt:lpstr>
      <vt:lpstr>Our Development Environment</vt:lpstr>
      <vt:lpstr>Our Development Environment</vt:lpstr>
      <vt:lpstr>Demo</vt:lpstr>
      <vt:lpstr>How to Use</vt:lpstr>
      <vt:lpstr>How to Use</vt:lpstr>
      <vt:lpstr>How to Use</vt:lpstr>
      <vt:lpstr>How to Use</vt:lpstr>
      <vt:lpstr>How to Use</vt:lpstr>
      <vt:lpstr>Summary</vt:lpstr>
      <vt:lpstr>References and Resources</vt:lpstr>
    </vt:vector>
  </TitlesOfParts>
  <Company>Cedarville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Gitlab</dc:title>
  <dc:creator>Information Technology</dc:creator>
  <cp:lastModifiedBy>Austin</cp:lastModifiedBy>
  <cp:revision>98</cp:revision>
  <dcterms:created xsi:type="dcterms:W3CDTF">2013-04-06T18:17:33Z</dcterms:created>
  <dcterms:modified xsi:type="dcterms:W3CDTF">2013-04-10T08:05:48Z</dcterms:modified>
</cp:coreProperties>
</file>