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0" r:id="rId3"/>
    <p:sldId id="257" r:id="rId4"/>
    <p:sldId id="258"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10/6/2019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10/6/2019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10/6/2019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10/6/2019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10/6/2019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10/6/2019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10/6/2019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10/6/2019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10/6/2019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10/6/2019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10/6/2019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10/6/2019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Apache_Spark" TargetMode="External"/><Relationship Id="rId7" Type="http://schemas.openxmlformats.org/officeDocument/2006/relationships/hyperlink" Target="http://www.shadowandy.net/2015/05/docker-a-highly-portable-and-lightweight-software-container.htm" TargetMode="External"/><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hyperlink" Target="http://commons.wikimedia.org/wiki/File:Python-logo-notext.svg" TargetMode="Externa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hyperlink" Target="https://data.gov.in/" TargetMode="External"/><Relationship Id="rId2" Type="http://schemas.openxmlformats.org/officeDocument/2006/relationships/hyperlink" Target="https://www.data.gov/"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nalyticsindiamag.com/how-apache-spark-became-essential-for-machine-learning/" TargetMode="External"/><Relationship Id="rId2" Type="http://schemas.openxmlformats.org/officeDocument/2006/relationships/hyperlink" Target="https://github.com/susanli2016/PySpark-and-Mllib" TargetMode="External"/><Relationship Id="rId1" Type="http://schemas.openxmlformats.org/officeDocument/2006/relationships/slideLayout" Target="../slideLayouts/slideLayout2.xml"/><Relationship Id="rId5" Type="http://schemas.openxmlformats.org/officeDocument/2006/relationships/hyperlink" Target="https://en.wikipedia.org/wiki/Apache_Spark" TargetMode="Externa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medium.com/de-bijenkorf-techblog/deploying-machine-learning-models-with-kubeflow-b2cb45cf22f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4620B-CC1D-4487-BD18-01DE218F2436}"/>
              </a:ext>
            </a:extLst>
          </p:cNvPr>
          <p:cNvSpPr>
            <a:spLocks noGrp="1"/>
          </p:cNvSpPr>
          <p:nvPr>
            <p:ph type="ctrTitle"/>
          </p:nvPr>
        </p:nvSpPr>
        <p:spPr/>
        <p:txBody>
          <a:bodyPr/>
          <a:lstStyle/>
          <a:p>
            <a:pPr algn="ctr"/>
            <a:r>
              <a:rPr lang="en-US" sz="8000" dirty="0"/>
              <a:t>Fundamentals of ml application</a:t>
            </a:r>
            <a:endParaRPr lang="en-IN" sz="8000" dirty="0"/>
          </a:p>
        </p:txBody>
      </p:sp>
      <p:pic>
        <p:nvPicPr>
          <p:cNvPr id="4" name="Picture 3">
            <a:extLst>
              <a:ext uri="{FF2B5EF4-FFF2-40B4-BE49-F238E27FC236}">
                <a16:creationId xmlns:a16="http://schemas.microsoft.com/office/drawing/2014/main" id="{1408C510-F176-459C-95FC-3AB03A016A8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81000" y="4679410"/>
            <a:ext cx="2875249" cy="1492733"/>
          </a:xfrm>
          <a:prstGeom prst="rect">
            <a:avLst/>
          </a:prstGeom>
        </p:spPr>
      </p:pic>
      <p:pic>
        <p:nvPicPr>
          <p:cNvPr id="7" name="Picture 6">
            <a:extLst>
              <a:ext uri="{FF2B5EF4-FFF2-40B4-BE49-F238E27FC236}">
                <a16:creationId xmlns:a16="http://schemas.microsoft.com/office/drawing/2014/main" id="{F1FEBA1B-F0B8-4AFA-9E44-263D977BC771}"/>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088296" y="4679410"/>
            <a:ext cx="1704112" cy="1704112"/>
          </a:xfrm>
          <a:prstGeom prst="rect">
            <a:avLst/>
          </a:prstGeom>
        </p:spPr>
      </p:pic>
      <p:pic>
        <p:nvPicPr>
          <p:cNvPr id="10" name="Picture 9">
            <a:extLst>
              <a:ext uri="{FF2B5EF4-FFF2-40B4-BE49-F238E27FC236}">
                <a16:creationId xmlns:a16="http://schemas.microsoft.com/office/drawing/2014/main" id="{72D8DD27-AD0F-4844-8CB2-2841FAC3952E}"/>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6640835" y="4468031"/>
            <a:ext cx="2294918" cy="2047460"/>
          </a:xfrm>
          <a:prstGeom prst="rect">
            <a:avLst/>
          </a:prstGeom>
        </p:spPr>
      </p:pic>
    </p:spTree>
    <p:extLst>
      <p:ext uri="{BB962C8B-B14F-4D97-AF65-F5344CB8AC3E}">
        <p14:creationId xmlns:p14="http://schemas.microsoft.com/office/powerpoint/2010/main" val="2885005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403C-D163-46FC-ACEA-11F66A84F07E}"/>
              </a:ext>
            </a:extLst>
          </p:cNvPr>
          <p:cNvSpPr>
            <a:spLocks noGrp="1"/>
          </p:cNvSpPr>
          <p:nvPr>
            <p:ph type="title"/>
          </p:nvPr>
        </p:nvSpPr>
        <p:spPr/>
        <p:txBody>
          <a:bodyPr/>
          <a:lstStyle/>
          <a:p>
            <a:pPr algn="ctr"/>
            <a:r>
              <a:rPr lang="en-US" dirty="0"/>
              <a:t>ROADMAPS</a:t>
            </a:r>
            <a:endParaRPr lang="en-IN" dirty="0"/>
          </a:p>
        </p:txBody>
      </p:sp>
      <p:sp>
        <p:nvSpPr>
          <p:cNvPr id="3" name="Content Placeholder 2">
            <a:extLst>
              <a:ext uri="{FF2B5EF4-FFF2-40B4-BE49-F238E27FC236}">
                <a16:creationId xmlns:a16="http://schemas.microsoft.com/office/drawing/2014/main" id="{A73ED69D-EB6E-4CB8-9BB5-ABD74AC932E1}"/>
              </a:ext>
            </a:extLst>
          </p:cNvPr>
          <p:cNvSpPr>
            <a:spLocks noGrp="1"/>
          </p:cNvSpPr>
          <p:nvPr>
            <p:ph idx="1"/>
          </p:nvPr>
        </p:nvSpPr>
        <p:spPr/>
        <p:txBody>
          <a:bodyPr>
            <a:normAutofit lnSpcReduction="10000"/>
          </a:bodyPr>
          <a:lstStyle/>
          <a:p>
            <a:r>
              <a:rPr lang="en-US" dirty="0"/>
              <a:t>How data can be recovered for Different applications.</a:t>
            </a:r>
          </a:p>
          <a:p>
            <a:r>
              <a:rPr lang="en-US" dirty="0"/>
              <a:t>Business insight of the Data</a:t>
            </a:r>
          </a:p>
          <a:p>
            <a:r>
              <a:rPr lang="en-US" dirty="0"/>
              <a:t>ML Fundamentals: Statistics, Pipeline, Accuracy, Precision and Recall.</a:t>
            </a:r>
          </a:p>
          <a:p>
            <a:r>
              <a:rPr lang="en-US" dirty="0" err="1"/>
              <a:t>PySpark</a:t>
            </a:r>
            <a:r>
              <a:rPr lang="en-US" dirty="0"/>
              <a:t> ML and Big Data.</a:t>
            </a:r>
          </a:p>
          <a:p>
            <a:r>
              <a:rPr lang="en-US" dirty="0"/>
              <a:t>Deployment of ML Algorithm and it’s practices. Airflow, Docker, </a:t>
            </a:r>
            <a:r>
              <a:rPr lang="en-US" dirty="0" err="1"/>
              <a:t>Kubeflow</a:t>
            </a:r>
            <a:r>
              <a:rPr lang="en-US" dirty="0"/>
              <a:t> etc.</a:t>
            </a:r>
          </a:p>
          <a:p>
            <a:endParaRPr lang="en-US" dirty="0"/>
          </a:p>
          <a:p>
            <a:endParaRPr lang="en-US" dirty="0"/>
          </a:p>
          <a:p>
            <a:r>
              <a:rPr lang="en-US" dirty="0"/>
              <a:t>Open source platform for data: Kaggle, </a:t>
            </a:r>
          </a:p>
          <a:p>
            <a:r>
              <a:rPr lang="en-US" b="1" u="sng" dirty="0">
                <a:hlinkClick r:id="rId2">
                  <a:extLst>
                    <a:ext uri="{A12FA001-AC4F-418D-AE19-62706E023703}">
                      <ahyp:hlinkClr xmlns:ahyp="http://schemas.microsoft.com/office/drawing/2018/hyperlinkcolor" val="tx"/>
                    </a:ext>
                  </a:extLst>
                </a:hlinkClick>
              </a:rPr>
              <a:t>US Govt Data: </a:t>
            </a:r>
            <a:r>
              <a:rPr lang="en-IN" dirty="0">
                <a:hlinkClick r:id="rId2">
                  <a:extLst>
                    <a:ext uri="{A12FA001-AC4F-418D-AE19-62706E023703}">
                      <ahyp:hlinkClr xmlns:ahyp="http://schemas.microsoft.com/office/drawing/2018/hyperlinkcolor" val="tx"/>
                    </a:ext>
                  </a:extLst>
                </a:hlinkClick>
              </a:rPr>
              <a:t>https://www.data.gov/</a:t>
            </a:r>
            <a:r>
              <a:rPr lang="en-IN" dirty="0"/>
              <a:t>, </a:t>
            </a:r>
          </a:p>
          <a:p>
            <a:r>
              <a:rPr lang="en-IN" dirty="0"/>
              <a:t>Indian Govt: </a:t>
            </a:r>
            <a:r>
              <a:rPr lang="en-IN" dirty="0">
                <a:hlinkClick r:id="rId3"/>
              </a:rPr>
              <a:t>https://data.gov.in/</a:t>
            </a:r>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771776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F369B-DE74-4AEA-A0CA-A0275C9D4B1F}"/>
              </a:ext>
            </a:extLst>
          </p:cNvPr>
          <p:cNvSpPr>
            <a:spLocks noGrp="1"/>
          </p:cNvSpPr>
          <p:nvPr>
            <p:ph type="title"/>
          </p:nvPr>
        </p:nvSpPr>
        <p:spPr/>
        <p:txBody>
          <a:bodyPr>
            <a:normAutofit/>
          </a:bodyPr>
          <a:lstStyle/>
          <a:p>
            <a:pPr fontAlgn="base"/>
            <a:r>
              <a:rPr lang="en-US" dirty="0"/>
              <a:t>Data Insights</a:t>
            </a:r>
            <a:br>
              <a:rPr lang="en-US" dirty="0"/>
            </a:br>
            <a:r>
              <a:rPr lang="en-US" sz="3600" dirty="0"/>
              <a:t>What are Data Insights?</a:t>
            </a:r>
            <a:endParaRPr lang="en-IN" dirty="0"/>
          </a:p>
        </p:txBody>
      </p:sp>
      <p:sp>
        <p:nvSpPr>
          <p:cNvPr id="3" name="Content Placeholder 2">
            <a:extLst>
              <a:ext uri="{FF2B5EF4-FFF2-40B4-BE49-F238E27FC236}">
                <a16:creationId xmlns:a16="http://schemas.microsoft.com/office/drawing/2014/main" id="{09B54206-B0BD-47B3-96D7-9094FD0F2A02}"/>
              </a:ext>
            </a:extLst>
          </p:cNvPr>
          <p:cNvSpPr>
            <a:spLocks noGrp="1"/>
          </p:cNvSpPr>
          <p:nvPr>
            <p:ph idx="1"/>
          </p:nvPr>
        </p:nvSpPr>
        <p:spPr/>
        <p:txBody>
          <a:bodyPr/>
          <a:lstStyle/>
          <a:p>
            <a:r>
              <a:rPr lang="en-US" dirty="0"/>
              <a:t>Insights allow, what the model is doing “behind the scenes,” which is especially important when it comes to highly regulated industries like banking and healthcare. </a:t>
            </a:r>
          </a:p>
          <a:p>
            <a:r>
              <a:rPr lang="en-US" dirty="0"/>
              <a:t>Data visualization tools help users understand and explain insights from machine learning model outcomes. These tools make it easier to understand and communicate the value uncovered by the model and drive better business decision-making.</a:t>
            </a:r>
          </a:p>
          <a:p>
            <a:pPr marL="457200" indent="-457200">
              <a:buFont typeface="+mj-lt"/>
              <a:buAutoNum type="arabicPeriod"/>
            </a:pPr>
            <a:r>
              <a:rPr lang="en-US" dirty="0"/>
              <a:t>Collecting the Data:</a:t>
            </a:r>
          </a:p>
          <a:p>
            <a:pPr lvl="1"/>
            <a:r>
              <a:rPr lang="en-US" dirty="0"/>
              <a:t> Some open source platform.</a:t>
            </a:r>
          </a:p>
          <a:p>
            <a:pPr lvl="1"/>
            <a:r>
              <a:rPr lang="en-US" dirty="0"/>
              <a:t>By On premise</a:t>
            </a:r>
          </a:p>
        </p:txBody>
      </p:sp>
    </p:spTree>
    <p:extLst>
      <p:ext uri="{BB962C8B-B14F-4D97-AF65-F5344CB8AC3E}">
        <p14:creationId xmlns:p14="http://schemas.microsoft.com/office/powerpoint/2010/main" val="1255111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58EAB-4285-4B94-8669-34F93B03A6FC}"/>
              </a:ext>
            </a:extLst>
          </p:cNvPr>
          <p:cNvSpPr>
            <a:spLocks noGrp="1"/>
          </p:cNvSpPr>
          <p:nvPr>
            <p:ph type="title"/>
          </p:nvPr>
        </p:nvSpPr>
        <p:spPr/>
        <p:txBody>
          <a:bodyPr/>
          <a:lstStyle/>
          <a:p>
            <a:pPr algn="ctr"/>
            <a:r>
              <a:rPr lang="en-US" dirty="0"/>
              <a:t>Data Exploration</a:t>
            </a:r>
            <a:endParaRPr lang="en-IN" dirty="0"/>
          </a:p>
        </p:txBody>
      </p:sp>
      <p:sp>
        <p:nvSpPr>
          <p:cNvPr id="3" name="Content Placeholder 2">
            <a:extLst>
              <a:ext uri="{FF2B5EF4-FFF2-40B4-BE49-F238E27FC236}">
                <a16:creationId xmlns:a16="http://schemas.microsoft.com/office/drawing/2014/main" id="{4938800E-A34D-4AFA-BE65-D32162B2ECBA}"/>
              </a:ext>
            </a:extLst>
          </p:cNvPr>
          <p:cNvSpPr>
            <a:spLocks noGrp="1"/>
          </p:cNvSpPr>
          <p:nvPr>
            <p:ph idx="1"/>
          </p:nvPr>
        </p:nvSpPr>
        <p:spPr/>
        <p:txBody>
          <a:bodyPr>
            <a:normAutofit/>
          </a:bodyPr>
          <a:lstStyle/>
          <a:p>
            <a:r>
              <a:rPr lang="en-US" dirty="0"/>
              <a:t>To improve the overall model accuracy and getting data ready to apply to any other ML algorithm.</a:t>
            </a:r>
          </a:p>
          <a:p>
            <a:r>
              <a:rPr lang="en-US" dirty="0"/>
              <a:t>Techniques:</a:t>
            </a:r>
          </a:p>
          <a:p>
            <a:pPr marL="617220" lvl="1" indent="-342900">
              <a:buFont typeface="+mj-lt"/>
              <a:buAutoNum type="arabicPeriod"/>
            </a:pPr>
            <a:r>
              <a:rPr lang="en-IN" dirty="0"/>
              <a:t>Variable Identification: Which to delete and which to take.</a:t>
            </a:r>
          </a:p>
          <a:p>
            <a:pPr marL="617220" lvl="1" indent="-342900">
              <a:buFont typeface="+mj-lt"/>
              <a:buAutoNum type="arabicPeriod"/>
            </a:pPr>
            <a:r>
              <a:rPr lang="en-IN" dirty="0"/>
              <a:t>Univariate Analysis &amp; Bi-variate Analysis-&gt; Correlation and Collinear y= 5+x1*5+x2*6</a:t>
            </a:r>
          </a:p>
          <a:p>
            <a:pPr marL="617220" lvl="1" indent="-342900">
              <a:buFont typeface="+mj-lt"/>
              <a:buAutoNum type="arabicPeriod"/>
            </a:pPr>
            <a:r>
              <a:rPr lang="en-IN" dirty="0"/>
              <a:t>Missing values treatment</a:t>
            </a:r>
          </a:p>
          <a:p>
            <a:pPr marL="617220" lvl="1" indent="-342900">
              <a:buFont typeface="+mj-lt"/>
              <a:buAutoNum type="arabicPeriod"/>
            </a:pPr>
            <a:r>
              <a:rPr lang="en-IN" dirty="0"/>
              <a:t>Outlier treatment: Through visualization : Boxplot</a:t>
            </a:r>
          </a:p>
          <a:p>
            <a:pPr marL="617220" lvl="1" indent="-342900">
              <a:buFont typeface="+mj-lt"/>
              <a:buAutoNum type="arabicPeriod"/>
            </a:pPr>
            <a:r>
              <a:rPr lang="en-IN" dirty="0"/>
              <a:t>Feature Engineering: Label Encode and </a:t>
            </a:r>
            <a:r>
              <a:rPr lang="en-IN" dirty="0" err="1"/>
              <a:t>OneHotEncoder</a:t>
            </a:r>
            <a:r>
              <a:rPr lang="en-IN" dirty="0"/>
              <a:t> etc.</a:t>
            </a:r>
          </a:p>
          <a:p>
            <a:pPr marL="617220" lvl="1" indent="-342900">
              <a:buFont typeface="+mj-lt"/>
              <a:buAutoNum type="arabicPeriod"/>
            </a:pPr>
            <a:endParaRPr lang="en-IN" dirty="0"/>
          </a:p>
        </p:txBody>
      </p:sp>
    </p:spTree>
    <p:extLst>
      <p:ext uri="{BB962C8B-B14F-4D97-AF65-F5344CB8AC3E}">
        <p14:creationId xmlns:p14="http://schemas.microsoft.com/office/powerpoint/2010/main" val="638047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0D586-58AB-49BA-8861-505F8F707D02}"/>
              </a:ext>
            </a:extLst>
          </p:cNvPr>
          <p:cNvSpPr>
            <a:spLocks noGrp="1"/>
          </p:cNvSpPr>
          <p:nvPr>
            <p:ph type="title"/>
          </p:nvPr>
        </p:nvSpPr>
        <p:spPr/>
        <p:txBody>
          <a:bodyPr/>
          <a:lstStyle/>
          <a:p>
            <a:pPr algn="ctr"/>
            <a:r>
              <a:rPr lang="en-US" dirty="0"/>
              <a:t>Method to Improve machine learning model</a:t>
            </a:r>
            <a:endParaRPr lang="en-IN" dirty="0"/>
          </a:p>
        </p:txBody>
      </p:sp>
      <p:sp>
        <p:nvSpPr>
          <p:cNvPr id="3" name="Content Placeholder 2">
            <a:extLst>
              <a:ext uri="{FF2B5EF4-FFF2-40B4-BE49-F238E27FC236}">
                <a16:creationId xmlns:a16="http://schemas.microsoft.com/office/drawing/2014/main" id="{DCA05DCF-F06F-45E7-B500-46FB7D626985}"/>
              </a:ext>
            </a:extLst>
          </p:cNvPr>
          <p:cNvSpPr>
            <a:spLocks noGrp="1"/>
          </p:cNvSpPr>
          <p:nvPr>
            <p:ph idx="1"/>
          </p:nvPr>
        </p:nvSpPr>
        <p:spPr/>
        <p:txBody>
          <a:bodyPr/>
          <a:lstStyle/>
          <a:p>
            <a:r>
              <a:rPr lang="en-US" dirty="0"/>
              <a:t>Add more and Appropriate Data</a:t>
            </a:r>
          </a:p>
          <a:p>
            <a:r>
              <a:rPr lang="en-US" dirty="0"/>
              <a:t>Cleaning of Data</a:t>
            </a:r>
          </a:p>
          <a:p>
            <a:r>
              <a:rPr lang="en-US" dirty="0"/>
              <a:t>Selecting Right machine learning Algorithm</a:t>
            </a:r>
          </a:p>
          <a:p>
            <a:r>
              <a:rPr lang="en-US" dirty="0"/>
              <a:t>Hyperparameter tuning</a:t>
            </a:r>
          </a:p>
          <a:p>
            <a:r>
              <a:rPr lang="en-US" dirty="0"/>
              <a:t>Feature Engineering</a:t>
            </a:r>
          </a:p>
          <a:p>
            <a:r>
              <a:rPr lang="en-US" dirty="0"/>
              <a:t>Using Ensembles and Cross Validation</a:t>
            </a:r>
          </a:p>
          <a:p>
            <a:r>
              <a:rPr lang="en-US" dirty="0"/>
              <a:t>Finally saving the model by iterating same process until we get good results.</a:t>
            </a:r>
          </a:p>
          <a:p>
            <a:endParaRPr lang="en-IN" dirty="0"/>
          </a:p>
        </p:txBody>
      </p:sp>
    </p:spTree>
    <p:extLst>
      <p:ext uri="{BB962C8B-B14F-4D97-AF65-F5344CB8AC3E}">
        <p14:creationId xmlns:p14="http://schemas.microsoft.com/office/powerpoint/2010/main" val="688969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4B3B7-4478-40C1-8135-CB451D258DFB}"/>
              </a:ext>
            </a:extLst>
          </p:cNvPr>
          <p:cNvSpPr>
            <a:spLocks noGrp="1"/>
          </p:cNvSpPr>
          <p:nvPr>
            <p:ph type="title"/>
          </p:nvPr>
        </p:nvSpPr>
        <p:spPr/>
        <p:txBody>
          <a:bodyPr/>
          <a:lstStyle/>
          <a:p>
            <a:pPr algn="ctr"/>
            <a:r>
              <a:rPr lang="en-US" dirty="0" err="1"/>
              <a:t>Pyspark</a:t>
            </a:r>
            <a:endParaRPr lang="en-IN" dirty="0"/>
          </a:p>
        </p:txBody>
      </p:sp>
      <p:sp>
        <p:nvSpPr>
          <p:cNvPr id="3" name="Content Placeholder 2">
            <a:extLst>
              <a:ext uri="{FF2B5EF4-FFF2-40B4-BE49-F238E27FC236}">
                <a16:creationId xmlns:a16="http://schemas.microsoft.com/office/drawing/2014/main" id="{640BB308-844F-4460-B727-C50562CFD407}"/>
              </a:ext>
            </a:extLst>
          </p:cNvPr>
          <p:cNvSpPr>
            <a:spLocks noGrp="1"/>
          </p:cNvSpPr>
          <p:nvPr>
            <p:ph idx="1"/>
          </p:nvPr>
        </p:nvSpPr>
        <p:spPr>
          <a:xfrm>
            <a:off x="1069848" y="2121407"/>
            <a:ext cx="10058400" cy="4385409"/>
          </a:xfrm>
        </p:spPr>
        <p:txBody>
          <a:bodyPr>
            <a:normAutofit fontScale="92500" lnSpcReduction="10000"/>
          </a:bodyPr>
          <a:lstStyle/>
          <a:p>
            <a:r>
              <a:rPr lang="en-US" dirty="0"/>
              <a:t>Useful URL: GitHub:</a:t>
            </a:r>
            <a:r>
              <a:rPr lang="en-IN" dirty="0">
                <a:hlinkClick r:id="rId2"/>
              </a:rPr>
              <a:t>https://github.com/susanli2016/PySpark-and-Mllib</a:t>
            </a:r>
            <a:endParaRPr lang="en-IN" dirty="0"/>
          </a:p>
          <a:p>
            <a:r>
              <a:rPr lang="en-IN" dirty="0"/>
              <a:t>Website: </a:t>
            </a:r>
            <a:r>
              <a:rPr lang="en-IN" dirty="0">
                <a:hlinkClick r:id="rId3"/>
              </a:rPr>
              <a:t>https://analyticsindiamag.com/how-apache-spark-became-essential-for-machine-learning/</a:t>
            </a:r>
            <a:endParaRPr lang="en-IN" dirty="0"/>
          </a:p>
          <a:p>
            <a:r>
              <a:rPr lang="en-IN" dirty="0"/>
              <a:t>Why Spark is becoming a trend now.</a:t>
            </a:r>
          </a:p>
          <a:p>
            <a:r>
              <a:rPr lang="en-US" dirty="0"/>
              <a:t>Many processes in machine learning are computationally heavy. Distributing these processes via Apache Spark is the easiest, fastest and most efficient way. In industrial applications there is a need for an engine which is powerful enough to process data in real time and can perform in batch mode, as well as an engine that can perform in-memory processing. Apache Spark provides real-time streaming, interactive processing, graph processing, in-memory processing and batch processing with a very fast and simple interface. That is why it has gained a lot of importance to use with ML applications.</a:t>
            </a:r>
          </a:p>
          <a:p>
            <a:r>
              <a:rPr lang="en-IN" dirty="0"/>
              <a:t>Use Cases:</a:t>
            </a:r>
            <a:endParaRPr lang="en-IN" b="1" dirty="0"/>
          </a:p>
          <a:p>
            <a:r>
              <a:rPr lang="en-IN" b="1" dirty="0"/>
              <a:t>Entertainment, E-commerce, Finance and security, and Health Care etc.</a:t>
            </a:r>
            <a:endParaRPr lang="en-IN" dirty="0"/>
          </a:p>
        </p:txBody>
      </p:sp>
      <p:pic>
        <p:nvPicPr>
          <p:cNvPr id="4" name="Picture 3">
            <a:extLst>
              <a:ext uri="{FF2B5EF4-FFF2-40B4-BE49-F238E27FC236}">
                <a16:creationId xmlns:a16="http://schemas.microsoft.com/office/drawing/2014/main" id="{C268322F-51F0-4184-97F1-1D1C7E3ECC01}"/>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246903" y="253185"/>
            <a:ext cx="2875249" cy="1492733"/>
          </a:xfrm>
          <a:prstGeom prst="rect">
            <a:avLst/>
          </a:prstGeom>
        </p:spPr>
      </p:pic>
    </p:spTree>
    <p:extLst>
      <p:ext uri="{BB962C8B-B14F-4D97-AF65-F5344CB8AC3E}">
        <p14:creationId xmlns:p14="http://schemas.microsoft.com/office/powerpoint/2010/main" val="2370456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7741-0616-4F6F-80C3-3848055A9460}"/>
              </a:ext>
            </a:extLst>
          </p:cNvPr>
          <p:cNvSpPr>
            <a:spLocks noGrp="1"/>
          </p:cNvSpPr>
          <p:nvPr>
            <p:ph type="title"/>
          </p:nvPr>
        </p:nvSpPr>
        <p:spPr/>
        <p:txBody>
          <a:bodyPr/>
          <a:lstStyle/>
          <a:p>
            <a:pPr algn="ctr"/>
            <a:r>
              <a:rPr lang="en-US" dirty="0"/>
              <a:t>Model Deployment and Flow: SCALING</a:t>
            </a:r>
            <a:endParaRPr lang="en-IN" dirty="0"/>
          </a:p>
        </p:txBody>
      </p:sp>
      <p:sp>
        <p:nvSpPr>
          <p:cNvPr id="3" name="Content Placeholder 2">
            <a:extLst>
              <a:ext uri="{FF2B5EF4-FFF2-40B4-BE49-F238E27FC236}">
                <a16:creationId xmlns:a16="http://schemas.microsoft.com/office/drawing/2014/main" id="{15015043-26FA-46EE-87E6-5FFBA30E1120}"/>
              </a:ext>
            </a:extLst>
          </p:cNvPr>
          <p:cNvSpPr>
            <a:spLocks noGrp="1"/>
          </p:cNvSpPr>
          <p:nvPr>
            <p:ph idx="1"/>
          </p:nvPr>
        </p:nvSpPr>
        <p:spPr>
          <a:xfrm>
            <a:off x="910821" y="2093976"/>
            <a:ext cx="10058400" cy="4050792"/>
          </a:xfrm>
        </p:spPr>
        <p:txBody>
          <a:bodyPr/>
          <a:lstStyle/>
          <a:p>
            <a:r>
              <a:rPr lang="en-US" dirty="0"/>
              <a:t>From retrieval to ingestion, there should be working like full stack.</a:t>
            </a:r>
          </a:p>
          <a:p>
            <a:r>
              <a:rPr lang="en-IN" dirty="0"/>
              <a:t>Security issues, Costs , setup time, flexibility, monitoring, workflows.</a:t>
            </a:r>
          </a:p>
          <a:p>
            <a:endParaRPr lang="en-IN" dirty="0"/>
          </a:p>
          <a:p>
            <a:endParaRPr lang="en-IN" dirty="0"/>
          </a:p>
          <a:p>
            <a:endParaRPr lang="en-IN" dirty="0"/>
          </a:p>
          <a:p>
            <a:endParaRPr lang="en-IN" dirty="0"/>
          </a:p>
          <a:p>
            <a:r>
              <a:rPr lang="en-IN" dirty="0"/>
              <a:t>.</a:t>
            </a:r>
            <a:r>
              <a:rPr lang="en-IN" dirty="0" err="1"/>
              <a:t>py</a:t>
            </a:r>
            <a:r>
              <a:rPr lang="en-IN" dirty="0"/>
              <a:t> file -&gt; Copy file to Docker to containerise it -&gt; YAML file to build ML pipeline in </a:t>
            </a:r>
            <a:r>
              <a:rPr lang="en-IN" dirty="0" err="1"/>
              <a:t>Kubeflow</a:t>
            </a:r>
            <a:r>
              <a:rPr lang="en-IN" dirty="0"/>
              <a:t>.</a:t>
            </a:r>
          </a:p>
          <a:p>
            <a:r>
              <a:rPr lang="en-IN" dirty="0" err="1"/>
              <a:t>UseFul</a:t>
            </a:r>
            <a:r>
              <a:rPr lang="en-IN" dirty="0"/>
              <a:t>: URL-: </a:t>
            </a:r>
            <a:r>
              <a:rPr lang="en-IN" dirty="0">
                <a:hlinkClick r:id="rId2"/>
              </a:rPr>
              <a:t>https://medium.com/de-bijenkorf-techblog/deploying-machine-learning-models-with-kubeflow-b2cb45cf22f5</a:t>
            </a:r>
            <a:endParaRPr lang="en-IN" dirty="0"/>
          </a:p>
        </p:txBody>
      </p:sp>
      <p:pic>
        <p:nvPicPr>
          <p:cNvPr id="1030" name="Picture 6">
            <a:extLst>
              <a:ext uri="{FF2B5EF4-FFF2-40B4-BE49-F238E27FC236}">
                <a16:creationId xmlns:a16="http://schemas.microsoft.com/office/drawing/2014/main" id="{0965606A-7F5E-47AC-BE01-58D3446F21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4760" y="2946082"/>
            <a:ext cx="53530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45820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286</TotalTime>
  <Words>388</Words>
  <Application>Microsoft Office PowerPoint</Application>
  <PresentationFormat>Widescreen</PresentationFormat>
  <Paragraphs>53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Rockwell</vt:lpstr>
      <vt:lpstr>Rockwell Condensed</vt:lpstr>
      <vt:lpstr>Wingdings</vt:lpstr>
      <vt:lpstr>Wood Type</vt:lpstr>
      <vt:lpstr>Fundamentals of ml application</vt:lpstr>
      <vt:lpstr>ROADMAPS</vt:lpstr>
      <vt:lpstr>Data Insights What are Data Insights?</vt:lpstr>
      <vt:lpstr>Data Exploration</vt:lpstr>
      <vt:lpstr>Method to Improve machine learning model</vt:lpstr>
      <vt:lpstr>Pyspark</vt:lpstr>
      <vt:lpstr>Model Deployment and Flow: SCALING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ml application</dc:title>
  <dc:creator>MD Rijwan</dc:creator>
  <cp:lastModifiedBy>MD Rijwan</cp:lastModifiedBy>
  <cp:revision>19</cp:revision>
  <dcterms:created xsi:type="dcterms:W3CDTF">2019-10-04T19:42:54Z</dcterms:created>
  <dcterms:modified xsi:type="dcterms:W3CDTF">2019-10-06T14:12:47Z</dcterms:modified>
</cp:coreProperties>
</file>