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5" r:id="rId7"/>
    <p:sldId id="260" r:id="rId8"/>
    <p:sldId id="266" r:id="rId9"/>
    <p:sldId id="267" r:id="rId10"/>
    <p:sldId id="270" r:id="rId11"/>
    <p:sldId id="268" r:id="rId12"/>
    <p:sldId id="274" r:id="rId13"/>
    <p:sldId id="271" r:id="rId14"/>
    <p:sldId id="272" r:id="rId15"/>
    <p:sldId id="261" r:id="rId16"/>
    <p:sldId id="275" r:id="rId17"/>
    <p:sldId id="262" r:id="rId18"/>
    <p:sldId id="276" r:id="rId19"/>
    <p:sldId id="26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6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7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2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A3823-DE81-4010-BDFF-3B19982F569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99775C-74B5-4D14-AA20-79B459951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57A2-6237-9B14-F8FA-C80B81C87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Business Loan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B5EC-8171-30CB-A4EE-42F41EC8C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Drinkard</a:t>
            </a:r>
          </a:p>
        </p:txBody>
      </p:sp>
    </p:spTree>
    <p:extLst>
      <p:ext uri="{BB962C8B-B14F-4D97-AF65-F5344CB8AC3E}">
        <p14:creationId xmlns:p14="http://schemas.microsoft.com/office/powerpoint/2010/main" val="263223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3BA1-2505-520E-E60E-3E1B19D3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n-US" sz="3200" dirty="0"/>
              <a:t>Graphs Output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CE9F12-B45D-26D5-AFF0-547497AD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 dirty="0"/>
              <a:t>Data was Very Linear, when it should look exponential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4CCED-D1EA-2BF7-B50F-327BBFB3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59" y="2005688"/>
            <a:ext cx="3231139" cy="232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45525-91D9-F037-E9AB-97CC91BF7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98" y="2005688"/>
            <a:ext cx="3044132" cy="23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1AC557-FB26-84A3-3C7D-7DF07C0CD605}"/>
              </a:ext>
            </a:extLst>
          </p:cNvPr>
          <p:cNvSpPr txBox="1"/>
          <p:nvPr/>
        </p:nvSpPr>
        <p:spPr>
          <a:xfrm>
            <a:off x="8011401" y="4424217"/>
            <a:ext cx="32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763C0-B0C6-2B3E-6D78-7B0614293CB0}"/>
              </a:ext>
            </a:extLst>
          </p:cNvPr>
          <p:cNvSpPr txBox="1"/>
          <p:nvPr/>
        </p:nvSpPr>
        <p:spPr>
          <a:xfrm rot="16200000">
            <a:off x="4176774" y="2661469"/>
            <a:ext cx="1690254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66B0F-DF54-7209-382C-7A47C049D93A}"/>
              </a:ext>
            </a:extLst>
          </p:cNvPr>
          <p:cNvSpPr txBox="1"/>
          <p:nvPr/>
        </p:nvSpPr>
        <p:spPr>
          <a:xfrm>
            <a:off x="6267326" y="1441540"/>
            <a:ext cx="13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0C47E-FAA3-588C-A4B8-6A0E702C79E4}"/>
              </a:ext>
            </a:extLst>
          </p:cNvPr>
          <p:cNvSpPr txBox="1"/>
          <p:nvPr/>
        </p:nvSpPr>
        <p:spPr>
          <a:xfrm>
            <a:off x="9626970" y="1441540"/>
            <a:ext cx="1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42500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EB36-5E2D-99B5-CCE9-1FDA9F3B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2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CFB8B-0C02-276B-BD9D-E192BB4BB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387" y="2105601"/>
            <a:ext cx="6630560" cy="4314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D48A1-ADB5-DD9E-1187-6AA3C714E231}"/>
              </a:ext>
            </a:extLst>
          </p:cNvPr>
          <p:cNvSpPr txBox="1"/>
          <p:nvPr/>
        </p:nvSpPr>
        <p:spPr>
          <a:xfrm>
            <a:off x="1484311" y="2225964"/>
            <a:ext cx="281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Batchsize</a:t>
            </a:r>
            <a:r>
              <a:rPr lang="en-US" dirty="0"/>
              <a:t>=32</a:t>
            </a:r>
          </a:p>
        </p:txBody>
      </p:sp>
    </p:spTree>
    <p:extLst>
      <p:ext uri="{BB962C8B-B14F-4D97-AF65-F5344CB8AC3E}">
        <p14:creationId xmlns:p14="http://schemas.microsoft.com/office/powerpoint/2010/main" val="113643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3BA1-2505-520E-E60E-3E1B19D3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n-US" sz="3200"/>
              <a:t>Graphs Output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CE9F12-B45D-26D5-AFF0-547497AD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 dirty="0"/>
              <a:t>Took a Long Time, so I decided to go with a larger </a:t>
            </a:r>
            <a:r>
              <a:rPr lang="en-US" sz="1800" dirty="0" err="1"/>
              <a:t>batchsize</a:t>
            </a:r>
            <a:endParaRPr lang="en-US" sz="1800" dirty="0"/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0944A-0630-5307-2F41-C848960E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040" y="2164451"/>
            <a:ext cx="3056428" cy="2231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FDCCE-2B59-435D-5578-501459B4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36" y="2195302"/>
            <a:ext cx="3056838" cy="2200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88F46-CD29-2CFF-21F2-B5C4DDCF8DC1}"/>
              </a:ext>
            </a:extLst>
          </p:cNvPr>
          <p:cNvSpPr txBox="1"/>
          <p:nvPr/>
        </p:nvSpPr>
        <p:spPr>
          <a:xfrm>
            <a:off x="9691624" y="1700644"/>
            <a:ext cx="1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A7EE6-B915-6117-55C1-E52145283EAA}"/>
              </a:ext>
            </a:extLst>
          </p:cNvPr>
          <p:cNvSpPr txBox="1"/>
          <p:nvPr/>
        </p:nvSpPr>
        <p:spPr>
          <a:xfrm>
            <a:off x="6245081" y="1700644"/>
            <a:ext cx="13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23666-5CE0-8AFF-06FE-EC45CF5A7CCB}"/>
              </a:ext>
            </a:extLst>
          </p:cNvPr>
          <p:cNvSpPr txBox="1"/>
          <p:nvPr/>
        </p:nvSpPr>
        <p:spPr>
          <a:xfrm rot="16200000">
            <a:off x="4236254" y="2851083"/>
            <a:ext cx="1690254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22D0D-34D8-F18B-EF48-8FABB03BF825}"/>
              </a:ext>
            </a:extLst>
          </p:cNvPr>
          <p:cNvSpPr txBox="1"/>
          <p:nvPr/>
        </p:nvSpPr>
        <p:spPr>
          <a:xfrm>
            <a:off x="7616228" y="4583980"/>
            <a:ext cx="32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340089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A359-A8B5-CA38-FDB5-9B1DA4B6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3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04E97B-ED75-2839-F9ED-FC9840150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579" y="1950846"/>
            <a:ext cx="5556094" cy="42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9587-02F0-C22D-B958-73C9DF16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r>
              <a:rPr lang="en-US" sz="3200"/>
              <a:t>Output Graph 3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AB1DAD6-D53E-A954-01ED-A00A241E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en-US" sz="1800" dirty="0"/>
              <a:t>This was where I stopped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5EBD9-1671-5300-2BC0-4F4C1219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08" y="2149317"/>
            <a:ext cx="3056428" cy="2231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AA438-69F3-1B9D-F03A-7F75B95E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45" y="2179586"/>
            <a:ext cx="2947190" cy="2200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C7D97-D544-631D-17A0-F10CA1C3EFCD}"/>
              </a:ext>
            </a:extLst>
          </p:cNvPr>
          <p:cNvSpPr txBox="1"/>
          <p:nvPr/>
        </p:nvSpPr>
        <p:spPr>
          <a:xfrm>
            <a:off x="7725932" y="4607463"/>
            <a:ext cx="32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E576A-B277-D5FF-A136-66A0FB39C92D}"/>
              </a:ext>
            </a:extLst>
          </p:cNvPr>
          <p:cNvSpPr txBox="1"/>
          <p:nvPr/>
        </p:nvSpPr>
        <p:spPr>
          <a:xfrm rot="16200000">
            <a:off x="4236254" y="2851083"/>
            <a:ext cx="1690254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23FF-26F1-3680-F94F-4A35C2DD04FE}"/>
              </a:ext>
            </a:extLst>
          </p:cNvPr>
          <p:cNvSpPr txBox="1"/>
          <p:nvPr/>
        </p:nvSpPr>
        <p:spPr>
          <a:xfrm>
            <a:off x="6245081" y="1700644"/>
            <a:ext cx="13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370F2-D5F4-190E-1E64-6A7B30106B73}"/>
              </a:ext>
            </a:extLst>
          </p:cNvPr>
          <p:cNvSpPr txBox="1"/>
          <p:nvPr/>
        </p:nvSpPr>
        <p:spPr>
          <a:xfrm>
            <a:off x="9691624" y="1700644"/>
            <a:ext cx="137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71835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FD4F-4438-395C-4A58-F2D26E76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41540C-2143-C2A7-F87F-8D71AE3B0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3" r="42545"/>
          <a:stretch/>
        </p:blipFill>
        <p:spPr>
          <a:xfrm>
            <a:off x="5800732" y="2269898"/>
            <a:ext cx="6131673" cy="4299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E3897-394C-86A4-D5E2-53BF9C8B99E1}"/>
              </a:ext>
            </a:extLst>
          </p:cNvPr>
          <p:cNvSpPr txBox="1"/>
          <p:nvPr/>
        </p:nvSpPr>
        <p:spPr>
          <a:xfrm>
            <a:off x="1484311" y="2705492"/>
            <a:ext cx="325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of my 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6B21E-256B-A005-96BF-9336FD2B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85" y="3479381"/>
            <a:ext cx="4119900" cy="30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9B1D6-CE09-00ED-1A94-F25E6F28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Random Forest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A95E3-F71E-4176-D57A-E7F1F06FA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3" y="2784882"/>
            <a:ext cx="4343999" cy="1905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F4F7-8607-3651-797D-6D94A7EA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9847" y="2173270"/>
            <a:ext cx="2812387" cy="437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 dirty="0"/>
              <a:t>Classification Report</a:t>
            </a:r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A0568-7A55-F34B-45CD-68296E51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70090" y="1037094"/>
            <a:ext cx="5740805" cy="4219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76454-E262-00CD-B88B-14482AF0AAB2}"/>
              </a:ext>
            </a:extLst>
          </p:cNvPr>
          <p:cNvSpPr txBox="1"/>
          <p:nvPr/>
        </p:nvSpPr>
        <p:spPr>
          <a:xfrm>
            <a:off x="7071597" y="685800"/>
            <a:ext cx="39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E8FFB-A069-1BC5-6968-61BB95A2A706}"/>
              </a:ext>
            </a:extLst>
          </p:cNvPr>
          <p:cNvSpPr txBox="1"/>
          <p:nvPr/>
        </p:nvSpPr>
        <p:spPr>
          <a:xfrm>
            <a:off x="7099910" y="5238750"/>
            <a:ext cx="298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No Default</a:t>
            </a:r>
          </a:p>
          <a:p>
            <a:r>
              <a:rPr lang="en-US" dirty="0"/>
              <a:t>1 = Default</a:t>
            </a:r>
          </a:p>
        </p:txBody>
      </p:sp>
    </p:spTree>
    <p:extLst>
      <p:ext uri="{BB962C8B-B14F-4D97-AF65-F5344CB8AC3E}">
        <p14:creationId xmlns:p14="http://schemas.microsoft.com/office/powerpoint/2010/main" val="239708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29FB-EDA2-ECA4-8C76-D22C6D53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8B8B0-A583-542D-7768-9D543A3A4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Able to process large datasets more efficiently</a:t>
            </a:r>
          </a:p>
          <a:p>
            <a:pPr lvl="1"/>
            <a:r>
              <a:rPr lang="en-US" dirty="0"/>
              <a:t>Achieve higher accuracy</a:t>
            </a:r>
          </a:p>
          <a:p>
            <a:pPr lvl="1"/>
            <a:r>
              <a:rPr lang="en-US" dirty="0"/>
              <a:t>More complex to set up, however, more options to customize the model.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E191-D621-E66C-04B2-B6B44436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54856"/>
            <a:ext cx="4895056" cy="31242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Great way to process simple amount of data</a:t>
            </a:r>
          </a:p>
          <a:p>
            <a:pPr lvl="1"/>
            <a:r>
              <a:rPr lang="en-US" dirty="0"/>
              <a:t>Need to be careful with large datasets as it will take a long time to run.</a:t>
            </a:r>
          </a:p>
        </p:txBody>
      </p:sp>
    </p:spTree>
    <p:extLst>
      <p:ext uri="{BB962C8B-B14F-4D97-AF65-F5344CB8AC3E}">
        <p14:creationId xmlns:p14="http://schemas.microsoft.com/office/powerpoint/2010/main" val="28964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0992C18-EB16-568A-8F46-B3607DB8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1C1669-2C40-2BE3-907E-2DC7EB9C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900" dirty="0"/>
              <a:t>Created a model to predict whether or not the business will default on its loan with an 82% accuracy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900" dirty="0"/>
              <a:t>According to the study (</a:t>
            </a:r>
            <a:r>
              <a:rPr lang="en-US" sz="1900" b="0" i="0" dirty="0"/>
              <a:t>Determinants of firms’ default on unsecured loans in the P2P crowdfunding market) </a:t>
            </a:r>
            <a:r>
              <a:rPr lang="en-US" sz="1900" dirty="0"/>
              <a:t>1 in 6 Small businesses will default on their loans which is about a 16% rate. 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900" dirty="0"/>
              <a:t>This tells me I should probably refine my model more before deploying it.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900" dirty="0"/>
              <a:t>TLDR: MORE WORK NEEDED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endParaRPr lang="en-US" sz="1900" dirty="0"/>
          </a:p>
        </p:txBody>
      </p: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061C7E-27C2-A265-60C6-81E516F0C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2105" r="23686" b="2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294AC1-BF3E-EA91-F1BD-A6339658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How to Refine Model?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72D36-F127-5545-6157-2375B762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/>
              <a:t>Go back to the Data and format it differently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/>
              <a:t>Breakup the Dataset by State and keep the NewCity Column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/>
              <a:t>Dropping the Other data in the bank column.</a:t>
            </a:r>
          </a:p>
          <a:p>
            <a:pPr lvl="1">
              <a:buFont typeface="Arial"/>
              <a:buChar char="•"/>
            </a:pPr>
            <a:endParaRPr lang="en-US" sz="2000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614D91-592D-56E7-1B27-0D5EBD85B0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14" r="3" b="3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66DD135-EB65-AB6C-61A8-8AFFDFCE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The Setting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2DE23-DCB3-BF10-FFA3-B9DA02C9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700"/>
              <a:t>I work for the US Small Business Administration and my Job is to analyze whether or not to give out a loan to a small business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700"/>
              <a:t>I’m tired of actually doing work and would rather browse youtube and watch shorts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700"/>
              <a:t>I’ve heard about machine learning and neural networks and figured it’d be great if my computer could do my work for me.</a:t>
            </a:r>
          </a:p>
          <a:p>
            <a:pPr marL="285750" indent="-285750" algn="l">
              <a:lnSpc>
                <a:spcPct val="90000"/>
              </a:lnSpc>
              <a:buFont typeface="Arial"/>
              <a:buChar char="•"/>
            </a:pPr>
            <a:r>
              <a:rPr lang="en-US" sz="1700"/>
              <a:t>I can’t let my boss know though otherwise he would replace me.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sleeping on a desk&#10;&#10;Description automatically generated">
            <a:extLst>
              <a:ext uri="{FF2B5EF4-FFF2-40B4-BE49-F238E27FC236}">
                <a16:creationId xmlns:a16="http://schemas.microsoft.com/office/drawing/2014/main" id="{DA4CEF2F-196C-2D11-AD1D-83E40DE7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706" b="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42D1AB-95AF-2FD2-42C8-FB386CF1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42" y="1905000"/>
            <a:ext cx="10018713" cy="1752599"/>
          </a:xfrm>
        </p:spPr>
        <p:txBody>
          <a:bodyPr/>
          <a:lstStyle/>
          <a:p>
            <a:r>
              <a:rPr lang="en-US" dirty="0"/>
              <a:t>Thanks for Listening!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5716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92CD-B08D-86E0-0977-2A770392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A7D4-4787-2998-D022-60A6B81B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491617" cy="3124201"/>
          </a:xfrm>
        </p:spPr>
        <p:txBody>
          <a:bodyPr/>
          <a:lstStyle/>
          <a:p>
            <a:r>
              <a:rPr lang="en-US" b="1" dirty="0"/>
              <a:t>To create a model to predict whether a small business will default or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DFF5-2EA7-6D17-F885-CA01CBDC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95" y="21175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8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5D06-5E54-4C4E-9889-63FBFE42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60ED-F326-6427-6157-81E0AF53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955908" cy="3124201"/>
          </a:xfrm>
        </p:spPr>
        <p:txBody>
          <a:bodyPr/>
          <a:lstStyle/>
          <a:p>
            <a:r>
              <a:rPr lang="en-US" dirty="0"/>
              <a:t>Dataset Obtained in Kaggle</a:t>
            </a:r>
          </a:p>
          <a:p>
            <a:r>
              <a:rPr lang="en-US" dirty="0"/>
              <a:t>Real Data from the U.S Small Business Loan Administration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 (899164,27)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5C486-F535-06F5-D243-5B3F0DBC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8399"/>
            <a:ext cx="5697415" cy="32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8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C406-8E04-25A5-8622-FA482DC9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9108" y="-80113"/>
            <a:ext cx="10018713" cy="1752599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4FC8-2D49-DAAA-6D47-B4FF1239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3" y="1866899"/>
            <a:ext cx="3934691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Step Process</a:t>
            </a:r>
          </a:p>
          <a:p>
            <a:pPr lvl="1"/>
            <a:r>
              <a:rPr lang="en-US" dirty="0"/>
              <a:t>Identify columns that would contribute to the model</a:t>
            </a:r>
          </a:p>
          <a:p>
            <a:pPr lvl="1"/>
            <a:r>
              <a:rPr lang="en-US" dirty="0"/>
              <a:t>Identify columns that would leak data to the model</a:t>
            </a:r>
          </a:p>
          <a:p>
            <a:pPr lvl="1"/>
            <a:r>
              <a:rPr lang="en-US" dirty="0"/>
              <a:t>Categorize the Data to be kept in a way that would make it function with the model.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7DB35-7606-59EF-C00F-4F6653C1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80" y="621851"/>
            <a:ext cx="695422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9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30D4-64C7-B2B8-3F27-4CC5586B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AE8DA-1C2E-2849-00FC-48C7C2FA3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694267"/>
            <a:ext cx="10018712" cy="30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7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4F9C-A6F6-85BD-0FA8-74D62669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28287"/>
            <a:ext cx="10018713" cy="1752599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022E-C5DF-FD93-1F6D-FA7E6A1C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Categorize Object Columns using </a:t>
            </a:r>
            <a:r>
              <a:rPr lang="en-US" sz="2400" dirty="0" err="1"/>
              <a:t>OneHotEncoder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Initialized my Y column as my </a:t>
            </a:r>
            <a:r>
              <a:rPr lang="en-US" sz="2400" dirty="0" err="1"/>
              <a:t>MIS_Status</a:t>
            </a:r>
            <a:r>
              <a:rPr lang="en-US" sz="2400" dirty="0"/>
              <a:t> column and X as everything else.</a:t>
            </a:r>
          </a:p>
          <a:p>
            <a:pPr lvl="1"/>
            <a:r>
              <a:rPr lang="en-US" sz="2400" dirty="0"/>
              <a:t>Structure  -&gt; Features = 163</a:t>
            </a:r>
          </a:p>
          <a:p>
            <a:pPr lvl="2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796B2-D539-1A43-8D94-5040D33E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9479"/>
            <a:ext cx="5915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9D3F-C51A-721C-7331-D9E5BF06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Learning/Obstacles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ABD3-A242-C105-0EAF-2A5D3878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795720" cy="3124201"/>
          </a:xfrm>
        </p:spPr>
        <p:txBody>
          <a:bodyPr/>
          <a:lstStyle/>
          <a:p>
            <a:r>
              <a:rPr lang="en-US" dirty="0"/>
              <a:t>Too many unique values caused google </a:t>
            </a:r>
            <a:r>
              <a:rPr lang="en-US" dirty="0" err="1"/>
              <a:t>colab</a:t>
            </a:r>
            <a:r>
              <a:rPr lang="en-US" dirty="0"/>
              <a:t> to crash so I had to drop the ‘</a:t>
            </a:r>
            <a:r>
              <a:rPr lang="en-US" dirty="0" err="1"/>
              <a:t>NewCity</a:t>
            </a:r>
            <a:r>
              <a:rPr lang="en-US" dirty="0"/>
              <a:t>’ Column.</a:t>
            </a:r>
          </a:p>
          <a:p>
            <a:r>
              <a:rPr lang="en-US" dirty="0"/>
              <a:t>Even with the dropped column, I had to run it in batches else it would crash.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DC3DD-DD45-65E5-71F7-7581EA47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2660"/>
            <a:ext cx="5659315" cy="37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99B-F825-F3D1-EA1D-507370C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1 Neural Network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C661C-2ECA-0942-F1E0-0719A316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43" y="1895285"/>
            <a:ext cx="7149448" cy="46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285</TotalTime>
  <Words>494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Small Business Loan Predictor</vt:lpstr>
      <vt:lpstr>The Setting</vt:lpstr>
      <vt:lpstr>Objective</vt:lpstr>
      <vt:lpstr>Data source</vt:lpstr>
      <vt:lpstr>Data Cleaning</vt:lpstr>
      <vt:lpstr>Cleaned Dataset</vt:lpstr>
      <vt:lpstr>Neural Network</vt:lpstr>
      <vt:lpstr>Learning/Obstacles</vt:lpstr>
      <vt:lpstr>Output 1 Neural Network</vt:lpstr>
      <vt:lpstr>Graphs Output 1</vt:lpstr>
      <vt:lpstr>Output 2 Neural Network</vt:lpstr>
      <vt:lpstr>Graphs Output 2</vt:lpstr>
      <vt:lpstr>Output 3 Neural Network</vt:lpstr>
      <vt:lpstr>Output Graph 3</vt:lpstr>
      <vt:lpstr>Random Forest</vt:lpstr>
      <vt:lpstr>Random Forest Results</vt:lpstr>
      <vt:lpstr>Contrast</vt:lpstr>
      <vt:lpstr>Conclusion</vt:lpstr>
      <vt:lpstr>How to Refine Model? </vt:lpstr>
      <vt:lpstr>Thanks for Listening!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Loan Predictor</dc:title>
  <dc:creator>Michele Drinkard</dc:creator>
  <cp:lastModifiedBy>Michele Drinkard</cp:lastModifiedBy>
  <cp:revision>4</cp:revision>
  <dcterms:created xsi:type="dcterms:W3CDTF">2024-01-22T22:09:41Z</dcterms:created>
  <dcterms:modified xsi:type="dcterms:W3CDTF">2024-01-23T02:55:30Z</dcterms:modified>
</cp:coreProperties>
</file>