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Lato" panose="020F0502020204030203" pitchFamily="3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c22fea65a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c22fea65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6b6471f27c_0_7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6b6471f27c_0_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6b6471f27c_0_7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6b6471f27c_0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6b6471f27c_0_7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6b6471f27c_0_7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6b6471f27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6b6471f27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6b6471f27c_0_4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6b6471f27c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c22fea65a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c22fea65a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6b6471f27c_0_4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6b6471f27c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b6471f27c_0_5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b6471f27c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6b6471f27c_0_5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6b6471f27c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b6471f27c_0_7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6b6471f27c_0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b6471f27c_0_7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b6471f27c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6b6471f27c_0_6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6b6471f27c_0_6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6b6471f27c_0_7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6b6471f27c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6b6471f27c_0_7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6b6471f27c_0_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6b6471f27c_0_7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6b6471f27c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ython.plainenglish.io/a-lesson-in-blackjack-and-python-hosted-by-streamlit-b927147bec8d"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Ultimate Blackjack App</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Cont</a:t>
            </a:r>
            <a:endParaRPr/>
          </a:p>
        </p:txBody>
      </p:sp>
      <p:sp>
        <p:nvSpPr>
          <p:cNvPr id="187" name="Google Shape;187;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Dataclasses Continued</a:t>
            </a:r>
            <a:endParaRPr/>
          </a:p>
          <a:p>
            <a:pPr marL="457200" lvl="0" indent="-311150" algn="l" rtl="0">
              <a:spcBef>
                <a:spcPts val="1200"/>
              </a:spcBef>
              <a:spcAft>
                <a:spcPts val="0"/>
              </a:spcAft>
              <a:buSzPts val="1300"/>
              <a:buChar char="●"/>
            </a:pPr>
            <a:r>
              <a:rPr lang="en"/>
              <a:t>Player(dealer) Class</a:t>
            </a:r>
            <a:endParaRPr/>
          </a:p>
          <a:p>
            <a:pPr marL="914400" lvl="1" indent="-298450" algn="l" rtl="0">
              <a:spcBef>
                <a:spcPts val="0"/>
              </a:spcBef>
              <a:spcAft>
                <a:spcPts val="0"/>
              </a:spcAft>
              <a:buSzPts val="1100"/>
              <a:buChar char="○"/>
            </a:pPr>
            <a:r>
              <a:rPr lang="en"/>
              <a:t>This Dataclass determines player actions a player can take during gameplay</a:t>
            </a:r>
            <a:endParaRPr/>
          </a:p>
          <a:p>
            <a:pPr marL="457200" lvl="0" indent="-311150" algn="l" rtl="0">
              <a:spcBef>
                <a:spcPts val="0"/>
              </a:spcBef>
              <a:spcAft>
                <a:spcPts val="0"/>
              </a:spcAft>
              <a:buSzPts val="1300"/>
              <a:buChar char="●"/>
            </a:pPr>
            <a:r>
              <a:rPr lang="en"/>
              <a:t>Gameplay Class</a:t>
            </a:r>
            <a:endParaRPr/>
          </a:p>
          <a:p>
            <a:pPr marL="914400" lvl="1" indent="-298450" algn="l" rtl="0">
              <a:spcBef>
                <a:spcPts val="0"/>
              </a:spcBef>
              <a:spcAft>
                <a:spcPts val="0"/>
              </a:spcAft>
              <a:buSzPts val="1100"/>
              <a:buChar char="○"/>
            </a:pPr>
            <a:r>
              <a:rPr lang="en"/>
              <a:t>This Dataclass creates the commentary for the game and initiates the gameloop</a:t>
            </a: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Solidity Backend</a:t>
            </a:r>
            <a:endParaRPr/>
          </a:p>
        </p:txBody>
      </p:sp>
      <p:sp>
        <p:nvSpPr>
          <p:cNvPr id="193" name="Google Shape;193;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Contract EtherWallet</a:t>
            </a:r>
            <a:endParaRPr/>
          </a:p>
          <a:p>
            <a:pPr marL="457200" lvl="0" indent="-311150" algn="l" rtl="0">
              <a:spcBef>
                <a:spcPts val="1200"/>
              </a:spcBef>
              <a:spcAft>
                <a:spcPts val="0"/>
              </a:spcAft>
              <a:buSzPts val="1300"/>
              <a:buChar char="●"/>
            </a:pPr>
            <a:r>
              <a:rPr lang="en"/>
              <a:t>Creates a contract that allows a selection of accounts that you can select to deposit money into the smart contract.</a:t>
            </a:r>
            <a:endParaRPr/>
          </a:p>
          <a:p>
            <a:pPr marL="0" lvl="0" indent="0" algn="l" rtl="0">
              <a:spcBef>
                <a:spcPts val="1200"/>
              </a:spcBef>
              <a:spcAft>
                <a:spcPts val="0"/>
              </a:spcAft>
              <a:buNone/>
            </a:pPr>
            <a:r>
              <a:rPr lang="en"/>
              <a:t>Functions</a:t>
            </a:r>
            <a:endParaRPr/>
          </a:p>
          <a:p>
            <a:pPr marL="457200" lvl="0" indent="-311150" algn="l" rtl="0">
              <a:spcBef>
                <a:spcPts val="1200"/>
              </a:spcBef>
              <a:spcAft>
                <a:spcPts val="0"/>
              </a:spcAft>
              <a:buSzPts val="1300"/>
              <a:buChar char="●"/>
            </a:pPr>
            <a:r>
              <a:rPr lang="en"/>
              <a:t>Deposit</a:t>
            </a:r>
            <a:endParaRPr/>
          </a:p>
          <a:p>
            <a:pPr marL="914400" lvl="1" indent="-298450" algn="l" rtl="0">
              <a:spcBef>
                <a:spcPts val="0"/>
              </a:spcBef>
              <a:spcAft>
                <a:spcPts val="0"/>
              </a:spcAft>
              <a:buSzPts val="1100"/>
              <a:buChar char="○"/>
            </a:pPr>
            <a:r>
              <a:rPr lang="en"/>
              <a:t>Allows you to select an account and deposit money into the contract</a:t>
            </a:r>
            <a:endParaRPr/>
          </a:p>
          <a:p>
            <a:pPr marL="457200" lvl="0" indent="-311150" algn="l" rtl="0">
              <a:spcBef>
                <a:spcPts val="0"/>
              </a:spcBef>
              <a:spcAft>
                <a:spcPts val="0"/>
              </a:spcAft>
              <a:buSzPts val="1300"/>
              <a:buChar char="●"/>
            </a:pPr>
            <a:r>
              <a:rPr lang="en"/>
              <a:t>Withdraw</a:t>
            </a:r>
            <a:endParaRPr/>
          </a:p>
          <a:p>
            <a:pPr marL="914400" lvl="1" indent="-298450" algn="l" rtl="0">
              <a:spcBef>
                <a:spcPts val="0"/>
              </a:spcBef>
              <a:spcAft>
                <a:spcPts val="0"/>
              </a:spcAft>
              <a:buSzPts val="1100"/>
              <a:buChar char="○"/>
            </a:pPr>
            <a:r>
              <a:rPr lang="en"/>
              <a:t>Allows you to select an account and withdraw money from the contract</a:t>
            </a:r>
            <a:endParaRPr/>
          </a:p>
          <a:p>
            <a:pPr marL="457200" lvl="0" indent="-311150" algn="l" rtl="0">
              <a:spcBef>
                <a:spcPts val="0"/>
              </a:spcBef>
              <a:spcAft>
                <a:spcPts val="0"/>
              </a:spcAft>
              <a:buSzPts val="1300"/>
              <a:buChar char="●"/>
            </a:pPr>
            <a:r>
              <a:rPr lang="en"/>
              <a:t>Get Balance</a:t>
            </a:r>
            <a:endParaRPr/>
          </a:p>
          <a:p>
            <a:pPr marL="914400" lvl="1" indent="-298450" algn="l" rtl="0">
              <a:spcBef>
                <a:spcPts val="0"/>
              </a:spcBef>
              <a:spcAft>
                <a:spcPts val="0"/>
              </a:spcAft>
              <a:buSzPts val="1100"/>
              <a:buChar char="○"/>
            </a:pPr>
            <a:r>
              <a:rPr lang="en"/>
              <a:t>Checks balance of the contract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Current State of the APP</a:t>
            </a:r>
            <a:endParaRPr/>
          </a:p>
        </p:txBody>
      </p:sp>
      <p:sp>
        <p:nvSpPr>
          <p:cNvPr id="199" name="Google Shape;199;p24"/>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Successes</a:t>
            </a:r>
            <a:endParaRPr/>
          </a:p>
          <a:p>
            <a:pPr marL="457200" lvl="0" indent="-311150" algn="l" rtl="0">
              <a:spcBef>
                <a:spcPts val="1200"/>
              </a:spcBef>
              <a:spcAft>
                <a:spcPts val="0"/>
              </a:spcAft>
              <a:buSzPts val="1300"/>
              <a:buChar char="●"/>
            </a:pPr>
            <a:r>
              <a:rPr lang="en"/>
              <a:t>The Blackjack Logic of the game works</a:t>
            </a:r>
            <a:endParaRPr/>
          </a:p>
          <a:p>
            <a:pPr marL="457200" lvl="0" indent="-311150" algn="l" rtl="0">
              <a:spcBef>
                <a:spcPts val="0"/>
              </a:spcBef>
              <a:spcAft>
                <a:spcPts val="0"/>
              </a:spcAft>
              <a:buSzPts val="1300"/>
              <a:buChar char="●"/>
            </a:pPr>
            <a:r>
              <a:rPr lang="en"/>
              <a:t>The player balance correctly increases and decreases as he wins or loses the game</a:t>
            </a:r>
            <a:endParaRPr/>
          </a:p>
          <a:p>
            <a:pPr marL="457200" lvl="0" indent="-311150" algn="l" rtl="0">
              <a:spcBef>
                <a:spcPts val="0"/>
              </a:spcBef>
              <a:spcAft>
                <a:spcPts val="0"/>
              </a:spcAft>
              <a:buSzPts val="1300"/>
              <a:buChar char="●"/>
            </a:pPr>
            <a:r>
              <a:rPr lang="en"/>
              <a:t>The solidity backend correctly deposits money into the contract and displays on the app</a:t>
            </a:r>
            <a:endParaRPr/>
          </a:p>
        </p:txBody>
      </p:sp>
      <p:sp>
        <p:nvSpPr>
          <p:cNvPr id="200" name="Google Shape;200;p24"/>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Problems</a:t>
            </a:r>
            <a:endParaRPr/>
          </a:p>
          <a:p>
            <a:pPr marL="457200" lvl="0" indent="-311150" algn="l" rtl="0">
              <a:spcBef>
                <a:spcPts val="1200"/>
              </a:spcBef>
              <a:spcAft>
                <a:spcPts val="0"/>
              </a:spcAft>
              <a:buSzPts val="1300"/>
              <a:buChar char="●"/>
            </a:pPr>
            <a:r>
              <a:rPr lang="en"/>
              <a:t>The Solidity Contract balance and the Balance variable on the app have yet to be connected. </a:t>
            </a:r>
            <a:endParaRPr/>
          </a:p>
          <a:p>
            <a:pPr marL="457200" lvl="0" indent="-311150" algn="l" rtl="0">
              <a:spcBef>
                <a:spcPts val="0"/>
              </a:spcBef>
              <a:spcAft>
                <a:spcPts val="0"/>
              </a:spcAft>
              <a:buSzPts val="1300"/>
              <a:buChar char="●"/>
            </a:pPr>
            <a:r>
              <a:rPr lang="en"/>
              <a:t>Cashout feature</a:t>
            </a:r>
            <a:endParaRPr/>
          </a:p>
          <a:p>
            <a:pPr marL="457200" lvl="0" indent="-311150" algn="l" rtl="0">
              <a:spcBef>
                <a:spcPts val="0"/>
              </a:spcBef>
              <a:spcAft>
                <a:spcPts val="0"/>
              </a:spcAft>
              <a:buSzPts val="1300"/>
              <a:buChar char="●"/>
            </a:pPr>
            <a:r>
              <a:rPr lang="en"/>
              <a:t>Gas Estimates</a:t>
            </a:r>
            <a:endParaRPr/>
          </a:p>
          <a:p>
            <a:pPr marL="457200" lvl="0" indent="-311150" algn="l" rtl="0">
              <a:spcBef>
                <a:spcPts val="0"/>
              </a:spcBef>
              <a:spcAft>
                <a:spcPts val="0"/>
              </a:spcAft>
              <a:buSzPts val="1300"/>
              <a:buChar char="●"/>
            </a:pPr>
            <a:r>
              <a:rPr lang="en"/>
              <a:t>Bugs in the app</a:t>
            </a:r>
            <a:endParaRPr/>
          </a:p>
          <a:p>
            <a:pPr marL="914400" lvl="1" indent="-298450" algn="l" rtl="0">
              <a:spcBef>
                <a:spcPts val="0"/>
              </a:spcBef>
              <a:spcAft>
                <a:spcPts val="0"/>
              </a:spcAft>
              <a:buSzPts val="1100"/>
              <a:buChar char="○"/>
            </a:pPr>
            <a:r>
              <a:rPr lang="en"/>
              <a:t>Pressing the place bet button after the hand has been played will cause the dealer to draw again winning the money again.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Future Plans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Future Development:</a:t>
            </a:r>
            <a:endParaRPr/>
          </a:p>
        </p:txBody>
      </p:sp>
      <p:sp>
        <p:nvSpPr>
          <p:cNvPr id="211" name="Google Shape;211;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a:t>Fix Current Bugs</a:t>
            </a:r>
            <a:endParaRPr/>
          </a:p>
          <a:p>
            <a:pPr marL="914400" lvl="1" indent="-298450" algn="l" rtl="0">
              <a:spcBef>
                <a:spcPts val="0"/>
              </a:spcBef>
              <a:spcAft>
                <a:spcPts val="0"/>
              </a:spcAft>
              <a:buSzPts val="1100"/>
              <a:buChar char="○"/>
            </a:pPr>
            <a:r>
              <a:rPr lang="en"/>
              <a:t>Connect Solidity Balance with the Gameplay Balance variable</a:t>
            </a:r>
            <a:endParaRPr/>
          </a:p>
          <a:p>
            <a:pPr marL="914400" lvl="1" indent="-298450" algn="l" rtl="0">
              <a:spcBef>
                <a:spcPts val="0"/>
              </a:spcBef>
              <a:spcAft>
                <a:spcPts val="0"/>
              </a:spcAft>
              <a:buSzPts val="1100"/>
              <a:buChar char="○"/>
            </a:pPr>
            <a:r>
              <a:rPr lang="en"/>
              <a:t>Fix input bugs</a:t>
            </a:r>
            <a:endParaRPr/>
          </a:p>
          <a:p>
            <a:pPr marL="0" lvl="0" indent="0" algn="l" rtl="0">
              <a:spcBef>
                <a:spcPts val="1200"/>
              </a:spcBef>
              <a:spcAft>
                <a:spcPts val="0"/>
              </a:spcAft>
              <a:buNone/>
            </a:pPr>
            <a:endParaRPr/>
          </a:p>
          <a:p>
            <a:pPr marL="457200" lvl="0" indent="-311150" algn="l" rtl="0">
              <a:spcBef>
                <a:spcPts val="1200"/>
              </a:spcBef>
              <a:spcAft>
                <a:spcPts val="0"/>
              </a:spcAft>
              <a:buSzPts val="1300"/>
              <a:buChar char="●"/>
            </a:pPr>
            <a:r>
              <a:rPr lang="en"/>
              <a:t>Enhanced Features: </a:t>
            </a:r>
            <a:endParaRPr/>
          </a:p>
          <a:p>
            <a:pPr marL="914400" lvl="1" indent="-298450" algn="l" rtl="0">
              <a:spcBef>
                <a:spcPts val="0"/>
              </a:spcBef>
              <a:spcAft>
                <a:spcPts val="0"/>
              </a:spcAft>
              <a:buSzPts val="1100"/>
              <a:buChar char="○"/>
            </a:pPr>
            <a:r>
              <a:rPr lang="en"/>
              <a:t>Multiplayer</a:t>
            </a:r>
            <a:endParaRPr/>
          </a:p>
          <a:p>
            <a:pPr marL="914400" lvl="1" indent="-298450" algn="l" rtl="0">
              <a:spcBef>
                <a:spcPts val="0"/>
              </a:spcBef>
              <a:spcAft>
                <a:spcPts val="0"/>
              </a:spcAft>
              <a:buSzPts val="1100"/>
              <a:buChar char="○"/>
            </a:pPr>
            <a:r>
              <a:rPr lang="en"/>
              <a:t>Cash out function</a:t>
            </a:r>
            <a:endParaRPr/>
          </a:p>
          <a:p>
            <a:pPr marL="914400" lvl="1" indent="-298450" algn="l" rtl="0">
              <a:spcBef>
                <a:spcPts val="0"/>
              </a:spcBef>
              <a:spcAft>
                <a:spcPts val="0"/>
              </a:spcAft>
              <a:buSzPts val="1100"/>
              <a:buChar char="○"/>
            </a:pPr>
            <a:r>
              <a:rPr lang="en"/>
              <a:t>Continuous updates and improvements based on user feedback.</a:t>
            </a:r>
            <a:endParaRPr/>
          </a:p>
          <a:p>
            <a:pPr marL="914400" lvl="1" indent="-298450" algn="l" rtl="0">
              <a:spcBef>
                <a:spcPts val="0"/>
              </a:spcBef>
              <a:spcAft>
                <a:spcPts val="0"/>
              </a:spcAft>
              <a:buSzPts val="1100"/>
              <a:buChar char="○"/>
            </a:pPr>
            <a:r>
              <a:rPr lang="en"/>
              <a:t>Combat Gas Fees by exploring other block chains </a:t>
            </a:r>
            <a:endParaRPr/>
          </a:p>
          <a:p>
            <a:pPr marL="1371600" lvl="2" indent="-298450" algn="l" rtl="0">
              <a:spcBef>
                <a:spcPts val="0"/>
              </a:spcBef>
              <a:spcAft>
                <a:spcPts val="0"/>
              </a:spcAft>
              <a:buSzPts val="1100"/>
              <a:buChar char="■"/>
            </a:pPr>
            <a:r>
              <a:rPr lang="en"/>
              <a:t>Solana would be an interesting choice of chain because of their transaction execution speeds and low gas fee’s</a:t>
            </a:r>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7"/>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Live Demo of app</a:t>
            </a:r>
            <a:endParaRPr/>
          </a:p>
        </p:txBody>
      </p:sp>
      <p:pic>
        <p:nvPicPr>
          <p:cNvPr id="217" name="Google Shape;217;p27"/>
          <p:cNvPicPr preferRelativeResize="0"/>
          <p:nvPr/>
        </p:nvPicPr>
        <p:blipFill rotWithShape="1">
          <a:blip r:embed="rId3">
            <a:alphaModFix/>
          </a:blip>
          <a:srcRect l="665" t="2704"/>
          <a:stretch/>
        </p:blipFill>
        <p:spPr>
          <a:xfrm>
            <a:off x="4270350" y="1570200"/>
            <a:ext cx="4622573" cy="2436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References</a:t>
            </a:r>
            <a:endParaRPr/>
          </a:p>
          <a:p>
            <a:pPr marL="0" lvl="0" indent="0" algn="l" rtl="0">
              <a:spcBef>
                <a:spcPts val="0"/>
              </a:spcBef>
              <a:spcAft>
                <a:spcPts val="0"/>
              </a:spcAft>
              <a:buNone/>
            </a:pPr>
            <a:r>
              <a:rPr lang="en" sz="1100" u="sng">
                <a:solidFill>
                  <a:schemeClr val="hlink"/>
                </a:solidFill>
                <a:latin typeface="Arial"/>
                <a:ea typeface="Arial"/>
                <a:cs typeface="Arial"/>
                <a:sym typeface="Arial"/>
                <a:hlinkClick r:id="rId3"/>
              </a:rPr>
              <a:t>Creating And Hosting Blackjack Simulator Using Python and Streamlit | by Michael Camden-Smith | Python in Plain English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9"/>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Introduction</a:t>
            </a:r>
            <a:endParaRPr/>
          </a:p>
        </p:txBody>
      </p:sp>
      <p:sp>
        <p:nvSpPr>
          <p:cNvPr id="141" name="Google Shape;141;p14"/>
          <p:cNvSpPr txBox="1"/>
          <p:nvPr/>
        </p:nvSpPr>
        <p:spPr>
          <a:xfrm>
            <a:off x="988750" y="3382525"/>
            <a:ext cx="3003300" cy="49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By Gino Petrosian, Ryan Stowers, Adrian Manlangit, Michael Drinkard</a:t>
            </a:r>
            <a:endParaRPr sz="13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Our project aims to create a cutting-edge gaming platform for online gambling, starting with a Blackjack game.</a:t>
            </a:r>
            <a:endParaRPr/>
          </a:p>
          <a:p>
            <a:pPr marL="457200" lvl="0" indent="-311150" algn="l" rtl="0">
              <a:spcBef>
                <a:spcPts val="0"/>
              </a:spcBef>
              <a:spcAft>
                <a:spcPts val="0"/>
              </a:spcAft>
              <a:buSzPts val="1300"/>
              <a:buChar char="●"/>
            </a:pPr>
            <a:r>
              <a:rPr lang="en"/>
              <a:t>We will use blockchain technology to offer transparency, security, and fairness, addressing key concerns in the gambling industry.</a:t>
            </a:r>
            <a:endParaRPr/>
          </a:p>
          <a:p>
            <a:pPr marL="457200" lvl="0" indent="-311150" algn="l" rtl="0">
              <a:spcBef>
                <a:spcPts val="0"/>
              </a:spcBef>
              <a:spcAft>
                <a:spcPts val="0"/>
              </a:spcAft>
              <a:buSzPts val="1300"/>
              <a:buChar char="●"/>
            </a:pPr>
            <a:r>
              <a:rPr lang="en"/>
              <a:t>Our goal is to provide a seamless and secure online gambling experience, utilizing Ethereum (ETH) as game chips for betting.</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does our app do?</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Real-time Game Play:</a:t>
            </a:r>
            <a:endParaRPr/>
          </a:p>
          <a:p>
            <a:pPr marL="457200" lvl="0" indent="-311150" algn="l" rtl="0">
              <a:spcBef>
                <a:spcPts val="1200"/>
              </a:spcBef>
              <a:spcAft>
                <a:spcPts val="0"/>
              </a:spcAft>
              <a:buSzPts val="1300"/>
              <a:buChar char="●"/>
            </a:pPr>
            <a:r>
              <a:rPr lang="en"/>
              <a:t>Our blackjack app offers a virtual version of the classic card game, providing an immersive and secure gambling experience.</a:t>
            </a:r>
            <a:endParaRPr/>
          </a:p>
          <a:p>
            <a:pPr marL="457200" lvl="0" indent="-311150" algn="l" rtl="0">
              <a:spcBef>
                <a:spcPts val="0"/>
              </a:spcBef>
              <a:spcAft>
                <a:spcPts val="0"/>
              </a:spcAft>
              <a:buSzPts val="1300"/>
              <a:buChar char="●"/>
            </a:pPr>
            <a:r>
              <a:rPr lang="en"/>
              <a:t>Play against a virtual dealer in real-time, simulating the excitement of a physical casino.</a:t>
            </a:r>
            <a:endParaRPr/>
          </a:p>
          <a:p>
            <a:pPr marL="457200" lvl="0" indent="-311150" algn="l" rtl="0">
              <a:spcBef>
                <a:spcPts val="0"/>
              </a:spcBef>
              <a:spcAft>
                <a:spcPts val="0"/>
              </a:spcAft>
              <a:buSzPts val="1300"/>
              <a:buChar char="●"/>
            </a:pPr>
            <a:r>
              <a:rPr lang="en"/>
              <a:t>Receive game outcomes instantly, ensuring a seamless and fast-paced gaming experience.</a:t>
            </a:r>
            <a:endParaRPr/>
          </a:p>
          <a:p>
            <a:pPr marL="0" lvl="0" indent="0" algn="l" rtl="0">
              <a:spcBef>
                <a:spcPts val="1200"/>
              </a:spcBef>
              <a:spcAft>
                <a:spcPts val="0"/>
              </a:spcAft>
              <a:buNone/>
            </a:pPr>
            <a:r>
              <a:rPr lang="en"/>
              <a:t>Ethereum Betting</a:t>
            </a:r>
            <a:endParaRPr/>
          </a:p>
          <a:p>
            <a:pPr marL="457200" lvl="0" indent="-311150" algn="l" rtl="0">
              <a:spcBef>
                <a:spcPts val="1200"/>
              </a:spcBef>
              <a:spcAft>
                <a:spcPts val="0"/>
              </a:spcAft>
              <a:buSzPts val="1300"/>
              <a:buChar char="●"/>
            </a:pPr>
            <a:r>
              <a:rPr lang="en"/>
              <a:t>Real-time gameplay, Ethereum (ETH) betting, blockchain integration, and fair play ensured by smart contracts.</a:t>
            </a:r>
            <a:endParaRPr/>
          </a:p>
          <a:p>
            <a:pPr marL="457200" lvl="0" indent="-311150" algn="l" rtl="0">
              <a:spcBef>
                <a:spcPts val="0"/>
              </a:spcBef>
              <a:spcAft>
                <a:spcPts val="0"/>
              </a:spcAft>
              <a:buSzPts val="1300"/>
              <a:buChar char="●"/>
            </a:pPr>
            <a:r>
              <a:rPr lang="en"/>
              <a:t>Use Ethereum (ETH) as game chips for betting, providing a secure and decentralized betting experience.</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Benefits</a:t>
            </a:r>
            <a:endParaRPr/>
          </a:p>
        </p:txBody>
      </p:sp>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Blockchain Integration:</a:t>
            </a:r>
            <a:endParaRPr/>
          </a:p>
          <a:p>
            <a:pPr marL="457200" lvl="0" indent="-311150" algn="l" rtl="0">
              <a:spcBef>
                <a:spcPts val="1200"/>
              </a:spcBef>
              <a:spcAft>
                <a:spcPts val="0"/>
              </a:spcAft>
              <a:buSzPts val="1300"/>
              <a:buChar char="●"/>
            </a:pPr>
            <a:r>
              <a:rPr lang="en"/>
              <a:t>All game data is recorded on the blockchain, ensuring transparency and fairness.</a:t>
            </a:r>
            <a:endParaRPr/>
          </a:p>
          <a:p>
            <a:pPr marL="457200" lvl="0" indent="-311150" algn="l" rtl="0">
              <a:spcBef>
                <a:spcPts val="0"/>
              </a:spcBef>
              <a:spcAft>
                <a:spcPts val="0"/>
              </a:spcAft>
              <a:buSzPts val="1300"/>
              <a:buChar char="●"/>
            </a:pPr>
            <a:r>
              <a:rPr lang="en"/>
              <a:t>Blockchain technology provides a secure platform for transactions and game outcomes, reducing the risk of fraud.</a:t>
            </a:r>
            <a:endParaRPr/>
          </a:p>
          <a:p>
            <a:pPr marL="0" lvl="0" indent="0" algn="l" rtl="0">
              <a:spcBef>
                <a:spcPts val="1200"/>
              </a:spcBef>
              <a:spcAft>
                <a:spcPts val="0"/>
              </a:spcAft>
              <a:buNone/>
            </a:pPr>
            <a:r>
              <a:rPr lang="en"/>
              <a:t>Fair Play with Smart Contracts:</a:t>
            </a:r>
            <a:endParaRPr/>
          </a:p>
          <a:p>
            <a:pPr marL="457200" lvl="0" indent="-311150" algn="l" rtl="0">
              <a:spcBef>
                <a:spcPts val="1200"/>
              </a:spcBef>
              <a:spcAft>
                <a:spcPts val="0"/>
              </a:spcAft>
              <a:buSzPts val="1300"/>
              <a:buChar char="●"/>
            </a:pPr>
            <a:r>
              <a:rPr lang="en"/>
              <a:t>Python code ensure that game rules are followed automatically, eliminating the need for trust in a centralized authority.</a:t>
            </a:r>
            <a:endParaRPr/>
          </a:p>
          <a:p>
            <a:pPr marL="457200" lvl="0" indent="-311150" algn="l" rtl="0">
              <a:spcBef>
                <a:spcPts val="0"/>
              </a:spcBef>
              <a:spcAft>
                <a:spcPts val="0"/>
              </a:spcAft>
              <a:buSzPts val="1300"/>
              <a:buChar char="●"/>
            </a:pPr>
            <a:r>
              <a:rPr lang="en"/>
              <a:t>Game outcomes are verifiable on the blockchain, ensuring that every game is fair and transparent.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Game Overview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Game Overview</a:t>
            </a:r>
            <a:endParaRPr/>
          </a:p>
        </p:txBody>
      </p:sp>
      <p:sp>
        <p:nvSpPr>
          <p:cNvPr id="170" name="Google Shape;170;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Blackjack Game Mechanics</a:t>
            </a:r>
            <a:endParaRPr/>
          </a:p>
          <a:p>
            <a:pPr marL="457200" lvl="0" indent="-311150" algn="l" rtl="0">
              <a:spcBef>
                <a:spcPts val="1200"/>
              </a:spcBef>
              <a:spcAft>
                <a:spcPts val="0"/>
              </a:spcAft>
              <a:buSzPts val="1300"/>
              <a:buChar char="●"/>
            </a:pPr>
            <a:r>
              <a:rPr lang="en"/>
              <a:t>How the Game Works: Blackjack, also known as 21, is a card game where players aim to beat the dealer by having a hand value closest to 21 without exceeding it.</a:t>
            </a:r>
            <a:endParaRPr/>
          </a:p>
          <a:p>
            <a:pPr marL="457200" lvl="0" indent="-311150" algn="l" rtl="0">
              <a:spcBef>
                <a:spcPts val="0"/>
              </a:spcBef>
              <a:spcAft>
                <a:spcPts val="0"/>
              </a:spcAft>
              <a:buSzPts val="1300"/>
              <a:buChar char="●"/>
            </a:pPr>
            <a:r>
              <a:rPr lang="en"/>
              <a:t>Rules and Objectives: Players place bets, receive two cards, and can choose to "hit" (receive another card) or "stand" (keep their current hand). The objective is to beat the dealer's hand without going over 21.</a:t>
            </a:r>
            <a:endParaRPr/>
          </a:p>
          <a:p>
            <a:pPr marL="457200" lvl="0" indent="-311150" algn="l" rtl="0">
              <a:spcBef>
                <a:spcPts val="0"/>
              </a:spcBef>
              <a:spcAft>
                <a:spcPts val="0"/>
              </a:spcAft>
              <a:buSzPts val="1300"/>
              <a:buChar char="●"/>
            </a:pPr>
            <a:r>
              <a:rPr lang="en"/>
              <a:t>Winning: A player wins if their hand is closer to 21 than the dealer's without exceeding it, or if the dealer busts (exceeds 21).</a:t>
            </a: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What we did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Game Logic in Python Library</a:t>
            </a:r>
            <a:endParaRPr/>
          </a:p>
        </p:txBody>
      </p:sp>
      <p:sp>
        <p:nvSpPr>
          <p:cNvPr id="181" name="Google Shape;181;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Creating Python Dataclasses</a:t>
            </a:r>
            <a:endParaRPr/>
          </a:p>
          <a:p>
            <a:pPr marL="457200" lvl="0" indent="-311150" algn="l" rtl="0">
              <a:spcBef>
                <a:spcPts val="1200"/>
              </a:spcBef>
              <a:spcAft>
                <a:spcPts val="0"/>
              </a:spcAft>
              <a:buSzPts val="1300"/>
              <a:buChar char="●"/>
            </a:pPr>
            <a:r>
              <a:rPr lang="en"/>
              <a:t>Card Class</a:t>
            </a:r>
            <a:endParaRPr/>
          </a:p>
          <a:p>
            <a:pPr marL="914400" lvl="1" indent="-298450" algn="l" rtl="0">
              <a:spcBef>
                <a:spcPts val="0"/>
              </a:spcBef>
              <a:spcAft>
                <a:spcPts val="0"/>
              </a:spcAft>
              <a:buSzPts val="1100"/>
              <a:buChar char="○"/>
            </a:pPr>
            <a:r>
              <a:rPr lang="en"/>
              <a:t>This Dataclass assigns the Card Value with the suit, and links it with an image file in the resources folder</a:t>
            </a:r>
            <a:endParaRPr/>
          </a:p>
          <a:p>
            <a:pPr marL="457200" lvl="0" indent="-311150" algn="l" rtl="0">
              <a:spcBef>
                <a:spcPts val="0"/>
              </a:spcBef>
              <a:spcAft>
                <a:spcPts val="0"/>
              </a:spcAft>
              <a:buSzPts val="1300"/>
              <a:buChar char="●"/>
            </a:pPr>
            <a:r>
              <a:rPr lang="en"/>
              <a:t>Deck Class</a:t>
            </a:r>
            <a:endParaRPr/>
          </a:p>
          <a:p>
            <a:pPr marL="914400" lvl="1" indent="-298450" algn="l" rtl="0">
              <a:spcBef>
                <a:spcPts val="0"/>
              </a:spcBef>
              <a:spcAft>
                <a:spcPts val="0"/>
              </a:spcAft>
              <a:buSzPts val="1100"/>
              <a:buChar char="○"/>
            </a:pPr>
            <a:r>
              <a:rPr lang="en"/>
              <a:t>This Dataclass takes the card object and creates a deck based on each suit/value of each card. In this case it will create 52 card deck</a:t>
            </a:r>
            <a:endParaRPr/>
          </a:p>
          <a:p>
            <a:pPr marL="457200" lvl="0" indent="-311150" algn="l" rtl="0">
              <a:spcBef>
                <a:spcPts val="0"/>
              </a:spcBef>
              <a:spcAft>
                <a:spcPts val="0"/>
              </a:spcAft>
              <a:buSzPts val="1300"/>
              <a:buChar char="●"/>
            </a:pPr>
            <a:r>
              <a:rPr lang="en"/>
              <a:t>Dealer Class</a:t>
            </a:r>
            <a:endParaRPr/>
          </a:p>
          <a:p>
            <a:pPr marL="914400" lvl="1" indent="-298450" algn="l" rtl="0">
              <a:spcBef>
                <a:spcPts val="0"/>
              </a:spcBef>
              <a:spcAft>
                <a:spcPts val="0"/>
              </a:spcAft>
              <a:buSzPts val="1100"/>
              <a:buChar char="○"/>
            </a:pPr>
            <a:r>
              <a:rPr lang="en"/>
              <a:t>This Dataclass defines the actions a dealer will take like the hit or stand functions of gameplay</a:t>
            </a:r>
            <a:endParaRPr/>
          </a:p>
          <a:p>
            <a:pPr marL="457200" lvl="0" indent="-311150" algn="l" rtl="0">
              <a:spcBef>
                <a:spcPts val="0"/>
              </a:spcBef>
              <a:spcAft>
                <a:spcPts val="0"/>
              </a:spcAft>
              <a:buSzPts val="1300"/>
              <a:buChar char="●"/>
            </a:pPr>
            <a:r>
              <a:rPr lang="en"/>
              <a:t>Wallet Class</a:t>
            </a:r>
            <a:endParaRPr/>
          </a:p>
          <a:p>
            <a:pPr marL="914400" lvl="1" indent="-298450" algn="l" rtl="0">
              <a:spcBef>
                <a:spcPts val="0"/>
              </a:spcBef>
              <a:spcAft>
                <a:spcPts val="0"/>
              </a:spcAft>
              <a:buSzPts val="1100"/>
              <a:buChar char="○"/>
            </a:pPr>
            <a:r>
              <a:rPr lang="en"/>
              <a:t>This Dataclass defines the balance and wallet the player is betting with</a:t>
            </a:r>
            <a:endParaRPr/>
          </a:p>
          <a:p>
            <a:pPr marL="45720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748</Words>
  <Application>Microsoft Office PowerPoint</Application>
  <PresentationFormat>On-screen Show (16:9)</PresentationFormat>
  <Paragraphs>83</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Lato</vt:lpstr>
      <vt:lpstr>Montserrat</vt:lpstr>
      <vt:lpstr>Focus</vt:lpstr>
      <vt:lpstr>The Ultimate Blackjack App</vt:lpstr>
      <vt:lpstr>Introduction</vt:lpstr>
      <vt:lpstr>Introduction</vt:lpstr>
      <vt:lpstr>What does our app do?</vt:lpstr>
      <vt:lpstr>Benefits</vt:lpstr>
      <vt:lpstr>Game Overview</vt:lpstr>
      <vt:lpstr>Game Overview</vt:lpstr>
      <vt:lpstr>What we did</vt:lpstr>
      <vt:lpstr>Game Logic in Python Library</vt:lpstr>
      <vt:lpstr>Cont</vt:lpstr>
      <vt:lpstr>Solidity Backend</vt:lpstr>
      <vt:lpstr>Current State of the APP</vt:lpstr>
      <vt:lpstr>Future Plans</vt:lpstr>
      <vt:lpstr>Future Development:</vt:lpstr>
      <vt:lpstr>Live Demo of app</vt:lpstr>
      <vt:lpstr>References Creating And Hosting Blackjack Simulator Using Python and Streamlit | by Michael Camden-Smith | Python in Plain English</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Ultimate Blackjack App</dc:title>
  <dc:creator>Michele Drinkard</dc:creator>
  <cp:lastModifiedBy>Michele Drinkard</cp:lastModifiedBy>
  <cp:revision>1</cp:revision>
  <dcterms:modified xsi:type="dcterms:W3CDTF">2024-03-17T00:40:31Z</dcterms:modified>
</cp:coreProperties>
</file>