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45B5F326-A74C-1CF2-3F5F-58AC39757BC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78190557-9F76-932B-72FA-EDBA95BC0DF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C5F9BC8-CE20-4562-9F95-CF2E94D961A5}" type="datetime1">
              <a:rPr lang="en-IN"/>
              <a:pPr lvl="0"/>
              <a:t>30-08-2025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4A6E3DA2-FF50-75E6-E0EF-F5FD6D2C8E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8C9D780B-E709-5516-6114-5241E0776CB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E508F7A-6F45-9234-8858-5BD36B5A467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F916529-1E86-CDB7-F732-B667A316EC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E1DE84D-83F0-4E3E-9628-568241559F3F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EE431-4EDB-4147-AF8E-03E1DD06D9D5}" type="datetimeFigureOut"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D8CD-679B-4F83-A18A-71975823FE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4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22410-3E90-937B-3509-D6A42FA64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9870C-137D-A100-DADF-7913DF6344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366B-A189-3C0D-69E5-4FE784990C03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A95753-26EF-4005-815E-8543965DFEB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231904-0443-8F6E-B1B9-BC67834A5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21B4A-22D7-1D62-A194-7CE7E439F9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75C8D-F812-9CEB-0DD6-C4B36F81CF85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22EBA1-7317-4C79-B0AE-D4DA603E6E77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183FBE-226E-42DF-3CB8-BA4E5F88F259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D6B6C8F-EE09-C991-AF9B-AF56D6C1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CA497CE7-192A-EBD2-0C8B-D3FF523AC249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9589133-0F8E-00C8-2FEB-6B22FAC97C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416503" y="329302"/>
            <a:ext cx="497391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0DC702A-3A6C-B9BD-8124-2F1E993297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437665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9B074FD-275A-473C-86C6-CBCACE62A7F8}" type="slidenum">
              <a:t>‹#›</a:t>
            </a:fld>
            <a:endParaRPr lang="en-US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F1577C89-E235-37A1-72C5-A5220F89E9CC}"/>
              </a:ext>
            </a:extLst>
          </p:cNvPr>
          <p:cNvCxnSpPr/>
          <p:nvPr/>
        </p:nvCxnSpPr>
        <p:spPr>
          <a:xfrm>
            <a:off x="2417783" y="3528541"/>
            <a:ext cx="8637066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114332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CEBD9A-070B-5982-E600-5141CE5826BD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EF96FF0-59F5-76F4-D140-D19CBDBC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DEA68039-A8AD-6C8C-ECE7-79BEBC5BE8D2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E94A619-3127-8E01-FF6F-0FAE665616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57E52DC-4959-7D0A-F0E7-EE8703FE1D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5727F2C-D87D-4B3C-9F6A-68B609DFF736}" type="slidenum">
              <a:t>‹#›</a:t>
            </a:fld>
            <a:endParaRPr lang="en-US"/>
          </a:p>
        </p:txBody>
      </p:sp>
      <p:cxnSp>
        <p:nvCxnSpPr>
          <p:cNvPr id="4" name="Straight Connector 25">
            <a:extLst>
              <a:ext uri="{FF2B5EF4-FFF2-40B4-BE49-F238E27FC236}">
                <a16:creationId xmlns:a16="http://schemas.microsoft.com/office/drawing/2014/main" id="{197E9DEB-1409-F76F-C99B-9E84035FC8B2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612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663702-BFF3-4DDF-F34C-8744F6CC0DDA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439D1513-7FEF-AC83-293C-11100409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369B0D1F-BACF-6D13-639D-35937508E036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F1A2FD1-0356-3BF0-656F-7FB93755E7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FFDDB4A-3DB3-2F7B-3F2A-953E5F8A24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1E4B9E78-FD39-403C-8880-2C9A5A57792E}" type="slidenum">
              <a:t>‹#›</a:t>
            </a:fld>
            <a:endParaRPr lang="en-US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70861297-53CD-D433-994F-48FF2525C330}"/>
              </a:ext>
            </a:extLst>
          </p:cNvPr>
          <p:cNvCxnSpPr/>
          <p:nvPr/>
        </p:nvCxnSpPr>
        <p:spPr>
          <a:xfrm>
            <a:off x="9439113" y="798975"/>
            <a:ext cx="0" cy="4659883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622377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08CFCC8-106D-2EFC-479B-68B3BCEC1A29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9C5A096-4C9C-7EA2-81CB-C165B588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78611EAB-6D8B-4DB7-4009-6817AC51A919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Holder 5">
            <a:extLst>
              <a:ext uri="{FF2B5EF4-FFF2-40B4-BE49-F238E27FC236}">
                <a16:creationId xmlns:a16="http://schemas.microsoft.com/office/drawing/2014/main" id="{F2D2AAE1-896A-27B3-C073-86426BCC8F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pPr lvl="0"/>
            <a:fld id="{B28B0032-7DC4-4546-B33E-8168C37E1A9F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EBA1B9DF-0271-0E36-7C3C-E57392AE9D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 lIns="0" tIns="0" rIns="0" bIns="0"/>
          <a:lstStyle>
            <a:lvl1pPr marL="38103">
              <a:spcBef>
                <a:spcPts val="55"/>
              </a:spcBef>
              <a:defRPr sz="1100" spc="1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C0BF95DF-80CC-48EC-9D93-D310D0E0F8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462"/>
      </p:ext>
    </p:extLst>
  </p:cSld>
  <p:clrMapOvr>
    <a:masterClrMapping/>
  </p:clrMapOvr>
  <p:transition spd="slow"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5D2EAF-53BC-9442-FBE4-0A808DD1D17D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A618474-F244-D072-1431-D5BAE412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0D938C2D-43AA-184D-7CC0-843511EBC333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EAA4CCF-F9AF-0E69-1700-19CC1E19E8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392DCF2-E3C7-4B42-A379-35ECB0E8C8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B9D2C4F-98D6-4536-BE77-69CB4E16E575}" type="slidenum">
              <a:t>‹#›</a:t>
            </a:fld>
            <a:endParaRPr lang="en-US"/>
          </a:p>
        </p:txBody>
      </p:sp>
      <p:cxnSp>
        <p:nvCxnSpPr>
          <p:cNvPr id="4" name="Straight Connector 32">
            <a:extLst>
              <a:ext uri="{FF2B5EF4-FFF2-40B4-BE49-F238E27FC236}">
                <a16:creationId xmlns:a16="http://schemas.microsoft.com/office/drawing/2014/main" id="{DF8D669D-FE46-ABFB-8298-EE589D6F0B62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25073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6F8093-050D-AC75-70F1-EA7B2C4F90B9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7F6301B-BBC8-592A-2A04-61701510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5FE3AEA3-6429-0840-EAAD-F432FC5147AC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AEB9E9D-D805-6C3A-D246-8BC2A53821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9D35716-AEE6-54CF-114E-967D1247AE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D00DEBFA-D184-45A5-B964-CEE5898D4A54}" type="slidenum">
              <a:t>‹#›</a:t>
            </a:fld>
            <a:endParaRPr lang="en-US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966F16FD-5E9A-75CD-0CF9-1B39F5EB84A1}"/>
              </a:ext>
            </a:extLst>
          </p:cNvPr>
          <p:cNvCxnSpPr/>
          <p:nvPr/>
        </p:nvCxnSpPr>
        <p:spPr>
          <a:xfrm>
            <a:off x="1454243" y="3804982"/>
            <a:ext cx="8630445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26710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05F4ED42-4CB9-00EF-FCF9-2B7BD6A10EF1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065B7-B4A3-739C-4336-9DDA8F0B57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33196B71-F809-1A60-1AAE-5703341BA641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54831EC0-1DDE-6319-B83A-CDC3AE0D5B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/>
          <a:lstStyle>
            <a:lvl1pPr>
              <a:defRPr/>
            </a:lvl1pPr>
          </a:lstStyle>
          <a:p>
            <a:pPr lvl="0"/>
            <a:fld id="{B800CF33-EDB5-4234-A141-69C695118231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68B9B7A-4BD7-C934-D058-05B20FC0E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3D2304C-1CAB-0556-5255-076A4E6E07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1F0904D8-A391-4001-8150-1B0D8F95E11F}" type="slidenum">
              <a:t>‹#›</a:t>
            </a:fld>
            <a:endParaRPr lang="en-US"/>
          </a:p>
        </p:txBody>
      </p:sp>
      <p:cxnSp>
        <p:nvCxnSpPr>
          <p:cNvPr id="5" name="Straight Connector 34">
            <a:extLst>
              <a:ext uri="{FF2B5EF4-FFF2-40B4-BE49-F238E27FC236}">
                <a16:creationId xmlns:a16="http://schemas.microsoft.com/office/drawing/2014/main" id="{64A2E5B1-692E-AE9F-773E-AE42CE7BB39D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47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CE2EA3-81DA-C520-ADD3-AA95D9BAFFBA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FCD1611-F068-215F-F5FD-CB45573490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5962A6-4D70-442B-1B88-F28AE00F8606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5C81FD4-BAC3-65F9-E76D-F1EDD7096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12358" y="2023000"/>
            <a:ext cx="4645152" cy="80223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200" cap="all">
                <a:solidFill>
                  <a:srgbClr val="B71E4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D162E1DE-D871-370E-28BE-07DEA767A9D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412358" y="2821490"/>
            <a:ext cx="4645152" cy="263736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F5FC2C0-F07D-6CD4-A33C-3007BB6A77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/>
          <a:lstStyle>
            <a:lvl1pPr>
              <a:defRPr/>
            </a:lvl1pPr>
          </a:lstStyle>
          <a:p>
            <a:pPr lvl="0"/>
            <a:fld id="{81397DC7-272D-4B6C-BB36-FCB9A65FC32F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BEE9DE-0A19-0A05-5D10-B19DD2801E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6EF3814-E576-2EA3-F15B-75948930AA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39680DFA-F303-48DE-A2A7-D69465D2F9B4}" type="slidenum">
              <a:t>‹#›</a:t>
            </a:fld>
            <a:endParaRPr lang="en-US"/>
          </a:p>
        </p:txBody>
      </p:sp>
      <p:cxnSp>
        <p:nvCxnSpPr>
          <p:cNvPr id="7" name="Straight Connector 28">
            <a:extLst>
              <a:ext uri="{FF2B5EF4-FFF2-40B4-BE49-F238E27FC236}">
                <a16:creationId xmlns:a16="http://schemas.microsoft.com/office/drawing/2014/main" id="{17C71AA8-F300-2370-AC04-B0DE0B00719F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029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3EC2BBD-371E-4398-7B19-2F3E7E3CA2C5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95826D56-474F-FD85-7408-4EE5D6384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FE2BDC20-8E34-DF1C-BC65-F623F2D7ACED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BEE757E-A934-85E3-D5F4-F2169ED4A6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C1054BD5-98A6-459B-A2A0-8A42EF3B2C17}" type="slidenum">
              <a:t>‹#›</a:t>
            </a:fld>
            <a:endParaRPr lang="en-US"/>
          </a:p>
        </p:txBody>
      </p:sp>
      <p:cxnSp>
        <p:nvCxnSpPr>
          <p:cNvPr id="3" name="Straight Connector 24">
            <a:extLst>
              <a:ext uri="{FF2B5EF4-FFF2-40B4-BE49-F238E27FC236}">
                <a16:creationId xmlns:a16="http://schemas.microsoft.com/office/drawing/2014/main" id="{114620A6-B14D-5DF4-66E4-EDEE9A761DBF}"/>
              </a:ext>
            </a:extLst>
          </p:cNvPr>
          <p:cNvCxnSpPr/>
          <p:nvPr/>
        </p:nvCxnSpPr>
        <p:spPr>
          <a:xfrm>
            <a:off x="1453896" y="1847088"/>
            <a:ext cx="9607518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1349178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38893A44-A529-CEE3-782F-F2E75E8955ED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E61E5BA5-7D41-4C33-97C4-8922B042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84D69B92-E81A-70D3-C78C-19FABC2C979B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1483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2AC1BA7-554B-36B5-FF90-5F419ED00C6B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A09AD-53D5-95B7-3BE4-40583E17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14E85A3C-6D00-2FCA-3148-257DEB54362E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5752BAD3-77C4-FE9F-FFAC-3128DCADA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7554141" y="330372"/>
            <a:ext cx="3500716" cy="309204"/>
          </a:xfrm>
        </p:spPr>
        <p:txBody>
          <a:bodyPr/>
          <a:lstStyle>
            <a:lvl1pPr>
              <a:defRPr/>
            </a:lvl1pPr>
          </a:lstStyle>
          <a:p>
            <a:pPr lvl="0"/>
            <a:fld id="{2715B965-7A5D-4EF8-B152-12CCC8E682BC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44BF1371-4829-00A9-A7D6-92DFE318F9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51582" y="329302"/>
            <a:ext cx="5938835" cy="309204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665BAE7-67CB-DD89-30DA-7295819C0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D5486AF5-16B8-4921-ADE4-0D19FCFCF806}" type="slidenum">
              <a:t>‹#›</a:t>
            </a:fld>
            <a:endParaRPr lang="en-US"/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25ABC574-C061-A101-AC34-819B33A1836E}"/>
              </a:ext>
            </a:extLst>
          </p:cNvPr>
          <p:cNvCxnSpPr/>
          <p:nvPr/>
        </p:nvCxnSpPr>
        <p:spPr>
          <a:xfrm>
            <a:off x="1448281" y="3205493"/>
            <a:ext cx="3269492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46485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F1D4D3-4061-B752-E6FC-3EE12C1331BF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4EAD794-23BC-F729-120A-0A19A142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689381D8-56C0-BCB5-0460-A16AFDC3F407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897C4EE-EF0B-3FE2-444D-7ECE3606FDA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50329" y="3145993"/>
            <a:ext cx="5524402" cy="2003743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14E12AD6-B032-D9F1-4577-B4DF7E0B1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447385" y="5469858"/>
            <a:ext cx="5527346" cy="320122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29657C19-FFB6-4FC0-9C36-9C53CA999CCF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2981FCA-B931-8867-B732-90FCAAFF7F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447385" y="318640"/>
            <a:ext cx="5541007" cy="32092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8B68FE2-ABFE-B9F7-E774-6864D87117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80060" y="798975"/>
            <a:ext cx="811017" cy="503578"/>
          </a:xfrm>
        </p:spPr>
        <p:txBody>
          <a:bodyPr/>
          <a:lstStyle>
            <a:lvl1pPr>
              <a:defRPr/>
            </a:lvl1pPr>
          </a:lstStyle>
          <a:p>
            <a:pPr lvl="0"/>
            <a:fld id="{B994F4C5-91C6-43A5-A258-47E74CB5144F}" type="slidenum">
              <a:t>‹#›</a:t>
            </a:fld>
            <a:endParaRPr lang="en-US"/>
          </a:p>
        </p:txBody>
      </p: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44A99937-FCC7-9518-26F2-3B43D33A25D4}"/>
              </a:ext>
            </a:extLst>
          </p:cNvPr>
          <p:cNvCxnSpPr/>
          <p:nvPr/>
        </p:nvCxnSpPr>
        <p:spPr>
          <a:xfrm>
            <a:off x="1447385" y="3143606"/>
            <a:ext cx="5527347" cy="0"/>
          </a:xfrm>
          <a:prstGeom prst="straightConnector1">
            <a:avLst/>
          </a:prstGeom>
          <a:noFill/>
          <a:ln w="31747" cap="flat">
            <a:solidFill>
              <a:srgbClr val="B71E42"/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33304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AF588CAD-C937-12F0-6508-D5BEC237786A}"/>
              </a:ext>
            </a:extLst>
          </p:cNvPr>
          <p:cNvSpPr/>
          <p:nvPr/>
        </p:nvSpPr>
        <p:spPr>
          <a:xfrm>
            <a:off x="0" y="2019479"/>
            <a:ext cx="12191996" cy="4105939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8A8DAE37-C43A-4817-5475-A9D5500B06B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538" b="-1538"/>
          <a:stretch>
            <a:fillRect/>
          </a:stretch>
        </p:blipFill>
        <p:spPr>
          <a:xfrm>
            <a:off x="0" y="6126480"/>
            <a:ext cx="12191996" cy="7429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F7F40B3-8D72-B4BA-5C8A-FDC41CF77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1582" y="804516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946C89-DC41-19D7-5B33-21913FB2B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51582" y="2015730"/>
            <a:ext cx="9603275" cy="34506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5140CB5-144B-20F3-A32E-C28DBA31877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554141" y="330372"/>
            <a:ext cx="3500716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fld id="{143BC0E1-5012-4CC6-84FE-4925813B6DA4}" type="datetime1">
              <a:rPr lang="en-US"/>
              <a:pPr lvl="0"/>
              <a:t>8/30/2025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A2686E-1CCE-9D60-6ACC-1250517DD1D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451582" y="329302"/>
            <a:ext cx="5938835" cy="3092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898989"/>
                </a:solidFill>
                <a:uFillTx/>
                <a:latin typeface="Gill Sans MT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B9B5E9C-E768-875D-5A1A-B88A294EC7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none" spc="0" baseline="0">
                <a:solidFill>
                  <a:srgbClr val="B71E42"/>
                </a:solidFill>
                <a:uFillTx/>
                <a:latin typeface="Gill Sans MT"/>
              </a:defRPr>
            </a:lvl1pPr>
          </a:lstStyle>
          <a:p>
            <a:pPr lvl="0"/>
            <a:fld id="{C00AFD88-A63C-40DE-9D69-F965A050142C}" type="slidenum">
              <a:t>‹#›</a:t>
            </a:fld>
            <a:endParaRPr 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4BF96187-6AD8-CE99-8457-A20398CC9DBC}"/>
              </a:ext>
            </a:extLst>
          </p:cNvPr>
          <p:cNvCxnSpPr/>
          <p:nvPr/>
        </p:nvCxnSpPr>
        <p:spPr>
          <a:xfrm>
            <a:off x="0" y="6128409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1">
                <a:alpha val="20000"/>
              </a:srgbClr>
            </a:solidFill>
            <a:prstDash val="soli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fade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3200" b="0" i="0" u="none" strike="noStrike" kern="1200" cap="all" spc="0" baseline="0">
          <a:solidFill>
            <a:srgbClr val="000000"/>
          </a:solidFill>
          <a:uFillTx/>
          <a:latin typeface="Gill Sans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Gill Sans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Gill Sans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600" b="0" i="0" u="none" strike="noStrike" kern="1200" cap="none" spc="0" baseline="0">
          <a:solidFill>
            <a:srgbClr val="000000"/>
          </a:solidFill>
          <a:uFillTx/>
          <a:latin typeface="Gill Sans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400" b="0" i="0" u="none" strike="noStrike" kern="1200" cap="none" spc="0" baseline="0">
          <a:solidFill>
            <a:srgbClr val="000000"/>
          </a:solidFill>
          <a:uFillTx/>
          <a:latin typeface="Gill Sans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Clr>
          <a:srgbClr val="B71E42"/>
        </a:buClr>
        <a:buSzPct val="100000"/>
        <a:buFont typeface="Arial" pitchFamily="34"/>
        <a:buChar char="•"/>
        <a:tabLst/>
        <a:defRPr lang="en-GB" sz="1200" b="0" i="0" u="none" strike="noStrike" kern="1200" cap="none" spc="0" baseline="0">
          <a:solidFill>
            <a:srgbClr val="000000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6F9D096-7654-2F62-EF7B-96D1F4DB2555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E3C65D4-700A-B6E4-1584-505419E0C085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9057FF1-585A-C9D0-43A2-EBBB3B0537EB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8E7C9868-0C17-AB13-FFBC-2C7800028E4E}"/>
              </a:ext>
            </a:extLst>
          </p:cNvPr>
          <p:cNvSpPr/>
          <p:nvPr/>
        </p:nvSpPr>
        <p:spPr>
          <a:xfrm>
            <a:off x="9145499" y="676235"/>
            <a:ext cx="2343150" cy="2021802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DBBB6B1-BA31-44BA-1075-ADF5D2DB60C7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282516-4D5D-6233-0154-EB009E56F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060" y="517495"/>
            <a:ext cx="10328001" cy="6773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Digital Portfolio </a:t>
            </a:r>
            <a:br>
              <a:rPr lang="en-US" b="1">
                <a:solidFill>
                  <a:srgbClr val="0F0F0F"/>
                </a:solidFill>
                <a:latin typeface="Roboto" pitchFamily="2"/>
              </a:rPr>
            </a:br>
            <a:endParaRPr lang="en-US" spc="15">
              <a:latin typeface="Trebuchet MS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D3A4523C-5C7F-271D-CF87-8731478514FB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55E4B1-8D78-48B8-A87F-F61AD9A526A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AAC775D-37D6-E8CC-80F1-53336901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111820A2-075F-D827-DCC6-FE1CF963BB3A}"/>
              </a:ext>
            </a:extLst>
          </p:cNvPr>
          <p:cNvSpPr txBox="1"/>
          <p:nvPr/>
        </p:nvSpPr>
        <p:spPr>
          <a:xfrm>
            <a:off x="2705096" y="1697245"/>
            <a:ext cx="8610603" cy="30700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STUDENT NAME: </a:t>
            </a:r>
            <a:r>
              <a:rPr lang="en-GB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MOHAMED RIYAS H </a:t>
            </a:r>
            <a:endParaRPr lang="en-SG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REGISTER NO AND NMID: 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2413408050012</a:t>
            </a:r>
            <a:r>
              <a:rPr lang="en-GB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1036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 / </a:t>
            </a:r>
            <a:r>
              <a:rPr lang="en-GB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EE7F029A3AFE2569174469E54F818BE2</a:t>
            </a:r>
            <a:endParaRPr lang="en-SG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DEPARTMENT: 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BCA DEPARTMENT OF COMPUTER SCIENCE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COLLEGE: </a:t>
            </a:r>
            <a:r>
              <a:rPr lang="en-SG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TBML COLLEGE/ANNAMALAI UNIVERSITY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           </a:t>
            </a:r>
            <a:endParaRPr lang="en-IN" sz="26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8A04C8-F3D7-4F78-5DEB-332CBE7FBD62}"/>
              </a:ext>
            </a:extLst>
          </p:cNvPr>
          <p:cNvSpPr txBox="1"/>
          <p:nvPr/>
        </p:nvSpPr>
        <p:spPr>
          <a:xfrm>
            <a:off x="752478" y="6486040"/>
            <a:ext cx="1773551" cy="1204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8E39DA-7E00-563C-CBC0-CB8AC1CBB5BD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0FF0E8B-2EDC-A0EC-417B-2ACAE4468D0F}"/>
              </a:ext>
            </a:extLst>
          </p:cNvPr>
          <p:cNvSpPr/>
          <p:nvPr/>
        </p:nvSpPr>
        <p:spPr>
          <a:xfrm>
            <a:off x="11120054" y="1673068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BB683CD-8404-8E1B-3462-17E8C888C3AD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2D820A0-A5D8-C7E4-9493-F3393633E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7" y="3381378"/>
            <a:ext cx="2185589" cy="1981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D1999AA-D1DD-A3D7-852D-5AB53324A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2995" y="1159587"/>
            <a:ext cx="8480429" cy="4280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</a:pPr>
            <a:r>
              <a:rPr lang="en-IN" sz="3600" spc="15"/>
              <a:t>RESULTS AND SCREENSHOTS</a:t>
            </a:r>
            <a:endParaRPr lang="en-IN" sz="360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687CA7E-88A9-C1C2-A44D-BEF541FFCE8C}"/>
              </a:ext>
            </a:extLst>
          </p:cNvPr>
          <p:cNvSpPr txBox="1"/>
          <p:nvPr/>
        </p:nvSpPr>
        <p:spPr>
          <a:xfrm>
            <a:off x="11277222" y="6473339"/>
            <a:ext cx="228600" cy="132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E7ED9D-EFD0-4452-B911-A8F9173B5E3E}" type="slidenum">
              <a:t>10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5AF20-65AF-F2FC-A7AE-6F97E2E89A83}"/>
              </a:ext>
            </a:extLst>
          </p:cNvPr>
          <p:cNvSpPr txBox="1"/>
          <p:nvPr/>
        </p:nvSpPr>
        <p:spPr>
          <a:xfrm>
            <a:off x="2743200" y="2354698"/>
            <a:ext cx="8534022" cy="7386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9A8B55E-CFDD-2E63-9514-F96E0F2DBF5C}"/>
              </a:ext>
            </a:extLst>
          </p:cNvPr>
          <p:cNvSpPr txBox="1"/>
          <p:nvPr/>
        </p:nvSpPr>
        <p:spPr>
          <a:xfrm>
            <a:off x="2758589" y="2484891"/>
            <a:ext cx="6108091" cy="16158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Home page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Skills dashboard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Projects showcase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 analytics page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0F622BB-8BF9-E758-1C3A-98BBC09C252E}"/>
              </a:ext>
            </a:extLst>
          </p:cNvPr>
          <p:cNvSpPr txBox="1">
            <a:spLocks noGrp="1"/>
          </p:cNvSpPr>
          <p:nvPr/>
        </p:nvSpPr>
        <p:spPr>
          <a:xfrm>
            <a:off x="1233662" y="1326702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5DA07-5153-4388-903F-A7364BFE57BB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2A99-9E7D-299A-D909-32C3CE682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5179" y="993980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SG" dirty="0"/>
              <a:t>Screenshot shot</a:t>
            </a:r>
            <a:endParaRPr lang="en-US" dirty="0"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A2FB5F6F-A25F-8CCB-400B-A9E370E799F3}"/>
              </a:ext>
            </a:extLst>
          </p:cNvPr>
          <p:cNvSpPr txBox="1">
            <a:spLocks noGrp="1"/>
          </p:cNvSpPr>
          <p:nvPr/>
        </p:nvSpPr>
        <p:spPr>
          <a:xfrm>
            <a:off x="2042257" y="1015011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E4D9C-CD59-4D86-9FE2-640F548B27CA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7B44D91-6215-43CF-39D9-07FDA24D4972}"/>
              </a:ext>
            </a:extLst>
          </p:cNvPr>
          <p:cNvSpPr txBox="1"/>
          <p:nvPr/>
        </p:nvSpPr>
        <p:spPr>
          <a:xfrm>
            <a:off x="4460004" y="554162"/>
            <a:ext cx="182880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     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TextBox 47">
            <a:extLst>
              <a:ext uri="{FF2B5EF4-FFF2-40B4-BE49-F238E27FC236}">
                <a16:creationId xmlns:a16="http://schemas.microsoft.com/office/drawing/2014/main" id="{A6B58F7F-4059-A6C4-60A1-43AD556BA1D0}"/>
              </a:ext>
            </a:extLst>
          </p:cNvPr>
          <p:cNvSpPr txBox="1"/>
          <p:nvPr/>
        </p:nvSpPr>
        <p:spPr>
          <a:xfrm>
            <a:off x="5433145" y="2518138"/>
            <a:ext cx="1828800" cy="18288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6" name="Picture 48">
            <a:extLst>
              <a:ext uri="{FF2B5EF4-FFF2-40B4-BE49-F238E27FC236}">
                <a16:creationId xmlns:a16="http://schemas.microsoft.com/office/drawing/2014/main" id="{FBFFB5FF-B69F-929D-8152-E1CCD2BF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70396" y="1979502"/>
            <a:ext cx="5391564" cy="36245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4DB5DF1-53C6-6461-C1DA-62CC3206610A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D65A491-64B6-EA57-D5AA-3EF84F1423CD}"/>
              </a:ext>
            </a:extLst>
          </p:cNvPr>
          <p:cNvSpPr/>
          <p:nvPr/>
        </p:nvSpPr>
        <p:spPr>
          <a:xfrm>
            <a:off x="11077197" y="1619009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9D1151B-632B-D958-9F17-75ACBF07CE62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CF1AE3E-C576-C512-035A-466994AB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75C8EDDC-B71D-F5B1-41DF-AD908C544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06665" y="1190731"/>
            <a:ext cx="4578665" cy="425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05"/>
              </a:spcBef>
            </a:pPr>
            <a:r>
              <a:rPr lang="en-IN" sz="3600"/>
              <a:t>CONCLUSION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125B455-FF95-5B96-E347-67AD3C51A715}"/>
              </a:ext>
            </a:extLst>
          </p:cNvPr>
          <p:cNvSpPr txBox="1"/>
          <p:nvPr/>
        </p:nvSpPr>
        <p:spPr>
          <a:xfrm>
            <a:off x="11277222" y="6473339"/>
            <a:ext cx="228600" cy="132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442A11-C8EA-41D7-8343-E6B3958F38AA}" type="slidenum">
              <a:t>12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91B39F4-3D18-52D6-B22C-BDE8E3706751}"/>
              </a:ext>
            </a:extLst>
          </p:cNvPr>
          <p:cNvSpPr txBox="1"/>
          <p:nvPr/>
        </p:nvSpPr>
        <p:spPr>
          <a:xfrm>
            <a:off x="800484" y="2212802"/>
            <a:ext cx="10900845" cy="199670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Developed a smart portfolio for students.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Provides better visibility for career growth.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Helps recruiters evaluate more effectively.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Future scope: AI interview Q&amp;A chatbot, LinkedIn auto-sync, career roadmap generator.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39AA697-DC51-02AE-2EEC-F35A50CA5309}"/>
              </a:ext>
            </a:extLst>
          </p:cNvPr>
          <p:cNvSpPr txBox="1">
            <a:spLocks noGrp="1"/>
          </p:cNvSpPr>
          <p:nvPr/>
        </p:nvSpPr>
        <p:spPr>
          <a:xfrm>
            <a:off x="2206767" y="1238061"/>
            <a:ext cx="1356933" cy="351541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6F507-291D-469B-85EC-66C7077C029B}" type="slidenum">
              <a:rPr kumimoji="0" lang="en-US" sz="30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0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CAD4C4-16B4-C75A-5303-48737614EF05}"/>
              </a:ext>
            </a:extLst>
          </p:cNvPr>
          <p:cNvSpPr/>
          <p:nvPr/>
        </p:nvSpPr>
        <p:spPr>
          <a:xfrm>
            <a:off x="487174" y="2516721"/>
            <a:ext cx="10219572" cy="3860779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  <a:cs typeface="Times New Roman" pitchFamily="18"/>
              </a:rPr>
              <a:t>A digital portfolio is a collection of digital artifacts that showcase an individual's work, skills, and achievements.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  <a:cs typeface="Times New Roman" pitchFamily="18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0819C03-CBFB-5D5A-9521-5F7E5A5A92A9}"/>
              </a:ext>
            </a:extLst>
          </p:cNvPr>
          <p:cNvGrpSpPr/>
          <p:nvPr/>
        </p:nvGrpSpPr>
        <p:grpSpPr>
          <a:xfrm>
            <a:off x="7559372" y="32607"/>
            <a:ext cx="4743787" cy="6858456"/>
            <a:chOff x="7559372" y="32607"/>
            <a:chExt cx="4743787" cy="6858456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4560C2-9282-D2AB-E43F-62F634AE9923}"/>
                </a:ext>
              </a:extLst>
            </p:cNvPr>
            <p:cNvSpPr/>
            <p:nvPr/>
          </p:nvSpPr>
          <p:spPr>
            <a:xfrm>
              <a:off x="9488180" y="37426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6C38A0-F851-55A4-601B-46BBBE26997B}"/>
                </a:ext>
              </a:extLst>
            </p:cNvPr>
            <p:cNvSpPr/>
            <p:nvPr/>
          </p:nvSpPr>
          <p:spPr>
            <a:xfrm>
              <a:off x="7559372" y="3727496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D84B8192-921C-ECBE-101B-861ADD5D3CDE}"/>
                </a:ext>
              </a:extLst>
            </p:cNvPr>
            <p:cNvSpPr/>
            <p:nvPr/>
          </p:nvSpPr>
          <p:spPr>
            <a:xfrm>
              <a:off x="9292855" y="32607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AD07153-D1CF-6F12-A9D5-F7DB1330BE1C}"/>
                </a:ext>
              </a:extLst>
            </p:cNvPr>
            <p:cNvSpPr/>
            <p:nvPr/>
          </p:nvSpPr>
          <p:spPr>
            <a:xfrm>
              <a:off x="9713634" y="32607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3EBF9F2E-DE55-DB02-7F4C-536CF34BC36D}"/>
                </a:ext>
              </a:extLst>
            </p:cNvPr>
            <p:cNvSpPr/>
            <p:nvPr/>
          </p:nvSpPr>
          <p:spPr>
            <a:xfrm>
              <a:off x="9045208" y="3080604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B7CD4DD-F970-2F54-9B23-71953A5A7E64}"/>
                </a:ext>
              </a:extLst>
            </p:cNvPr>
            <p:cNvSpPr/>
            <p:nvPr/>
          </p:nvSpPr>
          <p:spPr>
            <a:xfrm>
              <a:off x="9448687" y="32607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5B20D83-E353-448D-B02C-4404BE19284B}"/>
                </a:ext>
              </a:extLst>
            </p:cNvPr>
            <p:cNvSpPr/>
            <p:nvPr/>
          </p:nvSpPr>
          <p:spPr>
            <a:xfrm>
              <a:off x="11007355" y="32607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B26AE21-1008-C60E-4418-B506F67F6062}"/>
                </a:ext>
              </a:extLst>
            </p:cNvPr>
            <p:cNvSpPr/>
            <p:nvPr/>
          </p:nvSpPr>
          <p:spPr>
            <a:xfrm>
              <a:off x="11047003" y="32607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A500BB3-BD39-9FFB-D352-9D26A84A3FBA}"/>
                </a:ext>
              </a:extLst>
            </p:cNvPr>
            <p:cNvSpPr/>
            <p:nvPr/>
          </p:nvSpPr>
          <p:spPr>
            <a:xfrm>
              <a:off x="10483477" y="3623529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585EE743-B26B-8BAD-4E5E-1BEC576FE5D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B15D9EDE-63B1-F2D0-8154-41A0AEF3297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44F9B08C-7CB6-5526-9826-B08D6BCA6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475" y="264673"/>
            <a:ext cx="12004480" cy="20798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SG" sz="4250" spc="5"/>
              <a:t>PROJECT</a:t>
            </a:r>
            <a:r>
              <a:rPr lang="en-SG" sz="4250" spc="-85"/>
              <a:t> </a:t>
            </a:r>
            <a:r>
              <a:rPr lang="en-SG" sz="4250" spc="25"/>
              <a:t>TITLE. </a:t>
            </a:r>
            <a:br>
              <a:rPr lang="en-SG" sz="4250" spc="25"/>
            </a:br>
            <a:br>
              <a:rPr lang="en-SG" sz="4250" spc="25"/>
            </a:br>
            <a:r>
              <a:rPr lang="en-SG" sz="2900"/>
              <a:t>Smart Digital Portfolio with Skill Recommendation and Recruiter Analytics</a:t>
            </a:r>
            <a:br>
              <a:rPr lang="en-SG" sz="2900"/>
            </a:br>
            <a:br>
              <a:rPr lang="en-SG" sz="4250" spc="25"/>
            </a:br>
            <a:endParaRPr lang="en-SG" sz="425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756F83F4-0DE4-306C-85EB-3EBB868E94E1}"/>
              </a:ext>
            </a:extLst>
          </p:cNvPr>
          <p:cNvSpPr txBox="1">
            <a:spLocks noGrp="1"/>
          </p:cNvSpPr>
          <p:nvPr/>
        </p:nvSpPr>
        <p:spPr>
          <a:xfrm>
            <a:off x="-587181" y="315166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AD834D-CEBA-4B67-BAF9-1F005CE0BC2F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E2EC6B-AACE-621E-71A7-A3484A9FE942}"/>
              </a:ext>
            </a:extLst>
          </p:cNvPr>
          <p:cNvSpPr/>
          <p:nvPr/>
        </p:nvSpPr>
        <p:spPr>
          <a:xfrm>
            <a:off x="-289709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A25C02C-1A72-0CA5-AA9F-422F6036AA5E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B583E3-9814-BBD5-AC96-6B9E40EBEF57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BEE32C-7B5A-8FB0-495E-722D059A8864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6747F85-AA6E-9731-F205-D1A0B30D384B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6F9FB09-CFD8-1ED6-94D6-857568731C39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B983710-3A76-42C6-D8C7-0E23D963FA29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D48F7C8-73F7-98BD-AEE7-06632F6039F3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F594DFE-641A-1CC7-E8A0-6442919E5EC3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BFBD01E-237C-8F6C-60F9-58B6D38CEDBA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89C82FA-0221-F97E-3260-B1F764966E88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38378067-CB90-CD1C-E80F-6F17C3310AF8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D83DD401-31C0-235D-4E69-B7E141EBF22C}"/>
              </a:ext>
            </a:extLst>
          </p:cNvPr>
          <p:cNvSpPr txBox="1"/>
          <p:nvPr/>
        </p:nvSpPr>
        <p:spPr>
          <a:xfrm>
            <a:off x="752478" y="6486040"/>
            <a:ext cx="1773551" cy="1204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28497A6-AE4A-68DD-A53A-0BF37F4043BE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AB7C337-82E5-058C-5C32-C396B339F7BB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96B21BD2-E14B-9A1A-D505-8F1FACA2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50AE5C4E-E1D7-75FE-94B9-754BF64B469A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033B982-FED4-69B1-6D9D-528CA3B75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390D8F2F-3508-5EB7-648D-20EE63A95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9474F9E4-0080-C251-6039-7B1012C1B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6237" y="753767"/>
            <a:ext cx="2357122" cy="502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12064D34-428D-0FAF-D92D-095C6D9B3E93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F58F08-E6F0-4356-AC95-E62523BCAFDF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21425F-F163-2E24-728B-D550F1027DFB}"/>
              </a:ext>
            </a:extLst>
          </p:cNvPr>
          <p:cNvSpPr txBox="1"/>
          <p:nvPr/>
        </p:nvSpPr>
        <p:spPr>
          <a:xfrm>
            <a:off x="2004511" y="958391"/>
            <a:ext cx="7249088" cy="42819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300" b="0" i="0" u="none" strike="noStrike" kern="1200" cap="none" spc="0" baseline="0">
              <a:solidFill>
                <a:srgbClr val="0D0D0D"/>
              </a:solidFill>
              <a:uFillTx/>
              <a:latin typeface="Gill Sans MT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Tools and Technologies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Portfolio design and Layout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Features and Functionality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Results and Screenshots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300" b="0" i="0" u="none" strike="noStrike" kern="1200" cap="none" spc="0" baseline="0">
                <a:solidFill>
                  <a:srgbClr val="0D0D0D"/>
                </a:solidFill>
                <a:uFillTx/>
                <a:latin typeface="Gill Sans MT"/>
                <a:cs typeface="Times New Roman" pitchFamily="18"/>
              </a:rPr>
              <a:t>Github Link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300" b="0" i="0" u="none" strike="noStrike" kern="1200" cap="none" spc="0" baseline="0">
              <a:solidFill>
                <a:srgbClr val="000000"/>
              </a:solidFill>
              <a:uFillTx/>
              <a:latin typeface="Gill Sans MT"/>
              <a:cs typeface="Times New Roman" pitchFamily="18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B8AC444-EA4B-A435-E5D7-7E18D66D48DE}"/>
              </a:ext>
            </a:extLst>
          </p:cNvPr>
          <p:cNvGrpSpPr/>
          <p:nvPr/>
        </p:nvGrpSpPr>
        <p:grpSpPr>
          <a:xfrm>
            <a:off x="10056909" y="2099544"/>
            <a:ext cx="2762246" cy="3257550"/>
            <a:chOff x="10056909" y="2099544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27CF94D-94F1-0DE6-6619-21B8154F05F7}"/>
                </a:ext>
              </a:extLst>
            </p:cNvPr>
            <p:cNvSpPr/>
            <p:nvPr/>
          </p:nvSpPr>
          <p:spPr>
            <a:xfrm>
              <a:off x="11418981" y="4528419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2E8561-695E-0EEC-D960-92D6A4B743EF}"/>
                </a:ext>
              </a:extLst>
            </p:cNvPr>
            <p:cNvSpPr/>
            <p:nvPr/>
          </p:nvSpPr>
          <p:spPr>
            <a:xfrm>
              <a:off x="11418981" y="5061816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EA0A4AA-0B70-D13A-6779-E41403B2E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6909" y="2099544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D94F9D64-F847-95AB-C27E-BD8FADA0A4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7839" y="715417"/>
            <a:ext cx="11624026" cy="5030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D00C0FB2-E88A-0A0D-F513-766025DC9D4B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373B3-DFBD-4BED-A724-5C0BD0ED6CF5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A32ECCEF-027D-7E32-41E1-FE7485099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3F0DE08-C4A0-AA13-2775-B567C0EDD879}"/>
              </a:ext>
            </a:extLst>
          </p:cNvPr>
          <p:cNvSpPr txBox="1"/>
          <p:nvPr/>
        </p:nvSpPr>
        <p:spPr>
          <a:xfrm>
            <a:off x="753968" y="2015986"/>
            <a:ext cx="10128342" cy="23775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Students often rely on static resumes which fail to demonstrate real-time skills and projects.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Recruiters struggle to assess candidates effectively.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There is no intelligent platform to recommend new skills and analyze recruiter engagement.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Problem: Lack of a smart and interactive student portfolio system.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4246FEA-726E-5AA2-EBC4-24C9911847F7}"/>
              </a:ext>
            </a:extLst>
          </p:cNvPr>
          <p:cNvGrpSpPr/>
          <p:nvPr/>
        </p:nvGrpSpPr>
        <p:grpSpPr>
          <a:xfrm>
            <a:off x="9444416" y="-340348"/>
            <a:ext cx="1622730" cy="2031321"/>
            <a:chOff x="9444416" y="-340348"/>
            <a:chExt cx="1622730" cy="2031321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00780A2-3B35-1161-6B20-C8D104B1BC35}"/>
                </a:ext>
              </a:extLst>
            </p:cNvPr>
            <p:cNvSpPr/>
            <p:nvPr/>
          </p:nvSpPr>
          <p:spPr>
            <a:xfrm>
              <a:off x="9763716" y="1106963"/>
              <a:ext cx="209946" cy="2437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857845-F266-F94D-8B36-F8034BF3A7C8}"/>
                </a:ext>
              </a:extLst>
            </p:cNvPr>
            <p:cNvSpPr/>
            <p:nvPr/>
          </p:nvSpPr>
          <p:spPr>
            <a:xfrm>
              <a:off x="9763716" y="1391351"/>
              <a:ext cx="83100" cy="964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7CAB2C5-9FD9-53C1-078D-2203E553D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44416" y="-340348"/>
              <a:ext cx="1622730" cy="2031321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E84EA27-92DB-6F4F-8A31-4987EA71460B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DE13A5C-F65A-49BB-D64F-C6A4A09AF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563" y="675311"/>
            <a:ext cx="5263515" cy="5030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CF5EB3CE-6D48-1CE7-8B33-4C7297852EED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C68C8-0B73-45CD-9A4C-2D45F588E4F0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014C1D59-5473-7D65-F9C0-528C1DA6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4884F003-CB9A-FC8F-D75B-E3DEFC733E88}"/>
              </a:ext>
            </a:extLst>
          </p:cNvPr>
          <p:cNvSpPr txBox="1"/>
          <p:nvPr/>
        </p:nvSpPr>
        <p:spPr>
          <a:xfrm>
            <a:off x="676271" y="1829796"/>
            <a:ext cx="11515725" cy="16158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This project creates a smart web-based portfolio.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Provides an interactive, modern showcase of skills, projects, and achievements.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AI features help in skill recommendations and recruiter activity tracking.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3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Bridges the gap between students and recruiters.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5F0DC4-6989-466A-E2AD-24308302D04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2BD4CE8-2166-1152-B036-74392F09822F}"/>
              </a:ext>
            </a:extLst>
          </p:cNvPr>
          <p:cNvSpPr/>
          <p:nvPr/>
        </p:nvSpPr>
        <p:spPr>
          <a:xfrm rot="18230871" flipH="1">
            <a:off x="10397094" y="1830427"/>
            <a:ext cx="229038" cy="45720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A53483-ED5C-A2D9-28EF-5418F97BD008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75EFF3-843D-25DA-A763-C6338AE69B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960" y="781053"/>
            <a:ext cx="5014597" cy="3818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30"/>
              </a:spcBef>
            </a:pPr>
            <a:r>
              <a:rPr lang="en-US" spc="25"/>
              <a:t>W</a:t>
            </a:r>
            <a:r>
              <a:rPr lang="en-US" spc="-20"/>
              <a:t>H</a:t>
            </a:r>
            <a:r>
              <a:rPr lang="en-US" spc="20"/>
              <a:t>O</a:t>
            </a:r>
            <a:r>
              <a:rPr lang="en-US" spc="-235"/>
              <a:t> </a:t>
            </a:r>
            <a:r>
              <a:rPr lang="en-US" spc="-10"/>
              <a:t>AR</a:t>
            </a:r>
            <a:r>
              <a:rPr lang="en-US" spc="15"/>
              <a:t>E</a:t>
            </a:r>
            <a:r>
              <a:rPr lang="en-US" spc="-35"/>
              <a:t> </a:t>
            </a:r>
            <a:r>
              <a:rPr lang="en-US" spc="-10"/>
              <a:t>T</a:t>
            </a:r>
            <a:r>
              <a:rPr lang="en-US" spc="-15"/>
              <a:t>H</a:t>
            </a:r>
            <a:r>
              <a:rPr lang="en-US" spc="15"/>
              <a:t>E</a:t>
            </a:r>
            <a:r>
              <a:rPr lang="en-US" spc="-35"/>
              <a:t> </a:t>
            </a:r>
            <a:r>
              <a:rPr lang="en-US" spc="-20"/>
              <a:t>E</a:t>
            </a:r>
            <a:r>
              <a:rPr lang="en-US" spc="30"/>
              <a:t>N</a:t>
            </a:r>
            <a:r>
              <a:rPr lang="en-US" spc="15"/>
              <a:t>D</a:t>
            </a:r>
            <a:r>
              <a:rPr lang="en-US" spc="-45"/>
              <a:t> </a:t>
            </a:r>
            <a:r>
              <a:rPr lang="en-US"/>
              <a:t>U</a:t>
            </a:r>
            <a:r>
              <a:rPr lang="en-US" spc="10"/>
              <a:t>S</a:t>
            </a:r>
            <a:r>
              <a:rPr lang="en-US" spc="-25"/>
              <a:t>E</a:t>
            </a:r>
            <a:r>
              <a:rPr lang="en-US" spc="-10"/>
              <a:t>R</a:t>
            </a:r>
            <a:r>
              <a:rPr lang="en-US" spc="5"/>
              <a:t>S?</a:t>
            </a:r>
            <a:endParaRPr lang="en-US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A20D301-E566-B1C3-A6AA-FD4A0F2EC214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B62E99-34E3-43D3-BA5C-22AEC8A451CF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FA0D972D-11C9-2BC8-7643-0A318744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12E4D8DD-4327-8AEA-8483-CD402D19CEA2}"/>
              </a:ext>
            </a:extLst>
          </p:cNvPr>
          <p:cNvSpPr txBox="1"/>
          <p:nvPr/>
        </p:nvSpPr>
        <p:spPr>
          <a:xfrm>
            <a:off x="1291077" y="2470434"/>
            <a:ext cx="10095140" cy="12695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Students: Showcase projects and achievements.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Recruiters: Quickly evaluate candidates with analytics.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Institutions: Assess student growth and digital competency.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94D0BB9-600F-4BD2-6EC9-F3F055D9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521" y="-32452"/>
            <a:ext cx="2745614" cy="167446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F3353BD-C084-59CE-25C0-575C9956BF2B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FA6E10-7A7C-AEC4-CBDF-795452FC1E7F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CB8992-D5A3-60BB-82D1-5DA9A84AE64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23941B4-554D-18A3-FA78-8ED9876D2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8296" y="769229"/>
            <a:ext cx="9763121" cy="4255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lang="en-IN" sz="360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16861AC-BB55-D764-0AFE-7D75344E401A}"/>
              </a:ext>
            </a:extLst>
          </p:cNvPr>
          <p:cNvSpPr txBox="1">
            <a:spLocks noGrp="1"/>
          </p:cNvSpPr>
          <p:nvPr/>
        </p:nvSpPr>
        <p:spPr>
          <a:xfrm>
            <a:off x="480060" y="798975"/>
            <a:ext cx="811017" cy="503578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04E2B-AE27-4D05-9785-DEE271AB5947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193E3833-2872-BFF4-3969-684CD1CA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C96BC556-065B-C818-A78F-587EC8BDA10A}"/>
              </a:ext>
            </a:extLst>
          </p:cNvPr>
          <p:cNvSpPr txBox="1"/>
          <p:nvPr/>
        </p:nvSpPr>
        <p:spPr>
          <a:xfrm>
            <a:off x="1230325" y="2311173"/>
            <a:ext cx="10931496" cy="24468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Frontend: React.js, HTML5, CSS3, JavaScript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Backend: Python Django / Node.js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Database: MongoDB / MySQL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AI: Python libraries (scikit-learn, NLP models, OpenAI API)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Version Control: GitHub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ill Sans M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Hosting: Netlify / Vercel / AWS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690DCA54-E8B6-8EC7-1704-D52A30FA04C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0355EF94-AEF0-7814-94C2-60C8C7CE8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E8F46CEA-1383-C4BF-F506-9DEC04C6EC0A}"/>
              </a:ext>
            </a:extLst>
          </p:cNvPr>
          <p:cNvSpPr txBox="1"/>
          <p:nvPr/>
        </p:nvSpPr>
        <p:spPr>
          <a:xfrm>
            <a:off x="11277222" y="6473339"/>
            <a:ext cx="228600" cy="132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01C256-9CC1-4E56-B612-A809ECD40242}" type="slidenum">
              <a:t>8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7A090046-9518-7917-37C1-49DADB1C99B9}"/>
              </a:ext>
            </a:extLst>
          </p:cNvPr>
          <p:cNvSpPr txBox="1"/>
          <p:nvPr/>
        </p:nvSpPr>
        <p:spPr>
          <a:xfrm>
            <a:off x="739777" y="0"/>
            <a:ext cx="8794754" cy="4371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7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POTFOLIO DESIGN AND LAYOUT</a:t>
            </a:r>
            <a:endParaRPr lang="en-IN" sz="37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FDF2F70-025D-0BF1-553B-36C420125C91}"/>
              </a:ext>
            </a:extLst>
          </p:cNvPr>
          <p:cNvSpPr txBox="1"/>
          <p:nvPr/>
        </p:nvSpPr>
        <p:spPr>
          <a:xfrm>
            <a:off x="739777" y="776581"/>
            <a:ext cx="9518273" cy="32316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Responsive Design → Works on mobile &amp; desktop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Sections: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About Me / Home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Education &amp; Skills (with AI-based suggestions)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Projects (auto-pulled from GitHub)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Certifications &amp; Achievements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Recruiter Analytics Dashboard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Contact Form (Email + LinkedIn)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3488B51-B246-1EB5-0FE7-A9259C29AA9C}"/>
              </a:ext>
            </a:extLst>
          </p:cNvPr>
          <p:cNvSpPr txBox="1"/>
          <p:nvPr/>
        </p:nvSpPr>
        <p:spPr>
          <a:xfrm>
            <a:off x="784070" y="-4885785"/>
            <a:ext cx="811017" cy="2130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1800" b="0" i="0" u="none" strike="noStrike" kern="1200" cap="none" spc="10" baseline="0">
                <a:solidFill>
                  <a:srgbClr val="000000"/>
                </a:solidFill>
                <a:uFillTx/>
                <a:latin typeface="Gill Sans MT"/>
              </a:rPr>
              <a:t> </a:t>
            </a:r>
            <a:fld id="{71E211ED-2193-46AF-81D3-2EF623D64D4D}" type="slidenum">
              <a:t>8</a:t>
            </a:fld>
            <a:endParaRPr lang="en-SG" sz="1800" b="0" i="0" u="none" strike="noStrike" kern="1200" cap="none" spc="10" baseline="0">
              <a:solidFill>
                <a:srgbClr val="000000"/>
              </a:solidFill>
              <a:uFillTx/>
              <a:latin typeface="Gill Sans MT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DFC7E67-354E-CB54-D39C-FD3623DF70BE}"/>
              </a:ext>
            </a:extLst>
          </p:cNvPr>
          <p:cNvSpPr txBox="1"/>
          <p:nvPr/>
        </p:nvSpPr>
        <p:spPr>
          <a:xfrm>
            <a:off x="360273" y="80147"/>
            <a:ext cx="514514" cy="3515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ED909D-3624-4D1A-839D-26FA25E6FFEA}" type="slidenum">
              <a:t>8</a:t>
            </a:fld>
            <a:endParaRPr lang="en-SG" sz="3000" b="0" i="0" u="none" strike="noStrike" kern="1200" cap="none" spc="10" baseline="0">
              <a:solidFill>
                <a:srgbClr val="C00000"/>
              </a:solidFill>
              <a:uFillTx/>
              <a:latin typeface="Gill Sans MT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E48E-482B-1A13-5085-1EDD06BC2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3771" y="1192121"/>
            <a:ext cx="9603275" cy="1049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3600"/>
              <a:t>FEATURES AND FUNCTIONALITY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B10A11C-62F2-C606-2BF6-5A119AFB890B}"/>
              </a:ext>
            </a:extLst>
          </p:cNvPr>
          <p:cNvSpPr txBox="1"/>
          <p:nvPr/>
        </p:nvSpPr>
        <p:spPr>
          <a:xfrm>
            <a:off x="1294360" y="2241349"/>
            <a:ext cx="11442097" cy="24468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1.Responsive and interactive design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2.Skill recommendation (AI)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3.GitHub integration for real-time project updates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4.Recruiter analytics dashboard (profile visits, clicks)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5.Smart Resume generator (PDF download)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SG" sz="3400" b="0" i="0" u="none" strike="noStrike" kern="1200" cap="none" spc="0" baseline="0">
                <a:solidFill>
                  <a:srgbClr val="000000"/>
                </a:solidFill>
                <a:uFillTx/>
                <a:latin typeface="Gill Sans MT"/>
              </a:rPr>
              <a:t>6.Dark/Light mode toggle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E30D5AE9-91AF-2AD9-B250-49B2AAEC82AF}"/>
              </a:ext>
            </a:extLst>
          </p:cNvPr>
          <p:cNvSpPr txBox="1">
            <a:spLocks noGrp="1"/>
          </p:cNvSpPr>
          <p:nvPr/>
        </p:nvSpPr>
        <p:spPr>
          <a:xfrm>
            <a:off x="1294360" y="1192121"/>
            <a:ext cx="811017" cy="328452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4B90BB-37E8-4757-B158-01735FF2E87D}" type="slidenum">
              <a:rPr kumimoji="0" lang="en-US" sz="2800" b="0" i="0" u="none" strike="noStrike" kern="1200" cap="none" spc="10" normalizeH="0" baseline="0" noProof="0" smtClean="0">
                <a:ln>
                  <a:noFill/>
                </a:ln>
                <a:solidFill>
                  <a:srgbClr val="B71E42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10" normalizeH="0" baseline="0" noProof="0">
              <a:ln>
                <a:noFill/>
              </a:ln>
              <a:solidFill>
                <a:srgbClr val="B71E42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dharshannagarajan13@gmail.com</cp:lastModifiedBy>
  <cp:revision>30</cp:revision>
  <dcterms:created xsi:type="dcterms:W3CDTF">2024-03-29T15:07:22Z</dcterms:created>
  <dcterms:modified xsi:type="dcterms:W3CDTF">2025-08-30T05:23:51Z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