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29"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30"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3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3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34"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5"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37"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38"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39"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40"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41"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42"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50"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52"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576000" y="729720"/>
            <a:ext cx="11028960" cy="27432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5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61"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8"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63"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6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6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9"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71"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72"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74"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6"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77"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79"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80"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81"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82"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83"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84"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1"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92"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94"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9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9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10"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9" name="PlaceHolder 1"/>
          <p:cNvSpPr>
            <a:spLocks noGrp="1"/>
          </p:cNvSpPr>
          <p:nvPr>
            <p:ph type="subTitle"/>
          </p:nvPr>
        </p:nvSpPr>
        <p:spPr>
          <a:xfrm>
            <a:off x="576000" y="729720"/>
            <a:ext cx="11028960" cy="27432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101"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0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03"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105"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0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07"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10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1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11"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113"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114"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116"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18"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119"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121"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122"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123"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124"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125"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126"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12"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576000" y="729720"/>
            <a:ext cx="11028960" cy="27432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1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9"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21"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3"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25"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7"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446400" y="457200"/>
            <a:ext cx="3702600" cy="94320"/>
          </a:xfrm>
          <a:prstGeom prst="rect">
            <a:avLst/>
          </a:prstGeom>
          <a:solidFill>
            <a:srgbClr val="465359"/>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 name="CustomShape 2"/>
          <p:cNvSpPr/>
          <p:nvPr/>
        </p:nvSpPr>
        <p:spPr>
          <a:xfrm>
            <a:off x="8042040" y="453600"/>
            <a:ext cx="3702600" cy="97920"/>
          </a:xfrm>
          <a:prstGeom prst="rect">
            <a:avLst/>
          </a:prstGeom>
          <a:solidFill>
            <a:srgbClr val="969fa7"/>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CustomShape 3"/>
          <p:cNvSpPr/>
          <p:nvPr/>
        </p:nvSpPr>
        <p:spPr>
          <a:xfrm>
            <a:off x="4241880" y="457200"/>
            <a:ext cx="3702600" cy="90720"/>
          </a:xfrm>
          <a:prstGeom prst="rect">
            <a:avLst/>
          </a:prstGeom>
          <a:solidFill>
            <a:schemeClr val="accent1"/>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3" name="Picture 7" descr="Logo&#10;&#10;Description automatically generated"/>
          <p:cNvPicPr/>
          <p:nvPr/>
        </p:nvPicPr>
        <p:blipFill>
          <a:blip r:embed="rId2"/>
          <a:stretch/>
        </p:blipFill>
        <p:spPr>
          <a:xfrm>
            <a:off x="10485000" y="6437880"/>
            <a:ext cx="1125000" cy="364320"/>
          </a:xfrm>
          <a:prstGeom prst="rect">
            <a:avLst/>
          </a:prstGeom>
          <a:ln>
            <a:noFill/>
          </a:ln>
        </p:spPr>
      </p:pic>
      <p:sp>
        <p:nvSpPr>
          <p:cNvPr id="4" name="CustomShape 4"/>
          <p:cNvSpPr/>
          <p:nvPr/>
        </p:nvSpPr>
        <p:spPr>
          <a:xfrm>
            <a:off x="446400" y="3085920"/>
            <a:ext cx="11298240" cy="3337560"/>
          </a:xfrm>
          <a:prstGeom prst="rect">
            <a:avLst/>
          </a:prstGeom>
          <a:solidFill>
            <a:srgbClr val="465359"/>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5" name="PlaceHolder 5"/>
          <p:cNvSpPr>
            <a:spLocks noGrp="1"/>
          </p:cNvSpPr>
          <p:nvPr>
            <p:ph type="title"/>
          </p:nvPr>
        </p:nvSpPr>
        <p:spPr>
          <a:xfrm>
            <a:off x="576000" y="729720"/>
            <a:ext cx="11028960" cy="591480"/>
          </a:xfrm>
          <a:prstGeom prst="rect">
            <a:avLst/>
          </a:prstGeom>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6" name="PlaceHolder 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CustomShape 1"/>
          <p:cNvSpPr/>
          <p:nvPr/>
        </p:nvSpPr>
        <p:spPr>
          <a:xfrm>
            <a:off x="446400" y="457200"/>
            <a:ext cx="3702600" cy="94320"/>
          </a:xfrm>
          <a:prstGeom prst="rect">
            <a:avLst/>
          </a:prstGeom>
          <a:solidFill>
            <a:srgbClr val="465359"/>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4" name="CustomShape 2"/>
          <p:cNvSpPr/>
          <p:nvPr/>
        </p:nvSpPr>
        <p:spPr>
          <a:xfrm>
            <a:off x="8042040" y="453600"/>
            <a:ext cx="3702600" cy="97920"/>
          </a:xfrm>
          <a:prstGeom prst="rect">
            <a:avLst/>
          </a:prstGeom>
          <a:solidFill>
            <a:srgbClr val="969fa7"/>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5" name="CustomShape 3"/>
          <p:cNvSpPr/>
          <p:nvPr/>
        </p:nvSpPr>
        <p:spPr>
          <a:xfrm>
            <a:off x="4241880" y="457200"/>
            <a:ext cx="3702600" cy="90720"/>
          </a:xfrm>
          <a:prstGeom prst="rect">
            <a:avLst/>
          </a:prstGeom>
          <a:solidFill>
            <a:schemeClr val="accent1"/>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46" name="Picture 7" descr="Logo&#10;&#10;Description automatically generated"/>
          <p:cNvPicPr/>
          <p:nvPr/>
        </p:nvPicPr>
        <p:blipFill>
          <a:blip r:embed="rId2"/>
          <a:stretch/>
        </p:blipFill>
        <p:spPr>
          <a:xfrm>
            <a:off x="10485000" y="6437880"/>
            <a:ext cx="1125000" cy="364320"/>
          </a:xfrm>
          <a:prstGeom prst="rect">
            <a:avLst/>
          </a:prstGeom>
          <a:ln>
            <a:noFill/>
          </a:ln>
        </p:spPr>
      </p:pic>
      <p:sp>
        <p:nvSpPr>
          <p:cNvPr id="47" name="PlaceHolder 4"/>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48"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5" name="CustomShape 1"/>
          <p:cNvSpPr/>
          <p:nvPr/>
        </p:nvSpPr>
        <p:spPr>
          <a:xfrm>
            <a:off x="446400" y="457200"/>
            <a:ext cx="3702600" cy="94320"/>
          </a:xfrm>
          <a:prstGeom prst="rect">
            <a:avLst/>
          </a:prstGeom>
          <a:solidFill>
            <a:srgbClr val="465359"/>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6" name="CustomShape 2"/>
          <p:cNvSpPr/>
          <p:nvPr/>
        </p:nvSpPr>
        <p:spPr>
          <a:xfrm>
            <a:off x="8042040" y="453600"/>
            <a:ext cx="3702600" cy="97920"/>
          </a:xfrm>
          <a:prstGeom prst="rect">
            <a:avLst/>
          </a:prstGeom>
          <a:solidFill>
            <a:srgbClr val="969fa7"/>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7" name="CustomShape 3"/>
          <p:cNvSpPr/>
          <p:nvPr/>
        </p:nvSpPr>
        <p:spPr>
          <a:xfrm>
            <a:off x="4241880" y="457200"/>
            <a:ext cx="3702600" cy="90720"/>
          </a:xfrm>
          <a:prstGeom prst="rect">
            <a:avLst/>
          </a:prstGeom>
          <a:solidFill>
            <a:schemeClr val="accent1"/>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88" name="Picture 7" descr="Logo&#10;&#10;Description automatically generated"/>
          <p:cNvPicPr/>
          <p:nvPr/>
        </p:nvPicPr>
        <p:blipFill>
          <a:blip r:embed="rId2"/>
          <a:stretch/>
        </p:blipFill>
        <p:spPr>
          <a:xfrm>
            <a:off x="10485000" y="6437880"/>
            <a:ext cx="1125000" cy="364320"/>
          </a:xfrm>
          <a:prstGeom prst="rect">
            <a:avLst/>
          </a:prstGeom>
          <a:ln>
            <a:noFill/>
          </a:ln>
        </p:spPr>
      </p:pic>
      <p:sp>
        <p:nvSpPr>
          <p:cNvPr id="89" name="PlaceHolder 4"/>
          <p:cNvSpPr>
            <a:spLocks noGrp="1"/>
          </p:cNvSpPr>
          <p:nvPr>
            <p:ph type="title"/>
          </p:nvPr>
        </p:nvSpPr>
        <p:spPr>
          <a:xfrm>
            <a:off x="576000" y="729720"/>
            <a:ext cx="11028960" cy="591480"/>
          </a:xfrm>
          <a:prstGeom prst="rect">
            <a:avLst/>
          </a:prstGeom>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90"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1359000" y="1821600"/>
            <a:ext cx="9143280" cy="977040"/>
          </a:xfrm>
          <a:prstGeom prst="rect">
            <a:avLst/>
          </a:prstGeom>
          <a:noFill/>
          <a:ln>
            <a:noFill/>
          </a:ln>
        </p:spPr>
        <p:style>
          <a:lnRef idx="0"/>
          <a:fillRef idx="0"/>
          <a:effectRef idx="0"/>
          <a:fontRef idx="minor"/>
        </p:style>
        <p:txBody>
          <a:bodyPr lIns="90000" rIns="90000" tIns="45000" bIns="45000" anchor="b">
            <a:noAutofit/>
          </a:bodyPr>
          <a:p>
            <a:pPr algn="ctr">
              <a:lnSpc>
                <a:spcPct val="100000"/>
              </a:lnSpc>
            </a:pPr>
            <a:r>
              <a:rPr b="1" lang="en-US" sz="3600" spc="-1" strike="noStrike" cap="all">
                <a:solidFill>
                  <a:srgbClr val="1cade4"/>
                </a:solidFill>
                <a:latin typeface="Arial"/>
              </a:rPr>
              <a:t>STEGANOGRAPHY</a:t>
            </a:r>
            <a:endParaRPr b="0" lang="en-IN" sz="3600" spc="-1" strike="noStrike">
              <a:latin typeface="Arial"/>
            </a:endParaRPr>
          </a:p>
        </p:txBody>
      </p:sp>
      <p:sp>
        <p:nvSpPr>
          <p:cNvPr id="128" name="CustomShape 2"/>
          <p:cNvSpPr/>
          <p:nvPr/>
        </p:nvSpPr>
        <p:spPr>
          <a:xfrm>
            <a:off x="-329760" y="1034280"/>
            <a:ext cx="12726000" cy="5778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3200" spc="-1" strike="noStrike">
                <a:solidFill>
                  <a:srgbClr val="1482ac"/>
                </a:solidFill>
                <a:latin typeface="Arial"/>
                <a:ea typeface="DejaVu Sans"/>
              </a:rPr>
              <a:t>CYBER SECURITY PROJECT</a:t>
            </a:r>
            <a:endParaRPr b="0" lang="en-IN" sz="3200" spc="-1" strike="noStrike">
              <a:latin typeface="Arial"/>
            </a:endParaRPr>
          </a:p>
        </p:txBody>
      </p:sp>
      <p:sp>
        <p:nvSpPr>
          <p:cNvPr id="129" name="CustomShape 3"/>
          <p:cNvSpPr/>
          <p:nvPr/>
        </p:nvSpPr>
        <p:spPr>
          <a:xfrm>
            <a:off x="3117600" y="4586400"/>
            <a:ext cx="7979400" cy="7002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000" spc="-1" strike="noStrike">
                <a:solidFill>
                  <a:srgbClr val="1482ac"/>
                </a:solidFill>
                <a:latin typeface="Arial"/>
                <a:ea typeface="DejaVu Sans"/>
              </a:rPr>
              <a:t>Presented By:</a:t>
            </a:r>
            <a:endParaRPr b="0" lang="en-IN" sz="2000" spc="-1" strike="noStrike">
              <a:latin typeface="Arial"/>
            </a:endParaRPr>
          </a:p>
          <a:p>
            <a:pPr>
              <a:lnSpc>
                <a:spcPct val="100000"/>
              </a:lnSpc>
            </a:pPr>
            <a:r>
              <a:rPr b="1" lang="en-US" sz="2000" spc="-1" strike="noStrike">
                <a:solidFill>
                  <a:srgbClr val="1482ac"/>
                </a:solidFill>
                <a:latin typeface="Arial"/>
                <a:ea typeface="DejaVu Sans"/>
              </a:rPr>
              <a:t>1. Mohamed Riyaz A N | VV College Of Engineering | CSE</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1"/>
          <p:cNvSpPr/>
          <p:nvPr/>
        </p:nvSpPr>
        <p:spPr>
          <a:xfrm>
            <a:off x="581040" y="702000"/>
            <a:ext cx="11028960" cy="52956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Franklin Gothic Demi"/>
              </a:rPr>
              <a:t>References</a:t>
            </a:r>
            <a:endParaRPr b="0" lang="en-IN" sz="4400" spc="-1" strike="noStrike">
              <a:latin typeface="Arial"/>
            </a:endParaRPr>
          </a:p>
        </p:txBody>
      </p:sp>
      <p:sp>
        <p:nvSpPr>
          <p:cNvPr id="147" name="CustomShape 2"/>
          <p:cNvSpPr/>
          <p:nvPr/>
        </p:nvSpPr>
        <p:spPr>
          <a:xfrm>
            <a:off x="581040" y="1807560"/>
            <a:ext cx="11028960" cy="4672440"/>
          </a:xfrm>
          <a:prstGeom prst="rect">
            <a:avLst/>
          </a:prstGeom>
          <a:noFill/>
          <a:ln>
            <a:noFill/>
          </a:ln>
        </p:spPr>
        <p:style>
          <a:lnRef idx="0"/>
          <a:fillRef idx="0"/>
          <a:effectRef idx="0"/>
          <a:fontRef idx="minor"/>
        </p:style>
        <p:txBody>
          <a:bodyPr lIns="90000" rIns="90000" tIns="45000" bIns="45000" anchor="ctr">
            <a:normAutofit/>
          </a:bodyPr>
          <a:p>
            <a:pPr algn="just">
              <a:lnSpc>
                <a:spcPct val="110000"/>
              </a:lnSpc>
              <a:spcBef>
                <a:spcPts val="479"/>
              </a:spcBef>
              <a:spcAft>
                <a:spcPts val="601"/>
              </a:spcAft>
            </a:pPr>
            <a:endParaRPr b="0" lang="en-IN" sz="1800" spc="-1" strike="noStrike">
              <a:latin typeface="Arial"/>
            </a:endParaRPr>
          </a:p>
          <a:p>
            <a:pPr algn="just">
              <a:lnSpc>
                <a:spcPct val="110000"/>
              </a:lnSpc>
              <a:spcBef>
                <a:spcPts val="479"/>
              </a:spcBef>
              <a:spcAft>
                <a:spcPts val="601"/>
              </a:spcAft>
            </a:pPr>
            <a:r>
              <a:rPr b="0" lang="en-IN" sz="2400" spc="-1" strike="noStrike">
                <a:solidFill>
                  <a:srgbClr val="0f0f0f"/>
                </a:solidFill>
                <a:latin typeface="Franklin Gothic Book"/>
                <a:ea typeface="Franklin Gothic Book"/>
              </a:rPr>
              <a:t>OpenCV Documentation: https://docs.opencv.org/</a:t>
            </a:r>
            <a:endParaRPr b="0" lang="en-IN" sz="2400" spc="-1" strike="noStrike">
              <a:latin typeface="Arial"/>
            </a:endParaRPr>
          </a:p>
          <a:p>
            <a:pPr algn="just">
              <a:lnSpc>
                <a:spcPct val="110000"/>
              </a:lnSpc>
              <a:spcBef>
                <a:spcPts val="479"/>
              </a:spcBef>
              <a:spcAft>
                <a:spcPts val="601"/>
              </a:spcAft>
            </a:pPr>
            <a:r>
              <a:rPr b="0" lang="en-IN" sz="2400" spc="-1" strike="noStrike">
                <a:solidFill>
                  <a:srgbClr val="0f0f0f"/>
                </a:solidFill>
                <a:latin typeface="Franklin Gothic Book"/>
                <a:ea typeface="Franklin Gothic Book"/>
              </a:rPr>
              <a:t>Python Documentation: https://docs.python.org/3/</a:t>
            </a:r>
            <a:endParaRPr b="0" lang="en-IN" sz="2400" spc="-1" strike="noStrike">
              <a:latin typeface="Arial"/>
            </a:endParaRPr>
          </a:p>
          <a:p>
            <a:pPr algn="just">
              <a:lnSpc>
                <a:spcPct val="110000"/>
              </a:lnSpc>
              <a:spcBef>
                <a:spcPts val="479"/>
              </a:spcBef>
              <a:spcAft>
                <a:spcPts val="601"/>
              </a:spcAft>
            </a:pPr>
            <a:r>
              <a:rPr b="0" lang="en-IN" sz="2400" spc="-1" strike="noStrike">
                <a:solidFill>
                  <a:srgbClr val="0f0f0f"/>
                </a:solidFill>
                <a:latin typeface="Franklin Gothic Book"/>
                <a:ea typeface="Franklin Gothic Book"/>
              </a:rPr>
              <a:t>NumPy Documentation: https://numpy.org/doc/stable/</a:t>
            </a:r>
            <a:endParaRPr b="0" lang="en-IN" sz="2400" spc="-1" strike="noStrike">
              <a:latin typeface="Arial"/>
            </a:endParaRPr>
          </a:p>
          <a:p>
            <a:pPr algn="just">
              <a:lnSpc>
                <a:spcPct val="110000"/>
              </a:lnSpc>
              <a:spcBef>
                <a:spcPts val="479"/>
              </a:spcBef>
              <a:spcAft>
                <a:spcPts val="601"/>
              </a:spcAft>
            </a:pPr>
            <a:r>
              <a:rPr b="0" lang="en-IN" sz="2400" spc="-1" strike="noStrike">
                <a:solidFill>
                  <a:srgbClr val="0f0f0f"/>
                </a:solidFill>
                <a:latin typeface="Franklin Gothic Book"/>
                <a:ea typeface="Franklin Gothic Book"/>
              </a:rPr>
              <a:t>os module Documentation: https://docs.python.org/3/library/os.html</a:t>
            </a:r>
            <a:endParaRPr b="0" lang="en-IN" sz="2400" spc="-1" strike="noStrike">
              <a:latin typeface="Arial"/>
            </a:endParaRPr>
          </a:p>
          <a:p>
            <a:pPr algn="just">
              <a:lnSpc>
                <a:spcPct val="110000"/>
              </a:lnSpc>
              <a:spcBef>
                <a:spcPts val="479"/>
              </a:spcBef>
              <a:spcAft>
                <a:spcPts val="601"/>
              </a:spcAft>
            </a:pPr>
            <a:endParaRPr b="0" lang="en-IN" sz="2400" spc="-1" strike="noStrike">
              <a:latin typeface="Arial"/>
            </a:endParaRPr>
          </a:p>
          <a:p>
            <a:pPr algn="just">
              <a:lnSpc>
                <a:spcPct val="110000"/>
              </a:lnSpc>
              <a:spcBef>
                <a:spcPts val="479"/>
              </a:spcBef>
              <a:spcAft>
                <a:spcPts val="601"/>
              </a:spcAft>
            </a:pPr>
            <a:endParaRPr b="0" lang="en-IN" sz="2400" spc="-1" strike="noStrike">
              <a:latin typeface="Arial"/>
            </a:endParaRPr>
          </a:p>
          <a:p>
            <a:pPr algn="just">
              <a:lnSpc>
                <a:spcPct val="110000"/>
              </a:lnSpc>
              <a:spcBef>
                <a:spcPts val="479"/>
              </a:spcBef>
              <a:spcAft>
                <a:spcPts val="601"/>
              </a:spcAft>
            </a:pPr>
            <a:endParaRPr b="0" lang="en-IN" sz="2400" spc="-1" strike="noStrike">
              <a:latin typeface="Arial"/>
            </a:endParaRPr>
          </a:p>
          <a:p>
            <a:pPr algn="just">
              <a:lnSpc>
                <a:spcPct val="110000"/>
              </a:lnSpc>
              <a:spcBef>
                <a:spcPts val="479"/>
              </a:spcBef>
              <a:spcAft>
                <a:spcPts val="601"/>
              </a:spcAft>
            </a:pPr>
            <a:endParaRPr b="0" lang="en-IN" sz="2400" spc="-1" strike="noStrike">
              <a:latin typeface="Arial"/>
            </a:endParaRPr>
          </a:p>
          <a:p>
            <a:pPr algn="just">
              <a:lnSpc>
                <a:spcPct val="110000"/>
              </a:lnSpc>
              <a:spcBef>
                <a:spcPts val="479"/>
              </a:spcBef>
              <a:spcAft>
                <a:spcPts val="601"/>
              </a:spcAft>
            </a:pP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1463040" y="2766240"/>
            <a:ext cx="9298080" cy="1324800"/>
          </a:xfrm>
          <a:prstGeom prst="rect">
            <a:avLst/>
          </a:prstGeom>
          <a:noFill/>
          <a:ln>
            <a:noFill/>
          </a:ln>
        </p:spPr>
        <p:style>
          <a:lnRef idx="0"/>
          <a:fillRef idx="0"/>
          <a:effectRef idx="0"/>
          <a:fontRef idx="minor"/>
        </p:style>
        <p:txBody>
          <a:bodyPr lIns="90000" rIns="90000" tIns="45000" bIns="45000" anchor="b">
            <a:noAutofit/>
          </a:bodyPr>
          <a:p>
            <a:pPr algn="ctr">
              <a:lnSpc>
                <a:spcPct val="100000"/>
              </a:lnSpc>
            </a:pPr>
            <a:r>
              <a:rPr b="1" lang="en-US" sz="5400" spc="-1" strike="noStrike" cap="all">
                <a:solidFill>
                  <a:srgbClr val="002060"/>
                </a:solidFill>
                <a:latin typeface="Arial"/>
              </a:rPr>
              <a:t>THANK YOU</a:t>
            </a:r>
            <a:endParaRPr b="0" lang="en-IN" sz="5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849600" y="558360"/>
            <a:ext cx="10514880" cy="132480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1" lang="en-US" sz="2800" spc="-1" strike="noStrike" cap="all">
                <a:solidFill>
                  <a:srgbClr val="002060"/>
                </a:solidFill>
                <a:latin typeface="Arial"/>
              </a:rPr>
              <a:t>OUTLINE</a:t>
            </a:r>
            <a:endParaRPr b="0" lang="en-IN" sz="2800" spc="-1" strike="noStrike">
              <a:latin typeface="Arial"/>
            </a:endParaRPr>
          </a:p>
        </p:txBody>
      </p:sp>
      <p:sp>
        <p:nvSpPr>
          <p:cNvPr id="131" name="CustomShape 2"/>
          <p:cNvSpPr/>
          <p:nvPr/>
        </p:nvSpPr>
        <p:spPr>
          <a:xfrm>
            <a:off x="838080" y="1618920"/>
            <a:ext cx="11018160" cy="5238360"/>
          </a:xfrm>
          <a:prstGeom prst="rect">
            <a:avLst/>
          </a:prstGeom>
          <a:noFill/>
          <a:ln>
            <a:noFill/>
          </a:ln>
        </p:spPr>
        <p:style>
          <a:lnRef idx="0"/>
          <a:fillRef idx="0"/>
          <a:effectRef idx="0"/>
          <a:fontRef idx="minor"/>
        </p:style>
        <p:txBody>
          <a:bodyPr lIns="90000" rIns="90000" tIns="45000" bIns="45000">
            <a:noAutofit/>
          </a:bodyPr>
          <a:p>
            <a:pPr>
              <a:lnSpc>
                <a:spcPct val="110000"/>
              </a:lnSpc>
              <a:spcBef>
                <a:spcPts val="400"/>
              </a:spcBef>
              <a:spcAft>
                <a:spcPts val="601"/>
              </a:spcAft>
              <a:tabLst>
                <a:tab algn="l" pos="0"/>
              </a:tabLst>
            </a:pPr>
            <a:r>
              <a:rPr b="1" lang="en-US" sz="2000" spc="-1" strike="noStrike">
                <a:solidFill>
                  <a:srgbClr val="404040"/>
                </a:solidFill>
                <a:latin typeface="Arial"/>
                <a:ea typeface="Franklin Gothic Book"/>
              </a:rPr>
              <a:t>  </a:t>
            </a:r>
            <a:endParaRPr b="0" lang="en-IN" sz="2000" spc="-1" strike="noStrike">
              <a:latin typeface="Arial"/>
            </a:endParaRPr>
          </a:p>
          <a:p>
            <a:pPr marL="305280" indent="-30456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Problem Statement </a:t>
            </a:r>
            <a:endParaRPr b="0" lang="en-IN" sz="2000" spc="-1" strike="noStrike">
              <a:latin typeface="Arial"/>
            </a:endParaRPr>
          </a:p>
          <a:p>
            <a:pPr marL="305280" indent="-30456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Proposed System/Solution</a:t>
            </a:r>
            <a:endParaRPr b="0" lang="en-IN" sz="2000" spc="-1" strike="noStrike">
              <a:latin typeface="Arial"/>
            </a:endParaRPr>
          </a:p>
          <a:p>
            <a:pPr marL="305280" indent="-30456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System Development Approach </a:t>
            </a:r>
            <a:r>
              <a:rPr b="0" lang="en-US" sz="2000" spc="-1" strike="noStrike">
                <a:solidFill>
                  <a:srgbClr val="404040"/>
                </a:solidFill>
                <a:latin typeface="Arial"/>
                <a:ea typeface="Franklin Gothic Book"/>
              </a:rPr>
              <a:t> </a:t>
            </a:r>
            <a:endParaRPr b="0" lang="en-IN" sz="2000" spc="-1" strike="noStrike">
              <a:latin typeface="Arial"/>
            </a:endParaRPr>
          </a:p>
          <a:p>
            <a:pPr marL="305280" indent="-30456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Algorithm &amp; Deployment  </a:t>
            </a:r>
            <a:endParaRPr b="0" lang="en-IN" sz="2000" spc="-1" strike="noStrike">
              <a:latin typeface="Arial"/>
            </a:endParaRPr>
          </a:p>
          <a:p>
            <a:pPr marL="305280" indent="-30456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Result (Output Image)</a:t>
            </a:r>
            <a:endParaRPr b="0" lang="en-IN" sz="2000" spc="-1" strike="noStrike">
              <a:latin typeface="Arial"/>
            </a:endParaRPr>
          </a:p>
          <a:p>
            <a:pPr marL="305280" indent="-30456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Conclusion</a:t>
            </a:r>
            <a:endParaRPr b="0" lang="en-IN" sz="2000" spc="-1" strike="noStrike">
              <a:latin typeface="Arial"/>
            </a:endParaRPr>
          </a:p>
          <a:p>
            <a:pPr marL="305280" indent="-30456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Future Scope</a:t>
            </a:r>
            <a:endParaRPr b="0" lang="en-IN" sz="2000" spc="-1" strike="noStrike">
              <a:latin typeface="Arial"/>
            </a:endParaRPr>
          </a:p>
          <a:p>
            <a:pPr marL="305280" indent="-30456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References</a:t>
            </a:r>
            <a:endParaRPr b="0" lang="en-IN" sz="2000" spc="-1" strike="noStrike">
              <a:latin typeface="Arial"/>
            </a:endParaRPr>
          </a:p>
          <a:p>
            <a:pPr>
              <a:lnSpc>
                <a:spcPct val="110000"/>
              </a:lnSpc>
              <a:spcBef>
                <a:spcPts val="340"/>
              </a:spcBef>
              <a:spcAft>
                <a:spcPts val="601"/>
              </a:spcAft>
              <a:tabLst>
                <a:tab algn="l" pos="0"/>
              </a:tabLst>
            </a:pP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581040" y="910440"/>
            <a:ext cx="11028960" cy="529560"/>
          </a:xfrm>
          <a:prstGeom prst="rect">
            <a:avLst/>
          </a:prstGeom>
          <a:noFill/>
          <a:ln>
            <a:noFill/>
          </a:ln>
        </p:spPr>
        <p:style>
          <a:lnRef idx="0"/>
          <a:fillRef idx="0"/>
          <a:effectRef idx="0"/>
          <a:fontRef idx="minor"/>
        </p:style>
        <p:txBody>
          <a:bodyPr lIns="90000" rIns="90000" tIns="45000" bIns="45000" anchor="b">
            <a:normAutofit fontScale="42000"/>
          </a:bodyPr>
          <a:p>
            <a:pPr>
              <a:lnSpc>
                <a:spcPct val="100000"/>
              </a:lnSpc>
            </a:pPr>
            <a:r>
              <a:rPr b="1" lang="en-US" sz="5400" spc="-1" strike="noStrike" cap="all">
                <a:solidFill>
                  <a:srgbClr val="1cade4"/>
                </a:solidFill>
                <a:latin typeface="Arial"/>
              </a:rPr>
              <a:t>Problem Statement</a:t>
            </a:r>
            <a:endParaRPr b="0" lang="en-IN" sz="5400" spc="-1" strike="noStrike">
              <a:latin typeface="Arial"/>
            </a:endParaRPr>
          </a:p>
        </p:txBody>
      </p:sp>
      <p:sp>
        <p:nvSpPr>
          <p:cNvPr id="133" name="CustomShape 2"/>
          <p:cNvSpPr/>
          <p:nvPr/>
        </p:nvSpPr>
        <p:spPr>
          <a:xfrm>
            <a:off x="648000" y="2736000"/>
            <a:ext cx="11028960" cy="4672440"/>
          </a:xfrm>
          <a:prstGeom prst="rect">
            <a:avLst/>
          </a:prstGeom>
          <a:noFill/>
          <a:ln>
            <a:noFill/>
          </a:ln>
        </p:spPr>
        <p:style>
          <a:lnRef idx="0"/>
          <a:fillRef idx="0"/>
          <a:effectRef idx="0"/>
          <a:fontRef idx="minor"/>
        </p:style>
        <p:txBody>
          <a:bodyPr lIns="90000" rIns="90000" tIns="45000" bIns="45000" anchor="ctr">
            <a:noAutofit/>
          </a:bodyPr>
          <a:p>
            <a:pPr algn="just">
              <a:lnSpc>
                <a:spcPct val="110000"/>
              </a:lnSpc>
              <a:spcBef>
                <a:spcPts val="641"/>
              </a:spcBef>
              <a:spcAft>
                <a:spcPts val="601"/>
              </a:spcAft>
              <a:tabLst>
                <a:tab algn="l" pos="0"/>
              </a:tabLst>
            </a:pPr>
            <a:r>
              <a:rPr b="0" lang="en-IN" sz="2000" spc="-1" strike="noStrike">
                <a:solidFill>
                  <a:srgbClr val="0f0f0f"/>
                </a:solidFill>
                <a:latin typeface="Franklin Gothic Book"/>
                <a:ea typeface="Franklin Gothic Book"/>
              </a:rPr>
              <a:t>This project aims to create a Python script using OpenCV for steganography, allowing users to hide messages within image files. Users input an image and message, which are encrypted using a password. Decryption requires the correct password to reveal the hidden message. The script outputs the encrypted image, with an option to view it, and displays the original message upon decryption. Key tasks include algorithm design, user input handling, error management, and testing. Deliverables include the Python script and comprehensive documentation. Enhancements could include supporting additional file types, improving encryption security, adding a graphical interface, and implementing image compression.</a:t>
            </a:r>
            <a:endParaRPr b="0" lang="en-IN" sz="2000" spc="-1" strike="noStrike">
              <a:latin typeface="Arial"/>
            </a:endParaRPr>
          </a:p>
          <a:p>
            <a:pPr algn="just">
              <a:lnSpc>
                <a:spcPct val="110000"/>
              </a:lnSpc>
              <a:spcBef>
                <a:spcPts val="641"/>
              </a:spcBef>
              <a:spcAft>
                <a:spcPts val="601"/>
              </a:spcAft>
              <a:tabLst>
                <a:tab algn="l" pos="0"/>
              </a:tabLst>
            </a:pPr>
            <a:endParaRPr b="0" lang="en-IN" sz="2000" spc="-1" strike="noStrike">
              <a:latin typeface="Arial"/>
            </a:endParaRPr>
          </a:p>
          <a:p>
            <a:pPr algn="just">
              <a:lnSpc>
                <a:spcPct val="110000"/>
              </a:lnSpc>
              <a:spcBef>
                <a:spcPts val="641"/>
              </a:spcBef>
              <a:spcAft>
                <a:spcPts val="601"/>
              </a:spcAft>
              <a:tabLst>
                <a:tab algn="l" pos="0"/>
              </a:tabLst>
            </a:pPr>
            <a:endParaRPr b="0" lang="en-IN" sz="2000" spc="-1" strike="noStrike">
              <a:latin typeface="Arial"/>
            </a:endParaRPr>
          </a:p>
          <a:p>
            <a:pPr algn="just">
              <a:lnSpc>
                <a:spcPct val="110000"/>
              </a:lnSpc>
              <a:spcBef>
                <a:spcPts val="641"/>
              </a:spcBef>
              <a:spcAft>
                <a:spcPts val="601"/>
              </a:spcAft>
              <a:tabLst>
                <a:tab algn="l" pos="0"/>
              </a:tabLst>
            </a:pPr>
            <a:endParaRPr b="0" lang="en-IN" sz="2000" spc="-1" strike="noStrike">
              <a:latin typeface="Arial"/>
            </a:endParaRPr>
          </a:p>
          <a:p>
            <a:pPr algn="just">
              <a:lnSpc>
                <a:spcPct val="110000"/>
              </a:lnSpc>
              <a:spcBef>
                <a:spcPts val="641"/>
              </a:spcBef>
              <a:spcAft>
                <a:spcPts val="601"/>
              </a:spcAft>
              <a:tabLst>
                <a:tab algn="l" pos="0"/>
              </a:tabLst>
            </a:pPr>
            <a:endParaRPr b="0" lang="en-IN" sz="2000" spc="-1" strike="noStrike">
              <a:latin typeface="Arial"/>
            </a:endParaRPr>
          </a:p>
          <a:p>
            <a:pPr algn="just">
              <a:lnSpc>
                <a:spcPct val="110000"/>
              </a:lnSpc>
              <a:spcBef>
                <a:spcPts val="641"/>
              </a:spcBef>
              <a:spcAft>
                <a:spcPts val="601"/>
              </a:spcAft>
              <a:tabLst>
                <a:tab algn="l" pos="0"/>
              </a:tabLst>
            </a:pPr>
            <a:endParaRPr b="0" lang="en-IN" sz="2000" spc="-1" strike="noStrike">
              <a:latin typeface="Arial"/>
            </a:endParaRPr>
          </a:p>
          <a:p>
            <a:pPr algn="just">
              <a:lnSpc>
                <a:spcPct val="110000"/>
              </a:lnSpc>
              <a:spcBef>
                <a:spcPts val="641"/>
              </a:spcBef>
              <a:spcAft>
                <a:spcPts val="601"/>
              </a:spcAft>
              <a:tabLst>
                <a:tab algn="l" pos="0"/>
              </a:tabLst>
            </a:pP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504000" y="504000"/>
            <a:ext cx="11028960" cy="52956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rPr>
              <a:t>Proposed Solution</a:t>
            </a:r>
            <a:endParaRPr b="0" lang="en-IN" sz="4400" spc="-1" strike="noStrike">
              <a:latin typeface="Arial"/>
            </a:endParaRPr>
          </a:p>
        </p:txBody>
      </p:sp>
      <p:sp>
        <p:nvSpPr>
          <p:cNvPr id="135" name="CustomShape 2"/>
          <p:cNvSpPr/>
          <p:nvPr/>
        </p:nvSpPr>
        <p:spPr>
          <a:xfrm>
            <a:off x="504000" y="1944000"/>
            <a:ext cx="11612880" cy="5563080"/>
          </a:xfrm>
          <a:prstGeom prst="rect">
            <a:avLst/>
          </a:prstGeom>
          <a:noFill/>
          <a:ln>
            <a:noFill/>
          </a:ln>
        </p:spPr>
        <p:style>
          <a:lnRef idx="0"/>
          <a:fillRef idx="0"/>
          <a:effectRef idx="0"/>
          <a:fontRef idx="minor"/>
        </p:style>
        <p:txBody>
          <a:bodyPr lIns="90000" rIns="90000" tIns="45000" bIns="45000" anchor="ctr">
            <a:noAutofit/>
          </a:bodyPr>
          <a:p>
            <a:pPr>
              <a:lnSpc>
                <a:spcPct val="110000"/>
              </a:lnSpc>
              <a:spcBef>
                <a:spcPts val="241"/>
              </a:spcBef>
              <a:spcAft>
                <a:spcPts val="601"/>
              </a:spcAft>
            </a:pPr>
            <a:r>
              <a:rPr b="0" lang="en-US" sz="1700" spc="-1" strike="noStrike">
                <a:solidFill>
                  <a:srgbClr val="404040"/>
                </a:solidFill>
                <a:latin typeface="Franklin Gothic Book"/>
                <a:ea typeface="Franklin Gothic Book"/>
              </a:rPr>
              <a:t>The proposed solution involves creating a Python script named steganography.py using OpenCV for steganography with the following steps:</a:t>
            </a:r>
            <a:endParaRPr b="0" lang="en-IN" sz="1700" spc="-1" strike="noStrike">
              <a:latin typeface="Arial"/>
            </a:endParaRPr>
          </a:p>
          <a:p>
            <a:pPr>
              <a:lnSpc>
                <a:spcPct val="110000"/>
              </a:lnSpc>
              <a:spcBef>
                <a:spcPts val="241"/>
              </a:spcBef>
              <a:spcAft>
                <a:spcPts val="601"/>
              </a:spcAft>
            </a:pPr>
            <a:r>
              <a:rPr b="1" lang="en-US" sz="1700" spc="-1" strike="noStrike">
                <a:solidFill>
                  <a:srgbClr val="404040"/>
                </a:solidFill>
                <a:latin typeface="Franklin Gothic Book"/>
                <a:ea typeface="Franklin Gothic Book"/>
              </a:rPr>
              <a:t>User Input Handling:</a:t>
            </a:r>
            <a:r>
              <a:rPr b="0" lang="en-US" sz="1700" spc="-1" strike="noStrike">
                <a:solidFill>
                  <a:srgbClr val="404040"/>
                </a:solidFill>
                <a:latin typeface="Franklin Gothic Book"/>
                <a:ea typeface="Franklin Gothic Book"/>
              </a:rPr>
              <a:t>Prompt users for image file path, message, and encryption password.</a:t>
            </a:r>
            <a:br/>
            <a:r>
              <a:rPr b="0" lang="en-US" sz="1700" spc="-1" strike="noStrike">
                <a:solidFill>
                  <a:srgbClr val="404040"/>
                </a:solidFill>
                <a:latin typeface="Franklin Gothic Book"/>
                <a:ea typeface="Franklin Gothic Book"/>
              </a:rPr>
              <a:t>Handle errors for invalid inputs.</a:t>
            </a:r>
            <a:endParaRPr b="0" lang="en-IN" sz="1700" spc="-1" strike="noStrike">
              <a:latin typeface="Arial"/>
            </a:endParaRPr>
          </a:p>
          <a:p>
            <a:pPr>
              <a:lnSpc>
                <a:spcPct val="110000"/>
              </a:lnSpc>
              <a:spcBef>
                <a:spcPts val="241"/>
              </a:spcBef>
              <a:spcAft>
                <a:spcPts val="601"/>
              </a:spcAft>
            </a:pPr>
            <a:r>
              <a:rPr b="1" lang="en-US" sz="1700" spc="-1" strike="noStrike">
                <a:solidFill>
                  <a:srgbClr val="404040"/>
                </a:solidFill>
                <a:latin typeface="Franklin Gothic Book"/>
                <a:ea typeface="Franklin Gothic Book"/>
              </a:rPr>
              <a:t>Encryption:</a:t>
            </a:r>
            <a:r>
              <a:rPr b="0" lang="en-US" sz="1700" spc="-1" strike="noStrike">
                <a:solidFill>
                  <a:srgbClr val="404040"/>
                </a:solidFill>
                <a:latin typeface="Franklin Gothic Book"/>
                <a:ea typeface="Franklin Gothic Book"/>
              </a:rPr>
              <a:t>Read the image with OpenCV.</a:t>
            </a:r>
            <a:br/>
            <a:r>
              <a:rPr b="0" lang="en-US" sz="1700" spc="-1" strike="noStrike">
                <a:solidFill>
                  <a:srgbClr val="404040"/>
                </a:solidFill>
                <a:latin typeface="Franklin Gothic Book"/>
                <a:ea typeface="Franklin Gothic Book"/>
              </a:rPr>
              <a:t>Encode the message into the image's RGB pixels.</a:t>
            </a:r>
            <a:endParaRPr b="0" lang="en-IN" sz="1700" spc="-1" strike="noStrike">
              <a:latin typeface="Arial"/>
            </a:endParaRPr>
          </a:p>
          <a:p>
            <a:pPr>
              <a:lnSpc>
                <a:spcPct val="110000"/>
              </a:lnSpc>
              <a:spcBef>
                <a:spcPts val="241"/>
              </a:spcBef>
              <a:spcAft>
                <a:spcPts val="601"/>
              </a:spcAft>
            </a:pPr>
            <a:r>
              <a:rPr b="1" lang="en-US" sz="1700" spc="-1" strike="noStrike">
                <a:solidFill>
                  <a:srgbClr val="404040"/>
                </a:solidFill>
                <a:latin typeface="Franklin Gothic Book"/>
                <a:ea typeface="Franklin Gothic Book"/>
              </a:rPr>
              <a:t>Decryption:</a:t>
            </a:r>
            <a:r>
              <a:rPr b="0" lang="en-US" sz="1700" spc="-1" strike="noStrike">
                <a:solidFill>
                  <a:srgbClr val="404040"/>
                </a:solidFill>
                <a:latin typeface="Franklin Gothic Book"/>
                <a:ea typeface="Franklin Gothic Book"/>
              </a:rPr>
              <a:t>Retrieve the encrypted message from the image using the password.</a:t>
            </a:r>
            <a:endParaRPr b="0" lang="en-IN" sz="1700" spc="-1" strike="noStrike">
              <a:latin typeface="Arial"/>
            </a:endParaRPr>
          </a:p>
          <a:p>
            <a:pPr>
              <a:lnSpc>
                <a:spcPct val="110000"/>
              </a:lnSpc>
              <a:spcBef>
                <a:spcPts val="241"/>
              </a:spcBef>
              <a:spcAft>
                <a:spcPts val="601"/>
              </a:spcAft>
            </a:pPr>
            <a:r>
              <a:rPr b="1" lang="en-US" sz="1700" spc="-1" strike="noStrike">
                <a:solidFill>
                  <a:srgbClr val="404040"/>
                </a:solidFill>
                <a:latin typeface="Franklin Gothic Book"/>
                <a:ea typeface="Franklin Gothic Book"/>
              </a:rPr>
              <a:t>Output Handling:</a:t>
            </a:r>
            <a:r>
              <a:rPr b="0" lang="en-US" sz="1700" spc="-1" strike="noStrike">
                <a:solidFill>
                  <a:srgbClr val="404040"/>
                </a:solidFill>
                <a:latin typeface="Franklin Gothic Book"/>
                <a:ea typeface="Franklin Gothic Book"/>
              </a:rPr>
              <a:t>Save the encrypted image as Encryptedmsg.jpg.</a:t>
            </a:r>
            <a:endParaRPr b="0" lang="en-IN" sz="1700" spc="-1" strike="noStrike">
              <a:latin typeface="Arial"/>
            </a:endParaRPr>
          </a:p>
          <a:p>
            <a:pPr>
              <a:lnSpc>
                <a:spcPct val="110000"/>
              </a:lnSpc>
              <a:spcBef>
                <a:spcPts val="241"/>
              </a:spcBef>
              <a:spcAft>
                <a:spcPts val="601"/>
              </a:spcAft>
            </a:pPr>
            <a:r>
              <a:rPr b="1" lang="en-US" sz="1700" spc="-1" strike="noStrike">
                <a:solidFill>
                  <a:srgbClr val="404040"/>
                </a:solidFill>
                <a:latin typeface="Franklin Gothic Book"/>
                <a:ea typeface="Franklin Gothic Book"/>
              </a:rPr>
              <a:t>Error Handling:</a:t>
            </a:r>
            <a:r>
              <a:rPr b="0" lang="en-US" sz="1700" spc="-1" strike="noStrike">
                <a:solidFill>
                  <a:srgbClr val="404040"/>
                </a:solidFill>
                <a:latin typeface="Franklin Gothic Book"/>
                <a:ea typeface="Franklin Gothic Book"/>
              </a:rPr>
              <a:t>Ensure graceful error handling and guide users in case of errors.</a:t>
            </a:r>
            <a:endParaRPr b="0" lang="en-IN" sz="1700" spc="-1" strike="noStrike">
              <a:latin typeface="Arial"/>
            </a:endParaRPr>
          </a:p>
          <a:p>
            <a:pPr>
              <a:lnSpc>
                <a:spcPct val="110000"/>
              </a:lnSpc>
              <a:spcBef>
                <a:spcPts val="241"/>
              </a:spcBef>
              <a:spcAft>
                <a:spcPts val="601"/>
              </a:spcAft>
            </a:pPr>
            <a:r>
              <a:rPr b="1" lang="en-US" sz="1700" spc="-1" strike="noStrike">
                <a:solidFill>
                  <a:srgbClr val="404040"/>
                </a:solidFill>
                <a:latin typeface="Franklin Gothic Book"/>
                <a:ea typeface="Franklin Gothic Book"/>
              </a:rPr>
              <a:t>Testing:</a:t>
            </a:r>
            <a:r>
              <a:rPr b="0" lang="en-US" sz="1700" spc="-1" strike="noStrike">
                <a:solidFill>
                  <a:srgbClr val="404040"/>
                </a:solidFill>
                <a:latin typeface="Franklin Gothic Book"/>
                <a:ea typeface="Franklin Gothic Book"/>
              </a:rPr>
              <a:t>Test with various inputs to ensure functionality and security.</a:t>
            </a:r>
            <a:endParaRPr b="0" lang="en-IN" sz="1700" spc="-1" strike="noStrike">
              <a:latin typeface="Arial"/>
            </a:endParaRPr>
          </a:p>
          <a:p>
            <a:pPr>
              <a:lnSpc>
                <a:spcPct val="110000"/>
              </a:lnSpc>
              <a:spcBef>
                <a:spcPts val="241"/>
              </a:spcBef>
              <a:spcAft>
                <a:spcPts val="601"/>
              </a:spcAft>
            </a:pPr>
            <a:r>
              <a:rPr b="1" lang="en-US" sz="1700" spc="-1" strike="noStrike">
                <a:solidFill>
                  <a:srgbClr val="404040"/>
                </a:solidFill>
                <a:latin typeface="Franklin Gothic Book"/>
                <a:ea typeface="Franklin Gothic Book"/>
              </a:rPr>
              <a:t>Documentation:</a:t>
            </a:r>
            <a:r>
              <a:rPr b="0" lang="en-US" sz="1700" spc="-1" strike="noStrike">
                <a:solidFill>
                  <a:srgbClr val="404040"/>
                </a:solidFill>
                <a:latin typeface="Franklin Gothic Book"/>
                <a:ea typeface="Franklin Gothic Book"/>
              </a:rPr>
              <a:t>Provide detailed instructions, including installation steps and output interpretation.</a:t>
            </a:r>
            <a:endParaRPr b="0" lang="en-IN" sz="1700" spc="-1" strike="noStrike">
              <a:latin typeface="Arial"/>
            </a:endParaRPr>
          </a:p>
          <a:p>
            <a:pPr>
              <a:lnSpc>
                <a:spcPct val="110000"/>
              </a:lnSpc>
              <a:spcBef>
                <a:spcPts val="241"/>
              </a:spcBef>
              <a:spcAft>
                <a:spcPts val="601"/>
              </a:spcAft>
            </a:pPr>
            <a:r>
              <a:rPr b="1" lang="en-US" sz="1700" spc="-1" strike="noStrike">
                <a:solidFill>
                  <a:srgbClr val="404040"/>
                </a:solidFill>
                <a:latin typeface="Franklin Gothic Book"/>
                <a:ea typeface="Franklin Gothic Book"/>
              </a:rPr>
              <a:t>Potential Enhancements:</a:t>
            </a:r>
            <a:r>
              <a:rPr b="0" lang="en-US" sz="1700" spc="-1" strike="noStrike">
                <a:solidFill>
                  <a:srgbClr val="404040"/>
                </a:solidFill>
                <a:latin typeface="Franklin Gothic Book"/>
                <a:ea typeface="Franklin Gothic Book"/>
              </a:rPr>
              <a:t>Support different file formats.</a:t>
            </a:r>
            <a:endParaRPr b="0" lang="en-IN" sz="1700" spc="-1" strike="noStrike">
              <a:latin typeface="Arial"/>
            </a:endParaRPr>
          </a:p>
          <a:p>
            <a:pPr>
              <a:lnSpc>
                <a:spcPct val="110000"/>
              </a:lnSpc>
              <a:spcBef>
                <a:spcPts val="241"/>
              </a:spcBef>
              <a:spcAft>
                <a:spcPts val="601"/>
              </a:spcAft>
            </a:pPr>
            <a:r>
              <a:rPr b="0" lang="en-US" sz="1700" spc="-1" strike="noStrike">
                <a:solidFill>
                  <a:srgbClr val="404040"/>
                </a:solidFill>
                <a:latin typeface="Franklin Gothic Book"/>
                <a:ea typeface="Franklin Gothic Book"/>
              </a:rPr>
              <a:t>Enhance encryption methods for better security.</a:t>
            </a:r>
            <a:endParaRPr b="0" lang="en-IN" sz="1700" spc="-1" strike="noStrike">
              <a:latin typeface="Arial"/>
            </a:endParaRPr>
          </a:p>
          <a:p>
            <a:pPr>
              <a:lnSpc>
                <a:spcPct val="110000"/>
              </a:lnSpc>
              <a:spcBef>
                <a:spcPts val="241"/>
              </a:spcBef>
              <a:spcAft>
                <a:spcPts val="601"/>
              </a:spcAft>
            </a:pPr>
            <a:r>
              <a:rPr b="0" lang="en-US" sz="1700" spc="-1" strike="noStrike">
                <a:solidFill>
                  <a:srgbClr val="404040"/>
                </a:solidFill>
                <a:latin typeface="Franklin Gothic Book"/>
                <a:ea typeface="Franklin Gothic Book"/>
              </a:rPr>
              <a:t>Develop a user-friendly graphical interface.</a:t>
            </a:r>
            <a:endParaRPr b="0" lang="en-IN" sz="1700" spc="-1" strike="noStrike">
              <a:latin typeface="Arial"/>
            </a:endParaRPr>
          </a:p>
          <a:p>
            <a:pPr>
              <a:lnSpc>
                <a:spcPct val="110000"/>
              </a:lnSpc>
              <a:spcBef>
                <a:spcPts val="241"/>
              </a:spcBef>
              <a:spcAft>
                <a:spcPts val="601"/>
              </a:spcAft>
            </a:pPr>
            <a:r>
              <a:rPr b="0" lang="en-US" sz="1700" spc="-1" strike="noStrike">
                <a:solidFill>
                  <a:srgbClr val="404040"/>
                </a:solidFill>
                <a:latin typeface="Franklin Gothic Book"/>
                <a:ea typeface="Franklin Gothic Book"/>
              </a:rPr>
              <a:t>Implement features like image compression.</a:t>
            </a:r>
            <a:endParaRPr b="0" lang="en-IN" sz="1700" spc="-1" strike="noStrike">
              <a:latin typeface="Arial"/>
            </a:endParaRPr>
          </a:p>
          <a:p>
            <a:pPr>
              <a:lnSpc>
                <a:spcPct val="110000"/>
              </a:lnSpc>
              <a:spcBef>
                <a:spcPts val="241"/>
              </a:spcBef>
              <a:spcAft>
                <a:spcPts val="601"/>
              </a:spcAft>
            </a:pPr>
            <a:endParaRPr b="0" lang="en-IN" sz="1700" spc="-1" strike="noStrike">
              <a:latin typeface="Arial"/>
            </a:endParaRPr>
          </a:p>
          <a:p>
            <a:pPr>
              <a:lnSpc>
                <a:spcPct val="110000"/>
              </a:lnSpc>
              <a:spcBef>
                <a:spcPts val="241"/>
              </a:spcBef>
              <a:spcAft>
                <a:spcPts val="601"/>
              </a:spcAft>
            </a:pPr>
            <a:endParaRPr b="0" lang="en-IN" sz="1700" spc="-1" strike="noStrike">
              <a:latin typeface="Arial"/>
            </a:endParaRPr>
          </a:p>
          <a:p>
            <a:pPr>
              <a:lnSpc>
                <a:spcPct val="110000"/>
              </a:lnSpc>
              <a:spcBef>
                <a:spcPts val="241"/>
              </a:spcBef>
              <a:spcAft>
                <a:spcPts val="601"/>
              </a:spcAft>
            </a:pPr>
            <a:endParaRPr b="0" lang="en-IN" sz="1700" spc="-1" strike="noStrike">
              <a:latin typeface="Arial"/>
            </a:endParaRPr>
          </a:p>
          <a:p>
            <a:pPr>
              <a:lnSpc>
                <a:spcPct val="110000"/>
              </a:lnSpc>
              <a:spcBef>
                <a:spcPts val="241"/>
              </a:spcBef>
              <a:spcAft>
                <a:spcPts val="601"/>
              </a:spcAft>
            </a:pPr>
            <a:endParaRPr b="0" lang="en-IN" sz="1700" spc="-1" strike="noStrike">
              <a:latin typeface="Arial"/>
            </a:endParaRPr>
          </a:p>
          <a:p>
            <a:pPr>
              <a:lnSpc>
                <a:spcPct val="110000"/>
              </a:lnSpc>
              <a:spcBef>
                <a:spcPts val="241"/>
              </a:spcBef>
              <a:spcAft>
                <a:spcPts val="601"/>
              </a:spcAft>
            </a:pPr>
            <a:endParaRPr b="0" lang="en-IN" sz="17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635040" y="720000"/>
            <a:ext cx="11028960" cy="52956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Franklin Gothic Demi"/>
              </a:rPr>
              <a:t>System  Approach</a:t>
            </a:r>
            <a:endParaRPr b="0" lang="en-IN" sz="4400" spc="-1" strike="noStrike">
              <a:latin typeface="Arial"/>
            </a:endParaRPr>
          </a:p>
        </p:txBody>
      </p:sp>
      <p:sp>
        <p:nvSpPr>
          <p:cNvPr id="137" name="CustomShape 2"/>
          <p:cNvSpPr/>
          <p:nvPr/>
        </p:nvSpPr>
        <p:spPr>
          <a:xfrm>
            <a:off x="635040" y="1735560"/>
            <a:ext cx="11028960" cy="4672440"/>
          </a:xfrm>
          <a:prstGeom prst="rect">
            <a:avLst/>
          </a:prstGeom>
          <a:noFill/>
          <a:ln>
            <a:noFill/>
          </a:ln>
        </p:spPr>
        <p:style>
          <a:lnRef idx="0"/>
          <a:fillRef idx="0"/>
          <a:effectRef idx="0"/>
          <a:fontRef idx="minor"/>
        </p:style>
        <p:txBody>
          <a:bodyPr lIns="90000" rIns="90000" tIns="45000" bIns="45000" anchor="ctr">
            <a:noAutofit/>
          </a:bodyPr>
          <a:p>
            <a:pPr algn="just">
              <a:lnSpc>
                <a:spcPct val="110000"/>
              </a:lnSpc>
              <a:spcBef>
                <a:spcPts val="360"/>
              </a:spcBef>
              <a:spcAft>
                <a:spcPts val="601"/>
              </a:spcAft>
              <a:tabLst>
                <a:tab algn="l" pos="0"/>
              </a:tabLst>
            </a:pPr>
            <a:r>
              <a:rPr b="0" lang="en-IN" sz="1800" spc="-1" strike="noStrike">
                <a:solidFill>
                  <a:srgbClr val="0f0f0f"/>
                </a:solidFill>
                <a:latin typeface="Franklin Gothic Book"/>
                <a:ea typeface="Franklin Gothic Book"/>
              </a:rPr>
              <a:t>The "System Approach" section outlines the steganography system's development strategy. Hardware requirements: dual-core processor, 4GB RAM, ample storage; GPU optional for faster processing. Software: Python 3.x, OpenCV (via pip), numpy, argparse. Supported image formats: JPEG, PNG, BMP. OpenCV (cv2) is the primary library, known for image manipulation. Integration is simple via pip or conda. Adherence to these requirements enables efficient development and deployment for concealing and retrieving secret messages within image files.</a:t>
            </a:r>
            <a:endParaRPr b="0" lang="en-IN" sz="1800" spc="-1" strike="noStrike">
              <a:latin typeface="Arial"/>
            </a:endParaRPr>
          </a:p>
          <a:p>
            <a:pPr algn="just">
              <a:lnSpc>
                <a:spcPct val="110000"/>
              </a:lnSpc>
              <a:spcBef>
                <a:spcPts val="360"/>
              </a:spcBef>
              <a:spcAft>
                <a:spcPts val="601"/>
              </a:spcAft>
              <a:tabLst>
                <a:tab algn="l" pos="0"/>
              </a:tabLst>
            </a:pPr>
            <a:endParaRPr b="0" lang="en-IN" sz="1800" spc="-1" strike="noStrike">
              <a:latin typeface="Arial"/>
            </a:endParaRPr>
          </a:p>
          <a:p>
            <a:pPr algn="just">
              <a:lnSpc>
                <a:spcPct val="110000"/>
              </a:lnSpc>
              <a:spcBef>
                <a:spcPts val="360"/>
              </a:spcBef>
              <a:spcAft>
                <a:spcPts val="601"/>
              </a:spcAft>
              <a:tabLst>
                <a:tab algn="l" pos="0"/>
              </a:tabLst>
            </a:pPr>
            <a:r>
              <a:rPr b="0" lang="en-IN" sz="1800" spc="-1" strike="noStrike">
                <a:solidFill>
                  <a:srgbClr val="0f0f0f"/>
                </a:solidFill>
                <a:latin typeface="Franklin Gothic Book"/>
                <a:ea typeface="Franklin Gothic Book"/>
              </a:rPr>
              <a:t>Hardware requirements: dual-core processor, 4GB RAM, ample storage space.</a:t>
            </a:r>
            <a:endParaRPr b="0" lang="en-IN" sz="1800" spc="-1" strike="noStrike">
              <a:latin typeface="Arial"/>
            </a:endParaRPr>
          </a:p>
          <a:p>
            <a:pPr algn="just">
              <a:lnSpc>
                <a:spcPct val="110000"/>
              </a:lnSpc>
              <a:spcBef>
                <a:spcPts val="360"/>
              </a:spcBef>
              <a:spcAft>
                <a:spcPts val="601"/>
              </a:spcAft>
              <a:tabLst>
                <a:tab algn="l" pos="0"/>
              </a:tabLst>
            </a:pPr>
            <a:r>
              <a:rPr b="0" lang="en-IN" sz="1800" spc="-1" strike="noStrike">
                <a:solidFill>
                  <a:srgbClr val="0f0f0f"/>
                </a:solidFill>
                <a:latin typeface="Franklin Gothic Book"/>
                <a:ea typeface="Franklin Gothic Book"/>
              </a:rPr>
              <a:t>Optional GPU usage for accelerated processing.</a:t>
            </a:r>
            <a:endParaRPr b="0" lang="en-IN" sz="1800" spc="-1" strike="noStrike">
              <a:latin typeface="Arial"/>
            </a:endParaRPr>
          </a:p>
          <a:p>
            <a:pPr algn="just">
              <a:lnSpc>
                <a:spcPct val="110000"/>
              </a:lnSpc>
              <a:spcBef>
                <a:spcPts val="360"/>
              </a:spcBef>
              <a:spcAft>
                <a:spcPts val="601"/>
              </a:spcAft>
              <a:tabLst>
                <a:tab algn="l" pos="0"/>
              </a:tabLst>
            </a:pPr>
            <a:r>
              <a:rPr b="0" lang="en-IN" sz="1800" spc="-1" strike="noStrike">
                <a:solidFill>
                  <a:srgbClr val="0f0f0f"/>
                </a:solidFill>
                <a:latin typeface="Franklin Gothic Book"/>
                <a:ea typeface="Franklin Gothic Book"/>
              </a:rPr>
              <a:t>Software requirements: Python 3.x, OpenCV (installable via pip), numpy, argparse.</a:t>
            </a:r>
            <a:endParaRPr b="0" lang="en-IN" sz="1800" spc="-1" strike="noStrike">
              <a:latin typeface="Arial"/>
            </a:endParaRPr>
          </a:p>
          <a:p>
            <a:pPr algn="just">
              <a:lnSpc>
                <a:spcPct val="110000"/>
              </a:lnSpc>
              <a:spcBef>
                <a:spcPts val="360"/>
              </a:spcBef>
              <a:spcAft>
                <a:spcPts val="601"/>
              </a:spcAft>
              <a:tabLst>
                <a:tab algn="l" pos="0"/>
              </a:tabLst>
            </a:pPr>
            <a:r>
              <a:rPr b="0" lang="en-IN" sz="1800" spc="-1" strike="noStrike">
                <a:solidFill>
                  <a:srgbClr val="0f0f0f"/>
                </a:solidFill>
                <a:latin typeface="Franklin Gothic Book"/>
                <a:ea typeface="Franklin Gothic Book"/>
              </a:rPr>
              <a:t>Supported image formats: JPEG, PNG, BMP.</a:t>
            </a:r>
            <a:endParaRPr b="0" lang="en-IN" sz="1800" spc="-1" strike="noStrike">
              <a:latin typeface="Arial"/>
            </a:endParaRPr>
          </a:p>
          <a:p>
            <a:pPr algn="just">
              <a:lnSpc>
                <a:spcPct val="110000"/>
              </a:lnSpc>
              <a:spcBef>
                <a:spcPts val="360"/>
              </a:spcBef>
              <a:spcAft>
                <a:spcPts val="601"/>
              </a:spcAft>
              <a:tabLst>
                <a:tab algn="l" pos="0"/>
              </a:tabLst>
            </a:pPr>
            <a:r>
              <a:rPr b="0" lang="en-IN" sz="1800" spc="-1" strike="noStrike">
                <a:solidFill>
                  <a:srgbClr val="0f0f0f"/>
                </a:solidFill>
                <a:latin typeface="Franklin Gothic Book"/>
                <a:ea typeface="Franklin Gothic Book"/>
              </a:rPr>
              <a:t>OpenCV (cv2) serves as the primary library, renowned for its image manipulation capabilities.</a:t>
            </a:r>
            <a:endParaRPr b="0" lang="en-IN" sz="1800" spc="-1" strike="noStrike">
              <a:latin typeface="Arial"/>
            </a:endParaRPr>
          </a:p>
          <a:p>
            <a:pPr algn="just">
              <a:lnSpc>
                <a:spcPct val="110000"/>
              </a:lnSpc>
              <a:spcBef>
                <a:spcPts val="360"/>
              </a:spcBef>
              <a:spcAft>
                <a:spcPts val="601"/>
              </a:spcAft>
              <a:tabLst>
                <a:tab algn="l" pos="0"/>
              </a:tabLst>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581040" y="702000"/>
            <a:ext cx="11028960" cy="52956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Franklin Gothic Demi"/>
              </a:rPr>
              <a:t>Algorithm &amp; Deployment</a:t>
            </a:r>
            <a:endParaRPr b="0" lang="en-IN" sz="4400" spc="-1" strike="noStrike">
              <a:latin typeface="Arial"/>
            </a:endParaRPr>
          </a:p>
        </p:txBody>
      </p:sp>
      <p:sp>
        <p:nvSpPr>
          <p:cNvPr id="139" name="CustomShape 2"/>
          <p:cNvSpPr/>
          <p:nvPr/>
        </p:nvSpPr>
        <p:spPr>
          <a:xfrm>
            <a:off x="616680" y="2052360"/>
            <a:ext cx="11028960" cy="4672440"/>
          </a:xfrm>
          <a:prstGeom prst="rect">
            <a:avLst/>
          </a:prstGeom>
          <a:noFill/>
          <a:ln>
            <a:noFill/>
          </a:ln>
        </p:spPr>
        <p:style>
          <a:lnRef idx="0"/>
          <a:fillRef idx="0"/>
          <a:effectRef idx="0"/>
          <a:fontRef idx="minor"/>
        </p:style>
        <p:txBody>
          <a:bodyPr lIns="90000" rIns="90000" tIns="45000" bIns="45000" anchor="ctr">
            <a:noAutofit/>
          </a:bodyPr>
          <a:p>
            <a:pPr>
              <a:lnSpc>
                <a:spcPct val="110000"/>
              </a:lnSpc>
              <a:spcBef>
                <a:spcPts val="281"/>
              </a:spcBef>
              <a:spcAft>
                <a:spcPts val="601"/>
              </a:spcAft>
            </a:pPr>
            <a:r>
              <a:rPr b="1" lang="en-IN" sz="1400" spc="-1" strike="noStrike">
                <a:solidFill>
                  <a:srgbClr val="404040"/>
                </a:solidFill>
                <a:latin typeface="Franklin Gothic Book"/>
                <a:ea typeface="Franklin Gothic Book"/>
              </a:rPr>
              <a:t>Algorithm:</a:t>
            </a:r>
            <a:endParaRPr b="0" lang="en-IN" sz="1400" spc="-1" strike="noStrike">
              <a:latin typeface="Arial"/>
            </a:endParaRPr>
          </a:p>
          <a:p>
            <a:pPr>
              <a:lnSpc>
                <a:spcPct val="110000"/>
              </a:lnSpc>
              <a:spcBef>
                <a:spcPts val="281"/>
              </a:spcBef>
              <a:spcAft>
                <a:spcPts val="601"/>
              </a:spcAft>
            </a:pPr>
            <a:r>
              <a:rPr b="1" lang="en-IN" sz="1400" spc="-1" strike="noStrike">
                <a:solidFill>
                  <a:srgbClr val="404040"/>
                </a:solidFill>
                <a:latin typeface="Franklin Gothic Book"/>
                <a:ea typeface="Franklin Gothic Book"/>
              </a:rPr>
              <a:t>Encryption: </a:t>
            </a:r>
            <a:r>
              <a:rPr b="0" lang="en-IN" sz="1400" spc="-1" strike="noStrike">
                <a:solidFill>
                  <a:srgbClr val="404040"/>
                </a:solidFill>
                <a:latin typeface="Franklin Gothic Book"/>
                <a:ea typeface="Franklin Gothic Book"/>
              </a:rPr>
              <a:t>Read image, convert message to binary, modify LSBs of RGB, scramble with password, save.</a:t>
            </a:r>
            <a:endParaRPr b="0" lang="en-IN" sz="1400" spc="-1" strike="noStrike">
              <a:latin typeface="Arial"/>
            </a:endParaRPr>
          </a:p>
          <a:p>
            <a:pPr>
              <a:lnSpc>
                <a:spcPct val="110000"/>
              </a:lnSpc>
              <a:spcBef>
                <a:spcPts val="281"/>
              </a:spcBef>
              <a:spcAft>
                <a:spcPts val="601"/>
              </a:spcAft>
            </a:pPr>
            <a:r>
              <a:rPr b="1" lang="en-IN" sz="1400" spc="-1" strike="noStrike">
                <a:solidFill>
                  <a:srgbClr val="404040"/>
                </a:solidFill>
                <a:latin typeface="Franklin Gothic Book"/>
                <a:ea typeface="Franklin Gothic Book"/>
              </a:rPr>
              <a:t>Decryption:</a:t>
            </a:r>
            <a:r>
              <a:rPr b="0" lang="en-IN" sz="1400" spc="-1" strike="noStrike">
                <a:solidFill>
                  <a:srgbClr val="404040"/>
                </a:solidFill>
                <a:latin typeface="Franklin Gothic Book"/>
                <a:ea typeface="Franklin Gothic Book"/>
              </a:rPr>
              <a:t> Read encrypted image, extract LSBs, decrypt with password, convert binary to original message.</a:t>
            </a:r>
            <a:endParaRPr b="0" lang="en-IN" sz="1400" spc="-1" strike="noStrike">
              <a:latin typeface="Arial"/>
            </a:endParaRPr>
          </a:p>
          <a:p>
            <a:pPr>
              <a:lnSpc>
                <a:spcPct val="110000"/>
              </a:lnSpc>
              <a:spcBef>
                <a:spcPts val="281"/>
              </a:spcBef>
              <a:spcAft>
                <a:spcPts val="601"/>
              </a:spcAft>
            </a:pPr>
            <a:endParaRPr b="0" lang="en-IN" sz="1400" spc="-1" strike="noStrike">
              <a:latin typeface="Arial"/>
            </a:endParaRPr>
          </a:p>
          <a:p>
            <a:pPr>
              <a:lnSpc>
                <a:spcPct val="110000"/>
              </a:lnSpc>
              <a:spcBef>
                <a:spcPts val="281"/>
              </a:spcBef>
              <a:spcAft>
                <a:spcPts val="601"/>
              </a:spcAft>
            </a:pPr>
            <a:r>
              <a:rPr b="1" lang="en-IN" sz="1400" spc="-1" strike="noStrike">
                <a:solidFill>
                  <a:srgbClr val="404040"/>
                </a:solidFill>
                <a:latin typeface="Franklin Gothic Book"/>
                <a:ea typeface="Franklin Gothic Book"/>
              </a:rPr>
              <a:t>Deployment:</a:t>
            </a:r>
            <a:endParaRPr b="0" lang="en-IN" sz="1400" spc="-1" strike="noStrike">
              <a:latin typeface="Arial"/>
            </a:endParaRPr>
          </a:p>
          <a:p>
            <a:pPr>
              <a:lnSpc>
                <a:spcPct val="110000"/>
              </a:lnSpc>
              <a:spcBef>
                <a:spcPts val="281"/>
              </a:spcBef>
              <a:spcAft>
                <a:spcPts val="601"/>
              </a:spcAft>
            </a:pPr>
            <a:r>
              <a:rPr b="1" lang="en-IN" sz="1400" spc="-1" strike="noStrike">
                <a:solidFill>
                  <a:srgbClr val="404040"/>
                </a:solidFill>
                <a:latin typeface="Franklin Gothic Book"/>
                <a:ea typeface="Franklin Gothic Book"/>
              </a:rPr>
              <a:t>Development: </a:t>
            </a:r>
            <a:r>
              <a:rPr b="0" lang="en-IN" sz="1400" spc="-1" strike="noStrike">
                <a:solidFill>
                  <a:srgbClr val="404040"/>
                </a:solidFill>
                <a:latin typeface="Franklin Gothic Book"/>
                <a:ea typeface="Franklin Gothic Book"/>
              </a:rPr>
              <a:t>Write Python script with OpenCV, ensure error handling and robustness. Consider modular design for scalability.</a:t>
            </a:r>
            <a:endParaRPr b="0" lang="en-IN" sz="1400" spc="-1" strike="noStrike">
              <a:latin typeface="Arial"/>
            </a:endParaRPr>
          </a:p>
          <a:p>
            <a:pPr>
              <a:lnSpc>
                <a:spcPct val="110000"/>
              </a:lnSpc>
              <a:spcBef>
                <a:spcPts val="281"/>
              </a:spcBef>
              <a:spcAft>
                <a:spcPts val="601"/>
              </a:spcAft>
            </a:pPr>
            <a:r>
              <a:rPr b="1" lang="en-IN" sz="1400" spc="-1" strike="noStrike">
                <a:solidFill>
                  <a:srgbClr val="404040"/>
                </a:solidFill>
                <a:latin typeface="Franklin Gothic Book"/>
                <a:ea typeface="Franklin Gothic Book"/>
              </a:rPr>
              <a:t>Environment Setup: </a:t>
            </a:r>
            <a:r>
              <a:rPr b="0" lang="en-IN" sz="1400" spc="-1" strike="noStrike">
                <a:solidFill>
                  <a:srgbClr val="404040"/>
                </a:solidFill>
                <a:latin typeface="Franklin Gothic Book"/>
                <a:ea typeface="Franklin Gothic Book"/>
              </a:rPr>
              <a:t>Install Python 3.x, OpenCV, numpy, argparse. Deploy on target system(s) meeting hardware and software requirements.</a:t>
            </a:r>
            <a:endParaRPr b="0" lang="en-IN" sz="1400" spc="-1" strike="noStrike">
              <a:latin typeface="Arial"/>
            </a:endParaRPr>
          </a:p>
          <a:p>
            <a:pPr>
              <a:lnSpc>
                <a:spcPct val="110000"/>
              </a:lnSpc>
              <a:spcBef>
                <a:spcPts val="281"/>
              </a:spcBef>
              <a:spcAft>
                <a:spcPts val="601"/>
              </a:spcAft>
            </a:pPr>
            <a:r>
              <a:rPr b="1" lang="en-IN" sz="1400" spc="-1" strike="noStrike">
                <a:solidFill>
                  <a:srgbClr val="404040"/>
                </a:solidFill>
                <a:latin typeface="Franklin Gothic Book"/>
                <a:ea typeface="Franklin Gothic Book"/>
              </a:rPr>
              <a:t>Usage Instructions:</a:t>
            </a:r>
            <a:r>
              <a:rPr b="0" lang="en-IN" sz="1400" spc="-1" strike="noStrike">
                <a:solidFill>
                  <a:srgbClr val="404040"/>
                </a:solidFill>
                <a:latin typeface="Franklin Gothic Book"/>
                <a:ea typeface="Franklin Gothic Book"/>
              </a:rPr>
              <a:t> Provide clear instructions with examples, and consider developing a user-friendly GUI for enhanced usability.</a:t>
            </a:r>
            <a:endParaRPr b="0" lang="en-IN" sz="1400" spc="-1" strike="noStrike">
              <a:latin typeface="Arial"/>
            </a:endParaRPr>
          </a:p>
          <a:p>
            <a:pPr>
              <a:lnSpc>
                <a:spcPct val="110000"/>
              </a:lnSpc>
              <a:spcBef>
                <a:spcPts val="281"/>
              </a:spcBef>
              <a:spcAft>
                <a:spcPts val="601"/>
              </a:spcAft>
            </a:pPr>
            <a:r>
              <a:rPr b="1" lang="en-IN" sz="1400" spc="-1" strike="noStrike">
                <a:solidFill>
                  <a:srgbClr val="404040"/>
                </a:solidFill>
                <a:latin typeface="Franklin Gothic Book"/>
                <a:ea typeface="Franklin Gothic Book"/>
              </a:rPr>
              <a:t>Maintenance and Updates:</a:t>
            </a:r>
            <a:r>
              <a:rPr b="0" lang="en-IN" sz="1400" spc="-1" strike="noStrike">
                <a:solidFill>
                  <a:srgbClr val="404040"/>
                </a:solidFill>
                <a:latin typeface="Franklin Gothic Book"/>
                <a:ea typeface="Franklin Gothic Book"/>
              </a:rPr>
              <a:t> Schedule regular updates, incorporate user feedback for feature enhancements, and stay informed about steganography advancements to ensure the system's effectiveness and security. Regularly update documentation for clarity and ease of use.</a:t>
            </a:r>
            <a:endParaRPr b="0" lang="en-IN" sz="1400" spc="-1" strike="noStrike">
              <a:latin typeface="Arial"/>
            </a:endParaRPr>
          </a:p>
          <a:p>
            <a:pPr>
              <a:lnSpc>
                <a:spcPct val="110000"/>
              </a:lnSpc>
              <a:spcBef>
                <a:spcPts val="281"/>
              </a:spcBef>
              <a:spcAft>
                <a:spcPts val="601"/>
              </a:spcAft>
            </a:pPr>
            <a:endParaRPr b="0" lang="en-IN" sz="1400" spc="-1" strike="noStrike">
              <a:latin typeface="Arial"/>
            </a:endParaRPr>
          </a:p>
          <a:p>
            <a:pPr>
              <a:lnSpc>
                <a:spcPct val="110000"/>
              </a:lnSpc>
              <a:spcBef>
                <a:spcPts val="281"/>
              </a:spcBef>
              <a:spcAft>
                <a:spcPts val="601"/>
              </a:spcAft>
            </a:pPr>
            <a:endParaRPr b="0" lang="en-IN" sz="1400" spc="-1" strike="noStrike">
              <a:latin typeface="Arial"/>
            </a:endParaRPr>
          </a:p>
          <a:p>
            <a:pPr>
              <a:lnSpc>
                <a:spcPct val="110000"/>
              </a:lnSpc>
              <a:spcBef>
                <a:spcPts val="281"/>
              </a:spcBef>
              <a:spcAft>
                <a:spcPts val="601"/>
              </a:spcAft>
            </a:pPr>
            <a:endParaRPr b="0" lang="en-IN" sz="1400" spc="-1" strike="noStrike">
              <a:latin typeface="Arial"/>
            </a:endParaRPr>
          </a:p>
          <a:p>
            <a:pPr>
              <a:lnSpc>
                <a:spcPct val="110000"/>
              </a:lnSpc>
              <a:spcBef>
                <a:spcPts val="281"/>
              </a:spcBef>
              <a:spcAft>
                <a:spcPts val="601"/>
              </a:spcAft>
            </a:pPr>
            <a:endParaRPr b="0" lang="en-IN" sz="1400" spc="-1" strike="noStrike">
              <a:latin typeface="Arial"/>
            </a:endParaRPr>
          </a:p>
          <a:p>
            <a:pPr>
              <a:lnSpc>
                <a:spcPct val="110000"/>
              </a:lnSpc>
              <a:spcBef>
                <a:spcPts val="281"/>
              </a:spcBef>
              <a:spcAft>
                <a:spcPts val="601"/>
              </a:spcAft>
            </a:pP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581040" y="702000"/>
            <a:ext cx="11028960" cy="52956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Franklin Gothic Demi"/>
              </a:rPr>
              <a:t>Result</a:t>
            </a:r>
            <a:endParaRPr b="0" lang="en-IN" sz="4400" spc="-1" strike="noStrike">
              <a:latin typeface="Arial"/>
            </a:endParaRPr>
          </a:p>
        </p:txBody>
      </p:sp>
      <p:sp>
        <p:nvSpPr>
          <p:cNvPr id="141" name="CustomShape 2"/>
          <p:cNvSpPr/>
          <p:nvPr/>
        </p:nvSpPr>
        <p:spPr>
          <a:xfrm>
            <a:off x="581040" y="1302120"/>
            <a:ext cx="11028960" cy="4672440"/>
          </a:xfrm>
          <a:prstGeom prst="rect">
            <a:avLst/>
          </a:prstGeom>
          <a:noFill/>
          <a:ln>
            <a:noFill/>
          </a:ln>
        </p:spPr>
        <p:style>
          <a:lnRef idx="0"/>
          <a:fillRef idx="0"/>
          <a:effectRef idx="0"/>
          <a:fontRef idx="minor"/>
        </p:style>
        <p:txBody>
          <a:bodyPr lIns="90000" rIns="90000" tIns="45000" bIns="45000" anchor="ctr">
            <a:normAutofit/>
          </a:bodyPr>
          <a:p>
            <a:pPr>
              <a:lnSpc>
                <a:spcPct val="110000"/>
              </a:lnSpc>
              <a:spcBef>
                <a:spcPts val="479"/>
              </a:spcBef>
              <a:spcAft>
                <a:spcPts val="601"/>
              </a:spcAft>
              <a:tabLst>
                <a:tab algn="l" pos="0"/>
              </a:tabLst>
            </a:pPr>
            <a:r>
              <a:rPr b="0" lang="en-IN" sz="2400" spc="-1" strike="noStrike">
                <a:solidFill>
                  <a:srgbClr val="0f0f0f"/>
                </a:solidFill>
                <a:latin typeface="Franklin Gothic Book"/>
                <a:ea typeface="Franklin Gothic Book"/>
              </a:rPr>
              <a:t>Present the results of the machine learning model in terms of its accuracy and effectiveness in predicting bike counts. Include visualizations and comparisons between predicted and actual counts to highlight the model's performance.</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581040" y="702000"/>
            <a:ext cx="11028960" cy="52956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Franklin Gothic Demi"/>
              </a:rPr>
              <a:t>Conclusion</a:t>
            </a:r>
            <a:endParaRPr b="0" lang="en-IN" sz="4400" spc="-1" strike="noStrike">
              <a:latin typeface="Arial"/>
            </a:endParaRPr>
          </a:p>
        </p:txBody>
      </p:sp>
      <p:sp>
        <p:nvSpPr>
          <p:cNvPr id="143" name="CustomShape 2"/>
          <p:cNvSpPr/>
          <p:nvPr/>
        </p:nvSpPr>
        <p:spPr>
          <a:xfrm>
            <a:off x="581040" y="1302120"/>
            <a:ext cx="11028960" cy="4672440"/>
          </a:xfrm>
          <a:prstGeom prst="rect">
            <a:avLst/>
          </a:prstGeom>
          <a:noFill/>
          <a:ln>
            <a:noFill/>
          </a:ln>
        </p:spPr>
        <p:style>
          <a:lnRef idx="0"/>
          <a:fillRef idx="0"/>
          <a:effectRef idx="0"/>
          <a:fontRef idx="minor"/>
        </p:style>
        <p:txBody>
          <a:bodyPr lIns="90000" rIns="90000" tIns="45000" bIns="45000" anchor="ctr">
            <a:normAutofit/>
          </a:bodyPr>
          <a:p>
            <a:pPr algn="just">
              <a:lnSpc>
                <a:spcPct val="110000"/>
              </a:lnSpc>
              <a:spcBef>
                <a:spcPts val="400"/>
              </a:spcBef>
              <a:spcAft>
                <a:spcPts val="601"/>
              </a:spcAft>
            </a:pPr>
            <a:r>
              <a:rPr b="0" lang="en-IN" sz="2000" spc="-1" strike="noStrike">
                <a:solidFill>
                  <a:srgbClr val="0f0f0f"/>
                </a:solidFill>
                <a:latin typeface="Franklin Gothic Book"/>
                <a:ea typeface="Franklin Gothic Book"/>
              </a:rPr>
              <a:t>In conclusion, the development and deployment of the steganography system present a robust solution for concealing and retrieving secret messages within image files. By adhering to the outlined algorithm and deployment strategy, users can efficiently encrypt and decrypt messages while maintaining security and usability. Leveraging Python with OpenCV and additional libraries ensures flexibility and scalability in implementing the system across different platforms. Regular maintenance, updates, and user feedback integration are essential for continuous improvement and adaptation to evolving steganography techniques. Overall, the steganography system offers a reliable and effective means of secure communication through hidden messages within images.</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563040" y="2311560"/>
            <a:ext cx="11028960" cy="4672440"/>
          </a:xfrm>
          <a:prstGeom prst="rect">
            <a:avLst/>
          </a:prstGeom>
          <a:noFill/>
          <a:ln>
            <a:noFill/>
          </a:ln>
        </p:spPr>
        <p:style>
          <a:lnRef idx="0"/>
          <a:fillRef idx="0"/>
          <a:effectRef idx="0"/>
          <a:fontRef idx="minor"/>
        </p:style>
        <p:txBody>
          <a:bodyPr lIns="90000" rIns="90000" tIns="45000" bIns="45000" anchor="ctr">
            <a:noAutofit/>
          </a:bodyPr>
          <a:p>
            <a:pPr algn="just">
              <a:lnSpc>
                <a:spcPct val="110000"/>
              </a:lnSpc>
              <a:spcBef>
                <a:spcPts val="400"/>
              </a:spcBef>
              <a:spcAft>
                <a:spcPts val="601"/>
              </a:spcAft>
              <a:tabLst>
                <a:tab algn="l" pos="0"/>
              </a:tabLst>
            </a:pPr>
            <a:endParaRPr b="0" lang="en-IN" sz="1800" spc="-1" strike="noStrike">
              <a:latin typeface="Arial"/>
            </a:endParaRPr>
          </a:p>
          <a:p>
            <a:pPr algn="just">
              <a:lnSpc>
                <a:spcPct val="110000"/>
              </a:lnSpc>
              <a:spcBef>
                <a:spcPts val="400"/>
              </a:spcBef>
              <a:spcAft>
                <a:spcPts val="601"/>
              </a:spcAft>
              <a:tabLst>
                <a:tab algn="l" pos="0"/>
              </a:tabLst>
            </a:pPr>
            <a:r>
              <a:rPr b="0" lang="en-US" sz="2000" spc="-1" strike="noStrike">
                <a:solidFill>
                  <a:srgbClr val="404040"/>
                </a:solidFill>
                <a:latin typeface="Franklin Gothic Book"/>
                <a:ea typeface="Franklin Gothic Book"/>
              </a:rPr>
              <a:t>In steganography, future development focuses on enhancing security through advanced encryption techniques and stronger cryptographic algorithms. Performance optimization is crucial, especially for handling large image files. Supporting various image formats and file types improves versatility. A user-friendly graphical interface and cross-platform compatibility enhance accessibility. Integration with communication tools streamlines secure message transmission. Automated key management simplifies encryption while ensuring security. Advanced image processing techniques bolster message hiding and resist detection. Cloud-based solutions offer scalable and distributed message storage and transmission. Continuous research and development drive innovation, ensuring ongoing enhancement of steganography system capabilities and security.</a:t>
            </a:r>
            <a:endParaRPr b="0" lang="en-IN" sz="2000" spc="-1" strike="noStrike">
              <a:latin typeface="Arial"/>
            </a:endParaRPr>
          </a:p>
          <a:p>
            <a:pPr algn="just">
              <a:lnSpc>
                <a:spcPct val="110000"/>
              </a:lnSpc>
              <a:spcBef>
                <a:spcPts val="400"/>
              </a:spcBef>
              <a:spcAft>
                <a:spcPts val="601"/>
              </a:spcAft>
              <a:tabLst>
                <a:tab algn="l" pos="0"/>
              </a:tabLst>
            </a:pPr>
            <a:endParaRPr b="0" lang="en-IN" sz="2000" spc="-1" strike="noStrike">
              <a:latin typeface="Arial"/>
            </a:endParaRPr>
          </a:p>
          <a:p>
            <a:pPr algn="just">
              <a:lnSpc>
                <a:spcPct val="110000"/>
              </a:lnSpc>
              <a:spcBef>
                <a:spcPts val="400"/>
              </a:spcBef>
              <a:spcAft>
                <a:spcPts val="601"/>
              </a:spcAft>
              <a:tabLst>
                <a:tab algn="l" pos="0"/>
              </a:tabLst>
            </a:pPr>
            <a:endParaRPr b="0" lang="en-IN" sz="2000" spc="-1" strike="noStrike">
              <a:latin typeface="Arial"/>
            </a:endParaRPr>
          </a:p>
          <a:p>
            <a:pPr algn="just">
              <a:lnSpc>
                <a:spcPct val="110000"/>
              </a:lnSpc>
              <a:spcBef>
                <a:spcPts val="400"/>
              </a:spcBef>
              <a:spcAft>
                <a:spcPts val="601"/>
              </a:spcAft>
              <a:tabLst>
                <a:tab algn="l" pos="0"/>
              </a:tabLst>
            </a:pPr>
            <a:endParaRPr b="0" lang="en-IN" sz="2000" spc="-1" strike="noStrike">
              <a:latin typeface="Arial"/>
            </a:endParaRPr>
          </a:p>
          <a:p>
            <a:pPr algn="just">
              <a:lnSpc>
                <a:spcPct val="110000"/>
              </a:lnSpc>
              <a:spcBef>
                <a:spcPts val="400"/>
              </a:spcBef>
              <a:spcAft>
                <a:spcPts val="601"/>
              </a:spcAft>
              <a:tabLst>
                <a:tab algn="l" pos="0"/>
              </a:tabLst>
            </a:pPr>
            <a:endParaRPr b="0" lang="en-IN" sz="2000" spc="-1" strike="noStrike">
              <a:latin typeface="Arial"/>
            </a:endParaRPr>
          </a:p>
          <a:p>
            <a:pPr algn="just">
              <a:lnSpc>
                <a:spcPct val="110000"/>
              </a:lnSpc>
              <a:spcBef>
                <a:spcPts val="400"/>
              </a:spcBef>
              <a:spcAft>
                <a:spcPts val="601"/>
              </a:spcAft>
              <a:tabLst>
                <a:tab algn="l" pos="0"/>
              </a:tabLst>
            </a:pPr>
            <a:endParaRPr b="0" lang="en-IN" sz="2000" spc="-1" strike="noStrike">
              <a:latin typeface="Arial"/>
            </a:endParaRPr>
          </a:p>
          <a:p>
            <a:pPr algn="just">
              <a:lnSpc>
                <a:spcPct val="110000"/>
              </a:lnSpc>
              <a:spcBef>
                <a:spcPts val="400"/>
              </a:spcBef>
              <a:spcAft>
                <a:spcPts val="601"/>
              </a:spcAft>
              <a:tabLst>
                <a:tab algn="l" pos="0"/>
              </a:tabLst>
            </a:pPr>
            <a:endParaRPr b="0" lang="en-IN" sz="2000" spc="-1" strike="noStrike">
              <a:latin typeface="Arial"/>
            </a:endParaRPr>
          </a:p>
        </p:txBody>
      </p:sp>
      <p:sp>
        <p:nvSpPr>
          <p:cNvPr id="145" name="CustomShape 2"/>
          <p:cNvSpPr/>
          <p:nvPr/>
        </p:nvSpPr>
        <p:spPr>
          <a:xfrm>
            <a:off x="535680" y="844560"/>
            <a:ext cx="11028960" cy="52956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DejaVu Sans"/>
              </a:rPr>
              <a:t>Future scope</a:t>
            </a:r>
            <a:endParaRPr b="0" lang="en-IN" sz="4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32</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dc:description/>
  <dc:language>en-IN</dc:language>
  <cp:lastModifiedBy/>
  <dcterms:modified xsi:type="dcterms:W3CDTF">2024-04-04T16:15:00Z</dcterms:modified>
  <cp:revision>30</cp:revision>
  <dc:subject/>
  <dc:title>SkillsBuild Partner Update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0x0101000F1872188ABCFC48BECA6C87E8AC3285</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11</vt:i4>
  </property>
</Properties>
</file>