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 id="260" r:id="rId10"/>
    <p:sldId id="261" r:id="rId11"/>
    <p:sldId id="262" r:id="rId12"/>
    <p:sldId id="263"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4E52-FACA-101B-0356-565B65383FEF}" v="13" dt="2022-06-22T07:21:20.450"/>
    <p1510:client id="{EB7A76F9-8EFF-4CE9-BB30-7E90752F5178}" v="18" dt="2023-02-28T10:17:26.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6" name="Footer Placeholder 5">
            <a:extLst>
              <a:ext uri="{FF2B5EF4-FFF2-40B4-BE49-F238E27FC236}">
                <a16:creationId xmlns=""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8" name="Footer Placeholder 7">
            <a:extLst>
              <a:ext uri="{FF2B5EF4-FFF2-40B4-BE49-F238E27FC236}">
                <a16:creationId xmlns=""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4" name="Footer Placeholder 3">
            <a:extLst>
              <a:ext uri="{FF2B5EF4-FFF2-40B4-BE49-F238E27FC236}">
                <a16:creationId xmlns=""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3" name="Footer Placeholder 2">
            <a:extLst>
              <a:ext uri="{FF2B5EF4-FFF2-40B4-BE49-F238E27FC236}">
                <a16:creationId xmlns=""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6" name="Footer Placeholder 5">
            <a:extLst>
              <a:ext uri="{FF2B5EF4-FFF2-40B4-BE49-F238E27FC236}">
                <a16:creationId xmlns=""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6" name="Footer Placeholder 5">
            <a:extLst>
              <a:ext uri="{FF2B5EF4-FFF2-40B4-BE49-F238E27FC236}">
                <a16:creationId xmlns=""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5" name="Footer Placeholder 4">
            <a:extLst>
              <a:ext uri="{FF2B5EF4-FFF2-40B4-BE49-F238E27FC236}">
                <a16:creationId xmlns=""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6" name="Footer Placeholder 5">
            <a:extLst>
              <a:ext uri="{FF2B5EF4-FFF2-40B4-BE49-F238E27FC236}">
                <a16:creationId xmlns=""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8" name="Footer Placeholder 7">
            <a:extLst>
              <a:ext uri="{FF2B5EF4-FFF2-40B4-BE49-F238E27FC236}">
                <a16:creationId xmlns=""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4" name="Footer Placeholder 3">
            <a:extLst>
              <a:ext uri="{FF2B5EF4-FFF2-40B4-BE49-F238E27FC236}">
                <a16:creationId xmlns=""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3" name="Footer Placeholder 2">
            <a:extLst>
              <a:ext uri="{FF2B5EF4-FFF2-40B4-BE49-F238E27FC236}">
                <a16:creationId xmlns=""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6" name="Footer Placeholder 5">
            <a:extLst>
              <a:ext uri="{FF2B5EF4-FFF2-40B4-BE49-F238E27FC236}">
                <a16:creationId xmlns=""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21-05-2023</a:t>
            </a:fld>
            <a:endParaRPr lang="en-IN"/>
          </a:p>
        </p:txBody>
      </p:sp>
      <p:sp>
        <p:nvSpPr>
          <p:cNvPr id="6" name="Footer Placeholder 5">
            <a:extLst>
              <a:ext uri="{FF2B5EF4-FFF2-40B4-BE49-F238E27FC236}">
                <a16:creationId xmlns=""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C9C3E0BF-ACFD-A229-619A-24F0DBCCCCF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 xmlns:a16="http://schemas.microsoft.com/office/drawing/2014/main" id="{103942CD-D9CB-240F-F807-7DBD595A5A0C}"/>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C9C3E0BF-ACFD-A229-619A-24F0DBCCCCF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 xmlns:a16="http://schemas.microsoft.com/office/drawing/2014/main" id="{103942CD-D9CB-240F-F807-7DBD595A5A0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drizwan1018/fakenews/blob/main/FakeNewsDetection.ipynb"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AE63B0-E4F3-2442-5B73-4685C07E72E1}"/>
              </a:ext>
            </a:extLst>
          </p:cNvPr>
          <p:cNvSpPr>
            <a:spLocks noGrp="1"/>
          </p:cNvSpPr>
          <p:nvPr>
            <p:ph type="ctrTitle"/>
          </p:nvPr>
        </p:nvSpPr>
        <p:spPr/>
        <p:txBody>
          <a:bodyPr/>
          <a:lstStyle/>
          <a:p>
            <a:r>
              <a:rPr lang="en-IN" dirty="0" smtClean="0">
                <a:latin typeface="Arial" panose="020B0604020202020204" pitchFamily="34" charset="0"/>
                <a:cs typeface="Arial" panose="020B0604020202020204" pitchFamily="34" charset="0"/>
              </a:rPr>
              <a:t>Fake News Analysis</a:t>
            </a:r>
            <a:endParaRPr lang="en-IN" dirty="0"/>
          </a:p>
        </p:txBody>
      </p:sp>
      <p:sp>
        <p:nvSpPr>
          <p:cNvPr id="3" name="Subtitle 2">
            <a:extLst>
              <a:ext uri="{FF2B5EF4-FFF2-40B4-BE49-F238E27FC236}">
                <a16:creationId xmlns="" xmlns:a16="http://schemas.microsoft.com/office/drawing/2014/main" id="{CC9B6A81-31F4-63D6-2447-781726A4CA31}"/>
              </a:ext>
            </a:extLst>
          </p:cNvPr>
          <p:cNvSpPr>
            <a:spLocks noGrp="1"/>
          </p:cNvSpPr>
          <p:nvPr>
            <p:ph type="subTitle" idx="1"/>
          </p:nvPr>
        </p:nvSpPr>
        <p:spPr/>
        <p:txBody>
          <a:bodyPr/>
          <a:lstStyle/>
          <a:p>
            <a:r>
              <a:rPr lang="en-IN" dirty="0"/>
              <a:t>Team </a:t>
            </a:r>
            <a:r>
              <a:rPr lang="en-IN" dirty="0" smtClean="0"/>
              <a:t>Id : 30</a:t>
            </a:r>
            <a:endParaRPr lang="en-IN" dirty="0"/>
          </a:p>
          <a:p>
            <a:r>
              <a:rPr lang="en-IN" dirty="0" smtClean="0"/>
              <a:t>College – GB Pant </a:t>
            </a:r>
            <a:r>
              <a:rPr lang="en-IN" dirty="0" err="1" smtClean="0"/>
              <a:t>Govt</a:t>
            </a:r>
            <a:r>
              <a:rPr lang="en-IN" dirty="0" smtClean="0"/>
              <a:t> </a:t>
            </a:r>
            <a:r>
              <a:rPr lang="en-IN" dirty="0" err="1" smtClean="0"/>
              <a:t>Eng</a:t>
            </a:r>
            <a:r>
              <a:rPr lang="en-IN" dirty="0" smtClean="0"/>
              <a:t> College</a:t>
            </a:r>
            <a:endParaRPr lang="en-IN" dirty="0"/>
          </a:p>
          <a:p>
            <a:r>
              <a:rPr lang="en-IN" dirty="0"/>
              <a:t>Team </a:t>
            </a:r>
            <a:r>
              <a:rPr lang="en-IN" dirty="0" smtClean="0"/>
              <a:t>Leader – Keshav Raturi</a:t>
            </a:r>
            <a:endParaRPr lang="en-IN" dirty="0"/>
          </a:p>
          <a:p>
            <a:r>
              <a:rPr lang="en-IN" dirty="0" smtClean="0"/>
              <a:t>Members – Keshav, Ankit Pal, </a:t>
            </a:r>
            <a:r>
              <a:rPr lang="en-IN" dirty="0" err="1" smtClean="0"/>
              <a:t>Mohd</a:t>
            </a:r>
            <a:r>
              <a:rPr lang="en-IN" dirty="0" smtClean="0"/>
              <a:t> </a:t>
            </a:r>
            <a:r>
              <a:rPr lang="en-IN" dirty="0" err="1" smtClean="0"/>
              <a:t>Rizwan</a:t>
            </a:r>
            <a:endParaRPr lang="en-IN" dirty="0"/>
          </a:p>
        </p:txBody>
      </p:sp>
    </p:spTree>
    <p:extLst>
      <p:ext uri="{BB962C8B-B14F-4D97-AF65-F5344CB8AC3E}">
        <p14:creationId xmlns:p14="http://schemas.microsoft.com/office/powerpoint/2010/main" val="3632885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F43398-0AD3-4958-9228-86290AAAE892}"/>
              </a:ext>
            </a:extLst>
          </p:cNvPr>
          <p:cNvSpPr>
            <a:spLocks noGrp="1"/>
          </p:cNvSpPr>
          <p:nvPr>
            <p:ph type="title"/>
          </p:nvPr>
        </p:nvSpPr>
        <p:spPr>
          <a:xfrm>
            <a:off x="658091" y="981825"/>
            <a:ext cx="10515600" cy="657301"/>
          </a:xfrm>
        </p:spPr>
        <p:txBody>
          <a:bodyPr/>
          <a:lstStyle/>
          <a:p>
            <a:r>
              <a:rPr lang="en-US" dirty="0"/>
              <a:t>MEET OUR TEAM</a:t>
            </a:r>
            <a:endParaRPr lang="en-IN" dirty="0"/>
          </a:p>
        </p:txBody>
      </p:sp>
      <p:sp>
        <p:nvSpPr>
          <p:cNvPr id="3" name="Text Placeholder 2">
            <a:extLst>
              <a:ext uri="{FF2B5EF4-FFF2-40B4-BE49-F238E27FC236}">
                <a16:creationId xmlns="" xmlns:a16="http://schemas.microsoft.com/office/drawing/2014/main" id="{7B74A749-BB5A-47DD-AC00-A3346252ECD5}"/>
              </a:ext>
            </a:extLst>
          </p:cNvPr>
          <p:cNvSpPr>
            <a:spLocks noGrp="1"/>
          </p:cNvSpPr>
          <p:nvPr>
            <p:ph type="body" sz="quarter" idx="13"/>
          </p:nvPr>
        </p:nvSpPr>
        <p:spPr>
          <a:xfrm>
            <a:off x="1244013" y="4102970"/>
            <a:ext cx="2139696" cy="344312"/>
          </a:xfrm>
        </p:spPr>
        <p:txBody>
          <a:bodyPr/>
          <a:lstStyle/>
          <a:p>
            <a:r>
              <a:rPr lang="en-IN" dirty="0" smtClean="0"/>
              <a:t>Keshav Raturi</a:t>
            </a:r>
            <a:endParaRPr lang="en-IN" dirty="0"/>
          </a:p>
        </p:txBody>
      </p:sp>
      <p:pic>
        <p:nvPicPr>
          <p:cNvPr id="11" name="Picture Placeholder 10"/>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17926" b="17926"/>
          <a:stretch>
            <a:fillRect/>
          </a:stretch>
        </p:blipFill>
        <p:spPr>
          <a:xfrm>
            <a:off x="1182688" y="2100984"/>
            <a:ext cx="2382837" cy="1914525"/>
          </a:xfrm>
        </p:spPr>
      </p:pic>
      <p:sp>
        <p:nvSpPr>
          <p:cNvPr id="5" name="Text Placeholder 4">
            <a:extLst>
              <a:ext uri="{FF2B5EF4-FFF2-40B4-BE49-F238E27FC236}">
                <a16:creationId xmlns="" xmlns:a16="http://schemas.microsoft.com/office/drawing/2014/main" id="{9B5201DF-E926-4BF5-98E7-2FDAA0EFF1F1}"/>
              </a:ext>
            </a:extLst>
          </p:cNvPr>
          <p:cNvSpPr>
            <a:spLocks noGrp="1"/>
          </p:cNvSpPr>
          <p:nvPr>
            <p:ph type="body" sz="quarter" idx="21"/>
          </p:nvPr>
        </p:nvSpPr>
        <p:spPr>
          <a:xfrm>
            <a:off x="5041586" y="4089115"/>
            <a:ext cx="2139696" cy="344312"/>
          </a:xfrm>
        </p:spPr>
        <p:txBody>
          <a:bodyPr/>
          <a:lstStyle/>
          <a:p>
            <a:r>
              <a:rPr lang="en-US" b="0" dirty="0" err="1" smtClean="0"/>
              <a:t>Mohd</a:t>
            </a:r>
            <a:r>
              <a:rPr lang="en-US" b="0" dirty="0"/>
              <a:t>. Rizwan</a:t>
            </a:r>
            <a:endParaRPr lang="en-IN" dirty="0"/>
          </a:p>
        </p:txBody>
      </p:sp>
      <p:pic>
        <p:nvPicPr>
          <p:cNvPr id="12" name="Picture Placeholder 11"/>
          <p:cNvPicPr>
            <a:picLocks noGrp="1" noChangeAspect="1"/>
          </p:cNvPicPr>
          <p:nvPr>
            <p:ph type="pic" sz="quarter" idx="22"/>
          </p:nvPr>
        </p:nvPicPr>
        <p:blipFill>
          <a:blip r:embed="rId3" cstate="print">
            <a:extLst>
              <a:ext uri="{28A0092B-C50C-407E-A947-70E740481C1C}">
                <a14:useLocalDpi xmlns:a14="http://schemas.microsoft.com/office/drawing/2010/main" val="0"/>
              </a:ext>
            </a:extLst>
          </a:blip>
          <a:srcRect t="17364" b="17364"/>
          <a:stretch>
            <a:fillRect/>
          </a:stretch>
        </p:blipFill>
        <p:spPr>
          <a:xfrm>
            <a:off x="4738256" y="1972082"/>
            <a:ext cx="2576944" cy="1988875"/>
          </a:xfrm>
        </p:spPr>
      </p:pic>
      <p:sp>
        <p:nvSpPr>
          <p:cNvPr id="7" name="Text Placeholder 6">
            <a:extLst>
              <a:ext uri="{FF2B5EF4-FFF2-40B4-BE49-F238E27FC236}">
                <a16:creationId xmlns="" xmlns:a16="http://schemas.microsoft.com/office/drawing/2014/main" id="{DEE6DA85-CD62-4608-ABBD-C154944D4B89}"/>
              </a:ext>
            </a:extLst>
          </p:cNvPr>
          <p:cNvSpPr>
            <a:spLocks noGrp="1"/>
          </p:cNvSpPr>
          <p:nvPr>
            <p:ph type="body" sz="quarter" idx="23"/>
          </p:nvPr>
        </p:nvSpPr>
        <p:spPr>
          <a:xfrm>
            <a:off x="8934211" y="4113623"/>
            <a:ext cx="2139696" cy="344312"/>
          </a:xfrm>
        </p:spPr>
        <p:txBody>
          <a:bodyPr/>
          <a:lstStyle/>
          <a:p>
            <a:r>
              <a:rPr lang="en-IN" dirty="0" smtClean="0"/>
              <a:t>Ankit Pa;</a:t>
            </a:r>
            <a:endParaRPr lang="en-IN" dirty="0"/>
          </a:p>
        </p:txBody>
      </p:sp>
      <p:pic>
        <p:nvPicPr>
          <p:cNvPr id="13" name="Picture Placeholder 12"/>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t="17339" b="17339"/>
          <a:stretch>
            <a:fillRect/>
          </a:stretch>
        </p:blipFill>
        <p:spPr>
          <a:xfrm>
            <a:off x="8789988" y="1958975"/>
            <a:ext cx="2382837" cy="1914525"/>
          </a:xfrm>
        </p:spPr>
      </p:pic>
    </p:spTree>
    <p:extLst>
      <p:ext uri="{BB962C8B-B14F-4D97-AF65-F5344CB8AC3E}">
        <p14:creationId xmlns:p14="http://schemas.microsoft.com/office/powerpoint/2010/main" val="3237171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32A1A-5F8C-F381-E749-F4C95E60DB73}"/>
              </a:ext>
            </a:extLst>
          </p:cNvPr>
          <p:cNvSpPr>
            <a:spLocks noGrp="1"/>
          </p:cNvSpPr>
          <p:nvPr>
            <p:ph type="title"/>
          </p:nvPr>
        </p:nvSpPr>
        <p:spPr>
          <a:xfrm>
            <a:off x="838200" y="1152525"/>
            <a:ext cx="10515600" cy="500456"/>
          </a:xfrm>
        </p:spPr>
        <p:txBody>
          <a:bodyPr/>
          <a:lstStyle/>
          <a:p>
            <a:r>
              <a:rPr lang="en-US" dirty="0"/>
              <a:t>AGENDA</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36205AFF-FAC0-CF23-859A-0E32B62A73F0}"/>
              </a:ext>
            </a:extLst>
          </p:cNvPr>
          <p:cNvSpPr>
            <a:spLocks noGrp="1"/>
          </p:cNvSpPr>
          <p:nvPr>
            <p:ph idx="1"/>
          </p:nvPr>
        </p:nvSpPr>
        <p:spPr>
          <a:xfrm>
            <a:off x="838200" y="1981199"/>
            <a:ext cx="10515600" cy="4195763"/>
          </a:xfrm>
        </p:spPr>
        <p:txBody>
          <a:bodyPr/>
          <a:lstStyle/>
          <a:p>
            <a:r>
              <a:rPr lang="en-IN" sz="3600" dirty="0">
                <a:latin typeface="Arial" panose="020B0604020202020204" pitchFamily="34" charset="0"/>
                <a:cs typeface="Arial" panose="020B0604020202020204" pitchFamily="34" charset="0"/>
              </a:rPr>
              <a:t>Objective </a:t>
            </a:r>
            <a:r>
              <a:rPr lang="en-IN" sz="3600" dirty="0" smtClean="0">
                <a:latin typeface="Arial" panose="020B0604020202020204" pitchFamily="34" charset="0"/>
                <a:cs typeface="Arial" panose="020B0604020202020204" pitchFamily="34" charset="0"/>
              </a:rPr>
              <a:t>1 - </a:t>
            </a:r>
            <a:r>
              <a:rPr lang="en-US" sz="3600" dirty="0"/>
              <a:t>Develop a machine learning model</a:t>
            </a:r>
            <a:endParaRPr lang="en-IN" sz="3600" dirty="0">
              <a:latin typeface="Arial" panose="020B0604020202020204" pitchFamily="34" charset="0"/>
              <a:cs typeface="Arial" panose="020B0604020202020204" pitchFamily="34" charset="0"/>
            </a:endParaRPr>
          </a:p>
          <a:p>
            <a:r>
              <a:rPr lang="en-IN" sz="3600" dirty="0">
                <a:latin typeface="Arial" panose="020B0604020202020204" pitchFamily="34" charset="0"/>
                <a:cs typeface="Arial" panose="020B0604020202020204" pitchFamily="34" charset="0"/>
              </a:rPr>
              <a:t>Objective </a:t>
            </a:r>
            <a:r>
              <a:rPr lang="en-IN" sz="3600" dirty="0" smtClean="0">
                <a:latin typeface="Arial" panose="020B0604020202020204" pitchFamily="34" charset="0"/>
                <a:cs typeface="Arial" panose="020B0604020202020204" pitchFamily="34" charset="0"/>
              </a:rPr>
              <a:t>2 - </a:t>
            </a:r>
            <a:r>
              <a:rPr lang="en-US" sz="3600" dirty="0"/>
              <a:t>Evaluate and </a:t>
            </a:r>
            <a:r>
              <a:rPr lang="en-US" sz="3600" dirty="0" smtClean="0"/>
              <a:t>Validate </a:t>
            </a:r>
            <a:r>
              <a:rPr lang="en-US" sz="3600" dirty="0"/>
              <a:t>the </a:t>
            </a:r>
            <a:r>
              <a:rPr lang="en-US" sz="3600" dirty="0" smtClean="0"/>
              <a:t>model</a:t>
            </a:r>
            <a:endParaRPr lang="en-IN" sz="3600" dirty="0">
              <a:latin typeface="Arial" panose="020B0604020202020204" pitchFamily="34" charset="0"/>
              <a:cs typeface="Arial" panose="020B0604020202020204" pitchFamily="34" charset="0"/>
            </a:endParaRPr>
          </a:p>
          <a:p>
            <a:r>
              <a:rPr lang="en-IN" sz="3600" dirty="0">
                <a:latin typeface="Arial" panose="020B0604020202020204" pitchFamily="34" charset="0"/>
                <a:cs typeface="Arial" panose="020B0604020202020204" pitchFamily="34" charset="0"/>
              </a:rPr>
              <a:t>Objective </a:t>
            </a:r>
            <a:r>
              <a:rPr lang="en-IN" sz="3600" dirty="0" smtClean="0">
                <a:latin typeface="Arial" panose="020B0604020202020204" pitchFamily="34" charset="0"/>
                <a:cs typeface="Arial" panose="020B0604020202020204" pitchFamily="34" charset="0"/>
              </a:rPr>
              <a:t>3 - </a:t>
            </a:r>
            <a:r>
              <a:rPr lang="en-US" sz="3600" dirty="0"/>
              <a:t>Provide a </a:t>
            </a:r>
            <a:r>
              <a:rPr lang="en-US" sz="3600" dirty="0" smtClean="0"/>
              <a:t>Practical </a:t>
            </a:r>
            <a:r>
              <a:rPr lang="en-US" sz="3600" dirty="0"/>
              <a:t>S</a:t>
            </a:r>
            <a:r>
              <a:rPr lang="en-US" sz="3600" dirty="0" smtClean="0"/>
              <a:t>olution</a:t>
            </a:r>
            <a:endParaRPr lang="en-IN" sz="3600" dirty="0">
              <a:latin typeface="Arial" panose="020B0604020202020204" pitchFamily="34" charset="0"/>
              <a:cs typeface="Arial" panose="020B0604020202020204" pitchFamily="34" charset="0"/>
            </a:endParaRPr>
          </a:p>
          <a:p>
            <a:pPr marL="0" indent="0">
              <a:buNone/>
            </a:pPr>
            <a:endParaRPr lang="en-IN" sz="4000" dirty="0"/>
          </a:p>
        </p:txBody>
      </p:sp>
    </p:spTree>
    <p:extLst>
      <p:ext uri="{BB962C8B-B14F-4D97-AF65-F5344CB8AC3E}">
        <p14:creationId xmlns:p14="http://schemas.microsoft.com/office/powerpoint/2010/main" val="701007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7A6782-BDB0-D3FE-7E56-5658E3C75CDA}"/>
              </a:ext>
            </a:extLst>
          </p:cNvPr>
          <p:cNvSpPr>
            <a:spLocks noGrp="1"/>
          </p:cNvSpPr>
          <p:nvPr>
            <p:ph type="title"/>
          </p:nvPr>
        </p:nvSpPr>
        <p:spPr>
          <a:xfrm>
            <a:off x="838200" y="1104900"/>
            <a:ext cx="10515600" cy="720725"/>
          </a:xfrm>
        </p:spPr>
        <p:txBody>
          <a:bodyPr/>
          <a:lstStyle/>
          <a:p>
            <a:r>
              <a:rPr lang="en-US" dirty="0"/>
              <a:t>PROBLEM  STATEMENT</a:t>
            </a:r>
            <a:endParaRPr lang="en-IN"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 xmlns:a16="http://schemas.microsoft.com/office/drawing/2014/main" id="{7BE9BA5D-D110-4ADC-98F8-01232C0922BB}"/>
              </a:ext>
            </a:extLst>
          </p:cNvPr>
          <p:cNvSpPr>
            <a:spLocks noGrp="1"/>
          </p:cNvSpPr>
          <p:nvPr>
            <p:ph idx="1"/>
          </p:nvPr>
        </p:nvSpPr>
        <p:spPr>
          <a:xfrm>
            <a:off x="838200" y="1825625"/>
            <a:ext cx="9317182" cy="4339648"/>
          </a:xfrm>
        </p:spPr>
        <p:txBody>
          <a:bodyPr/>
          <a:lstStyle/>
          <a:p>
            <a:r>
              <a:rPr lang="en-US" sz="2400" dirty="0" smtClean="0"/>
              <a:t>The </a:t>
            </a:r>
            <a:r>
              <a:rPr lang="en-US" sz="2400" dirty="0"/>
              <a:t>rise of social media and online platforms has made it increasingly challenging to distinguish between accurate and false information. The spread of fake news poses a significant threat to public opinion, democratic processes, and societal well-being. Therefore, there is a need to develop effective methods for fake news analysis and detection.</a:t>
            </a:r>
          </a:p>
          <a:p>
            <a:r>
              <a:rPr lang="en-US" sz="2400" dirty="0"/>
              <a:t>The objective of this project is to develop a robust system that can analyze and classify news articles or posts as either real or fake. The system should utilize machine learning and natural language processing techniques to identify patterns, linguistic cues, and contextual information that can help differentiate between reliable and deceptive content.</a:t>
            </a:r>
          </a:p>
          <a:p>
            <a:endParaRPr lang="en-IN" sz="2400" dirty="0"/>
          </a:p>
        </p:txBody>
      </p:sp>
    </p:spTree>
    <p:extLst>
      <p:ext uri="{BB962C8B-B14F-4D97-AF65-F5344CB8AC3E}">
        <p14:creationId xmlns:p14="http://schemas.microsoft.com/office/powerpoint/2010/main" val="3409270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PROJECT  OVERVIEW</a:t>
            </a:r>
            <a:endParaRPr lang="en-IN" dirty="0"/>
          </a:p>
        </p:txBody>
      </p:sp>
      <p:sp>
        <p:nvSpPr>
          <p:cNvPr id="3" name="Content Placeholder 2">
            <a:extLst>
              <a:ext uri="{FF2B5EF4-FFF2-40B4-BE49-F238E27FC236}">
                <a16:creationId xmlns="" xmlns:a16="http://schemas.microsoft.com/office/drawing/2014/main" id="{5E398C37-01A5-4A1D-9C3D-74CECE104221}"/>
              </a:ext>
            </a:extLst>
          </p:cNvPr>
          <p:cNvSpPr>
            <a:spLocks noGrp="1"/>
          </p:cNvSpPr>
          <p:nvPr>
            <p:ph idx="1"/>
          </p:nvPr>
        </p:nvSpPr>
        <p:spPr/>
        <p:txBody>
          <a:bodyPr/>
          <a:lstStyle/>
          <a:p>
            <a:r>
              <a:rPr lang="en-US" sz="4000" dirty="0"/>
              <a:t>Data </a:t>
            </a:r>
            <a:r>
              <a:rPr lang="en-US" sz="4000" dirty="0" smtClean="0"/>
              <a:t>Collection</a:t>
            </a:r>
            <a:endParaRPr lang="en-US" sz="4000" dirty="0"/>
          </a:p>
          <a:p>
            <a:r>
              <a:rPr lang="en-US" sz="4000" dirty="0"/>
              <a:t>Data </a:t>
            </a:r>
            <a:r>
              <a:rPr lang="en-US" sz="4000" dirty="0" smtClean="0"/>
              <a:t>Preprocessing</a:t>
            </a:r>
            <a:endParaRPr lang="en-US" sz="4000" dirty="0"/>
          </a:p>
          <a:p>
            <a:r>
              <a:rPr lang="en-US" sz="4000" dirty="0"/>
              <a:t>Feature </a:t>
            </a:r>
            <a:r>
              <a:rPr lang="en-US" sz="4000" dirty="0" smtClean="0"/>
              <a:t>Extraction</a:t>
            </a:r>
          </a:p>
          <a:p>
            <a:r>
              <a:rPr lang="en-US" sz="4000" dirty="0" smtClean="0"/>
              <a:t>Model Development</a:t>
            </a:r>
            <a:endParaRPr lang="en-US" sz="4000" dirty="0"/>
          </a:p>
          <a:p>
            <a:r>
              <a:rPr lang="en-US" sz="4000" dirty="0"/>
              <a:t>Model Training and </a:t>
            </a:r>
            <a:r>
              <a:rPr lang="en-US" sz="4000" dirty="0" smtClean="0"/>
              <a:t>Evaluation</a:t>
            </a:r>
            <a:endParaRPr lang="en-US" sz="4000" dirty="0"/>
          </a:p>
          <a:p>
            <a:r>
              <a:rPr lang="en-US" sz="4000" dirty="0"/>
              <a:t>Model </a:t>
            </a:r>
            <a:r>
              <a:rPr lang="en-US" sz="4000" dirty="0" smtClean="0"/>
              <a:t>Optimization</a:t>
            </a:r>
            <a:endParaRPr lang="en-US" sz="4000" dirty="0"/>
          </a:p>
        </p:txBody>
      </p:sp>
    </p:spTree>
    <p:extLst>
      <p:ext uri="{BB962C8B-B14F-4D97-AF65-F5344CB8AC3E}">
        <p14:creationId xmlns:p14="http://schemas.microsoft.com/office/powerpoint/2010/main" val="406406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US" dirty="0"/>
              <a:t>WHO ARE THE END USERS?</a:t>
            </a:r>
            <a:endParaRPr lang="en-IN" dirty="0"/>
          </a:p>
        </p:txBody>
      </p:sp>
      <p:sp>
        <p:nvSpPr>
          <p:cNvPr id="3" name="Content Placeholder 2">
            <a:extLst>
              <a:ext uri="{FF2B5EF4-FFF2-40B4-BE49-F238E27FC236}">
                <a16:creationId xmlns="" xmlns:a16="http://schemas.microsoft.com/office/drawing/2014/main" id="{5E398C37-01A5-4A1D-9C3D-74CECE104221}"/>
              </a:ext>
            </a:extLst>
          </p:cNvPr>
          <p:cNvSpPr>
            <a:spLocks noGrp="1"/>
          </p:cNvSpPr>
          <p:nvPr>
            <p:ph idx="1"/>
          </p:nvPr>
        </p:nvSpPr>
        <p:spPr/>
        <p:txBody>
          <a:bodyPr/>
          <a:lstStyle/>
          <a:p>
            <a:r>
              <a:rPr lang="en-US" sz="4800" dirty="0"/>
              <a:t>General </a:t>
            </a:r>
            <a:r>
              <a:rPr lang="en-US" sz="4800" dirty="0" smtClean="0"/>
              <a:t>Public</a:t>
            </a:r>
          </a:p>
          <a:p>
            <a:r>
              <a:rPr lang="en-US" sz="4800" dirty="0" smtClean="0"/>
              <a:t>Journalists </a:t>
            </a:r>
            <a:r>
              <a:rPr lang="en-US" sz="4800" dirty="0"/>
              <a:t>and News </a:t>
            </a:r>
            <a:r>
              <a:rPr lang="en-US" sz="4800" dirty="0" smtClean="0"/>
              <a:t>Organizations</a:t>
            </a:r>
          </a:p>
          <a:p>
            <a:r>
              <a:rPr lang="en-US" sz="4800" dirty="0" smtClean="0"/>
              <a:t>Social </a:t>
            </a:r>
            <a:r>
              <a:rPr lang="en-US" sz="4800" dirty="0"/>
              <a:t>Media </a:t>
            </a:r>
            <a:r>
              <a:rPr lang="en-US" sz="4800" dirty="0" smtClean="0"/>
              <a:t>Platforms</a:t>
            </a:r>
          </a:p>
          <a:p>
            <a:r>
              <a:rPr lang="en-US" sz="4800" dirty="0" smtClean="0"/>
              <a:t>Fact-Checking Organizations</a:t>
            </a:r>
          </a:p>
          <a:p>
            <a:r>
              <a:rPr lang="en-US" sz="4800" dirty="0"/>
              <a:t>R</a:t>
            </a:r>
            <a:r>
              <a:rPr lang="en-US" sz="4800" dirty="0" smtClean="0"/>
              <a:t>esearchers </a:t>
            </a:r>
            <a:r>
              <a:rPr lang="en-US" sz="4800" dirty="0"/>
              <a:t>and </a:t>
            </a:r>
            <a:r>
              <a:rPr lang="en-US" sz="4800" dirty="0" smtClean="0"/>
              <a:t>Academics</a:t>
            </a:r>
            <a:endParaRPr lang="en-IN" sz="4800" dirty="0"/>
          </a:p>
        </p:txBody>
      </p:sp>
    </p:spTree>
    <p:extLst>
      <p:ext uri="{BB962C8B-B14F-4D97-AF65-F5344CB8AC3E}">
        <p14:creationId xmlns:p14="http://schemas.microsoft.com/office/powerpoint/2010/main" val="867459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7EA8A-2C36-4AB0-86B5-D4AF8CF00EF5}"/>
              </a:ext>
            </a:extLst>
          </p:cNvPr>
          <p:cNvSpPr>
            <a:spLocks noGrp="1"/>
          </p:cNvSpPr>
          <p:nvPr>
            <p:ph type="title"/>
          </p:nvPr>
        </p:nvSpPr>
        <p:spPr>
          <a:xfrm>
            <a:off x="838200" y="947057"/>
            <a:ext cx="10515600" cy="705924"/>
          </a:xfrm>
        </p:spPr>
        <p:txBody>
          <a:bodyPr lIns="91440" tIns="45720" rIns="91440" bIns="45720" anchor="t"/>
          <a:lstStyle/>
          <a:p>
            <a:r>
              <a:rPr lang="en-US" dirty="0"/>
              <a:t>THE WOW FACTOR IN OUR SOLUTION</a:t>
            </a:r>
            <a:endParaRPr lang="en-IN" dirty="0"/>
          </a:p>
        </p:txBody>
      </p:sp>
      <p:sp>
        <p:nvSpPr>
          <p:cNvPr id="3" name="Content Placeholder 2">
            <a:extLst>
              <a:ext uri="{FF2B5EF4-FFF2-40B4-BE49-F238E27FC236}">
                <a16:creationId xmlns="" xmlns:a16="http://schemas.microsoft.com/office/drawing/2014/main" id="{5E398C37-01A5-4A1D-9C3D-74CECE104221}"/>
              </a:ext>
            </a:extLst>
          </p:cNvPr>
          <p:cNvSpPr>
            <a:spLocks noGrp="1"/>
          </p:cNvSpPr>
          <p:nvPr>
            <p:ph idx="1"/>
          </p:nvPr>
        </p:nvSpPr>
        <p:spPr/>
        <p:txBody>
          <a:bodyPr/>
          <a:lstStyle/>
          <a:p>
            <a:r>
              <a:rPr lang="en-US" dirty="0"/>
              <a:t>Efficiency: </a:t>
            </a:r>
            <a:r>
              <a:rPr lang="en-US" sz="1800" dirty="0"/>
              <a:t>The system can process a large volume of news articles in a short period, enabling quick verification and identification of fake news.</a:t>
            </a:r>
          </a:p>
          <a:p>
            <a:r>
              <a:rPr lang="en-US" dirty="0"/>
              <a:t>Accuracy: </a:t>
            </a:r>
            <a:r>
              <a:rPr lang="en-US" sz="1800" dirty="0"/>
              <a:t>Machine learning algorithms are trained on extensive datasets, allowing them to learn patterns and indicators of fake news with high precision.</a:t>
            </a:r>
          </a:p>
          <a:p>
            <a:r>
              <a:rPr lang="en-US" dirty="0"/>
              <a:t>Scalability: </a:t>
            </a:r>
            <a:r>
              <a:rPr lang="en-US" sz="2000" dirty="0"/>
              <a:t>The solution can be scaled to handle a wide range of news sources and adapt to evolving forms of misinformation.</a:t>
            </a:r>
          </a:p>
          <a:p>
            <a:r>
              <a:rPr lang="en-US" dirty="0"/>
              <a:t>Accessibility: </a:t>
            </a:r>
            <a:r>
              <a:rPr lang="en-US" sz="1800" dirty="0"/>
              <a:t>The tool can be accessed online, making it widely available to users who want to verify the authenticity of news articles.</a:t>
            </a:r>
          </a:p>
          <a:p>
            <a:r>
              <a:rPr lang="en-US" dirty="0"/>
              <a:t>Continuous Learning: </a:t>
            </a:r>
            <a:r>
              <a:rPr lang="en-US" sz="1800" dirty="0"/>
              <a:t>As the system encounters new instances of fake news, it can continuously update its models to improve detection accuracy over time.</a:t>
            </a:r>
          </a:p>
          <a:p>
            <a:endParaRPr lang="en-IN" dirty="0"/>
          </a:p>
        </p:txBody>
      </p:sp>
    </p:spTree>
    <p:extLst>
      <p:ext uri="{BB962C8B-B14F-4D97-AF65-F5344CB8AC3E}">
        <p14:creationId xmlns:p14="http://schemas.microsoft.com/office/powerpoint/2010/main" val="336593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7EA8A-2C36-4AB0-86B5-D4AF8CF00EF5}"/>
              </a:ext>
            </a:extLst>
          </p:cNvPr>
          <p:cNvSpPr>
            <a:spLocks noGrp="1"/>
          </p:cNvSpPr>
          <p:nvPr>
            <p:ph type="title"/>
          </p:nvPr>
        </p:nvSpPr>
        <p:spPr>
          <a:xfrm>
            <a:off x="838199" y="947057"/>
            <a:ext cx="2292928" cy="705924"/>
          </a:xfrm>
        </p:spPr>
        <p:txBody>
          <a:bodyPr/>
          <a:lstStyle/>
          <a:p>
            <a:r>
              <a:rPr lang="en-GB" dirty="0" smtClean="0"/>
              <a:t>Data Flow 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4471" y="1160115"/>
            <a:ext cx="5485967" cy="510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51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RESULTS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564" y="1052945"/>
            <a:ext cx="5372553" cy="4673168"/>
          </a:xfrm>
        </p:spPr>
      </p:pic>
      <p:sp>
        <p:nvSpPr>
          <p:cNvPr id="5" name="TextBox 4">
            <a:extLst>
              <a:ext uri="{FF2B5EF4-FFF2-40B4-BE49-F238E27FC236}">
                <a16:creationId xmlns="" xmlns:a16="http://schemas.microsoft.com/office/drawing/2014/main" id="{A52D614D-E4D5-473E-8C78-37E798FD52D6}"/>
              </a:ext>
            </a:extLst>
          </p:cNvPr>
          <p:cNvSpPr txBox="1"/>
          <p:nvPr/>
        </p:nvSpPr>
        <p:spPr>
          <a:xfrm>
            <a:off x="838199" y="5952957"/>
            <a:ext cx="9829801" cy="646331"/>
          </a:xfrm>
          <a:prstGeom prst="rect">
            <a:avLst/>
          </a:prstGeom>
          <a:noFill/>
        </p:spPr>
        <p:txBody>
          <a:bodyPr wrap="square" rtlCol="0">
            <a:spAutoFit/>
          </a:bodyPr>
          <a:lstStyle/>
          <a:p>
            <a:r>
              <a:rPr lang="en-US" dirty="0"/>
              <a:t>Demo/Github Link </a:t>
            </a:r>
            <a:r>
              <a:rPr lang="en-US" dirty="0"/>
              <a:t>: </a:t>
            </a:r>
            <a:r>
              <a:rPr lang="en-US" dirty="0">
                <a:hlinkClick r:id="rId3"/>
              </a:rPr>
              <a:t>https://</a:t>
            </a:r>
            <a:r>
              <a:rPr lang="en-US" dirty="0" smtClean="0">
                <a:hlinkClick r:id="rId3"/>
              </a:rPr>
              <a:t>github.com/mdrizwan1018/fakenews/blob/main/FakeNewsDetection.ipynb</a:t>
            </a:r>
            <a:endParaRPr lang="en-US" dirty="0" smtClean="0"/>
          </a:p>
          <a:p>
            <a:endParaRPr lang="en-IN" dirty="0"/>
          </a:p>
        </p:txBody>
      </p:sp>
    </p:spTree>
    <p:extLst>
      <p:ext uri="{BB962C8B-B14F-4D97-AF65-F5344CB8AC3E}">
        <p14:creationId xmlns:p14="http://schemas.microsoft.com/office/powerpoint/2010/main" val="192411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37F2F-2521-47F7-9C75-34E9B44C92DE}"/>
              </a:ext>
            </a:extLst>
          </p:cNvPr>
          <p:cNvSpPr>
            <a:spLocks noGrp="1"/>
          </p:cNvSpPr>
          <p:nvPr>
            <p:ph type="title"/>
          </p:nvPr>
        </p:nvSpPr>
        <p:spPr>
          <a:xfrm>
            <a:off x="838200" y="936171"/>
            <a:ext cx="10515600" cy="716810"/>
          </a:xfrm>
        </p:spPr>
        <p:txBody>
          <a:bodyPr lIns="91440" tIns="45720" rIns="91440" bIns="45720" anchor="t"/>
          <a:lstStyle/>
          <a:p>
            <a:r>
              <a:rPr lang="en-US" dirty="0"/>
              <a:t>CONCLUSION</a:t>
            </a:r>
            <a:endParaRPr lang="en-IN" dirty="0"/>
          </a:p>
        </p:txBody>
      </p:sp>
      <p:sp>
        <p:nvSpPr>
          <p:cNvPr id="3" name="Content Placeholder 2">
            <a:extLst>
              <a:ext uri="{FF2B5EF4-FFF2-40B4-BE49-F238E27FC236}">
                <a16:creationId xmlns="" xmlns:a16="http://schemas.microsoft.com/office/drawing/2014/main" id="{01F2619F-F285-4B6B-9D2D-EBF82CE884FF}"/>
              </a:ext>
            </a:extLst>
          </p:cNvPr>
          <p:cNvSpPr>
            <a:spLocks noGrp="1"/>
          </p:cNvSpPr>
          <p:nvPr>
            <p:ph idx="1"/>
          </p:nvPr>
        </p:nvSpPr>
        <p:spPr/>
        <p:txBody>
          <a:bodyPr/>
          <a:lstStyle/>
          <a:p>
            <a:r>
              <a:rPr lang="en-US" dirty="0"/>
              <a:t>Based on the reported accuracy scores, it can be observed that the Decision Tree model achieved the highest accuracy of </a:t>
            </a:r>
            <a:r>
              <a:rPr lang="en-US" b="1" dirty="0"/>
              <a:t>99.67%</a:t>
            </a:r>
            <a:r>
              <a:rPr lang="en-US" dirty="0"/>
              <a:t>, followed by Logistic Regression with an accuracy of </a:t>
            </a:r>
            <a:r>
              <a:rPr lang="en-US" b="1" dirty="0"/>
              <a:t>98.94%</a:t>
            </a:r>
            <a:r>
              <a:rPr lang="en-US" dirty="0"/>
              <a:t>. The Naive Bayes, Random Forest, and SVM models achieved accuracies of </a:t>
            </a:r>
            <a:r>
              <a:rPr lang="en-US" b="1" dirty="0"/>
              <a:t>95.43%, 99.15%, </a:t>
            </a:r>
            <a:r>
              <a:rPr lang="en-US" dirty="0"/>
              <a:t>and </a:t>
            </a:r>
            <a:r>
              <a:rPr lang="en-US" b="1" dirty="0"/>
              <a:t>94.94%</a:t>
            </a:r>
            <a:r>
              <a:rPr lang="en-US" dirty="0"/>
              <a:t> respectively.</a:t>
            </a:r>
          </a:p>
          <a:p>
            <a:r>
              <a:rPr lang="en-US" dirty="0"/>
              <a:t>By comparing the accuracy scores of different models, it can be concluded that the </a:t>
            </a:r>
            <a:r>
              <a:rPr lang="en-US" b="1" dirty="0"/>
              <a:t>Decision Tree model </a:t>
            </a:r>
            <a:r>
              <a:rPr lang="en-US" dirty="0"/>
              <a:t>performed the best on the given fake news </a:t>
            </a:r>
            <a:r>
              <a:rPr lang="en-US"/>
              <a:t>classification </a:t>
            </a:r>
            <a:r>
              <a:rPr lang="en-US" smtClean="0"/>
              <a:t>task.</a:t>
            </a:r>
            <a:endParaRPr lang="en-US" dirty="0"/>
          </a:p>
        </p:txBody>
      </p:sp>
    </p:spTree>
    <p:extLst>
      <p:ext uri="{BB962C8B-B14F-4D97-AF65-F5344CB8AC3E}">
        <p14:creationId xmlns:p14="http://schemas.microsoft.com/office/powerpoint/2010/main" val="4040384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3.xml><?xml version="1.0" encoding="utf-8"?>
<ds:datastoreItem xmlns:ds="http://schemas.openxmlformats.org/officeDocument/2006/customXml" ds:itemID="{8FA202FF-E5A7-45B8-9F3E-8306552AB56C}">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Presentation1</Template>
  <TotalTime>88</TotalTime>
  <Words>442</Words>
  <Application>Microsoft Office PowerPoint</Application>
  <PresentationFormat>Custom</PresentationFormat>
  <Paragraphs>41</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1_Office Theme</vt:lpstr>
      <vt:lpstr>Fake News Analysis</vt:lpstr>
      <vt:lpstr>AGENDA</vt:lpstr>
      <vt:lpstr>PROBLEM  STATEMENT</vt:lpstr>
      <vt:lpstr>PROJECT  OVERVIEW</vt:lpstr>
      <vt:lpstr>WHO ARE THE END USERS?</vt:lpstr>
      <vt:lpstr>THE WOW FACTOR IN OUR SOLUTION</vt:lpstr>
      <vt:lpstr>Data Flow Diagram</vt:lpstr>
      <vt:lpstr>RESULTS </vt:lpstr>
      <vt:lpstr>CONCLUSION</vt:lpstr>
      <vt:lpstr>MEET OUR 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Keshav Raturi</cp:lastModifiedBy>
  <cp:revision>25</cp:revision>
  <dcterms:created xsi:type="dcterms:W3CDTF">2022-06-06T03:52:37Z</dcterms:created>
  <dcterms:modified xsi:type="dcterms:W3CDTF">2023-05-21T10:33:25Z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