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wmf" ContentType="image/x-wmf"/>
  <Override PartName="/ppt/media/image5.png" ContentType="image/png"/>
  <Override PartName="/ppt/media/image4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9958962" cy="197961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3596256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997640" y="10629000"/>
            <a:ext cx="3596256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042532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0425320" y="1062900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97640" y="1062900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3596256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97640" y="4632120"/>
            <a:ext cx="3596256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2783960" y="4632120"/>
            <a:ext cx="14389560" cy="114811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2783960" y="4632120"/>
            <a:ext cx="14389560" cy="114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997640" y="4632120"/>
            <a:ext cx="35962560" cy="11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3596256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1754964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0425320" y="4632120"/>
            <a:ext cx="1754964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997000" y="6149520"/>
            <a:ext cx="33964560" cy="1966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97640" y="1062900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0425320" y="4632120"/>
            <a:ext cx="1754964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17549640" cy="114811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042532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0425320" y="1062900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0425320" y="4632120"/>
            <a:ext cx="1754964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997640" y="10629000"/>
            <a:ext cx="35962560" cy="547632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97000" y="6149520"/>
            <a:ext cx="33964560" cy="424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97640" y="4632120"/>
            <a:ext cx="35962560" cy="11481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0071080" y="2395440"/>
            <a:ext cx="19887840" cy="795096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2560" rIns="412560" tIns="206280" bIns="20628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Methodology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1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9842480" y="1483200"/>
            <a:ext cx="436680" cy="8888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8" name="Picture 4" descr=""/>
          <p:cNvPicPr/>
          <p:nvPr/>
        </p:nvPicPr>
        <p:blipFill>
          <a:blip r:embed="rId1"/>
          <a:srcRect l="0" t="0" r="69177" b="0"/>
          <a:stretch/>
        </p:blipFill>
        <p:spPr>
          <a:xfrm>
            <a:off x="810000" y="67320"/>
            <a:ext cx="1905480" cy="1415160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>
            <a:off x="0" y="1483200"/>
            <a:ext cx="3769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12920" rIns="412920" tIns="206280" bIns="206280" anchor="ctr"/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Simon Fraser University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309600" y="2365920"/>
            <a:ext cx="9600480" cy="912384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2560" rIns="412560" tIns="206280" bIns="20628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1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 Key Attributes from historical data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2: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 Rating from Key Attributes + Other 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Contribution: 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novel approach to estimate player rating from a mixture of known and unknown features.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3380400" y="0"/>
            <a:ext cx="32259240" cy="14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1280" rIns="341280" tIns="170640" bIns="170640" anchor="ctr"/>
          <a:p>
            <a:pPr algn="ctr">
              <a:lnSpc>
                <a:spcPct val="100000"/>
              </a:lnSpc>
            </a:pPr>
            <a:r>
              <a:rPr b="1" lang="en-CA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CA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of Soccer Player Rating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3108960" y="978120"/>
            <a:ext cx="35752320" cy="17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12560" rIns="412560" tIns="206280" bIns="206280" anchor="ctr"/>
          <a:p>
            <a:pPr algn="ctr">
              <a:lnSpc>
                <a:spcPct val="100000"/>
              </a:lnSpc>
            </a:pPr>
            <a:r>
              <a:rPr b="0" lang="en-C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Turash Mosharraf, Maria Babaeva, Muhammad Muhaimin,  Vladimir Kozyr, Oliver Schulte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9910800" y="2366280"/>
            <a:ext cx="9930960" cy="912384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2560" rIns="412560" tIns="206280" bIns="20628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8013680" y="5144040"/>
            <a:ext cx="205668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14184000" y="3888000"/>
            <a:ext cx="280008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9293040" y="11520000"/>
            <a:ext cx="10551240" cy="801324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2560" rIns="365760" tIns="206280" bIns="20628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                           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9086040" y="14990760"/>
            <a:ext cx="10548720" cy="5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309600" y="11490480"/>
            <a:ext cx="8982720" cy="804276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>
            <a:off x="20071080" y="10346400"/>
            <a:ext cx="19705320" cy="5279400"/>
          </a:xfrm>
          <a:prstGeom prst="rect">
            <a:avLst/>
          </a:prstGeom>
          <a:noFill/>
          <a:ln w="50760">
            <a:solidFill>
              <a:srgbClr val="3760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12560" rIns="365760" tIns="206280" bIns="20628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1008000" y="5832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3456000" y="583200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2017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2160000" y="7344000"/>
            <a:ext cx="2087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2018 Key Attribute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4006800" y="8712360"/>
            <a:ext cx="1871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2018 Rating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>
            <a:off x="5472000" y="7200000"/>
            <a:ext cx="2303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2018 Other Attribute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9"/>
          <p:cNvSpPr/>
          <p:nvPr/>
        </p:nvSpPr>
        <p:spPr>
          <a:xfrm flipV="1" rot="15085200">
            <a:off x="3355200" y="6804720"/>
            <a:ext cx="775800" cy="50076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0"/>
          <p:cNvSpPr/>
          <p:nvPr/>
        </p:nvSpPr>
        <p:spPr>
          <a:xfrm flipH="1" rot="10003800">
            <a:off x="2108880" y="6853680"/>
            <a:ext cx="902520" cy="4644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1"/>
          <p:cNvSpPr/>
          <p:nvPr/>
        </p:nvSpPr>
        <p:spPr>
          <a:xfrm flipV="1" rot="15085200">
            <a:off x="5231520" y="8115480"/>
            <a:ext cx="729360" cy="55512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2"/>
          <p:cNvSpPr/>
          <p:nvPr/>
        </p:nvSpPr>
        <p:spPr>
          <a:xfrm flipH="1" rot="10003800">
            <a:off x="4239720" y="8221680"/>
            <a:ext cx="902520" cy="4644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0080000" y="3456000"/>
            <a:ext cx="1504080" cy="23900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2636000" y="3506040"/>
            <a:ext cx="1561320" cy="23616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4390280" y="3492000"/>
            <a:ext cx="1485360" cy="24375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6452000" y="3353760"/>
            <a:ext cx="1551960" cy="251388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18194760" y="3384000"/>
            <a:ext cx="1532880" cy="2571120"/>
          </a:xfrm>
          <a:prstGeom prst="rect">
            <a:avLst/>
          </a:prstGeom>
          <a:ln>
            <a:noFill/>
          </a:ln>
        </p:spPr>
      </p:pic>
      <p:sp>
        <p:nvSpPr>
          <p:cNvPr id="64" name="CustomShape 23"/>
          <p:cNvSpPr/>
          <p:nvPr/>
        </p:nvSpPr>
        <p:spPr>
          <a:xfrm>
            <a:off x="10288080" y="5917680"/>
            <a:ext cx="101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2012-13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2952080" y="5917680"/>
            <a:ext cx="101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2013-14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5"/>
          <p:cNvSpPr/>
          <p:nvPr/>
        </p:nvSpPr>
        <p:spPr>
          <a:xfrm>
            <a:off x="14544000" y="5917680"/>
            <a:ext cx="101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2014-15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6704000" y="5917680"/>
            <a:ext cx="101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2015-16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>
            <a:off x="18432000" y="5955480"/>
            <a:ext cx="101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2016-17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7"/>
          <a:stretch/>
        </p:blipFill>
        <p:spPr>
          <a:xfrm rot="21587400">
            <a:off x="9619560" y="12659400"/>
            <a:ext cx="10047960" cy="63410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8"/>
          <a:stretch/>
        </p:blipFill>
        <p:spPr>
          <a:xfrm>
            <a:off x="17373600" y="6840000"/>
            <a:ext cx="2066040" cy="3780720"/>
          </a:xfrm>
          <a:prstGeom prst="rect">
            <a:avLst/>
          </a:prstGeom>
          <a:ln>
            <a:noFill/>
          </a:ln>
        </p:spPr>
      </p:pic>
      <p:sp>
        <p:nvSpPr>
          <p:cNvPr id="71" name="CustomShape 28"/>
          <p:cNvSpPr/>
          <p:nvPr/>
        </p:nvSpPr>
        <p:spPr>
          <a:xfrm>
            <a:off x="14472000" y="360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9"/>
          <p:cNvSpPr/>
          <p:nvPr/>
        </p:nvSpPr>
        <p:spPr>
          <a:xfrm>
            <a:off x="12384000" y="3384000"/>
            <a:ext cx="3707640" cy="2879640"/>
          </a:xfrm>
          <a:custGeom>
            <a:avLst/>
            <a:gdLst/>
            <a:ahLst/>
            <a:rect l="l" t="t" r="r" b="b"/>
            <a:pathLst>
              <a:path w="10302" h="8002">
                <a:moveTo>
                  <a:pt x="1333" y="0"/>
                </a:moveTo>
                <a:cubicBezTo>
                  <a:pt x="666" y="0"/>
                  <a:pt x="0" y="666"/>
                  <a:pt x="0" y="1333"/>
                </a:cubicBezTo>
                <a:lnTo>
                  <a:pt x="0" y="6667"/>
                </a:lnTo>
                <a:cubicBezTo>
                  <a:pt x="0" y="7334"/>
                  <a:pt x="666" y="8001"/>
                  <a:pt x="1333" y="8001"/>
                </a:cubicBezTo>
                <a:lnTo>
                  <a:pt x="8967" y="8001"/>
                </a:lnTo>
                <a:cubicBezTo>
                  <a:pt x="9634" y="8001"/>
                  <a:pt x="10301" y="7334"/>
                  <a:pt x="10301" y="6667"/>
                </a:cubicBezTo>
                <a:lnTo>
                  <a:pt x="10301" y="1333"/>
                </a:lnTo>
                <a:cubicBezTo>
                  <a:pt x="10301" y="666"/>
                  <a:pt x="9634" y="0"/>
                  <a:pt x="8967" y="0"/>
                </a:cubicBezTo>
                <a:lnTo>
                  <a:pt x="1333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0"/>
          <p:cNvSpPr/>
          <p:nvPr/>
        </p:nvSpPr>
        <p:spPr>
          <a:xfrm>
            <a:off x="13428000" y="6408000"/>
            <a:ext cx="1713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21096000" y="4968000"/>
            <a:ext cx="1007640" cy="647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500" y="1800"/>
                </a:lnTo>
                <a:cubicBezTo>
                  <a:pt x="2650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50" y="0"/>
                  <a:pt x="2500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2"/>
          <p:cNvSpPr/>
          <p:nvPr/>
        </p:nvSpPr>
        <p:spPr>
          <a:xfrm>
            <a:off x="21096360" y="5976360"/>
            <a:ext cx="1007280" cy="647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499" y="1800"/>
                </a:lnTo>
                <a:cubicBezTo>
                  <a:pt x="2649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49" y="0"/>
                  <a:pt x="2499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3"/>
          <p:cNvSpPr/>
          <p:nvPr/>
        </p:nvSpPr>
        <p:spPr>
          <a:xfrm>
            <a:off x="21096360" y="8064360"/>
            <a:ext cx="1007280" cy="647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499" y="1800"/>
                </a:lnTo>
                <a:cubicBezTo>
                  <a:pt x="2649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49" y="0"/>
                  <a:pt x="2499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4"/>
          <p:cNvSpPr/>
          <p:nvPr/>
        </p:nvSpPr>
        <p:spPr>
          <a:xfrm>
            <a:off x="21384000" y="5112000"/>
            <a:ext cx="55188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5"/>
          <p:cNvSpPr/>
          <p:nvPr/>
        </p:nvSpPr>
        <p:spPr>
          <a:xfrm>
            <a:off x="21405600" y="6111360"/>
            <a:ext cx="5857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6"/>
          <p:cNvSpPr/>
          <p:nvPr/>
        </p:nvSpPr>
        <p:spPr>
          <a:xfrm>
            <a:off x="21405600" y="8199360"/>
            <a:ext cx="5857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7"/>
          <p:cNvSpPr/>
          <p:nvPr/>
        </p:nvSpPr>
        <p:spPr>
          <a:xfrm>
            <a:off x="22896000" y="4536000"/>
            <a:ext cx="3095640" cy="4895640"/>
          </a:xfrm>
          <a:prstGeom prst="ellipse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8"/>
          <p:cNvSpPr/>
          <p:nvPr/>
        </p:nvSpPr>
        <p:spPr>
          <a:xfrm>
            <a:off x="27108360" y="4248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9"/>
          <p:cNvSpPr/>
          <p:nvPr/>
        </p:nvSpPr>
        <p:spPr>
          <a:xfrm>
            <a:off x="27232200" y="4333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0"/>
          <p:cNvSpPr/>
          <p:nvPr/>
        </p:nvSpPr>
        <p:spPr>
          <a:xfrm>
            <a:off x="27108360" y="5184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1"/>
          <p:cNvSpPr/>
          <p:nvPr/>
        </p:nvSpPr>
        <p:spPr>
          <a:xfrm>
            <a:off x="27232560" y="5269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2"/>
          <p:cNvSpPr/>
          <p:nvPr/>
        </p:nvSpPr>
        <p:spPr>
          <a:xfrm>
            <a:off x="27108360" y="6084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3"/>
          <p:cNvSpPr/>
          <p:nvPr/>
        </p:nvSpPr>
        <p:spPr>
          <a:xfrm>
            <a:off x="27232560" y="6169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4"/>
          <p:cNvSpPr/>
          <p:nvPr/>
        </p:nvSpPr>
        <p:spPr>
          <a:xfrm>
            <a:off x="27108360" y="6984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5"/>
          <p:cNvSpPr/>
          <p:nvPr/>
        </p:nvSpPr>
        <p:spPr>
          <a:xfrm>
            <a:off x="27232920" y="7069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6"/>
          <p:cNvSpPr/>
          <p:nvPr/>
        </p:nvSpPr>
        <p:spPr>
          <a:xfrm>
            <a:off x="27108360" y="7848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7"/>
          <p:cNvSpPr/>
          <p:nvPr/>
        </p:nvSpPr>
        <p:spPr>
          <a:xfrm>
            <a:off x="27233280" y="7969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8"/>
          <p:cNvSpPr/>
          <p:nvPr/>
        </p:nvSpPr>
        <p:spPr>
          <a:xfrm>
            <a:off x="27108360" y="8748360"/>
            <a:ext cx="899280" cy="575280"/>
          </a:xfrm>
          <a:custGeom>
            <a:avLst/>
            <a:gdLst/>
            <a:ahLst/>
            <a:rect l="l" t="t" r="r" b="b"/>
            <a:pathLst>
              <a:path w="2501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3"/>
                </a:lnTo>
                <a:cubicBezTo>
                  <a:pt x="0" y="1466"/>
                  <a:pt x="133" y="1600"/>
                  <a:pt x="266" y="1600"/>
                </a:cubicBezTo>
                <a:lnTo>
                  <a:pt x="2233" y="1600"/>
                </a:lnTo>
                <a:cubicBezTo>
                  <a:pt x="2366" y="1600"/>
                  <a:pt x="2500" y="1466"/>
                  <a:pt x="2500" y="1333"/>
                </a:cubicBezTo>
                <a:lnTo>
                  <a:pt x="2500" y="266"/>
                </a:lnTo>
                <a:cubicBezTo>
                  <a:pt x="2500" y="133"/>
                  <a:pt x="2366" y="0"/>
                  <a:pt x="2233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9"/>
          <p:cNvSpPr/>
          <p:nvPr/>
        </p:nvSpPr>
        <p:spPr>
          <a:xfrm>
            <a:off x="27233640" y="883368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50"/>
          <p:cNvSpPr txBox="1"/>
          <p:nvPr/>
        </p:nvSpPr>
        <p:spPr>
          <a:xfrm>
            <a:off x="29511000" y="2586240"/>
            <a:ext cx="189360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2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1"/>
          <p:cNvSpPr/>
          <p:nvPr/>
        </p:nvSpPr>
        <p:spPr>
          <a:xfrm>
            <a:off x="29592000" y="3348360"/>
            <a:ext cx="935280" cy="539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499" y="1800"/>
                </a:lnTo>
                <a:cubicBezTo>
                  <a:pt x="2649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49" y="0"/>
                  <a:pt x="2499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2"/>
          <p:cNvSpPr/>
          <p:nvPr/>
        </p:nvSpPr>
        <p:spPr>
          <a:xfrm>
            <a:off x="29680560" y="339804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3"/>
          <p:cNvSpPr/>
          <p:nvPr/>
        </p:nvSpPr>
        <p:spPr>
          <a:xfrm>
            <a:off x="29160360" y="4320000"/>
            <a:ext cx="3095640" cy="4895640"/>
          </a:xfrm>
          <a:prstGeom prst="ellipse">
            <a:avLst/>
          </a:prstGeom>
          <a:solidFill>
            <a:srgbClr val="99cccc"/>
          </a:solidFill>
          <a:ln>
            <a:solidFill>
              <a:srgbClr val="00782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4"/>
          <p:cNvSpPr/>
          <p:nvPr/>
        </p:nvSpPr>
        <p:spPr>
          <a:xfrm>
            <a:off x="31320360" y="3348360"/>
            <a:ext cx="935280" cy="539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499" y="1800"/>
                </a:lnTo>
                <a:cubicBezTo>
                  <a:pt x="2649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49" y="0"/>
                  <a:pt x="2499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5"/>
          <p:cNvSpPr/>
          <p:nvPr/>
        </p:nvSpPr>
        <p:spPr>
          <a:xfrm>
            <a:off x="31408920" y="339804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6"/>
          <p:cNvSpPr/>
          <p:nvPr/>
        </p:nvSpPr>
        <p:spPr>
          <a:xfrm>
            <a:off x="33840360" y="3348360"/>
            <a:ext cx="935280" cy="539640"/>
          </a:xfrm>
          <a:custGeom>
            <a:avLst/>
            <a:gdLst/>
            <a:ahLst/>
            <a:rect l="l" t="t" r="r" b="b"/>
            <a:pathLst>
              <a:path w="2801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2499" y="1800"/>
                </a:lnTo>
                <a:cubicBezTo>
                  <a:pt x="2649" y="1800"/>
                  <a:pt x="2800" y="1650"/>
                  <a:pt x="2800" y="1500"/>
                </a:cubicBezTo>
                <a:lnTo>
                  <a:pt x="2800" y="300"/>
                </a:lnTo>
                <a:cubicBezTo>
                  <a:pt x="2800" y="150"/>
                  <a:pt x="2649" y="0"/>
                  <a:pt x="2499" y="0"/>
                </a:cubicBezTo>
                <a:lnTo>
                  <a:pt x="300" y="0"/>
                </a:lnTo>
              </a:path>
            </a:pathLst>
          </a:custGeom>
          <a:noFill/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7"/>
          <p:cNvSpPr/>
          <p:nvPr/>
        </p:nvSpPr>
        <p:spPr>
          <a:xfrm>
            <a:off x="33928920" y="3398040"/>
            <a:ext cx="775440" cy="4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CA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8"/>
          <p:cNvSpPr/>
          <p:nvPr/>
        </p:nvSpPr>
        <p:spPr>
          <a:xfrm>
            <a:off x="36288000" y="5868000"/>
            <a:ext cx="2520000" cy="1440000"/>
          </a:xfrm>
          <a:prstGeom prst="rect">
            <a:avLst/>
          </a:prstGeom>
          <a:solidFill>
            <a:srgbClr val="729fc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59"/>
          <p:cNvSpPr txBox="1"/>
          <p:nvPr/>
        </p:nvSpPr>
        <p:spPr>
          <a:xfrm>
            <a:off x="37008000" y="6300000"/>
            <a:ext cx="12294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60"/>
          <p:cNvSpPr txBox="1"/>
          <p:nvPr/>
        </p:nvSpPr>
        <p:spPr>
          <a:xfrm>
            <a:off x="24048000" y="6840000"/>
            <a:ext cx="1152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61"/>
          <p:cNvSpPr txBox="1"/>
          <p:nvPr/>
        </p:nvSpPr>
        <p:spPr>
          <a:xfrm>
            <a:off x="30168000" y="6264000"/>
            <a:ext cx="1152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62"/>
          <p:cNvSpPr/>
          <p:nvPr/>
        </p:nvSpPr>
        <p:spPr>
          <a:xfrm>
            <a:off x="22103640" y="5328000"/>
            <a:ext cx="115236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3"/>
          <p:cNvSpPr/>
          <p:nvPr/>
        </p:nvSpPr>
        <p:spPr>
          <a:xfrm>
            <a:off x="22104000" y="6336000"/>
            <a:ext cx="864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4"/>
          <p:cNvSpPr/>
          <p:nvPr/>
        </p:nvSpPr>
        <p:spPr>
          <a:xfrm>
            <a:off x="22104000" y="8352000"/>
            <a:ext cx="1008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5"/>
          <p:cNvSpPr/>
          <p:nvPr/>
        </p:nvSpPr>
        <p:spPr>
          <a:xfrm>
            <a:off x="24983640" y="4680000"/>
            <a:ext cx="212472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66"/>
          <p:cNvSpPr/>
          <p:nvPr/>
        </p:nvSpPr>
        <p:spPr>
          <a:xfrm>
            <a:off x="25991640" y="7272000"/>
            <a:ext cx="111708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67"/>
          <p:cNvSpPr/>
          <p:nvPr/>
        </p:nvSpPr>
        <p:spPr>
          <a:xfrm>
            <a:off x="25920000" y="6408000"/>
            <a:ext cx="118836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68"/>
          <p:cNvSpPr/>
          <p:nvPr/>
        </p:nvSpPr>
        <p:spPr>
          <a:xfrm>
            <a:off x="25667280" y="5472000"/>
            <a:ext cx="144108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69"/>
          <p:cNvSpPr/>
          <p:nvPr/>
        </p:nvSpPr>
        <p:spPr>
          <a:xfrm>
            <a:off x="25810920" y="8136000"/>
            <a:ext cx="129744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70"/>
          <p:cNvSpPr/>
          <p:nvPr/>
        </p:nvSpPr>
        <p:spPr>
          <a:xfrm>
            <a:off x="25342560" y="9000000"/>
            <a:ext cx="17658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71"/>
          <p:cNvSpPr/>
          <p:nvPr/>
        </p:nvSpPr>
        <p:spPr>
          <a:xfrm>
            <a:off x="28007640" y="4464000"/>
            <a:ext cx="212472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2"/>
          <p:cNvSpPr/>
          <p:nvPr/>
        </p:nvSpPr>
        <p:spPr>
          <a:xfrm>
            <a:off x="28008000" y="5472000"/>
            <a:ext cx="144000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73"/>
          <p:cNvSpPr/>
          <p:nvPr/>
        </p:nvSpPr>
        <p:spPr>
          <a:xfrm>
            <a:off x="28007640" y="6336000"/>
            <a:ext cx="122436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4"/>
          <p:cNvSpPr/>
          <p:nvPr/>
        </p:nvSpPr>
        <p:spPr>
          <a:xfrm>
            <a:off x="28007640" y="7272000"/>
            <a:ext cx="122436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75"/>
          <p:cNvSpPr/>
          <p:nvPr/>
        </p:nvSpPr>
        <p:spPr>
          <a:xfrm>
            <a:off x="28008720" y="8136000"/>
            <a:ext cx="136728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76"/>
          <p:cNvSpPr/>
          <p:nvPr/>
        </p:nvSpPr>
        <p:spPr>
          <a:xfrm>
            <a:off x="28007640" y="9000000"/>
            <a:ext cx="1944360" cy="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77"/>
          <p:cNvSpPr/>
          <p:nvPr/>
        </p:nvSpPr>
        <p:spPr>
          <a:xfrm>
            <a:off x="30096000" y="3888000"/>
            <a:ext cx="288000" cy="50400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78"/>
          <p:cNvSpPr/>
          <p:nvPr/>
        </p:nvSpPr>
        <p:spPr>
          <a:xfrm flipH="1">
            <a:off x="31248000" y="3888000"/>
            <a:ext cx="432000" cy="64800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79"/>
          <p:cNvSpPr/>
          <p:nvPr/>
        </p:nvSpPr>
        <p:spPr>
          <a:xfrm flipH="1">
            <a:off x="31752000" y="3888000"/>
            <a:ext cx="2592000" cy="1080000"/>
          </a:xfrm>
          <a:prstGeom prst="line">
            <a:avLst/>
          </a:prstGeom>
          <a:ln>
            <a:solidFill>
              <a:srgbClr val="339966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0"/>
          <p:cNvSpPr/>
          <p:nvPr/>
        </p:nvSpPr>
        <p:spPr>
          <a:xfrm flipV="1">
            <a:off x="21528000" y="6984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1"/>
          <p:cNvSpPr/>
          <p:nvPr/>
        </p:nvSpPr>
        <p:spPr>
          <a:xfrm flipV="1">
            <a:off x="21528360" y="6984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2"/>
          <p:cNvSpPr/>
          <p:nvPr/>
        </p:nvSpPr>
        <p:spPr>
          <a:xfrm flipV="1">
            <a:off x="21528000" y="7560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3"/>
          <p:cNvSpPr/>
          <p:nvPr/>
        </p:nvSpPr>
        <p:spPr>
          <a:xfrm flipV="1">
            <a:off x="21528000" y="7272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4"/>
          <p:cNvSpPr/>
          <p:nvPr/>
        </p:nvSpPr>
        <p:spPr>
          <a:xfrm flipV="1">
            <a:off x="21528360" y="6984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5"/>
          <p:cNvSpPr/>
          <p:nvPr/>
        </p:nvSpPr>
        <p:spPr>
          <a:xfrm flipV="1">
            <a:off x="21528720" y="6984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6"/>
          <p:cNvSpPr/>
          <p:nvPr/>
        </p:nvSpPr>
        <p:spPr>
          <a:xfrm flipV="1">
            <a:off x="21528360" y="7560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7"/>
          <p:cNvSpPr/>
          <p:nvPr/>
        </p:nvSpPr>
        <p:spPr>
          <a:xfrm flipV="1">
            <a:off x="21528360" y="7272000"/>
            <a:ext cx="72000" cy="7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8"/>
          <p:cNvSpPr/>
          <p:nvPr/>
        </p:nvSpPr>
        <p:spPr>
          <a:xfrm flipV="1">
            <a:off x="32544000" y="3528000"/>
            <a:ext cx="72000" cy="72000"/>
          </a:xfrm>
          <a:prstGeom prst="ellipse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9"/>
          <p:cNvSpPr/>
          <p:nvPr/>
        </p:nvSpPr>
        <p:spPr>
          <a:xfrm flipH="1" flipV="1">
            <a:off x="32976000" y="3528000"/>
            <a:ext cx="72000" cy="72000"/>
          </a:xfrm>
          <a:prstGeom prst="ellipse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0"/>
          <p:cNvSpPr/>
          <p:nvPr/>
        </p:nvSpPr>
        <p:spPr>
          <a:xfrm flipH="1">
            <a:off x="33408000" y="3528000"/>
            <a:ext cx="72000" cy="72000"/>
          </a:xfrm>
          <a:prstGeom prst="ellipse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91"/>
          <p:cNvSpPr/>
          <p:nvPr/>
        </p:nvSpPr>
        <p:spPr>
          <a:xfrm>
            <a:off x="32256000" y="6624000"/>
            <a:ext cx="4032000" cy="0"/>
          </a:xfrm>
          <a:prstGeom prst="line">
            <a:avLst/>
          </a:prstGeom>
          <a:ln>
            <a:solidFill>
              <a:srgbClr val="6699cc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9"/>
          <a:stretch/>
        </p:blipFill>
        <p:spPr>
          <a:xfrm>
            <a:off x="10296000" y="6552000"/>
            <a:ext cx="6624000" cy="4968000"/>
          </a:xfrm>
          <a:prstGeom prst="rect">
            <a:avLst/>
          </a:prstGeom>
          <a:ln>
            <a:noFill/>
          </a:ln>
        </p:spPr>
      </p:pic>
      <p:sp>
        <p:nvSpPr>
          <p:cNvPr id="136" name="TextShape 92"/>
          <p:cNvSpPr txBox="1"/>
          <p:nvPr/>
        </p:nvSpPr>
        <p:spPr>
          <a:xfrm>
            <a:off x="20160000" y="16128000"/>
            <a:ext cx="40320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93"/>
          <p:cNvSpPr txBox="1"/>
          <p:nvPr/>
        </p:nvSpPr>
        <p:spPr>
          <a:xfrm>
            <a:off x="504000" y="11664000"/>
            <a:ext cx="40320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Theor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94"/>
          <p:cNvSpPr txBox="1"/>
          <p:nvPr/>
        </p:nvSpPr>
        <p:spPr>
          <a:xfrm>
            <a:off x="20232000" y="10512000"/>
            <a:ext cx="712800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menta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 </a:t>
            </a:r>
            <a:r>
              <a:rPr b="1" lang="en-CA" sz="44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2014-11-05T21:03:58Z</dcterms:created>
  <dc:creator>Greg Mori</dc:creator>
  <dc:description/>
  <dc:language>en-CA</dc:language>
  <cp:lastModifiedBy/>
  <dcterms:modified xsi:type="dcterms:W3CDTF">2017-11-28T20:01:10Z</dcterms:modified>
  <cp:revision>20</cp:revision>
  <dc:subject/>
  <dc:title>Similarity Constrained Latent Support Vector Machines:  An Application to Weakly Supervised Action Classification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