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4" r:id="rId28"/>
    <p:sldId id="282" r:id="rId29"/>
    <p:sldId id="283" r:id="rId30"/>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40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4B97C13B-F740-4B57-80D5-34D8A89EAA70}" type="datetimeFigureOut">
              <a:rPr lang="el-GR" smtClean="0"/>
              <a:t>9/24/15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B5F1F24B-9021-4A93-87DD-931AF7E2BEAB}" type="slidenum">
              <a:rPr lang="el-GR" smtClean="0"/>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4B97C13B-F740-4B57-80D5-34D8A89EAA70}" type="datetimeFigureOut">
              <a:rPr lang="el-GR" smtClean="0"/>
              <a:t>9/24/15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B5F1F24B-9021-4A93-87DD-931AF7E2BEAB}"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4B97C13B-F740-4B57-80D5-34D8A89EAA70}" type="datetimeFigureOut">
              <a:rPr lang="el-GR" smtClean="0"/>
              <a:t>9/24/15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B5F1F24B-9021-4A93-87DD-931AF7E2BEAB}"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4B97C13B-F740-4B57-80D5-34D8A89EAA70}" type="datetimeFigureOut">
              <a:rPr lang="el-GR" smtClean="0"/>
              <a:t>9/24/15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B5F1F24B-9021-4A93-87DD-931AF7E2BEAB}"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4B97C13B-F740-4B57-80D5-34D8A89EAA70}" type="datetimeFigureOut">
              <a:rPr lang="el-GR" smtClean="0"/>
              <a:t>9/24/15</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B5F1F24B-9021-4A93-87DD-931AF7E2BEAB}" type="slidenum">
              <a:rPr lang="el-GR" smtClean="0"/>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4B97C13B-F740-4B57-80D5-34D8A89EAA70}" type="datetimeFigureOut">
              <a:rPr lang="el-GR" smtClean="0"/>
              <a:t>9/24/15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B5F1F24B-9021-4A93-87DD-931AF7E2BEAB}"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4B97C13B-F740-4B57-80D5-34D8A89EAA70}" type="datetimeFigureOut">
              <a:rPr lang="el-GR" smtClean="0"/>
              <a:t>9/24/15</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B5F1F24B-9021-4A93-87DD-931AF7E2BEAB}"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4B97C13B-F740-4B57-80D5-34D8A89EAA70}" type="datetimeFigureOut">
              <a:rPr lang="el-GR" smtClean="0"/>
              <a:t>9/24/15</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B5F1F24B-9021-4A93-87DD-931AF7E2BEAB}"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4B97C13B-F740-4B57-80D5-34D8A89EAA70}" type="datetimeFigureOut">
              <a:rPr lang="el-GR" smtClean="0"/>
              <a:t>9/24/15</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B5F1F24B-9021-4A93-87DD-931AF7E2BEAB}"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4B97C13B-F740-4B57-80D5-34D8A89EAA70}" type="datetimeFigureOut">
              <a:rPr lang="el-GR" smtClean="0"/>
              <a:t>9/24/15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B5F1F24B-9021-4A93-87DD-931AF7E2BEAB}" type="slidenum">
              <a:rPr lang="el-GR" smtClean="0"/>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4B97C13B-F740-4B57-80D5-34D8A89EAA70}" type="datetimeFigureOut">
              <a:rPr lang="el-GR" smtClean="0"/>
              <a:t>9/24/15</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B5F1F24B-9021-4A93-87DD-931AF7E2BEAB}" type="slidenum">
              <a:rPr lang="el-GR" smtClean="0"/>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97C13B-F740-4B57-80D5-34D8A89EAA70}" type="datetimeFigureOut">
              <a:rPr lang="el-GR" smtClean="0"/>
              <a:t>9/24/15</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1F24B-9021-4A93-87DD-931AF7E2BEAB}" type="slidenum">
              <a:rPr lang="el-GR" smtClean="0"/>
              <a:t>‹#›</a:t>
            </a:fld>
            <a:endParaRPr lang="el-G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755576" y="1484784"/>
            <a:ext cx="7772400" cy="1470025"/>
          </a:xfrm>
        </p:spPr>
        <p:txBody>
          <a:bodyPr/>
          <a:lstStyle/>
          <a:p>
            <a:r>
              <a:rPr lang="en-US" dirty="0" smtClean="0"/>
              <a:t>SLAM Tutorial (Part I)</a:t>
            </a:r>
            <a:endParaRPr lang="el-GR" dirty="0"/>
          </a:p>
        </p:txBody>
      </p:sp>
      <p:sp>
        <p:nvSpPr>
          <p:cNvPr id="3" name="2 - Υπότιτλος"/>
          <p:cNvSpPr>
            <a:spLocks noGrp="1"/>
          </p:cNvSpPr>
          <p:nvPr>
            <p:ph type="subTitle" idx="1"/>
          </p:nvPr>
        </p:nvSpPr>
        <p:spPr/>
        <p:txBody>
          <a:bodyPr/>
          <a:lstStyle/>
          <a:p>
            <a:r>
              <a:rPr lang="en-US" dirty="0" err="1">
                <a:solidFill>
                  <a:schemeClr val="tx1"/>
                </a:solidFill>
              </a:rPr>
              <a:t>Marios</a:t>
            </a:r>
            <a:r>
              <a:rPr lang="en-US" dirty="0">
                <a:solidFill>
                  <a:schemeClr val="tx1"/>
                </a:solidFill>
              </a:rPr>
              <a:t> </a:t>
            </a:r>
            <a:r>
              <a:rPr lang="en-US" dirty="0" err="1" smtClean="0">
                <a:solidFill>
                  <a:schemeClr val="tx1"/>
                </a:solidFill>
              </a:rPr>
              <a:t>Xanthidis</a:t>
            </a:r>
            <a:endParaRPr lang="el-GR" dirty="0">
              <a:solidFill>
                <a:schemeClr val="tx1"/>
              </a:solidFill>
            </a:endParaRPr>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1027" name="Rectangle 3"/>
          <p:cNvSpPr>
            <a:spLocks noChangeArrowheads="1"/>
          </p:cNvSpPr>
          <p:nvPr/>
        </p:nvSpPr>
        <p:spPr bwMode="auto">
          <a:xfrm>
            <a:off x="0" y="9715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Probabilistic SLAM - Updates</a:t>
            </a:r>
            <a:endParaRPr lang="el-GR" dirty="0"/>
          </a:p>
        </p:txBody>
      </p:sp>
      <p:sp>
        <p:nvSpPr>
          <p:cNvPr id="3" name="2 - Θέση περιεχομένου"/>
          <p:cNvSpPr>
            <a:spLocks noGrp="1"/>
          </p:cNvSpPr>
          <p:nvPr>
            <p:ph idx="1"/>
          </p:nvPr>
        </p:nvSpPr>
        <p:spPr/>
        <p:txBody>
          <a:bodyPr/>
          <a:lstStyle/>
          <a:p>
            <a:r>
              <a:rPr lang="en-US" sz="2400" dirty="0" smtClean="0"/>
              <a:t>Time update (prediction):</a:t>
            </a:r>
          </a:p>
          <a:p>
            <a:endParaRPr lang="en-US" sz="2400" dirty="0"/>
          </a:p>
          <a:p>
            <a:r>
              <a:rPr lang="en-US" sz="2400" dirty="0" smtClean="0"/>
              <a:t>Measurement update (correction):</a:t>
            </a:r>
          </a:p>
          <a:p>
            <a:endParaRPr lang="en-US" sz="2400" dirty="0"/>
          </a:p>
          <a:p>
            <a:r>
              <a:rPr lang="en-US" sz="2400" dirty="0" smtClean="0"/>
              <a:t>We can solve the localization problem with the assumption that we know the map:</a:t>
            </a:r>
          </a:p>
          <a:p>
            <a:endParaRPr lang="en-US" sz="2400" dirty="0" smtClean="0"/>
          </a:p>
          <a:p>
            <a:r>
              <a:rPr lang="en-US" sz="2400" dirty="0" smtClean="0"/>
              <a:t>And the mapping problem with the assumption we know the location:</a:t>
            </a:r>
          </a:p>
          <a:p>
            <a:pPr lvl="1">
              <a:buNone/>
            </a:pPr>
            <a:endParaRPr lang="el-GR" dirty="0"/>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410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410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410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4103"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3528" y="2060848"/>
            <a:ext cx="4320480" cy="628650"/>
          </a:xfrm>
          <a:prstGeom prst="rect">
            <a:avLst/>
          </a:prstGeom>
          <a:noFill/>
        </p:spPr>
      </p:pic>
      <p:sp>
        <p:nvSpPr>
          <p:cNvPr id="410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4105" name="Picture 9"/>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716016" y="2132856"/>
            <a:ext cx="4104456" cy="409575"/>
          </a:xfrm>
          <a:prstGeom prst="rect">
            <a:avLst/>
          </a:prstGeom>
          <a:noFill/>
        </p:spPr>
      </p:pic>
      <p:sp>
        <p:nvSpPr>
          <p:cNvPr id="410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41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4109" name="Picture 1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331640" y="2996952"/>
            <a:ext cx="2808312" cy="340402"/>
          </a:xfrm>
          <a:prstGeom prst="rect">
            <a:avLst/>
          </a:prstGeom>
          <a:noFill/>
        </p:spPr>
      </p:pic>
      <p:sp>
        <p:nvSpPr>
          <p:cNvPr id="4112"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4111" name="Picture 1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283968" y="2852936"/>
            <a:ext cx="3528392" cy="645177"/>
          </a:xfrm>
          <a:prstGeom prst="rect">
            <a:avLst/>
          </a:prstGeom>
          <a:noFill/>
        </p:spPr>
      </p:pic>
      <p:sp>
        <p:nvSpPr>
          <p:cNvPr id="4113" name="Rectangle 17"/>
          <p:cNvSpPr>
            <a:spLocks noChangeArrowheads="1"/>
          </p:cNvSpPr>
          <p:nvPr/>
        </p:nvSpPr>
        <p:spPr bwMode="auto">
          <a:xfrm>
            <a:off x="0" y="13525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4115"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4114" name="Picture 1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275856" y="5445224"/>
            <a:ext cx="2162175" cy="342900"/>
          </a:xfrm>
          <a:prstGeom prst="rect">
            <a:avLst/>
          </a:prstGeom>
          <a:noFill/>
        </p:spPr>
      </p:pic>
      <p:sp>
        <p:nvSpPr>
          <p:cNvPr id="4116" name="Rectangle 20"/>
          <p:cNvSpPr>
            <a:spLocks noChangeArrowheads="1"/>
          </p:cNvSpPr>
          <p:nvPr/>
        </p:nvSpPr>
        <p:spPr bwMode="auto">
          <a:xfrm>
            <a:off x="0" y="800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4118" name="Rectangle 2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4117" name="Picture 2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347864" y="4221088"/>
            <a:ext cx="1990725" cy="342900"/>
          </a:xfrm>
          <a:prstGeom prst="rect">
            <a:avLst/>
          </a:prstGeom>
          <a:noFill/>
        </p:spPr>
      </p:pic>
      <p:sp>
        <p:nvSpPr>
          <p:cNvPr id="4119" name="Rectangle 23"/>
          <p:cNvSpPr>
            <a:spLocks noChangeArrowheads="1"/>
          </p:cNvSpPr>
          <p:nvPr/>
        </p:nvSpPr>
        <p:spPr bwMode="auto">
          <a:xfrm>
            <a:off x="0" y="8001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Structure of Probabilistic SLAM(1)</a:t>
            </a:r>
            <a:endParaRPr lang="el-GR" dirty="0"/>
          </a:p>
        </p:txBody>
      </p:sp>
      <p:sp>
        <p:nvSpPr>
          <p:cNvPr id="3" name="2 - Θέση περιεχομένου"/>
          <p:cNvSpPr>
            <a:spLocks noGrp="1"/>
          </p:cNvSpPr>
          <p:nvPr>
            <p:ph idx="1"/>
          </p:nvPr>
        </p:nvSpPr>
        <p:spPr/>
        <p:txBody>
          <a:bodyPr>
            <a:normAutofit fontScale="92500"/>
          </a:bodyPr>
          <a:lstStyle/>
          <a:p>
            <a:r>
              <a:rPr lang="en-US" dirty="0" smtClean="0"/>
              <a:t>The landmark locations estimates are highly correlated. We may know with high accuracy the relation between the landmarks even if the absolute location is uncertain!</a:t>
            </a:r>
          </a:p>
          <a:p>
            <a:r>
              <a:rPr lang="en-US" dirty="0" smtClean="0"/>
              <a:t>The correlations are increased for every observations. Also the estimates for the relative location for every landmark are improved monotonically as more observations are made!</a:t>
            </a:r>
          </a:p>
          <a:p>
            <a:pPr>
              <a:buNone/>
            </a:pPr>
            <a:r>
              <a:rPr lang="en-US" dirty="0" smtClean="0"/>
              <a:t>	</a:t>
            </a:r>
            <a:r>
              <a:rPr lang="en-US" dirty="0" smtClean="0">
                <a:solidFill>
                  <a:srgbClr val="FF0000"/>
                </a:solidFill>
              </a:rPr>
              <a:t>Huh!? But why?</a:t>
            </a:r>
            <a:endParaRPr lang="el-GR"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Structure of Probabilistic SLAM(2)</a:t>
            </a:r>
            <a:endParaRPr lang="el-GR" dirty="0"/>
          </a:p>
        </p:txBody>
      </p:sp>
      <p:pic>
        <p:nvPicPr>
          <p:cNvPr id="25603" name="Picture 3" descr="C:\Users\Mariosx\Desktop\56037ce41a1d3.png"/>
          <p:cNvPicPr>
            <a:picLocks noGrp="1" noChangeAspect="1" noChangeArrowheads="1"/>
          </p:cNvPicPr>
          <p:nvPr>
            <p:ph idx="1"/>
          </p:nvPr>
        </p:nvPicPr>
        <p:blipFill>
          <a:blip r:embed="rId2" cstate="print"/>
          <a:srcRect/>
          <a:stretch>
            <a:fillRect/>
          </a:stretch>
        </p:blipFill>
        <p:spPr bwMode="auto">
          <a:xfrm>
            <a:off x="4572000" y="2996952"/>
            <a:ext cx="4384306" cy="3384376"/>
          </a:xfrm>
          <a:prstGeom prst="rect">
            <a:avLst/>
          </a:prstGeom>
          <a:noFill/>
        </p:spPr>
      </p:pic>
      <p:pic>
        <p:nvPicPr>
          <p:cNvPr id="25604" name="Picture 4" descr="C:\Users\Mariosx\Desktop\5603775057049.png"/>
          <p:cNvPicPr>
            <a:picLocks noChangeAspect="1" noChangeArrowheads="1"/>
          </p:cNvPicPr>
          <p:nvPr/>
        </p:nvPicPr>
        <p:blipFill>
          <a:blip r:embed="rId3" cstate="print"/>
          <a:srcRect/>
          <a:stretch>
            <a:fillRect/>
          </a:stretch>
        </p:blipFill>
        <p:spPr bwMode="auto">
          <a:xfrm>
            <a:off x="179512" y="2852936"/>
            <a:ext cx="4349027" cy="3680301"/>
          </a:xfrm>
          <a:prstGeom prst="rect">
            <a:avLst/>
          </a:prstGeom>
          <a:noFill/>
        </p:spPr>
      </p:pic>
      <p:sp>
        <p:nvSpPr>
          <p:cNvPr id="7" name="2 - Θέση περιεχομένου"/>
          <p:cNvSpPr txBox="1">
            <a:spLocks/>
          </p:cNvSpPr>
          <p:nvPr/>
        </p:nvSpPr>
        <p:spPr>
          <a:xfrm>
            <a:off x="467544" y="1556792"/>
            <a:ext cx="8229600" cy="122413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400" noProof="0" dirty="0" smtClean="0">
                <a:solidFill>
                  <a:srgbClr val="FF0000"/>
                </a:solidFill>
              </a:rPr>
              <a:t>-Any idea why the relative location of the landmarks is more accurate than the absolute location?</a:t>
            </a:r>
          </a:p>
          <a:p>
            <a:pPr marL="342900" marR="0" lvl="0" indent="-342900" algn="l" defTabSz="914400" rtl="0" eaLnBrk="1" fontAlgn="auto" latinLnBrk="0" hangingPunct="1">
              <a:lnSpc>
                <a:spcPct val="100000"/>
              </a:lnSpc>
              <a:spcBef>
                <a:spcPct val="20000"/>
              </a:spcBef>
              <a:spcAft>
                <a:spcPts val="0"/>
              </a:spcAft>
              <a:buClrTx/>
              <a:buSzTx/>
              <a:tabLst/>
              <a:defRPr/>
            </a:pPr>
            <a:r>
              <a:rPr lang="en-US" sz="2400" dirty="0" smtClean="0">
                <a:solidFill>
                  <a:srgbClr val="FF0000"/>
                </a:solidFill>
              </a:rPr>
              <a:t>-Any other comment?</a:t>
            </a:r>
            <a:endParaRPr lang="en-US" sz="2400" noProof="0" dirty="0" smtClean="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Structure of Probabilistic SLAM(3)</a:t>
            </a:r>
            <a:endParaRPr lang="el-GR" dirty="0"/>
          </a:p>
        </p:txBody>
      </p:sp>
      <p:sp>
        <p:nvSpPr>
          <p:cNvPr id="3" name="2 - Θέση περιεχομένου"/>
          <p:cNvSpPr>
            <a:spLocks noGrp="1"/>
          </p:cNvSpPr>
          <p:nvPr>
            <p:ph idx="1"/>
          </p:nvPr>
        </p:nvSpPr>
        <p:spPr/>
        <p:txBody>
          <a:bodyPr>
            <a:normAutofit/>
          </a:bodyPr>
          <a:lstStyle/>
          <a:p>
            <a:r>
              <a:rPr lang="en-US" sz="2200" dirty="0" smtClean="0"/>
              <a:t>The observation made by the robot regarding the relative location of the landmarks can be considered nearly independent, because the relative location of the landmarks is independent from the robot’s coordinate frame.</a:t>
            </a:r>
          </a:p>
          <a:p>
            <a:r>
              <a:rPr lang="en-US" sz="2200" dirty="0" smtClean="0"/>
              <a:t>The observation made by the robot regarding the absolute location of the landmarks is more uncertain because the absolute location of each landmark is strongly related to the robots coordinate frame.</a:t>
            </a:r>
          </a:p>
          <a:p>
            <a:r>
              <a:rPr lang="en-US" sz="2200" dirty="0" smtClean="0"/>
              <a:t>Because of the correlations of the landmarks we can update the location of landmarks even we cannot observe. So the correlations are increased for every observation we make.</a:t>
            </a:r>
          </a:p>
          <a:p>
            <a:r>
              <a:rPr lang="en-US" sz="2200" dirty="0" smtClean="0"/>
              <a:t>Thus, the robot ‘s accuracy on building the relative map of the environment increased for more observations.</a:t>
            </a:r>
            <a:endParaRPr lang="en-US" sz="2200" dirty="0"/>
          </a:p>
          <a:p>
            <a:endParaRPr lang="el-GR" sz="2400"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Solutions to SLAM Problem</a:t>
            </a:r>
            <a:endParaRPr lang="el-GR" dirty="0"/>
          </a:p>
        </p:txBody>
      </p:sp>
      <p:sp>
        <p:nvSpPr>
          <p:cNvPr id="3" name="2 - Θέση περιεχομένου"/>
          <p:cNvSpPr>
            <a:spLocks noGrp="1"/>
          </p:cNvSpPr>
          <p:nvPr>
            <p:ph idx="1"/>
          </p:nvPr>
        </p:nvSpPr>
        <p:spPr/>
        <p:txBody>
          <a:bodyPr>
            <a:normAutofit/>
          </a:bodyPr>
          <a:lstStyle/>
          <a:p>
            <a:r>
              <a:rPr lang="en-US" sz="2800" dirty="0" smtClean="0"/>
              <a:t>The goal is to find an appropriate representation for the observation and motion problem.</a:t>
            </a:r>
          </a:p>
          <a:p>
            <a:r>
              <a:rPr lang="en-US" sz="2800" dirty="0" smtClean="0"/>
              <a:t>Two different methods:</a:t>
            </a:r>
          </a:p>
          <a:p>
            <a:pPr lvl="1"/>
            <a:r>
              <a:rPr lang="en-US" dirty="0" smtClean="0"/>
              <a:t>EKF-SLAM: Using the Extended </a:t>
            </a:r>
            <a:r>
              <a:rPr lang="en-US" dirty="0" err="1" smtClean="0"/>
              <a:t>Kalman</a:t>
            </a:r>
            <a:r>
              <a:rPr lang="en-US" dirty="0" smtClean="0"/>
              <a:t> Filter.</a:t>
            </a:r>
          </a:p>
          <a:p>
            <a:pPr lvl="1"/>
            <a:r>
              <a:rPr lang="en-US" dirty="0" smtClean="0"/>
              <a:t>Using particle filters :</a:t>
            </a:r>
          </a:p>
          <a:p>
            <a:pPr lvl="2"/>
            <a:r>
              <a:rPr lang="en-US" sz="2800" dirty="0" err="1" smtClean="0"/>
              <a:t>Rao-Blackwellized</a:t>
            </a:r>
            <a:r>
              <a:rPr lang="en-US" sz="2800" dirty="0" smtClean="0"/>
              <a:t> particle filter (</a:t>
            </a:r>
            <a:r>
              <a:rPr lang="en-US" sz="2800" dirty="0" err="1" smtClean="0"/>
              <a:t>FastSLAM</a:t>
            </a:r>
            <a:r>
              <a:rPr lang="en-US" sz="2800" dirty="0" smtClean="0"/>
              <a:t>)</a:t>
            </a:r>
            <a:endParaRPr lang="en-US" dirty="0" smtClean="0"/>
          </a:p>
          <a:p>
            <a:pPr lvl="1"/>
            <a:r>
              <a:rPr lang="en-US" dirty="0" smtClean="0"/>
              <a:t>More methods at SLAM Tutorial (Part II)</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EKF-SLAM (1)</a:t>
            </a:r>
            <a:endParaRPr lang="el-GR" dirty="0"/>
          </a:p>
        </p:txBody>
      </p:sp>
      <p:sp>
        <p:nvSpPr>
          <p:cNvPr id="3" name="2 - Θέση περιεχομένου"/>
          <p:cNvSpPr>
            <a:spLocks noGrp="1"/>
          </p:cNvSpPr>
          <p:nvPr>
            <p:ph idx="1"/>
          </p:nvPr>
        </p:nvSpPr>
        <p:spPr/>
        <p:txBody>
          <a:bodyPr>
            <a:normAutofit/>
          </a:bodyPr>
          <a:lstStyle/>
          <a:p>
            <a:r>
              <a:rPr lang="en-US" sz="2000" dirty="0" smtClean="0"/>
              <a:t>We have to describe the robot’s motion:</a:t>
            </a:r>
          </a:p>
          <a:p>
            <a:endParaRPr lang="en-US" sz="2000" dirty="0"/>
          </a:p>
          <a:p>
            <a:r>
              <a:rPr lang="en-US" sz="2000" dirty="0" smtClean="0"/>
              <a:t>Also the observation model:</a:t>
            </a:r>
          </a:p>
          <a:p>
            <a:endParaRPr lang="en-US" sz="2000" dirty="0" smtClean="0"/>
          </a:p>
          <a:p>
            <a:pPr>
              <a:buNone/>
            </a:pPr>
            <a:r>
              <a:rPr lang="en-US" sz="2000" dirty="0">
                <a:solidFill>
                  <a:srgbClr val="FF0000"/>
                </a:solidFill>
              </a:rPr>
              <a:t>	</a:t>
            </a:r>
            <a:r>
              <a:rPr lang="en-US" sz="2000" dirty="0" smtClean="0">
                <a:solidFill>
                  <a:srgbClr val="FF0000"/>
                </a:solidFill>
              </a:rPr>
              <a:t>What is w</a:t>
            </a:r>
            <a:r>
              <a:rPr lang="en-US" sz="2000" baseline="-25000" dirty="0" smtClean="0">
                <a:solidFill>
                  <a:srgbClr val="FF0000"/>
                </a:solidFill>
              </a:rPr>
              <a:t>k</a:t>
            </a:r>
            <a:r>
              <a:rPr lang="en-US" sz="2000" dirty="0">
                <a:solidFill>
                  <a:srgbClr val="FF0000"/>
                </a:solidFill>
              </a:rPr>
              <a:t> </a:t>
            </a:r>
            <a:r>
              <a:rPr lang="en-US" sz="2000" dirty="0" smtClean="0">
                <a:solidFill>
                  <a:srgbClr val="FF0000"/>
                </a:solidFill>
              </a:rPr>
              <a:t>and </a:t>
            </a:r>
            <a:r>
              <a:rPr lang="en-US" sz="2000" dirty="0" err="1" smtClean="0">
                <a:solidFill>
                  <a:srgbClr val="FF0000"/>
                </a:solidFill>
              </a:rPr>
              <a:t>v</a:t>
            </a:r>
            <a:r>
              <a:rPr lang="en-US" sz="2000" baseline="-25000" dirty="0" err="1" smtClean="0">
                <a:solidFill>
                  <a:srgbClr val="FF0000"/>
                </a:solidFill>
              </a:rPr>
              <a:t>k</a:t>
            </a:r>
            <a:r>
              <a:rPr lang="en-US" sz="2000" dirty="0" smtClean="0">
                <a:solidFill>
                  <a:srgbClr val="FF0000"/>
                </a:solidFill>
              </a:rPr>
              <a:t>?</a:t>
            </a:r>
            <a:endParaRPr lang="en-US" sz="2000" dirty="0" smtClean="0"/>
          </a:p>
          <a:p>
            <a:r>
              <a:rPr lang="en-US" sz="2000" dirty="0" smtClean="0"/>
              <a:t>Finding  the mean:</a:t>
            </a:r>
          </a:p>
          <a:p>
            <a:pPr>
              <a:buNone/>
            </a:pPr>
            <a:endParaRPr lang="en-US" sz="2000" dirty="0"/>
          </a:p>
          <a:p>
            <a:r>
              <a:rPr lang="en-US" sz="2000" dirty="0" smtClean="0"/>
              <a:t>Finding the covariance:</a:t>
            </a:r>
          </a:p>
          <a:p>
            <a:pPr>
              <a:buNone/>
            </a:pPr>
            <a:endParaRPr lang="en-US" sz="2000" dirty="0" smtClean="0"/>
          </a:p>
          <a:p>
            <a:pPr>
              <a:buNone/>
            </a:pPr>
            <a:endParaRPr lang="en-US" sz="2000" dirty="0" smtClean="0"/>
          </a:p>
          <a:p>
            <a:pPr>
              <a:buNone/>
            </a:pPr>
            <a:endParaRPr lang="en-US" sz="2000" dirty="0" smtClean="0"/>
          </a:p>
          <a:p>
            <a:pPr>
              <a:buNone/>
            </a:pPr>
            <a:r>
              <a:rPr lang="en-US" sz="2000" dirty="0" smtClean="0"/>
              <a:t>…of the joint posterior distribution:</a:t>
            </a:r>
          </a:p>
          <a:p>
            <a:pPr>
              <a:buNone/>
            </a:pPr>
            <a:endParaRPr lang="en-US" sz="2000" dirty="0" smtClean="0">
              <a:solidFill>
                <a:srgbClr val="FF0000"/>
              </a:solidFill>
            </a:endParaRPr>
          </a:p>
          <a:p>
            <a:pPr>
              <a:buNone/>
            </a:pPr>
            <a:endParaRPr lang="el-GR" sz="2000" dirty="0"/>
          </a:p>
        </p:txBody>
      </p:sp>
      <p:sp>
        <p:nvSpPr>
          <p:cNvPr id="266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2662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63688" y="1916832"/>
            <a:ext cx="6264696" cy="585164"/>
          </a:xfrm>
          <a:prstGeom prst="rect">
            <a:avLst/>
          </a:prstGeom>
          <a:noFill/>
        </p:spPr>
      </p:pic>
      <p:sp>
        <p:nvSpPr>
          <p:cNvPr id="26627" name="Rectangle 3"/>
          <p:cNvSpPr>
            <a:spLocks noChangeArrowheads="1"/>
          </p:cNvSpPr>
          <p:nvPr/>
        </p:nvSpPr>
        <p:spPr bwMode="auto">
          <a:xfrm>
            <a:off x="0" y="9429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66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2662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67744" y="2708920"/>
            <a:ext cx="4400550" cy="485775"/>
          </a:xfrm>
          <a:prstGeom prst="rect">
            <a:avLst/>
          </a:prstGeom>
          <a:noFill/>
        </p:spPr>
      </p:pic>
      <p:sp>
        <p:nvSpPr>
          <p:cNvPr id="26630" name="Rectangle 6"/>
          <p:cNvSpPr>
            <a:spLocks noChangeArrowheads="1"/>
          </p:cNvSpPr>
          <p:nvPr/>
        </p:nvSpPr>
        <p:spPr bwMode="auto">
          <a:xfrm>
            <a:off x="0" y="9429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66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26631"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03848" y="3501008"/>
            <a:ext cx="2520280" cy="792088"/>
          </a:xfrm>
          <a:prstGeom prst="rect">
            <a:avLst/>
          </a:prstGeom>
          <a:noFill/>
        </p:spPr>
      </p:pic>
      <p:sp>
        <p:nvSpPr>
          <p:cNvPr id="26633" name="Rectangle 9"/>
          <p:cNvSpPr>
            <a:spLocks noChangeArrowheads="1"/>
          </p:cNvSpPr>
          <p:nvPr/>
        </p:nvSpPr>
        <p:spPr bwMode="auto">
          <a:xfrm>
            <a:off x="0" y="11906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6635"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26634" name="Picture 10"/>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115616" y="4509120"/>
            <a:ext cx="6912768" cy="864096"/>
          </a:xfrm>
          <a:prstGeom prst="rect">
            <a:avLst/>
          </a:prstGeom>
          <a:noFill/>
        </p:spPr>
      </p:pic>
      <p:sp>
        <p:nvSpPr>
          <p:cNvPr id="26636" name="Rectangle 12"/>
          <p:cNvSpPr>
            <a:spLocks noChangeArrowheads="1"/>
          </p:cNvSpPr>
          <p:nvPr/>
        </p:nvSpPr>
        <p:spPr bwMode="auto">
          <a:xfrm>
            <a:off x="0" y="10572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266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26637" name="Picture 13"/>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4355976" y="5661248"/>
            <a:ext cx="3240360" cy="432048"/>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EKF-SLAM (2)</a:t>
            </a:r>
            <a:endParaRPr lang="el-GR" dirty="0"/>
          </a:p>
        </p:txBody>
      </p:sp>
      <p:sp>
        <p:nvSpPr>
          <p:cNvPr id="3" name="2 - Θέση περιεχομένου"/>
          <p:cNvSpPr>
            <a:spLocks noGrp="1"/>
          </p:cNvSpPr>
          <p:nvPr>
            <p:ph idx="1"/>
          </p:nvPr>
        </p:nvSpPr>
        <p:spPr>
          <a:xfrm>
            <a:off x="467544" y="1412776"/>
            <a:ext cx="8229600" cy="4525963"/>
          </a:xfrm>
        </p:spPr>
        <p:txBody>
          <a:bodyPr/>
          <a:lstStyle/>
          <a:p>
            <a:r>
              <a:rPr lang="en-US" sz="2800" dirty="0" smtClean="0"/>
              <a:t>Time update:</a:t>
            </a:r>
          </a:p>
          <a:p>
            <a:endParaRPr lang="en-US" sz="2800" dirty="0"/>
          </a:p>
          <a:p>
            <a:endParaRPr lang="en-US" sz="2800" dirty="0" smtClean="0"/>
          </a:p>
          <a:p>
            <a:r>
              <a:rPr lang="en-US" sz="2800" dirty="0" smtClean="0"/>
              <a:t>Observation update:</a:t>
            </a:r>
          </a:p>
          <a:p>
            <a:endParaRPr lang="en-US" sz="2800" dirty="0"/>
          </a:p>
          <a:p>
            <a:endParaRPr lang="en-US" sz="2800" dirty="0" smtClean="0"/>
          </a:p>
          <a:p>
            <a:pPr>
              <a:buNone/>
            </a:pPr>
            <a:r>
              <a:rPr lang="en-US" sz="2800" dirty="0" smtClean="0"/>
              <a:t>Where:</a:t>
            </a:r>
          </a:p>
          <a:p>
            <a:pPr>
              <a:buNone/>
            </a:pPr>
            <a:endParaRPr lang="el-GR" dirty="0"/>
          </a:p>
        </p:txBody>
      </p:sp>
      <p:sp>
        <p:nvSpPr>
          <p:cNvPr id="307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30724"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0723"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35696" y="1844824"/>
            <a:ext cx="5057775" cy="676275"/>
          </a:xfrm>
          <a:prstGeom prst="rect">
            <a:avLst/>
          </a:prstGeom>
          <a:noFill/>
        </p:spPr>
      </p:pic>
      <p:sp>
        <p:nvSpPr>
          <p:cNvPr id="30725" name="Rectangle 5"/>
          <p:cNvSpPr>
            <a:spLocks noChangeArrowheads="1"/>
          </p:cNvSpPr>
          <p:nvPr/>
        </p:nvSpPr>
        <p:spPr bwMode="auto">
          <a:xfrm>
            <a:off x="0" y="113347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30727"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30729"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0728"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03648" y="2420888"/>
            <a:ext cx="6156684" cy="576064"/>
          </a:xfrm>
          <a:prstGeom prst="rect">
            <a:avLst/>
          </a:prstGeom>
          <a:noFill/>
        </p:spPr>
      </p:pic>
      <p:sp>
        <p:nvSpPr>
          <p:cNvPr id="30730" name="Rectangle 10"/>
          <p:cNvSpPr>
            <a:spLocks noChangeArrowheads="1"/>
          </p:cNvSpPr>
          <p:nvPr/>
        </p:nvSpPr>
        <p:spPr bwMode="auto">
          <a:xfrm>
            <a:off x="0" y="9144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30732"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0731"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115616" y="3356992"/>
            <a:ext cx="6995063" cy="864096"/>
          </a:xfrm>
          <a:prstGeom prst="rect">
            <a:avLst/>
          </a:prstGeom>
          <a:noFill/>
        </p:spPr>
      </p:pic>
      <p:sp>
        <p:nvSpPr>
          <p:cNvPr id="30733" name="Rectangle 13"/>
          <p:cNvSpPr>
            <a:spLocks noChangeArrowheads="1"/>
          </p:cNvSpPr>
          <p:nvPr/>
        </p:nvSpPr>
        <p:spPr bwMode="auto">
          <a:xfrm>
            <a:off x="5796136" y="4869160"/>
            <a:ext cx="28083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Arial" pitchFamily="34" charset="0"/>
                <a:cs typeface="Arial" pitchFamily="34" charset="0"/>
              </a:rPr>
              <a:t>Do you remember </a:t>
            </a:r>
          </a:p>
          <a:p>
            <a:pPr marL="0" marR="0" lvl="0" indent="0" algn="l" defTabSz="914400" rtl="0" eaLnBrk="1" fontAlgn="base" latinLnBrk="0" hangingPunct="1">
              <a:lnSpc>
                <a:spcPct val="100000"/>
              </a:lnSpc>
              <a:spcBef>
                <a:spcPct val="0"/>
              </a:spcBef>
              <a:spcAft>
                <a:spcPct val="0"/>
              </a:spcAft>
              <a:buClrTx/>
              <a:buSzTx/>
              <a:buFontTx/>
              <a:buNone/>
              <a:tabLst/>
            </a:pPr>
            <a:r>
              <a:rPr lang="en-US" sz="2400" dirty="0" smtClean="0">
                <a:solidFill>
                  <a:srgbClr val="FF0000"/>
                </a:solidFill>
                <a:latin typeface="Arial" pitchFamily="34" charset="0"/>
                <a:cs typeface="Arial" pitchFamily="34" charset="0"/>
              </a:rPr>
              <a:t>the Q, W, R, S ?</a:t>
            </a:r>
            <a:endParaRPr kumimoji="0" lang="el-GR" sz="2400" b="0" i="0" u="none" strike="noStrike" cap="none" normalizeH="0" baseline="0" dirty="0" smtClean="0">
              <a:ln>
                <a:noFill/>
              </a:ln>
              <a:solidFill>
                <a:srgbClr val="FF0000"/>
              </a:solidFill>
              <a:effectLst/>
              <a:latin typeface="Arial" pitchFamily="34" charset="0"/>
              <a:cs typeface="Arial" pitchFamily="34" charset="0"/>
            </a:endParaRPr>
          </a:p>
        </p:txBody>
      </p:sp>
      <p:sp>
        <p:nvSpPr>
          <p:cNvPr id="30735"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0734" name="Picture 14"/>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195736" y="4005064"/>
            <a:ext cx="4248472" cy="608699"/>
          </a:xfrm>
          <a:prstGeom prst="rect">
            <a:avLst/>
          </a:prstGeom>
          <a:noFill/>
        </p:spPr>
      </p:pic>
      <p:sp>
        <p:nvSpPr>
          <p:cNvPr id="30736" name="Rectangle 16"/>
          <p:cNvSpPr>
            <a:spLocks noChangeArrowheads="1"/>
          </p:cNvSpPr>
          <p:nvPr/>
        </p:nvSpPr>
        <p:spPr bwMode="auto">
          <a:xfrm>
            <a:off x="0" y="9239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30738"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0737" name="Picture 1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475656" y="4941168"/>
            <a:ext cx="3752850" cy="533400"/>
          </a:xfrm>
          <a:prstGeom prst="rect">
            <a:avLst/>
          </a:prstGeom>
          <a:noFill/>
        </p:spPr>
      </p:pic>
      <p:sp>
        <p:nvSpPr>
          <p:cNvPr id="30739" name="Rectangle 19"/>
          <p:cNvSpPr>
            <a:spLocks noChangeArrowheads="1"/>
          </p:cNvSpPr>
          <p:nvPr/>
        </p:nvSpPr>
        <p:spPr bwMode="auto">
          <a:xfrm>
            <a:off x="0" y="990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30741"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0740" name="Picture 20"/>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1475656" y="5373216"/>
            <a:ext cx="3028950" cy="542925"/>
          </a:xfrm>
          <a:prstGeom prst="rect">
            <a:avLst/>
          </a:prstGeom>
          <a:noFill/>
        </p:spPr>
      </p:pic>
      <p:sp>
        <p:nvSpPr>
          <p:cNvPr id="30742" name="Rectangle 22"/>
          <p:cNvSpPr>
            <a:spLocks noChangeArrowheads="1"/>
          </p:cNvSpPr>
          <p:nvPr/>
        </p:nvSpPr>
        <p:spPr bwMode="auto">
          <a:xfrm>
            <a:off x="0" y="1000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EKF-SLAM (3)</a:t>
            </a:r>
            <a:endParaRPr lang="el-GR" dirty="0"/>
          </a:p>
        </p:txBody>
      </p:sp>
      <p:sp>
        <p:nvSpPr>
          <p:cNvPr id="3" name="2 - Θέση περιεχομένου"/>
          <p:cNvSpPr>
            <a:spLocks noGrp="1"/>
          </p:cNvSpPr>
          <p:nvPr>
            <p:ph idx="1"/>
          </p:nvPr>
        </p:nvSpPr>
        <p:spPr>
          <a:xfrm>
            <a:off x="467544" y="1340768"/>
            <a:ext cx="4114800" cy="4525963"/>
          </a:xfrm>
        </p:spPr>
        <p:txBody>
          <a:bodyPr>
            <a:noAutofit/>
          </a:bodyPr>
          <a:lstStyle/>
          <a:p>
            <a:r>
              <a:rPr lang="en-US" sz="2000" dirty="0" smtClean="0"/>
              <a:t>The individual landmark variances converge toward a lower bound determined by initial uncertainties in robot position and observations.</a:t>
            </a:r>
          </a:p>
          <a:p>
            <a:r>
              <a:rPr lang="en-US" sz="2000" dirty="0" smtClean="0"/>
              <a:t>The observation update step requires that all landmarks and the joint covariance matrix be updated every time an observation is made.</a:t>
            </a:r>
          </a:p>
          <a:p>
            <a:r>
              <a:rPr lang="en-US" sz="2000" dirty="0" smtClean="0"/>
              <a:t>Computation grows </a:t>
            </a:r>
            <a:r>
              <a:rPr lang="en-US" sz="2000" dirty="0" err="1"/>
              <a:t>q</a:t>
            </a:r>
            <a:r>
              <a:rPr lang="en-US" sz="2000" dirty="0" err="1" smtClean="0"/>
              <a:t>uadratically</a:t>
            </a:r>
            <a:r>
              <a:rPr lang="en-US" sz="2000" dirty="0" smtClean="0"/>
              <a:t> with the number of landmarks!</a:t>
            </a:r>
          </a:p>
          <a:p>
            <a:r>
              <a:rPr lang="en-US" sz="2000" dirty="0" smtClean="0"/>
              <a:t>Although, some techniques have been developed for real time implementation even with many thousands of landmarks.</a:t>
            </a:r>
            <a:endParaRPr lang="el-GR" sz="2000" dirty="0"/>
          </a:p>
        </p:txBody>
      </p:sp>
      <p:pic>
        <p:nvPicPr>
          <p:cNvPr id="31746" name="Picture 2" descr="C:\Users\Mariosx\Desktop\560344bf8876d.png"/>
          <p:cNvPicPr>
            <a:picLocks noChangeAspect="1" noChangeArrowheads="1"/>
          </p:cNvPicPr>
          <p:nvPr/>
        </p:nvPicPr>
        <p:blipFill>
          <a:blip r:embed="rId2" cstate="print"/>
          <a:srcRect/>
          <a:stretch>
            <a:fillRect/>
          </a:stretch>
        </p:blipFill>
        <p:spPr bwMode="auto">
          <a:xfrm>
            <a:off x="4644008" y="1628800"/>
            <a:ext cx="4242102" cy="3682380"/>
          </a:xfrm>
          <a:prstGeom prst="rect">
            <a:avLst/>
          </a:prstGeom>
          <a:noFill/>
        </p:spPr>
      </p:pic>
      <p:sp>
        <p:nvSpPr>
          <p:cNvPr id="5" name="4 - Ορθογώνιο"/>
          <p:cNvSpPr/>
          <p:nvPr/>
        </p:nvSpPr>
        <p:spPr>
          <a:xfrm>
            <a:off x="5220072" y="5589240"/>
            <a:ext cx="3707904" cy="369332"/>
          </a:xfrm>
          <a:prstGeom prst="rect">
            <a:avLst/>
          </a:prstGeom>
        </p:spPr>
        <p:txBody>
          <a:bodyPr wrap="square">
            <a:spAutoFit/>
          </a:bodyPr>
          <a:lstStyle/>
          <a:p>
            <a:r>
              <a:rPr lang="en-US" dirty="0" smtClean="0">
                <a:solidFill>
                  <a:srgbClr val="FF0000"/>
                </a:solidFill>
              </a:rPr>
              <a:t>Any comments on this plot?</a:t>
            </a:r>
            <a:endParaRPr lang="el-GR"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EKF-SLAM (4)</a:t>
            </a:r>
            <a:endParaRPr lang="el-GR" dirty="0"/>
          </a:p>
        </p:txBody>
      </p:sp>
      <p:sp>
        <p:nvSpPr>
          <p:cNvPr id="3" name="2 - Θέση περιεχομένου"/>
          <p:cNvSpPr>
            <a:spLocks noGrp="1"/>
          </p:cNvSpPr>
          <p:nvPr>
            <p:ph idx="1"/>
          </p:nvPr>
        </p:nvSpPr>
        <p:spPr/>
        <p:txBody>
          <a:bodyPr>
            <a:normAutofit/>
          </a:bodyPr>
          <a:lstStyle/>
          <a:p>
            <a:r>
              <a:rPr lang="en-US" dirty="0" smtClean="0"/>
              <a:t>Some disadvantages of the method:</a:t>
            </a:r>
          </a:p>
          <a:p>
            <a:pPr lvl="1"/>
            <a:r>
              <a:rPr lang="en-US" dirty="0" smtClean="0"/>
              <a:t>The standard formulation of the EKF-SLAM solution is especially fragile to incorrect association of observations to landmarks.</a:t>
            </a:r>
          </a:p>
          <a:p>
            <a:pPr lvl="1"/>
            <a:r>
              <a:rPr lang="en-US" dirty="0" smtClean="0"/>
              <a:t>The loop-closure problem.</a:t>
            </a:r>
          </a:p>
          <a:p>
            <a:pPr lvl="1"/>
            <a:r>
              <a:rPr lang="en-US" dirty="0" smtClean="0"/>
              <a:t>The association problem.</a:t>
            </a:r>
          </a:p>
          <a:p>
            <a:pPr lvl="1"/>
            <a:r>
              <a:rPr lang="en-US" dirty="0" smtClean="0"/>
              <a:t>EKF-SLAM employs </a:t>
            </a:r>
            <a:r>
              <a:rPr lang="en-US" dirty="0" err="1" smtClean="0"/>
              <a:t>linearized</a:t>
            </a:r>
            <a:r>
              <a:rPr lang="en-US" dirty="0" smtClean="0"/>
              <a:t> models of nonlinear motion and observation models. Nonlinearity can be a significant problem!</a:t>
            </a:r>
            <a:endParaRPr lang="el-GR" dirty="0"/>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FastSLAM</a:t>
            </a:r>
            <a:r>
              <a:rPr lang="en-US" dirty="0" smtClean="0"/>
              <a:t> (1)</a:t>
            </a:r>
            <a:endParaRPr lang="el-GR" dirty="0"/>
          </a:p>
        </p:txBody>
      </p:sp>
      <p:sp>
        <p:nvSpPr>
          <p:cNvPr id="3" name="2 - Θέση περιεχομένου"/>
          <p:cNvSpPr>
            <a:spLocks noGrp="1"/>
          </p:cNvSpPr>
          <p:nvPr>
            <p:ph idx="1"/>
          </p:nvPr>
        </p:nvSpPr>
        <p:spPr/>
        <p:txBody>
          <a:bodyPr/>
          <a:lstStyle/>
          <a:p>
            <a:r>
              <a:rPr lang="en-US" dirty="0" err="1" smtClean="0"/>
              <a:t>FastSLAM</a:t>
            </a:r>
            <a:r>
              <a:rPr lang="en-US" dirty="0" smtClean="0"/>
              <a:t> breaks the assumptions of the nonlinear process model and non-Gaussian pose distribution that are used in EKF-SLAM.</a:t>
            </a:r>
          </a:p>
          <a:p>
            <a:r>
              <a:rPr lang="en-US" dirty="0" err="1" smtClean="0"/>
              <a:t>FastSLAM</a:t>
            </a:r>
            <a:r>
              <a:rPr lang="en-US" dirty="0" smtClean="0"/>
              <a:t> is based on:</a:t>
            </a:r>
          </a:p>
          <a:p>
            <a:pPr lvl="1"/>
            <a:r>
              <a:rPr lang="en-US" dirty="0" smtClean="0"/>
              <a:t>Monte Carlo Sampling, or </a:t>
            </a:r>
          </a:p>
          <a:p>
            <a:pPr lvl="1"/>
            <a:r>
              <a:rPr lang="en-US" dirty="0" smtClean="0"/>
              <a:t>Particle Filtering</a:t>
            </a:r>
          </a:p>
          <a:p>
            <a:r>
              <a:rPr lang="en-US" dirty="0" smtClean="0"/>
              <a:t>Still </a:t>
            </a:r>
            <a:r>
              <a:rPr lang="en-US" dirty="0" err="1" smtClean="0"/>
              <a:t>linearizes</a:t>
            </a:r>
            <a:r>
              <a:rPr lang="en-US" dirty="0" smtClean="0"/>
              <a:t> but in an more reasonable approximation.</a:t>
            </a:r>
          </a:p>
          <a:p>
            <a:pPr lvl="1"/>
            <a:endParaRPr lang="el-GR"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What is the SLAM problem?</a:t>
            </a:r>
            <a:endParaRPr lang="el-GR" dirty="0"/>
          </a:p>
        </p:txBody>
      </p:sp>
      <p:sp>
        <p:nvSpPr>
          <p:cNvPr id="3" name="2 - Θέση περιεχομένου"/>
          <p:cNvSpPr>
            <a:spLocks noGrp="1"/>
          </p:cNvSpPr>
          <p:nvPr>
            <p:ph idx="1"/>
          </p:nvPr>
        </p:nvSpPr>
        <p:spPr/>
        <p:txBody>
          <a:bodyPr/>
          <a:lstStyle/>
          <a:p>
            <a:r>
              <a:rPr lang="en-US" dirty="0" smtClean="0"/>
              <a:t>The problem could described in the following question:</a:t>
            </a:r>
          </a:p>
          <a:p>
            <a:pPr>
              <a:buNone/>
            </a:pPr>
            <a:r>
              <a:rPr lang="en-US" dirty="0" smtClean="0"/>
              <a:t>	“</a:t>
            </a:r>
            <a:r>
              <a:rPr lang="en-US" i="1" dirty="0" smtClean="0"/>
              <a:t>If we leave a robot in an unknown location in an unknown environment can the robot make a satisfactory map while simultaneously being able to find its pose in that map?”</a:t>
            </a:r>
            <a:endParaRPr lang="en-US" dirty="0" smtClean="0"/>
          </a:p>
          <a:p>
            <a:r>
              <a:rPr lang="en-US" dirty="0" smtClean="0"/>
              <a:t>The solution to this problem </a:t>
            </a:r>
            <a:r>
              <a:rPr lang="en-US" b="1" dirty="0" smtClean="0"/>
              <a:t>was</a:t>
            </a:r>
            <a:r>
              <a:rPr lang="en-US" dirty="0" smtClean="0"/>
              <a:t> the “Holy Grail” of the field of mobile robotics. </a:t>
            </a:r>
            <a:r>
              <a:rPr lang="en-US" dirty="0" smtClean="0">
                <a:solidFill>
                  <a:srgbClr val="FF0000"/>
                </a:solidFill>
              </a:rPr>
              <a:t>Why?</a:t>
            </a:r>
          </a:p>
          <a:p>
            <a:pPr>
              <a:buNone/>
            </a:pPr>
            <a:endParaRPr lang="en-US" i="1" dirty="0" smtClean="0"/>
          </a:p>
          <a:p>
            <a:pPr>
              <a:buNone/>
            </a:pPr>
            <a:endParaRPr lang="el-GR" i="1"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FastSLAM</a:t>
            </a:r>
            <a:r>
              <a:rPr lang="en-US" dirty="0" smtClean="0"/>
              <a:t> (2)</a:t>
            </a:r>
            <a:endParaRPr lang="el-GR" dirty="0"/>
          </a:p>
        </p:txBody>
      </p:sp>
      <p:sp>
        <p:nvSpPr>
          <p:cNvPr id="3" name="2 - Θέση περιεχομένου"/>
          <p:cNvSpPr>
            <a:spLocks noGrp="1"/>
          </p:cNvSpPr>
          <p:nvPr>
            <p:ph idx="1"/>
          </p:nvPr>
        </p:nvSpPr>
        <p:spPr/>
        <p:txBody>
          <a:bodyPr>
            <a:normAutofit fontScale="85000" lnSpcReduction="20000"/>
          </a:bodyPr>
          <a:lstStyle/>
          <a:p>
            <a:r>
              <a:rPr lang="en-US" sz="2800" dirty="0" smtClean="0"/>
              <a:t>SLAM is a problem with high dimensionality, so it is computationally hard to make a direct application to every particle.</a:t>
            </a:r>
          </a:p>
          <a:p>
            <a:r>
              <a:rPr lang="en-US" sz="2800" dirty="0" smtClean="0"/>
              <a:t>We can reduce the sample-space by applying </a:t>
            </a:r>
            <a:r>
              <a:rPr lang="en-US" sz="2800" dirty="0" err="1" smtClean="0"/>
              <a:t>Rao-Blackwellization</a:t>
            </a:r>
            <a:r>
              <a:rPr lang="en-US" sz="2800" dirty="0" smtClean="0"/>
              <a:t> (R-B): P(x</a:t>
            </a:r>
            <a:r>
              <a:rPr lang="en-US" sz="2800" baseline="-25000" dirty="0" smtClean="0"/>
              <a:t>1</a:t>
            </a:r>
            <a:r>
              <a:rPr lang="en-US" sz="2800" dirty="0" smtClean="0"/>
              <a:t>,x</a:t>
            </a:r>
            <a:r>
              <a:rPr lang="en-US" sz="2800" baseline="-25000" dirty="0" smtClean="0"/>
              <a:t>2</a:t>
            </a:r>
            <a:r>
              <a:rPr lang="en-US" sz="2800" dirty="0" smtClean="0"/>
              <a:t>)=P(x</a:t>
            </a:r>
            <a:r>
              <a:rPr lang="en-US" sz="2800" baseline="-25000" dirty="0" smtClean="0"/>
              <a:t>2</a:t>
            </a:r>
            <a:r>
              <a:rPr lang="en-US" sz="2800" dirty="0" smtClean="0"/>
              <a:t>|x</a:t>
            </a:r>
            <a:r>
              <a:rPr lang="en-US" sz="2800" baseline="-25000" dirty="0" smtClean="0"/>
              <a:t>1</a:t>
            </a:r>
            <a:r>
              <a:rPr lang="en-US" sz="2800" dirty="0" smtClean="0"/>
              <a:t>)P(x</a:t>
            </a:r>
            <a:r>
              <a:rPr lang="en-US" sz="2800" baseline="-25000" dirty="0" smtClean="0"/>
              <a:t>1</a:t>
            </a:r>
            <a:r>
              <a:rPr lang="en-US" sz="2800" dirty="0" smtClean="0"/>
              <a:t>). If we are able to present analytically  the P(x</a:t>
            </a:r>
            <a:r>
              <a:rPr lang="en-US" sz="2800" baseline="-25000" dirty="0" smtClean="0"/>
              <a:t>2</a:t>
            </a:r>
            <a:r>
              <a:rPr lang="en-US" sz="2800" dirty="0" smtClean="0"/>
              <a:t>|x</a:t>
            </a:r>
            <a:r>
              <a:rPr lang="en-US" sz="2800" baseline="-25000" dirty="0" smtClean="0"/>
              <a:t>1</a:t>
            </a:r>
            <a:r>
              <a:rPr lang="en-US" sz="2800" dirty="0" smtClean="0"/>
              <a:t>) we only need to sample P(x</a:t>
            </a:r>
            <a:r>
              <a:rPr lang="en-US" sz="2800" baseline="-25000" dirty="0" smtClean="0"/>
              <a:t>1</a:t>
            </a:r>
            <a:r>
              <a:rPr lang="en-US" sz="2800" dirty="0" smtClean="0"/>
              <a:t>). So the joint distribution is presented by the set </a:t>
            </a:r>
            <a:r>
              <a:rPr lang="nn-NO" sz="2800" dirty="0" smtClean="0"/>
              <a:t>{x</a:t>
            </a:r>
            <a:r>
              <a:rPr lang="nn-NO" sz="2800" baseline="-25000" dirty="0" smtClean="0"/>
              <a:t>1</a:t>
            </a:r>
            <a:r>
              <a:rPr lang="nn-NO" sz="2800" dirty="0" smtClean="0"/>
              <a:t>(i) , P(x</a:t>
            </a:r>
            <a:r>
              <a:rPr lang="nn-NO" sz="2800" baseline="-25000" dirty="0" smtClean="0"/>
              <a:t>2</a:t>
            </a:r>
            <a:r>
              <a:rPr lang="nn-NO" sz="2800" dirty="0" smtClean="0"/>
              <a:t>|x</a:t>
            </a:r>
            <a:r>
              <a:rPr lang="nn-NO" sz="2800" baseline="-25000" dirty="0" smtClean="0"/>
              <a:t>1</a:t>
            </a:r>
            <a:r>
              <a:rPr lang="nn-NO" sz="2800" baseline="30000" dirty="0" smtClean="0"/>
              <a:t>(i)</a:t>
            </a:r>
            <a:r>
              <a:rPr lang="nn-NO" sz="2800" dirty="0" smtClean="0"/>
              <a:t> }</a:t>
            </a:r>
            <a:r>
              <a:rPr lang="nn-NO" sz="2800" baseline="-25000" dirty="0" smtClean="0"/>
              <a:t>i</a:t>
            </a:r>
            <a:r>
              <a:rPr lang="nn-NO" sz="2800" baseline="30000" dirty="0" smtClean="0"/>
              <a:t>N</a:t>
            </a:r>
            <a:r>
              <a:rPr lang="en-US" sz="2800" baseline="-25000" dirty="0"/>
              <a:t> </a:t>
            </a:r>
            <a:r>
              <a:rPr lang="en-US" sz="2800" dirty="0" smtClean="0"/>
              <a:t>and the marginal:</a:t>
            </a:r>
          </a:p>
          <a:p>
            <a:pPr>
              <a:buNone/>
            </a:pPr>
            <a:r>
              <a:rPr lang="en-US" sz="2800" dirty="0" smtClean="0"/>
              <a:t>                                       </a:t>
            </a:r>
          </a:p>
          <a:p>
            <a:pPr>
              <a:buNone/>
            </a:pPr>
            <a:endParaRPr lang="en-US" sz="2800" dirty="0" smtClean="0"/>
          </a:p>
          <a:p>
            <a:pPr>
              <a:buNone/>
            </a:pPr>
            <a:endParaRPr lang="en-US" sz="2800" dirty="0" smtClean="0"/>
          </a:p>
          <a:p>
            <a:pPr>
              <a:buNone/>
            </a:pPr>
            <a:r>
              <a:rPr lang="en-US" sz="2800" dirty="0" smtClean="0"/>
              <a:t>can be obtained with a greater accuracy than by sampling over the joint space.</a:t>
            </a:r>
            <a:endParaRPr lang="el-GR" sz="2800" dirty="0"/>
          </a:p>
        </p:txBody>
      </p:sp>
      <p:sp>
        <p:nvSpPr>
          <p:cNvPr id="3277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276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15616" y="4077072"/>
            <a:ext cx="3312368" cy="1121109"/>
          </a:xfrm>
          <a:prstGeom prst="rect">
            <a:avLst/>
          </a:prstGeom>
          <a:noFill/>
        </p:spPr>
      </p:pic>
      <p:sp>
        <p:nvSpPr>
          <p:cNvPr id="32771" name="Rectangle 3"/>
          <p:cNvSpPr>
            <a:spLocks noChangeArrowheads="1"/>
          </p:cNvSpPr>
          <p:nvPr/>
        </p:nvSpPr>
        <p:spPr bwMode="auto">
          <a:xfrm>
            <a:off x="0" y="17145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FastSLAM</a:t>
            </a:r>
            <a:r>
              <a:rPr lang="en-US" dirty="0" smtClean="0"/>
              <a:t> (3)</a:t>
            </a:r>
            <a:endParaRPr lang="el-GR" dirty="0"/>
          </a:p>
        </p:txBody>
      </p:sp>
      <p:sp>
        <p:nvSpPr>
          <p:cNvPr id="3" name="2 - Θέση περιεχομένου"/>
          <p:cNvSpPr>
            <a:spLocks noGrp="1"/>
          </p:cNvSpPr>
          <p:nvPr>
            <p:ph idx="1"/>
          </p:nvPr>
        </p:nvSpPr>
        <p:spPr>
          <a:xfrm>
            <a:off x="457200" y="1600201"/>
            <a:ext cx="8229600" cy="2548879"/>
          </a:xfrm>
        </p:spPr>
        <p:txBody>
          <a:bodyPr>
            <a:normAutofit fontScale="85000" lnSpcReduction="20000"/>
          </a:bodyPr>
          <a:lstStyle/>
          <a:p>
            <a:r>
              <a:rPr lang="en-US" sz="2400" dirty="0" smtClean="0"/>
              <a:t>The joint SLAM state may be factored into a vehicle component and a conditional map component:</a:t>
            </a:r>
          </a:p>
          <a:p>
            <a:endParaRPr lang="en-US" sz="2400" dirty="0" smtClean="0"/>
          </a:p>
          <a:p>
            <a:endParaRPr lang="en-US" sz="2400" dirty="0" smtClean="0"/>
          </a:p>
          <a:p>
            <a:r>
              <a:rPr lang="en-US" sz="2400" dirty="0" smtClean="0"/>
              <a:t>The probability distribution depends on the entire trajectory X</a:t>
            </a:r>
            <a:r>
              <a:rPr lang="en-US" sz="2400" baseline="-25000" dirty="0" smtClean="0"/>
              <a:t>0:k</a:t>
            </a:r>
            <a:r>
              <a:rPr lang="en-US" sz="2400" dirty="0" smtClean="0"/>
              <a:t> and not the </a:t>
            </a:r>
            <a:r>
              <a:rPr lang="en-US" sz="2400" dirty="0" err="1" smtClean="0"/>
              <a:t>x</a:t>
            </a:r>
            <a:r>
              <a:rPr lang="en-US" sz="2400" baseline="-25000" dirty="0" err="1" smtClean="0"/>
              <a:t>k</a:t>
            </a:r>
            <a:r>
              <a:rPr lang="en-US" sz="2400" dirty="0" smtClean="0"/>
              <a:t>, because conditioned on the trajectory the map landmarks become </a:t>
            </a:r>
            <a:r>
              <a:rPr lang="en-US" sz="2400" dirty="0" err="1" smtClean="0"/>
              <a:t>independed</a:t>
            </a:r>
            <a:r>
              <a:rPr lang="en-US" sz="2400" dirty="0" smtClean="0"/>
              <a:t> and that is the reason for its speed.</a:t>
            </a:r>
          </a:p>
          <a:p>
            <a:r>
              <a:rPr lang="en-US" sz="2400" dirty="0" smtClean="0"/>
              <a:t>The map is represented with linear complexity rather than quadratic complexity.</a:t>
            </a:r>
            <a:endParaRPr lang="el-GR" sz="2400" dirty="0"/>
          </a:p>
        </p:txBody>
      </p:sp>
      <p:sp>
        <p:nvSpPr>
          <p:cNvPr id="3584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5841"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339752" y="2060848"/>
            <a:ext cx="3888432" cy="649143"/>
          </a:xfrm>
          <a:prstGeom prst="rect">
            <a:avLst/>
          </a:prstGeom>
          <a:noFill/>
        </p:spPr>
      </p:pic>
      <p:sp>
        <p:nvSpPr>
          <p:cNvPr id="35843" name="Rectangle 3"/>
          <p:cNvSpPr>
            <a:spLocks noChangeArrowheads="1"/>
          </p:cNvSpPr>
          <p:nvPr/>
        </p:nvSpPr>
        <p:spPr bwMode="auto">
          <a:xfrm>
            <a:off x="0" y="14192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pic>
        <p:nvPicPr>
          <p:cNvPr id="35844" name="Picture 4" descr="C:\Users\Mariosx\Desktop\5603a7e1333ca.png"/>
          <p:cNvPicPr>
            <a:picLocks noChangeAspect="1" noChangeArrowheads="1"/>
          </p:cNvPicPr>
          <p:nvPr/>
        </p:nvPicPr>
        <p:blipFill>
          <a:blip r:embed="rId3" cstate="print"/>
          <a:srcRect/>
          <a:stretch>
            <a:fillRect/>
          </a:stretch>
        </p:blipFill>
        <p:spPr bwMode="auto">
          <a:xfrm>
            <a:off x="2123728" y="3861048"/>
            <a:ext cx="4896022" cy="2808312"/>
          </a:xfrm>
          <a:prstGeom prst="rect">
            <a:avLst/>
          </a:prstGeom>
          <a:noFill/>
        </p:spPr>
      </p:pic>
    </p:spTree>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FastSLAM</a:t>
            </a:r>
            <a:r>
              <a:rPr lang="en-US" dirty="0" smtClean="0"/>
              <a:t> (4)</a:t>
            </a:r>
            <a:endParaRPr lang="el-GR" dirty="0"/>
          </a:p>
        </p:txBody>
      </p:sp>
      <p:sp>
        <p:nvSpPr>
          <p:cNvPr id="3" name="2 - Θέση περιεχομένου"/>
          <p:cNvSpPr>
            <a:spLocks noGrp="1"/>
          </p:cNvSpPr>
          <p:nvPr>
            <p:ph idx="1"/>
          </p:nvPr>
        </p:nvSpPr>
        <p:spPr/>
        <p:txBody>
          <a:bodyPr>
            <a:normAutofit/>
          </a:bodyPr>
          <a:lstStyle/>
          <a:p>
            <a:r>
              <a:rPr lang="en-US" sz="2800" dirty="0" smtClean="0"/>
              <a:t>The joint distribution is represented by the set:</a:t>
            </a:r>
          </a:p>
          <a:p>
            <a:endParaRPr lang="en-US" sz="2800" dirty="0"/>
          </a:p>
          <a:p>
            <a:pPr>
              <a:buNone/>
            </a:pPr>
            <a:endParaRPr lang="en-US" sz="2800" dirty="0" smtClean="0"/>
          </a:p>
          <a:p>
            <a:r>
              <a:rPr lang="en-US" sz="2800" dirty="0" smtClean="0"/>
              <a:t>And each particle is composed of </a:t>
            </a:r>
            <a:r>
              <a:rPr lang="en-US" sz="2800" dirty="0" err="1" smtClean="0"/>
              <a:t>independed</a:t>
            </a:r>
            <a:r>
              <a:rPr lang="en-US" sz="2800" dirty="0" smtClean="0"/>
              <a:t> normal distributions:</a:t>
            </a:r>
          </a:p>
          <a:p>
            <a:endParaRPr lang="en-US" sz="2800" dirty="0" smtClean="0"/>
          </a:p>
          <a:p>
            <a:r>
              <a:rPr lang="en-US" sz="2800" dirty="0" smtClean="0"/>
              <a:t>Then we just process each particle as an EKF measurement update from a known pose.</a:t>
            </a:r>
          </a:p>
          <a:p>
            <a:pPr>
              <a:buNone/>
            </a:pPr>
            <a:endParaRPr lang="en-US" sz="2800" dirty="0" smtClean="0"/>
          </a:p>
          <a:p>
            <a:pPr>
              <a:buNone/>
            </a:pPr>
            <a:endParaRPr lang="en-US" sz="2800" dirty="0"/>
          </a:p>
          <a:p>
            <a:pPr>
              <a:buNone/>
            </a:pPr>
            <a:endParaRPr lang="en-US" sz="2800" dirty="0" smtClean="0"/>
          </a:p>
          <a:p>
            <a:pPr>
              <a:buNone/>
            </a:pPr>
            <a:endParaRPr lang="el-GR" sz="2800" dirty="0"/>
          </a:p>
        </p:txBody>
      </p:sp>
      <p:sp>
        <p:nvSpPr>
          <p:cNvPr id="3686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686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67744" y="2204864"/>
            <a:ext cx="3838575" cy="723900"/>
          </a:xfrm>
          <a:prstGeom prst="rect">
            <a:avLst/>
          </a:prstGeom>
          <a:noFill/>
        </p:spPr>
      </p:pic>
      <p:sp>
        <p:nvSpPr>
          <p:cNvPr id="36867" name="Rectangle 3"/>
          <p:cNvSpPr>
            <a:spLocks noChangeArrowheads="1"/>
          </p:cNvSpPr>
          <p:nvPr/>
        </p:nvSpPr>
        <p:spPr bwMode="auto">
          <a:xfrm>
            <a:off x="0" y="1181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3686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6868"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267744" y="3717032"/>
            <a:ext cx="4824536" cy="1074142"/>
          </a:xfrm>
          <a:prstGeom prst="rect">
            <a:avLst/>
          </a:prstGeom>
          <a:noFill/>
        </p:spPr>
      </p:pic>
      <p:sp>
        <p:nvSpPr>
          <p:cNvPr id="36870" name="Rectangle 6"/>
          <p:cNvSpPr>
            <a:spLocks noChangeArrowheads="1"/>
          </p:cNvSpPr>
          <p:nvPr/>
        </p:nvSpPr>
        <p:spPr bwMode="auto">
          <a:xfrm>
            <a:off x="0" y="15811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FastSLAM</a:t>
            </a:r>
            <a:r>
              <a:rPr lang="en-US" dirty="0" smtClean="0"/>
              <a:t> (5)</a:t>
            </a:r>
            <a:endParaRPr lang="el-GR" dirty="0"/>
          </a:p>
        </p:txBody>
      </p:sp>
      <p:sp>
        <p:nvSpPr>
          <p:cNvPr id="3" name="2 - Θέση περιεχομένου"/>
          <p:cNvSpPr>
            <a:spLocks noGrp="1"/>
          </p:cNvSpPr>
          <p:nvPr>
            <p:ph idx="1"/>
          </p:nvPr>
        </p:nvSpPr>
        <p:spPr/>
        <p:txBody>
          <a:bodyPr/>
          <a:lstStyle/>
          <a:p>
            <a:r>
              <a:rPr lang="en-US" sz="2400" dirty="0" smtClean="0"/>
              <a:t>We sample the particles by using the sequential important sampling (SIS) via the product rule:</a:t>
            </a:r>
          </a:p>
          <a:p>
            <a:endParaRPr lang="en-US" sz="2400" dirty="0"/>
          </a:p>
          <a:p>
            <a:r>
              <a:rPr lang="en-US" sz="2400" dirty="0" smtClean="0"/>
              <a:t>And at each time step k we draw the particles by the proposal distribution:</a:t>
            </a:r>
          </a:p>
          <a:p>
            <a:pPr>
              <a:buNone/>
            </a:pPr>
            <a:r>
              <a:rPr lang="en-US" sz="2400" dirty="0" smtClean="0"/>
              <a:t>Which approximates the true distribution:</a:t>
            </a:r>
          </a:p>
          <a:p>
            <a:r>
              <a:rPr lang="en-US" sz="2400" dirty="0" smtClean="0"/>
              <a:t>The approximation error grows with time but we can also add a </a:t>
            </a:r>
            <a:r>
              <a:rPr lang="en-US" sz="2400" dirty="0" err="1" smtClean="0"/>
              <a:t>resampling</a:t>
            </a:r>
            <a:r>
              <a:rPr lang="en-US" sz="2400" dirty="0" smtClean="0"/>
              <a:t> step. SIS with </a:t>
            </a:r>
            <a:r>
              <a:rPr lang="en-US" sz="2400" dirty="0" err="1" smtClean="0"/>
              <a:t>resampling</a:t>
            </a:r>
            <a:r>
              <a:rPr lang="en-US" sz="2400" dirty="0" smtClean="0"/>
              <a:t> can produce good results only for systems that exponentially forget their past</a:t>
            </a:r>
          </a:p>
          <a:p>
            <a:endParaRPr lang="en-US" sz="2400" dirty="0" smtClean="0"/>
          </a:p>
          <a:p>
            <a:pPr>
              <a:buNone/>
            </a:pPr>
            <a:endParaRPr lang="en-US" dirty="0" smtClean="0"/>
          </a:p>
          <a:p>
            <a:endParaRPr lang="en-US" dirty="0" smtClean="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1720" y="2276872"/>
            <a:ext cx="5256584" cy="714750"/>
          </a:xfrm>
          <a:prstGeom prst="rect">
            <a:avLst/>
          </a:prstGeom>
          <a:noFill/>
        </p:spPr>
      </p:pic>
      <p:sp>
        <p:nvSpPr>
          <p:cNvPr id="37892"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789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03848" y="3284984"/>
            <a:ext cx="2232248" cy="405863"/>
          </a:xfrm>
          <a:prstGeom prst="rect">
            <a:avLst/>
          </a:prstGeom>
          <a:noFill/>
        </p:spPr>
      </p:pic>
      <p:sp>
        <p:nvSpPr>
          <p:cNvPr id="37893" name="Rectangle 5"/>
          <p:cNvSpPr>
            <a:spLocks noChangeArrowheads="1"/>
          </p:cNvSpPr>
          <p:nvPr/>
        </p:nvSpPr>
        <p:spPr bwMode="auto">
          <a:xfrm>
            <a:off x="0" y="838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37895"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7894"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084168" y="3645024"/>
            <a:ext cx="2105025" cy="381000"/>
          </a:xfrm>
          <a:prstGeom prst="rect">
            <a:avLst/>
          </a:prstGeom>
          <a:noFill/>
        </p:spPr>
      </p:pic>
      <p:sp>
        <p:nvSpPr>
          <p:cNvPr id="37896" name="Rectangle 8"/>
          <p:cNvSpPr>
            <a:spLocks noChangeArrowheads="1"/>
          </p:cNvSpPr>
          <p:nvPr/>
        </p:nvSpPr>
        <p:spPr bwMode="auto">
          <a:xfrm>
            <a:off x="0" y="8382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FastSLAM</a:t>
            </a:r>
            <a:r>
              <a:rPr lang="en-US" dirty="0" smtClean="0"/>
              <a:t> (6) – The Algorithm</a:t>
            </a:r>
            <a:endParaRPr lang="el-GR" dirty="0"/>
          </a:p>
        </p:txBody>
      </p:sp>
      <p:sp>
        <p:nvSpPr>
          <p:cNvPr id="3" name="2 - Θέση περιεχομένου"/>
          <p:cNvSpPr>
            <a:spLocks noGrp="1"/>
          </p:cNvSpPr>
          <p:nvPr>
            <p:ph idx="1"/>
          </p:nvPr>
        </p:nvSpPr>
        <p:spPr/>
        <p:txBody>
          <a:bodyPr/>
          <a:lstStyle/>
          <a:p>
            <a:r>
              <a:rPr lang="en-US" sz="2000" dirty="0" smtClean="0"/>
              <a:t>For each particle, compute a proposal distribution, conditioned on the specific particle history, and draw a sample from it:</a:t>
            </a:r>
          </a:p>
          <a:p>
            <a:endParaRPr lang="en-US" sz="2000" dirty="0"/>
          </a:p>
          <a:p>
            <a:r>
              <a:rPr lang="en-US" sz="2000" dirty="0" smtClean="0"/>
              <a:t>Weight samples according to the importance function:</a:t>
            </a:r>
            <a:endParaRPr lang="en-US" sz="2000" dirty="0"/>
          </a:p>
          <a:p>
            <a:endParaRPr lang="en-US" sz="2000" dirty="0" smtClean="0"/>
          </a:p>
          <a:p>
            <a:endParaRPr lang="en-US" sz="2000" dirty="0"/>
          </a:p>
          <a:p>
            <a:pPr>
              <a:buNone/>
            </a:pPr>
            <a:r>
              <a:rPr lang="en-US" sz="2000" dirty="0" smtClean="0"/>
              <a:t>Where:</a:t>
            </a:r>
          </a:p>
          <a:p>
            <a:endParaRPr lang="en-US" sz="2000" dirty="0" smtClean="0"/>
          </a:p>
          <a:p>
            <a:endParaRPr lang="en-US" sz="2000" dirty="0"/>
          </a:p>
          <a:p>
            <a:endParaRPr lang="en-US" sz="2000" dirty="0" smtClean="0"/>
          </a:p>
          <a:p>
            <a:r>
              <a:rPr lang="en-US" sz="2000" dirty="0" smtClean="0"/>
              <a:t>Perform </a:t>
            </a:r>
            <a:r>
              <a:rPr lang="en-US" sz="2000" dirty="0" err="1" smtClean="0"/>
              <a:t>resambling</a:t>
            </a:r>
            <a:r>
              <a:rPr lang="en-US" sz="2000" dirty="0" smtClean="0"/>
              <a:t> if needed. Selected particles are given w</a:t>
            </a:r>
            <a:r>
              <a:rPr lang="en-US" sz="2000" baseline="30000" dirty="0" smtClean="0"/>
              <a:t>(</a:t>
            </a:r>
            <a:r>
              <a:rPr lang="en-US" sz="2000" baseline="30000" dirty="0" err="1" smtClean="0"/>
              <a:t>i</a:t>
            </a:r>
            <a:r>
              <a:rPr lang="en-US" sz="2000" baseline="30000" dirty="0" smtClean="0"/>
              <a:t>)</a:t>
            </a:r>
            <a:r>
              <a:rPr lang="en-US" sz="2000" baseline="-25000" dirty="0" smtClean="0"/>
              <a:t>k</a:t>
            </a:r>
            <a:r>
              <a:rPr lang="en-US" sz="2000" dirty="0" smtClean="0"/>
              <a:t>=1/N.</a:t>
            </a:r>
          </a:p>
          <a:p>
            <a:r>
              <a:rPr lang="en-US" sz="2000" dirty="0" smtClean="0"/>
              <a:t>Perform EKF for every particle.</a:t>
            </a:r>
          </a:p>
          <a:p>
            <a:pPr>
              <a:buNone/>
            </a:pPr>
            <a:endParaRPr lang="el-GR" sz="2000" dirty="0"/>
          </a:p>
        </p:txBody>
      </p:sp>
      <p:sp>
        <p:nvSpPr>
          <p:cNvPr id="389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891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763688" y="2276872"/>
            <a:ext cx="3400425" cy="466725"/>
          </a:xfrm>
          <a:prstGeom prst="rect">
            <a:avLst/>
          </a:prstGeom>
          <a:noFill/>
        </p:spPr>
      </p:pic>
      <p:sp>
        <p:nvSpPr>
          <p:cNvPr id="3891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891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75656" y="4149080"/>
            <a:ext cx="5112568" cy="994110"/>
          </a:xfrm>
          <a:prstGeom prst="rect">
            <a:avLst/>
          </a:prstGeom>
          <a:noFill/>
        </p:spPr>
      </p:pic>
      <p:sp>
        <p:nvSpPr>
          <p:cNvPr id="38918"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891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979712" y="3140968"/>
            <a:ext cx="4857750" cy="971550"/>
          </a:xfrm>
          <a:prstGeom prst="rect">
            <a:avLst/>
          </a:prstGeom>
          <a:noFill/>
        </p:spPr>
      </p:pic>
      <p:sp>
        <p:nvSpPr>
          <p:cNvPr id="38919" name="Rectangle 7"/>
          <p:cNvSpPr>
            <a:spLocks noChangeArrowheads="1"/>
          </p:cNvSpPr>
          <p:nvPr/>
        </p:nvSpPr>
        <p:spPr bwMode="auto">
          <a:xfrm>
            <a:off x="0" y="14287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FastSLAM</a:t>
            </a:r>
            <a:r>
              <a:rPr lang="en-US" dirty="0" smtClean="0"/>
              <a:t> (7)</a:t>
            </a:r>
            <a:endParaRPr lang="el-GR" dirty="0"/>
          </a:p>
        </p:txBody>
      </p:sp>
      <p:sp>
        <p:nvSpPr>
          <p:cNvPr id="3" name="2 - Θέση περιεχομένου"/>
          <p:cNvSpPr>
            <a:spLocks noGrp="1"/>
          </p:cNvSpPr>
          <p:nvPr>
            <p:ph idx="1"/>
          </p:nvPr>
        </p:nvSpPr>
        <p:spPr/>
        <p:txBody>
          <a:bodyPr>
            <a:noAutofit/>
          </a:bodyPr>
          <a:lstStyle/>
          <a:p>
            <a:r>
              <a:rPr lang="en-US" sz="2800" dirty="0" err="1" smtClean="0"/>
              <a:t>FastSLAM</a:t>
            </a:r>
            <a:r>
              <a:rPr lang="en-US" sz="2800" dirty="0" smtClean="0"/>
              <a:t> 1.0:</a:t>
            </a:r>
          </a:p>
          <a:p>
            <a:endParaRPr lang="en-US" sz="2800" dirty="0"/>
          </a:p>
          <a:p>
            <a:endParaRPr lang="en-US" sz="2800" dirty="0" smtClean="0"/>
          </a:p>
          <a:p>
            <a:r>
              <a:rPr lang="en-US" sz="2800" dirty="0" err="1" smtClean="0"/>
              <a:t>FastSLAM</a:t>
            </a:r>
            <a:r>
              <a:rPr lang="en-US" sz="2800" dirty="0" smtClean="0"/>
              <a:t> 2.0:</a:t>
            </a:r>
          </a:p>
          <a:p>
            <a:pPr>
              <a:buNone/>
            </a:pPr>
            <a:r>
              <a:rPr lang="en-US" sz="2800" dirty="0" smtClean="0"/>
              <a:t>		     Where:</a:t>
            </a:r>
          </a:p>
          <a:p>
            <a:endParaRPr lang="en-US" sz="2800" dirty="0" smtClean="0"/>
          </a:p>
          <a:p>
            <a:endParaRPr lang="en-US" sz="2800" dirty="0"/>
          </a:p>
          <a:p>
            <a:pPr lvl="6"/>
            <a:endParaRPr lang="en-US" sz="2800" dirty="0" smtClean="0"/>
          </a:p>
          <a:p>
            <a:pPr lvl="6">
              <a:buNone/>
            </a:pPr>
            <a:r>
              <a:rPr lang="en-US" sz="2800" dirty="0" smtClean="0"/>
              <a:t>Where C is a normalizing constant</a:t>
            </a:r>
            <a:endParaRPr lang="el-GR" sz="2800" dirty="0"/>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sp>
        <p:nvSpPr>
          <p:cNvPr id="3994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9941" name="Picture 5"/>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275856" y="1556792"/>
            <a:ext cx="3276600" cy="704850"/>
          </a:xfrm>
          <a:prstGeom prst="rect">
            <a:avLst/>
          </a:prstGeom>
          <a:noFill/>
        </p:spPr>
      </p:pic>
      <p:sp>
        <p:nvSpPr>
          <p:cNvPr id="399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994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75856" y="2204864"/>
            <a:ext cx="4229100" cy="647700"/>
          </a:xfrm>
          <a:prstGeom prst="rect">
            <a:avLst/>
          </a:prstGeom>
          <a:noFill/>
        </p:spPr>
      </p:pic>
      <p:sp>
        <p:nvSpPr>
          <p:cNvPr id="39946" name="Rectangle 1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9945"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275856" y="3068960"/>
            <a:ext cx="3771900" cy="647700"/>
          </a:xfrm>
          <a:prstGeom prst="rect">
            <a:avLst/>
          </a:prstGeom>
          <a:noFill/>
        </p:spPr>
      </p:pic>
      <p:sp>
        <p:nvSpPr>
          <p:cNvPr id="39947" name="Rectangle 11"/>
          <p:cNvSpPr>
            <a:spLocks noChangeArrowheads="1"/>
          </p:cNvSpPr>
          <p:nvPr/>
        </p:nvSpPr>
        <p:spPr bwMode="auto">
          <a:xfrm>
            <a:off x="0" y="11049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39949"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9948" name="Picture 12"/>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75856" y="3645024"/>
            <a:ext cx="5486400" cy="1457325"/>
          </a:xfrm>
          <a:prstGeom prst="rect">
            <a:avLst/>
          </a:prstGeom>
          <a:noFill/>
        </p:spPr>
      </p:pic>
      <p:sp>
        <p:nvSpPr>
          <p:cNvPr id="39950" name="Rectangle 14"/>
          <p:cNvSpPr>
            <a:spLocks noChangeArrowheads="1"/>
          </p:cNvSpPr>
          <p:nvPr/>
        </p:nvSpPr>
        <p:spPr bwMode="auto">
          <a:xfrm>
            <a:off x="0" y="1914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39952" name="Rectangle 1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l-GR"/>
          </a:p>
        </p:txBody>
      </p:sp>
      <p:pic>
        <p:nvPicPr>
          <p:cNvPr id="39951" name="Picture 1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3347864" y="5085184"/>
            <a:ext cx="1895475" cy="542925"/>
          </a:xfrm>
          <a:prstGeom prst="rect">
            <a:avLst/>
          </a:prstGeom>
          <a:noFill/>
        </p:spPr>
      </p:pic>
      <p:sp>
        <p:nvSpPr>
          <p:cNvPr id="39953" name="Rectangle 17"/>
          <p:cNvSpPr>
            <a:spLocks noChangeArrowheads="1"/>
          </p:cNvSpPr>
          <p:nvPr/>
        </p:nvSpPr>
        <p:spPr bwMode="auto">
          <a:xfrm>
            <a:off x="0" y="1000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FastSLAM</a:t>
            </a:r>
            <a:r>
              <a:rPr lang="en-US" dirty="0" smtClean="0"/>
              <a:t>(8)</a:t>
            </a:r>
            <a:endParaRPr lang="el-GR" dirty="0"/>
          </a:p>
        </p:txBody>
      </p:sp>
      <p:sp>
        <p:nvSpPr>
          <p:cNvPr id="3" name="2 - Θέση περιεχομένου"/>
          <p:cNvSpPr>
            <a:spLocks noGrp="1"/>
          </p:cNvSpPr>
          <p:nvPr>
            <p:ph idx="1"/>
          </p:nvPr>
        </p:nvSpPr>
        <p:spPr/>
        <p:txBody>
          <a:bodyPr>
            <a:normAutofit lnSpcReduction="10000"/>
          </a:bodyPr>
          <a:lstStyle/>
          <a:p>
            <a:r>
              <a:rPr lang="en-US" dirty="0" err="1" smtClean="0"/>
              <a:t>FastSLAM</a:t>
            </a:r>
            <a:r>
              <a:rPr lang="en-US" dirty="0" smtClean="0"/>
              <a:t> 2.0 has the advantage that the proposal distribution is locally optimal because it gives the smallest possible variance in importance weight.</a:t>
            </a:r>
          </a:p>
          <a:p>
            <a:r>
              <a:rPr lang="en-US" dirty="0" smtClean="0"/>
              <a:t>Both </a:t>
            </a:r>
            <a:r>
              <a:rPr lang="en-US" dirty="0" err="1" smtClean="0"/>
              <a:t>FastSLAM</a:t>
            </a:r>
            <a:r>
              <a:rPr lang="en-US" dirty="0" smtClean="0"/>
              <a:t> 1.0 and </a:t>
            </a:r>
            <a:r>
              <a:rPr lang="en-US" dirty="0" err="1" smtClean="0"/>
              <a:t>FastSLAM</a:t>
            </a:r>
            <a:r>
              <a:rPr lang="en-US" dirty="0" smtClean="0"/>
              <a:t> 2.0 suffer from degeneration because of their inability to forget the past.</a:t>
            </a:r>
          </a:p>
          <a:p>
            <a:r>
              <a:rPr lang="en-US" dirty="0" smtClean="0"/>
              <a:t>In </a:t>
            </a:r>
            <a:r>
              <a:rPr lang="en-US" dirty="0" err="1" smtClean="0"/>
              <a:t>practise</a:t>
            </a:r>
            <a:r>
              <a:rPr lang="en-US" dirty="0" smtClean="0"/>
              <a:t> </a:t>
            </a:r>
            <a:r>
              <a:rPr lang="en-US" dirty="0" err="1" smtClean="0"/>
              <a:t>FastSLAM</a:t>
            </a:r>
            <a:r>
              <a:rPr lang="en-US" dirty="0" smtClean="0"/>
              <a:t> generates some pretty accurate maps.</a:t>
            </a:r>
            <a:endParaRPr lang="el-GR" dirty="0"/>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FastSLAM</a:t>
            </a:r>
            <a:r>
              <a:rPr lang="en-US" dirty="0" smtClean="0"/>
              <a:t> (9) </a:t>
            </a:r>
            <a:endParaRPr lang="el-GR" dirty="0"/>
          </a:p>
        </p:txBody>
      </p:sp>
      <p:sp>
        <p:nvSpPr>
          <p:cNvPr id="3" name="2 - Θέση περιεχομένου"/>
          <p:cNvSpPr>
            <a:spLocks noGrp="1"/>
          </p:cNvSpPr>
          <p:nvPr>
            <p:ph idx="1"/>
          </p:nvPr>
        </p:nvSpPr>
        <p:spPr/>
        <p:txBody>
          <a:bodyPr>
            <a:normAutofit/>
          </a:bodyPr>
          <a:lstStyle/>
          <a:p>
            <a:r>
              <a:rPr lang="en-US" sz="2000" dirty="0" smtClean="0">
                <a:solidFill>
                  <a:srgbClr val="FF0000"/>
                </a:solidFill>
              </a:rPr>
              <a:t>Any comments on this realization of robot trajectory in the </a:t>
            </a:r>
            <a:r>
              <a:rPr lang="en-US" sz="2000" dirty="0" err="1" smtClean="0">
                <a:solidFill>
                  <a:srgbClr val="FF0000"/>
                </a:solidFill>
              </a:rPr>
              <a:t>FastSLAM</a:t>
            </a:r>
            <a:r>
              <a:rPr lang="en-US" sz="2000" dirty="0" smtClean="0">
                <a:solidFill>
                  <a:srgbClr val="FF0000"/>
                </a:solidFill>
              </a:rPr>
              <a:t> algorithm?</a:t>
            </a:r>
            <a:endParaRPr lang="el-GR" sz="2000" dirty="0">
              <a:solidFill>
                <a:srgbClr val="FF0000"/>
              </a:solidFill>
            </a:endParaRPr>
          </a:p>
        </p:txBody>
      </p:sp>
      <p:pic>
        <p:nvPicPr>
          <p:cNvPr id="40962" name="Picture 2" descr="C:\Users\Mariosx\Desktop\5603c00ee3fd2.png"/>
          <p:cNvPicPr>
            <a:picLocks noChangeAspect="1" noChangeArrowheads="1"/>
          </p:cNvPicPr>
          <p:nvPr/>
        </p:nvPicPr>
        <p:blipFill>
          <a:blip r:embed="rId2" cstate="print"/>
          <a:srcRect/>
          <a:stretch>
            <a:fillRect/>
          </a:stretch>
        </p:blipFill>
        <p:spPr bwMode="auto">
          <a:xfrm>
            <a:off x="2483768" y="2060848"/>
            <a:ext cx="4248472" cy="4182089"/>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err="1" smtClean="0"/>
              <a:t>Impementation</a:t>
            </a:r>
            <a:r>
              <a:rPr lang="en-US" dirty="0" smtClean="0"/>
              <a:t> of SLAM</a:t>
            </a:r>
            <a:endParaRPr lang="el-GR" dirty="0"/>
          </a:p>
        </p:txBody>
      </p:sp>
      <p:sp>
        <p:nvSpPr>
          <p:cNvPr id="3" name="2 - Θέση περιεχομένου"/>
          <p:cNvSpPr>
            <a:spLocks noGrp="1"/>
          </p:cNvSpPr>
          <p:nvPr>
            <p:ph idx="1"/>
          </p:nvPr>
        </p:nvSpPr>
        <p:spPr/>
        <p:txBody>
          <a:bodyPr/>
          <a:lstStyle/>
          <a:p>
            <a:r>
              <a:rPr lang="en-US" dirty="0" smtClean="0"/>
              <a:t>“Explore and return’’ experiment by Newman (EKF-SLAM)</a:t>
            </a:r>
          </a:p>
          <a:p>
            <a:r>
              <a:rPr lang="en-US" dirty="0" err="1" smtClean="0"/>
              <a:t>Guivant</a:t>
            </a:r>
            <a:r>
              <a:rPr lang="en-US" dirty="0" smtClean="0"/>
              <a:t> and </a:t>
            </a:r>
            <a:r>
              <a:rPr lang="en-US" dirty="0" err="1" smtClean="0"/>
              <a:t>Nebot</a:t>
            </a:r>
            <a:r>
              <a:rPr lang="en-US" dirty="0"/>
              <a:t> </a:t>
            </a:r>
            <a:r>
              <a:rPr lang="en-US" dirty="0" smtClean="0"/>
              <a:t>pioneered the application of SLAM in very large outdoor environments with some interesting results.</a:t>
            </a:r>
          </a:p>
          <a:p>
            <a:r>
              <a:rPr lang="en-US" dirty="0"/>
              <a:t>C</a:t>
            </a:r>
            <a:r>
              <a:rPr lang="en-US" dirty="0" smtClean="0"/>
              <a:t>onsistent Pose Estimation (CPE) with really good results in large indoor environments.</a:t>
            </a:r>
          </a:p>
          <a:p>
            <a:endParaRPr lang="en-US" dirty="0" smtClean="0"/>
          </a:p>
          <a:p>
            <a:endParaRPr lang="el-GR" dirty="0"/>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395536" y="2276872"/>
            <a:ext cx="8229600" cy="1143000"/>
          </a:xfrm>
        </p:spPr>
        <p:txBody>
          <a:bodyPr/>
          <a:lstStyle/>
          <a:p>
            <a:r>
              <a:rPr lang="en-US" dirty="0" smtClean="0"/>
              <a:t>Thank you for you time.</a:t>
            </a:r>
            <a:endParaRPr lang="el-GR"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The SLAM Problem (Difficulties)</a:t>
            </a:r>
            <a:endParaRPr lang="el-GR" dirty="0"/>
          </a:p>
        </p:txBody>
      </p:sp>
      <p:sp>
        <p:nvSpPr>
          <p:cNvPr id="3" name="2 - Θέση περιεχομένου"/>
          <p:cNvSpPr>
            <a:spLocks noGrp="1"/>
          </p:cNvSpPr>
          <p:nvPr>
            <p:ph idx="1"/>
          </p:nvPr>
        </p:nvSpPr>
        <p:spPr/>
        <p:txBody>
          <a:bodyPr/>
          <a:lstStyle/>
          <a:p>
            <a:r>
              <a:rPr lang="en-US" dirty="0" smtClean="0"/>
              <a:t>The bad news:</a:t>
            </a:r>
          </a:p>
          <a:p>
            <a:pPr lvl="1"/>
            <a:r>
              <a:rPr lang="en-US" dirty="0" smtClean="0"/>
              <a:t>Pretty difficult problem because it combines the difficulties of both the localization and mapping problem without  the essential assumptions of the known map or the known pose.</a:t>
            </a:r>
          </a:p>
          <a:p>
            <a:r>
              <a:rPr lang="en-US" dirty="0" smtClean="0"/>
              <a:t>The good news:</a:t>
            </a:r>
          </a:p>
          <a:p>
            <a:pPr lvl="1"/>
            <a:r>
              <a:rPr lang="en-US" dirty="0" smtClean="0"/>
              <a:t>The problem is considered solved but there are still some issues on having more general SLAM solutions and creating better maps.</a:t>
            </a:r>
          </a:p>
          <a:p>
            <a:pPr>
              <a:buNone/>
            </a:pP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sz="3600" dirty="0" smtClean="0"/>
              <a:t>Historical overview of the SLAM Problem (1)</a:t>
            </a:r>
            <a:endParaRPr lang="el-GR" sz="3600" dirty="0"/>
          </a:p>
        </p:txBody>
      </p:sp>
      <p:sp>
        <p:nvSpPr>
          <p:cNvPr id="3" name="2 - Θέση περιεχομένου"/>
          <p:cNvSpPr>
            <a:spLocks noGrp="1"/>
          </p:cNvSpPr>
          <p:nvPr>
            <p:ph idx="1"/>
          </p:nvPr>
        </p:nvSpPr>
        <p:spPr/>
        <p:txBody>
          <a:bodyPr>
            <a:normAutofit lnSpcReduction="10000"/>
          </a:bodyPr>
          <a:lstStyle/>
          <a:p>
            <a:r>
              <a:rPr lang="en-US" sz="2400" dirty="0" smtClean="0"/>
              <a:t>It all started in the initial steps of probabilistic methods for localization and mapping (IEEE RAC 1986) </a:t>
            </a:r>
          </a:p>
          <a:p>
            <a:r>
              <a:rPr lang="en-US" sz="2400" dirty="0" smtClean="0"/>
              <a:t>Smith , </a:t>
            </a:r>
            <a:r>
              <a:rPr lang="en-US" sz="2400" dirty="0" err="1" smtClean="0"/>
              <a:t>Cheesman</a:t>
            </a:r>
            <a:r>
              <a:rPr lang="en-US" sz="2400" dirty="0" smtClean="0"/>
              <a:t> and </a:t>
            </a:r>
            <a:r>
              <a:rPr lang="en-US" sz="2400" dirty="0" err="1" smtClean="0"/>
              <a:t>Durrant</a:t>
            </a:r>
            <a:r>
              <a:rPr lang="en-US" sz="2400" dirty="0" smtClean="0"/>
              <a:t>-Whyte by </a:t>
            </a:r>
            <a:r>
              <a:rPr lang="en-US" sz="2400" dirty="0" err="1" smtClean="0"/>
              <a:t>establing</a:t>
            </a:r>
            <a:r>
              <a:rPr lang="en-US" sz="2400" dirty="0" smtClean="0"/>
              <a:t> a statistical basis for describing uncertainty for manipulators and landmarks showed that there must be a strong relation between the successive observations and the estimations of the location of the landmarks.</a:t>
            </a:r>
          </a:p>
          <a:p>
            <a:r>
              <a:rPr lang="en-US" sz="2400" dirty="0" smtClean="0"/>
              <a:t>Crowley, </a:t>
            </a:r>
            <a:r>
              <a:rPr lang="en-US" sz="2400" dirty="0" err="1" smtClean="0"/>
              <a:t>Chatila</a:t>
            </a:r>
            <a:r>
              <a:rPr lang="en-US" sz="2400" dirty="0" smtClean="0"/>
              <a:t> and </a:t>
            </a:r>
            <a:r>
              <a:rPr lang="en-US" sz="2400" dirty="0" err="1" smtClean="0"/>
              <a:t>Laumond</a:t>
            </a:r>
            <a:r>
              <a:rPr lang="en-US" sz="2400" dirty="0" smtClean="0"/>
              <a:t> showed  that a SLAM solution required a joint state of the robot’s pose and every landmark’s position by proving that the estimates of the landmarks are strongly correlated, because they had the same estimation error which was related to the localization error of the robot’s pose.</a:t>
            </a:r>
            <a:endParaRPr lang="el-GR" sz="2400"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sz="3600" dirty="0" smtClean="0"/>
              <a:t>Historical overview of the SLAM Problem (2)</a:t>
            </a:r>
            <a:endParaRPr lang="el-GR" sz="3600" dirty="0"/>
          </a:p>
        </p:txBody>
      </p:sp>
      <p:sp>
        <p:nvSpPr>
          <p:cNvPr id="3" name="2 - Θέση περιεχομένου"/>
          <p:cNvSpPr>
            <a:spLocks noGrp="1"/>
          </p:cNvSpPr>
          <p:nvPr>
            <p:ph idx="1"/>
          </p:nvPr>
        </p:nvSpPr>
        <p:spPr/>
        <p:txBody>
          <a:bodyPr>
            <a:normAutofit lnSpcReduction="10000"/>
          </a:bodyPr>
          <a:lstStyle/>
          <a:p>
            <a:r>
              <a:rPr lang="en-US" sz="2400" dirty="0" err="1" smtClean="0"/>
              <a:t>Durrant</a:t>
            </a:r>
            <a:r>
              <a:rPr lang="en-US" sz="2400" dirty="0" smtClean="0"/>
              <a:t>-Whyte, Rye and </a:t>
            </a:r>
            <a:r>
              <a:rPr lang="en-US" sz="2400" dirty="0" err="1" smtClean="0"/>
              <a:t>Nebot</a:t>
            </a:r>
            <a:r>
              <a:rPr lang="en-US" sz="2400" dirty="0" smtClean="0"/>
              <a:t> (ISRR 1995) made the conceptual breakthrough that the combined localization and mapping problem, formulated in a single estimation problem was convergent. The critical point of the problem was the correlation between the landmarks (stronger correlations → better solutions)</a:t>
            </a:r>
          </a:p>
          <a:p>
            <a:r>
              <a:rPr lang="en-US" sz="2400" dirty="0" smtClean="0"/>
              <a:t>ISRR 1999: The first SLAM session was held where </a:t>
            </a:r>
            <a:r>
              <a:rPr lang="en-US" sz="2400" dirty="0" err="1" smtClean="0"/>
              <a:t>Thurn</a:t>
            </a:r>
            <a:r>
              <a:rPr lang="en-US" sz="2400" dirty="0" smtClean="0"/>
              <a:t> introduced a convergent between </a:t>
            </a:r>
            <a:r>
              <a:rPr lang="en-US" sz="2400" dirty="0" err="1" smtClean="0"/>
              <a:t>Kalman</a:t>
            </a:r>
            <a:r>
              <a:rPr lang="en-US" sz="2400" dirty="0" smtClean="0"/>
              <a:t>-filter-based SLAM and probabilistic methods for localization and mapping.</a:t>
            </a:r>
          </a:p>
          <a:p>
            <a:r>
              <a:rPr lang="en-US" sz="2400" dirty="0" smtClean="0"/>
              <a:t>By 2000 many researchers around the world worked on SLAM problem, also called Concurrent </a:t>
            </a:r>
            <a:r>
              <a:rPr lang="en-US" sz="2400" dirty="0"/>
              <a:t>M</a:t>
            </a:r>
            <a:r>
              <a:rPr lang="en-US" sz="2400" dirty="0" smtClean="0"/>
              <a:t>apping and Localization (CML).</a:t>
            </a:r>
            <a:endParaRPr lang="el-GR" sz="2400"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sz="3200" dirty="0" smtClean="0"/>
              <a:t>Historical overview of the SLAM Problem (3)</a:t>
            </a:r>
            <a:endParaRPr lang="el-GR" sz="3200" dirty="0"/>
          </a:p>
        </p:txBody>
      </p:sp>
      <p:sp>
        <p:nvSpPr>
          <p:cNvPr id="3" name="2 - Θέση περιεχομένου"/>
          <p:cNvSpPr>
            <a:spLocks noGrp="1"/>
          </p:cNvSpPr>
          <p:nvPr>
            <p:ph idx="1"/>
          </p:nvPr>
        </p:nvSpPr>
        <p:spPr/>
        <p:txBody>
          <a:bodyPr/>
          <a:lstStyle/>
          <a:p>
            <a:r>
              <a:rPr lang="en-US" dirty="0" smtClean="0"/>
              <a:t>The ICRA Workshop 2000 on SLAM was held with the participation of 15 researchers.</a:t>
            </a:r>
          </a:p>
          <a:p>
            <a:r>
              <a:rPr lang="en-US" dirty="0" smtClean="0"/>
              <a:t>In the ICRA Workshop 2002 on SLAM 150 researchers participated.</a:t>
            </a:r>
          </a:p>
          <a:p>
            <a:r>
              <a:rPr lang="en-US" dirty="0" smtClean="0"/>
              <a:t>Many interesting SLAM summer schools, that organized after 2002, helped a lot on discovering more about the field.</a:t>
            </a:r>
            <a:endParaRPr lang="el-GR"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The SLAM Problem- Preliminaries(1)</a:t>
            </a:r>
            <a:endParaRPr lang="el-GR" dirty="0"/>
          </a:p>
        </p:txBody>
      </p:sp>
      <p:sp>
        <p:nvSpPr>
          <p:cNvPr id="3" name="2 - Θέση περιεχομένου"/>
          <p:cNvSpPr>
            <a:spLocks noGrp="1"/>
          </p:cNvSpPr>
          <p:nvPr>
            <p:ph idx="1"/>
          </p:nvPr>
        </p:nvSpPr>
        <p:spPr>
          <a:xfrm>
            <a:off x="457200" y="1600200"/>
            <a:ext cx="3538736" cy="4525963"/>
          </a:xfrm>
        </p:spPr>
        <p:txBody>
          <a:bodyPr>
            <a:normAutofit lnSpcReduction="10000"/>
          </a:bodyPr>
          <a:lstStyle/>
          <a:p>
            <a:r>
              <a:rPr lang="en-US" sz="2000" b="1" dirty="0" err="1" smtClean="0"/>
              <a:t>X</a:t>
            </a:r>
            <a:r>
              <a:rPr lang="en-US" sz="2000" b="1" baseline="-25000" dirty="0" err="1" smtClean="0"/>
              <a:t>k</a:t>
            </a:r>
            <a:r>
              <a:rPr lang="en-US" sz="2000" dirty="0" smtClean="0"/>
              <a:t> : the state vector describing the location and orientation of the vehicle at time k.</a:t>
            </a:r>
          </a:p>
          <a:p>
            <a:r>
              <a:rPr lang="en-US" sz="2000" dirty="0" smtClean="0"/>
              <a:t> </a:t>
            </a:r>
            <a:r>
              <a:rPr lang="en-US" sz="2000" b="1" dirty="0" err="1" smtClean="0"/>
              <a:t>u</a:t>
            </a:r>
            <a:r>
              <a:rPr lang="en-US" sz="2000" b="1" baseline="-25000" dirty="0" err="1" smtClean="0"/>
              <a:t>k</a:t>
            </a:r>
            <a:r>
              <a:rPr lang="en-US" sz="2000" dirty="0" smtClean="0"/>
              <a:t> : the control vector applied the time k-1.</a:t>
            </a:r>
          </a:p>
          <a:p>
            <a:r>
              <a:rPr lang="en-US" sz="2000" b="1" dirty="0" smtClean="0"/>
              <a:t>m</a:t>
            </a:r>
            <a:r>
              <a:rPr lang="en-US" sz="2000" b="1" baseline="-25000" dirty="0" smtClean="0"/>
              <a:t>i</a:t>
            </a:r>
            <a:r>
              <a:rPr lang="en-US" sz="2000" dirty="0" smtClean="0"/>
              <a:t>: a vector describing the location of the </a:t>
            </a:r>
            <a:r>
              <a:rPr lang="en-US" sz="2000" dirty="0" err="1" smtClean="0"/>
              <a:t>i</a:t>
            </a:r>
            <a:r>
              <a:rPr lang="en-US" sz="2000" baseline="30000" dirty="0" err="1" smtClean="0"/>
              <a:t>th</a:t>
            </a:r>
            <a:r>
              <a:rPr lang="en-US" sz="2000" dirty="0" smtClean="0"/>
              <a:t> landmark. The landmarks are motionless.</a:t>
            </a:r>
          </a:p>
          <a:p>
            <a:r>
              <a:rPr lang="en-US" sz="2000" b="1" dirty="0" err="1" smtClean="0"/>
              <a:t>z</a:t>
            </a:r>
            <a:r>
              <a:rPr lang="en-US" sz="2000" b="1" baseline="-25000" dirty="0" err="1" smtClean="0"/>
              <a:t>ik</a:t>
            </a:r>
            <a:r>
              <a:rPr lang="en-US" sz="2000" dirty="0" smtClean="0"/>
              <a:t> : an observation taken from the vehicle of the location of the </a:t>
            </a:r>
            <a:r>
              <a:rPr lang="en-US" sz="2000" dirty="0" err="1" smtClean="0"/>
              <a:t>i</a:t>
            </a:r>
            <a:r>
              <a:rPr lang="en-US" sz="2000" baseline="30000" dirty="0" err="1" smtClean="0"/>
              <a:t>th</a:t>
            </a:r>
            <a:r>
              <a:rPr lang="en-US" sz="2000" dirty="0" smtClean="0"/>
              <a:t> landmark at time k.</a:t>
            </a:r>
          </a:p>
        </p:txBody>
      </p:sp>
      <p:pic>
        <p:nvPicPr>
          <p:cNvPr id="7169" name="Picture 1" descr="C:\Users\Mariosx\Desktop\5603775057049.png"/>
          <p:cNvPicPr>
            <a:picLocks noChangeAspect="1" noChangeArrowheads="1"/>
          </p:cNvPicPr>
          <p:nvPr/>
        </p:nvPicPr>
        <p:blipFill>
          <a:blip r:embed="rId2" cstate="print"/>
          <a:srcRect/>
          <a:stretch>
            <a:fillRect/>
          </a:stretch>
        </p:blipFill>
        <p:spPr bwMode="auto">
          <a:xfrm>
            <a:off x="3851920" y="1628800"/>
            <a:ext cx="4757033" cy="4012679"/>
          </a:xfrm>
          <a:prstGeom prst="rect">
            <a:avLst/>
          </a:prstGeom>
          <a:noFill/>
        </p:spPr>
      </p:pic>
      <p:sp>
        <p:nvSpPr>
          <p:cNvPr id="5" name="2 - Θέση περιεχομένου"/>
          <p:cNvSpPr txBox="1">
            <a:spLocks/>
          </p:cNvSpPr>
          <p:nvPr/>
        </p:nvSpPr>
        <p:spPr>
          <a:xfrm>
            <a:off x="3923928" y="5589240"/>
            <a:ext cx="4608512" cy="545307"/>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lang="en-US" sz="2000" dirty="0" smtClean="0">
                <a:solidFill>
                  <a:srgbClr val="FF0000"/>
                </a:solidFill>
              </a:rPr>
              <a:t>Do you find anything strange in this figure?</a:t>
            </a:r>
            <a:endParaRPr kumimoji="0" lang="en-US" sz="20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n-US" dirty="0" smtClean="0"/>
              <a:t>The SLAM Problem- Preliminaries(2)</a:t>
            </a:r>
            <a:endParaRPr lang="el-GR" dirty="0"/>
          </a:p>
        </p:txBody>
      </p:sp>
      <p:sp>
        <p:nvSpPr>
          <p:cNvPr id="3" name="2 - Θέση περιεχομένου"/>
          <p:cNvSpPr>
            <a:spLocks noGrp="1"/>
          </p:cNvSpPr>
          <p:nvPr>
            <p:ph idx="1"/>
          </p:nvPr>
        </p:nvSpPr>
        <p:spPr/>
        <p:txBody>
          <a:bodyPr/>
          <a:lstStyle/>
          <a:p>
            <a:r>
              <a:rPr lang="en-US" sz="2800" dirty="0" smtClean="0"/>
              <a:t>Also the following sets are defined:</a:t>
            </a:r>
          </a:p>
          <a:p>
            <a:pPr lvl="1"/>
            <a:r>
              <a:rPr lang="en-US" dirty="0" smtClean="0"/>
              <a:t>X</a:t>
            </a:r>
            <a:r>
              <a:rPr lang="en-US" baseline="-25000" dirty="0" smtClean="0"/>
              <a:t>0:k</a:t>
            </a:r>
            <a:r>
              <a:rPr lang="en-US" dirty="0" smtClean="0"/>
              <a:t> = {x</a:t>
            </a:r>
            <a:r>
              <a:rPr lang="en-US" baseline="-25000" dirty="0" smtClean="0"/>
              <a:t>0</a:t>
            </a:r>
            <a:r>
              <a:rPr lang="en-US" dirty="0" smtClean="0"/>
              <a:t>, x</a:t>
            </a:r>
            <a:r>
              <a:rPr lang="en-US" baseline="-25000" dirty="0" smtClean="0"/>
              <a:t>1</a:t>
            </a:r>
            <a:r>
              <a:rPr lang="en-US" dirty="0" smtClean="0"/>
              <a:t>,··· , </a:t>
            </a:r>
            <a:r>
              <a:rPr lang="en-US" dirty="0" err="1" smtClean="0"/>
              <a:t>x</a:t>
            </a:r>
            <a:r>
              <a:rPr lang="en-US" baseline="-25000" dirty="0" err="1" smtClean="0"/>
              <a:t>k</a:t>
            </a:r>
            <a:r>
              <a:rPr lang="en-US" dirty="0" smtClean="0"/>
              <a:t>}</a:t>
            </a:r>
          </a:p>
          <a:p>
            <a:pPr lvl="1"/>
            <a:r>
              <a:rPr lang="en-US" dirty="0" smtClean="0"/>
              <a:t>U</a:t>
            </a:r>
            <a:r>
              <a:rPr lang="en-US" baseline="-25000" dirty="0" smtClean="0"/>
              <a:t>0:k</a:t>
            </a:r>
            <a:r>
              <a:rPr lang="en-US" dirty="0" smtClean="0"/>
              <a:t> = {u</a:t>
            </a:r>
            <a:r>
              <a:rPr lang="en-US" baseline="-25000" dirty="0" smtClean="0"/>
              <a:t>1</a:t>
            </a:r>
            <a:r>
              <a:rPr lang="en-US" dirty="0" smtClean="0"/>
              <a:t>, u</a:t>
            </a:r>
            <a:r>
              <a:rPr lang="en-US" baseline="-25000" dirty="0" smtClean="0"/>
              <a:t>2</a:t>
            </a:r>
            <a:r>
              <a:rPr lang="en-US" dirty="0" smtClean="0"/>
              <a:t>,··· , </a:t>
            </a:r>
            <a:r>
              <a:rPr lang="en-US" dirty="0" err="1" smtClean="0"/>
              <a:t>u</a:t>
            </a:r>
            <a:r>
              <a:rPr lang="en-US" baseline="-25000" dirty="0" err="1" smtClean="0"/>
              <a:t>k</a:t>
            </a:r>
            <a:r>
              <a:rPr lang="en-US" dirty="0" smtClean="0"/>
              <a:t>}</a:t>
            </a:r>
          </a:p>
          <a:p>
            <a:pPr lvl="1"/>
            <a:r>
              <a:rPr lang="en-US" dirty="0" smtClean="0"/>
              <a:t> Z</a:t>
            </a:r>
            <a:r>
              <a:rPr lang="en-US" baseline="-25000" dirty="0" smtClean="0"/>
              <a:t>0:k</a:t>
            </a:r>
            <a:r>
              <a:rPr lang="en-US" dirty="0" smtClean="0"/>
              <a:t> = {z</a:t>
            </a:r>
            <a:r>
              <a:rPr lang="en-US" baseline="-25000" dirty="0" smtClean="0"/>
              <a:t>1</a:t>
            </a:r>
            <a:r>
              <a:rPr lang="en-US" dirty="0" smtClean="0"/>
              <a:t>, z</a:t>
            </a:r>
            <a:r>
              <a:rPr lang="en-US" baseline="-25000" dirty="0" smtClean="0"/>
              <a:t>2</a:t>
            </a:r>
            <a:r>
              <a:rPr lang="en-US" dirty="0" smtClean="0"/>
              <a:t>,··· , </a:t>
            </a:r>
            <a:r>
              <a:rPr lang="en-US" dirty="0" err="1" smtClean="0"/>
              <a:t>z</a:t>
            </a:r>
            <a:r>
              <a:rPr lang="en-US" baseline="-25000" dirty="0" err="1" smtClean="0"/>
              <a:t>k</a:t>
            </a:r>
            <a:r>
              <a:rPr lang="en-US" dirty="0" smtClean="0"/>
              <a:t>}</a:t>
            </a:r>
          </a:p>
          <a:p>
            <a:pPr lvl="1"/>
            <a:r>
              <a:rPr lang="en-US" dirty="0" smtClean="0"/>
              <a:t>m = {m</a:t>
            </a:r>
            <a:r>
              <a:rPr lang="en-US" baseline="-25000" dirty="0" smtClean="0"/>
              <a:t>1</a:t>
            </a:r>
            <a:r>
              <a:rPr lang="en-US" dirty="0" smtClean="0"/>
              <a:t>, m</a:t>
            </a:r>
            <a:r>
              <a:rPr lang="en-US" baseline="-25000" dirty="0" smtClean="0"/>
              <a:t>2</a:t>
            </a:r>
            <a:r>
              <a:rPr lang="en-US" dirty="0" smtClean="0"/>
              <a:t>,··· , </a:t>
            </a:r>
            <a:r>
              <a:rPr lang="en-US" dirty="0" err="1" smtClean="0"/>
              <a:t>m</a:t>
            </a:r>
            <a:r>
              <a:rPr lang="en-US" baseline="-25000" dirty="0" err="1" smtClean="0"/>
              <a:t>n</a:t>
            </a:r>
            <a:r>
              <a:rPr lang="en-US" dirty="0" smtClean="0"/>
              <a:t>}</a:t>
            </a:r>
          </a:p>
          <a:p>
            <a:pPr lvl="1">
              <a:buNone/>
            </a:pPr>
            <a:endParaRPr lang="en-US" dirty="0" smtClean="0"/>
          </a:p>
          <a:p>
            <a:pPr lvl="1">
              <a:buNone/>
            </a:pPr>
            <a:r>
              <a:rPr lang="en-US" dirty="0" smtClean="0">
                <a:solidFill>
                  <a:srgbClr val="FF0000"/>
                </a:solidFill>
              </a:rPr>
              <a:t>What are those sets?</a:t>
            </a:r>
            <a:endParaRPr lang="el-GR"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Probabilistic SLAM</a:t>
            </a:r>
            <a:endParaRPr lang="el-GR" dirty="0"/>
          </a:p>
        </p:txBody>
      </p:sp>
      <p:sp>
        <p:nvSpPr>
          <p:cNvPr id="3" name="2 - Θέση περιεχομένου"/>
          <p:cNvSpPr>
            <a:spLocks noGrp="1"/>
          </p:cNvSpPr>
          <p:nvPr>
            <p:ph idx="1"/>
          </p:nvPr>
        </p:nvSpPr>
        <p:spPr/>
        <p:txBody>
          <a:bodyPr/>
          <a:lstStyle/>
          <a:p>
            <a:r>
              <a:rPr lang="en-US" sz="2800" dirty="0" smtClean="0"/>
              <a:t>We need to compute for all times k the probabilistic distribution of the joint posterior density of the landmarks and the state:</a:t>
            </a:r>
          </a:p>
          <a:p>
            <a:pPr>
              <a:buNone/>
            </a:pPr>
            <a:r>
              <a:rPr lang="en-US" sz="2800" dirty="0"/>
              <a:t>	</a:t>
            </a:r>
            <a:r>
              <a:rPr lang="en-US" sz="2800" b="1" dirty="0" smtClean="0"/>
              <a:t>P(</a:t>
            </a:r>
            <a:r>
              <a:rPr lang="en-US" sz="2800" b="1" dirty="0" err="1" smtClean="0"/>
              <a:t>x</a:t>
            </a:r>
            <a:r>
              <a:rPr lang="en-US" sz="2800" b="1" baseline="-25000" dirty="0" err="1" smtClean="0"/>
              <a:t>k</a:t>
            </a:r>
            <a:r>
              <a:rPr lang="en-US" sz="2800" b="1" dirty="0" smtClean="0"/>
              <a:t>, m|Z</a:t>
            </a:r>
            <a:r>
              <a:rPr lang="en-US" sz="2800" b="1" baseline="-25000" dirty="0" smtClean="0"/>
              <a:t>0:k</a:t>
            </a:r>
            <a:r>
              <a:rPr lang="en-US" sz="2800" b="1" dirty="0" smtClean="0"/>
              <a:t>, U</a:t>
            </a:r>
            <a:r>
              <a:rPr lang="en-US" sz="2800" b="1" baseline="-25000" dirty="0" smtClean="0"/>
              <a:t>0:k</a:t>
            </a:r>
            <a:r>
              <a:rPr lang="en-US" sz="2800" b="1" dirty="0" smtClean="0"/>
              <a:t>, x</a:t>
            </a:r>
            <a:r>
              <a:rPr lang="en-US" sz="2800" b="1" baseline="-25000" dirty="0" smtClean="0"/>
              <a:t>0</a:t>
            </a:r>
            <a:r>
              <a:rPr lang="en-US" sz="2800" b="1" dirty="0" smtClean="0"/>
              <a:t>)  </a:t>
            </a:r>
            <a:r>
              <a:rPr lang="en-US" sz="2400" dirty="0" smtClean="0">
                <a:solidFill>
                  <a:srgbClr val="FF0000"/>
                </a:solidFill>
              </a:rPr>
              <a:t>Why do we need the x</a:t>
            </a:r>
            <a:r>
              <a:rPr lang="en-US" sz="2400" baseline="-25000" dirty="0" smtClean="0">
                <a:solidFill>
                  <a:srgbClr val="FF0000"/>
                </a:solidFill>
              </a:rPr>
              <a:t>0</a:t>
            </a:r>
            <a:r>
              <a:rPr lang="en-US" sz="2400" dirty="0" smtClean="0">
                <a:solidFill>
                  <a:srgbClr val="FF0000"/>
                </a:solidFill>
              </a:rPr>
              <a:t> element?</a:t>
            </a:r>
            <a:endParaRPr lang="en-US" sz="2400" dirty="0" smtClean="0"/>
          </a:p>
          <a:p>
            <a:r>
              <a:rPr lang="en-US" sz="2800" dirty="0" smtClean="0"/>
              <a:t> In order to compute that probability we need to compute previously:</a:t>
            </a:r>
          </a:p>
          <a:p>
            <a:pPr lvl="1"/>
            <a:r>
              <a:rPr lang="en-US" dirty="0" smtClean="0"/>
              <a:t>P(</a:t>
            </a:r>
            <a:r>
              <a:rPr lang="en-US" dirty="0" err="1" smtClean="0"/>
              <a:t>z</a:t>
            </a:r>
            <a:r>
              <a:rPr lang="en-US" baseline="-25000" dirty="0" err="1" smtClean="0"/>
              <a:t>k</a:t>
            </a:r>
            <a:r>
              <a:rPr lang="en-US" dirty="0" err="1" smtClean="0"/>
              <a:t>|x</a:t>
            </a:r>
            <a:r>
              <a:rPr lang="en-US" baseline="-25000" dirty="0" err="1" smtClean="0"/>
              <a:t>k</a:t>
            </a:r>
            <a:r>
              <a:rPr lang="en-US" dirty="0" smtClean="0"/>
              <a:t>, m)  (observation model)</a:t>
            </a:r>
          </a:p>
          <a:p>
            <a:pPr lvl="1"/>
            <a:r>
              <a:rPr lang="en-US" dirty="0" smtClean="0"/>
              <a:t>P(x</a:t>
            </a:r>
            <a:r>
              <a:rPr lang="en-US" baseline="-25000" dirty="0" smtClean="0"/>
              <a:t>k</a:t>
            </a:r>
            <a:r>
              <a:rPr lang="en-US" dirty="0" smtClean="0"/>
              <a:t>|x</a:t>
            </a:r>
            <a:r>
              <a:rPr lang="en-US" baseline="-25000" dirty="0" smtClean="0"/>
              <a:t>k−1</a:t>
            </a:r>
            <a:r>
              <a:rPr lang="en-US" dirty="0" smtClean="0"/>
              <a:t>, </a:t>
            </a:r>
            <a:r>
              <a:rPr lang="en-US" dirty="0" err="1" smtClean="0"/>
              <a:t>u</a:t>
            </a:r>
            <a:r>
              <a:rPr lang="en-US" baseline="-25000" dirty="0" err="1" smtClean="0"/>
              <a:t>k</a:t>
            </a:r>
            <a:r>
              <a:rPr lang="en-US" dirty="0" smtClean="0"/>
              <a:t>)  (</a:t>
            </a:r>
            <a:r>
              <a:rPr lang="en-US" dirty="0" err="1" smtClean="0"/>
              <a:t>marcovian</a:t>
            </a:r>
            <a:r>
              <a:rPr lang="en-US" dirty="0" smtClean="0"/>
              <a:t> motion model)</a:t>
            </a:r>
            <a:endParaRPr lang="en-US" dirty="0" smtClean="0">
              <a:solidFill>
                <a:srgbClr val="FF0000"/>
              </a:solidFill>
            </a:endParaRPr>
          </a:p>
          <a:p>
            <a:pPr lvl="1">
              <a:buNone/>
            </a:pPr>
            <a:endParaRPr lang="en-US"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552</TotalTime>
  <Words>1622</Words>
  <Application>Microsoft Macintosh PowerPoint</Application>
  <PresentationFormat>On-screen Show (4:3)</PresentationFormat>
  <Paragraphs>173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Θέμα του Office</vt:lpstr>
      <vt:lpstr>SLAM Tutorial (Part I)</vt:lpstr>
      <vt:lpstr>What is the SLAM problem?</vt:lpstr>
      <vt:lpstr>The SLAM Problem (Difficulties)</vt:lpstr>
      <vt:lpstr>Historical overview of the SLAM Problem (1)</vt:lpstr>
      <vt:lpstr>Historical overview of the SLAM Problem (2)</vt:lpstr>
      <vt:lpstr>Historical overview of the SLAM Problem (3)</vt:lpstr>
      <vt:lpstr>The SLAM Problem- Preliminaries(1)</vt:lpstr>
      <vt:lpstr>The SLAM Problem- Preliminaries(2)</vt:lpstr>
      <vt:lpstr>Probabilistic SLAM</vt:lpstr>
      <vt:lpstr>Probabilistic SLAM - Updates</vt:lpstr>
      <vt:lpstr>Structure of Probabilistic SLAM(1)</vt:lpstr>
      <vt:lpstr>Structure of Probabilistic SLAM(2)</vt:lpstr>
      <vt:lpstr>Structure of Probabilistic SLAM(3)</vt:lpstr>
      <vt:lpstr>Solutions to SLAM Problem</vt:lpstr>
      <vt:lpstr>EKF-SLAM (1)</vt:lpstr>
      <vt:lpstr>EKF-SLAM (2)</vt:lpstr>
      <vt:lpstr>EKF-SLAM (3)</vt:lpstr>
      <vt:lpstr>EKF-SLAM (4)</vt:lpstr>
      <vt:lpstr>FastSLAM (1)</vt:lpstr>
      <vt:lpstr>FastSLAM (2)</vt:lpstr>
      <vt:lpstr>FastSLAM (3)</vt:lpstr>
      <vt:lpstr>FastSLAM (4)</vt:lpstr>
      <vt:lpstr>FastSLAM (5)</vt:lpstr>
      <vt:lpstr>FastSLAM (6) – The Algorithm</vt:lpstr>
      <vt:lpstr>FastSLAM (7)</vt:lpstr>
      <vt:lpstr>FastSLAM(8)</vt:lpstr>
      <vt:lpstr>FastSLAM (9) </vt:lpstr>
      <vt:lpstr>Impementation of SLAM</vt:lpstr>
      <vt:lpstr>Thank you for you time.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SLaM Tutorial (Part I)</dc:title>
  <dc:creator>Mariosx</dc:creator>
  <cp:lastModifiedBy>Ioannis Rekleitis</cp:lastModifiedBy>
  <cp:revision>56</cp:revision>
  <dcterms:created xsi:type="dcterms:W3CDTF">2015-09-24T00:14:12Z</dcterms:created>
  <dcterms:modified xsi:type="dcterms:W3CDTF">2015-09-24T13:34:50Z</dcterms:modified>
</cp:coreProperties>
</file>