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310" r:id="rId4"/>
    <p:sldId id="320" r:id="rId5"/>
    <p:sldId id="322" r:id="rId6"/>
    <p:sldId id="321" r:id="rId7"/>
    <p:sldId id="323" r:id="rId8"/>
    <p:sldId id="324" r:id="rId9"/>
    <p:sldId id="327" r:id="rId10"/>
    <p:sldId id="326" r:id="rId11"/>
    <p:sldId id="314" r:id="rId12"/>
    <p:sldId id="33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Benefits of ADO.NET</a:t>
            </a:r>
            <a:br>
              <a:rPr lang="en-US" dirty="0" smtClean="0"/>
            </a:br>
            <a:r>
              <a:rPr lang="en-US" sz="2800" dirty="0" smtClean="0"/>
              <a:t>in a MVC Application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 Mike Drozda &amp; Dean Choi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8692399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Our Stored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Northwind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016162"/>
            <a:ext cx="6386186" cy="2432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3657600"/>
            <a:ext cx="105809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Any SQL Statement we can run in SQL Studio, we can also run from C# to select data.</a:t>
            </a:r>
          </a:p>
          <a:p>
            <a:r>
              <a:rPr lang="en-US" sz="3200" dirty="0" smtClean="0"/>
              <a:t>Commands allow us the flexibility to call statements, call procedures, and add data to our calls to pass to the database.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4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ADO.NET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ADO.NET?</a:t>
            </a:r>
          </a:p>
          <a:p>
            <a:r>
              <a:rPr lang="en-US" dirty="0" smtClean="0"/>
              <a:t>ADO.NET Architecture</a:t>
            </a:r>
            <a:endParaRPr lang="en-US" dirty="0" smtClean="0"/>
          </a:p>
          <a:p>
            <a:r>
              <a:rPr lang="en-US" dirty="0" smtClean="0"/>
              <a:t>Advantages of ADO.NET</a:t>
            </a:r>
          </a:p>
          <a:p>
            <a:r>
              <a:rPr lang="en-US" dirty="0" smtClean="0"/>
              <a:t>Steps for Reading </a:t>
            </a:r>
            <a:r>
              <a:rPr lang="en-US" dirty="0"/>
              <a:t>Data From a SQL Server Database</a:t>
            </a:r>
            <a:endParaRPr lang="en-US" dirty="0" smtClean="0"/>
          </a:p>
          <a:p>
            <a:r>
              <a:rPr lang="en-US" dirty="0" smtClean="0"/>
              <a:t>Demo of ADO.NET integrated into an MVC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ADO.NET?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ADO.NET</a:t>
            </a:r>
            <a:r>
              <a:rPr lang="en-US" dirty="0" smtClean="0"/>
              <a:t> is a set of computer software components that programmers can use to access data and data services based on disconnected </a:t>
            </a:r>
            <a:r>
              <a:rPr lang="en-US" b="1" dirty="0" err="1" smtClean="0"/>
              <a:t>DataSets</a:t>
            </a:r>
            <a:r>
              <a:rPr lang="en-US" dirty="0" smtClean="0"/>
              <a:t> and </a:t>
            </a:r>
            <a:r>
              <a:rPr lang="en-US" b="1" dirty="0" smtClean="0"/>
              <a:t>XML</a:t>
            </a:r>
            <a:r>
              <a:rPr lang="en-US" dirty="0" smtClean="0"/>
              <a:t> that is part of .NET.</a:t>
            </a:r>
          </a:p>
          <a:p>
            <a:r>
              <a:rPr lang="en-US" dirty="0" smtClean="0"/>
              <a:t>It is an evolution of </a:t>
            </a:r>
            <a:r>
              <a:rPr lang="en-US" b="1" dirty="0" smtClean="0"/>
              <a:t>ActiveX Data Objects (ADO) </a:t>
            </a:r>
            <a:r>
              <a:rPr lang="en-US" dirty="0" smtClean="0"/>
              <a:t>technology which was the common set of classes for interacting with databases.</a:t>
            </a:r>
          </a:p>
          <a:p>
            <a:r>
              <a:rPr lang="en-US" dirty="0" smtClean="0"/>
              <a:t>It is part of the base class library  </a:t>
            </a:r>
            <a:r>
              <a:rPr lang="en-US" dirty="0" err="1" smtClean="0"/>
              <a:t>System.Data</a:t>
            </a:r>
            <a:r>
              <a:rPr lang="en-US" dirty="0" smtClean="0"/>
              <a:t> namespace.</a:t>
            </a:r>
          </a:p>
          <a:p>
            <a:r>
              <a:rPr lang="en-US" dirty="0" smtClean="0"/>
              <a:t>ADO.NET was built to serve both persistent and disconnected data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1026" name="Picture 2" descr="arct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30" y="990600"/>
            <a:ext cx="625456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benefits of ADO.NET?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066800"/>
            <a:ext cx="9134391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 </a:t>
            </a:r>
          </a:p>
          <a:p>
            <a:pPr lvl="1"/>
            <a:r>
              <a:rPr lang="en-US" dirty="0"/>
              <a:t>ADO.NET applications can take advantage of the flexibility and broad acceptance of </a:t>
            </a:r>
            <a:r>
              <a:rPr lang="en-US" b="1" dirty="0" smtClean="0"/>
              <a:t>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Maintainability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architects can choose to </a:t>
            </a:r>
            <a:r>
              <a:rPr lang="en-US" b="1" dirty="0"/>
              <a:t>divide</a:t>
            </a:r>
            <a:r>
              <a:rPr lang="en-US" dirty="0"/>
              <a:t> the server's business-logic processing and user-interface processing onto separate tiers on separate machines. In effect, the application server tier is replaced with two tiers, alleviating the shortage of system resources.</a:t>
            </a:r>
            <a:endParaRPr lang="en-US" dirty="0" smtClean="0"/>
          </a:p>
          <a:p>
            <a:r>
              <a:rPr lang="en-US" dirty="0" smtClean="0"/>
              <a:t>Programmability</a:t>
            </a:r>
          </a:p>
          <a:p>
            <a:pPr lvl="1"/>
            <a:r>
              <a:rPr lang="en-US" dirty="0"/>
              <a:t>ADO.NET data components in Visual Studio </a:t>
            </a:r>
            <a:r>
              <a:rPr lang="en-US" b="1" dirty="0"/>
              <a:t>encapsulate</a:t>
            </a:r>
            <a:r>
              <a:rPr lang="en-US" dirty="0"/>
              <a:t> data access functionality in various ways that help you program more quickly and with fewer mistakes. </a:t>
            </a:r>
            <a:r>
              <a:rPr lang="en-US" dirty="0" smtClean="0"/>
              <a:t>ADO.NET’s </a:t>
            </a:r>
            <a:r>
              <a:rPr lang="en-US" b="1" dirty="0" smtClean="0"/>
              <a:t>robust </a:t>
            </a:r>
            <a:r>
              <a:rPr lang="en-US" b="1" dirty="0"/>
              <a:t>data classes</a:t>
            </a:r>
            <a:r>
              <a:rPr lang="en-US" dirty="0"/>
              <a:t> </a:t>
            </a:r>
            <a:r>
              <a:rPr lang="en-US" dirty="0" smtClean="0"/>
              <a:t>are generated </a:t>
            </a:r>
            <a:r>
              <a:rPr lang="en-US" dirty="0"/>
              <a:t>by the designer tools result in typed datasets. This in turn allows you to access data through typed programming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/>
          <a:lstStyle/>
          <a:p>
            <a:r>
              <a:rPr lang="en-US" dirty="0" smtClean="0"/>
              <a:t>What are the benefits of ADO.NET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524000"/>
            <a:ext cx="9134391" cy="5029200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/>
              <a:t>For disconnected applications, ADO.NET datasets offer performance advantages over ADO disconnected </a:t>
            </a:r>
            <a:r>
              <a:rPr lang="en-US" dirty="0" err="1"/>
              <a:t>recordsets</a:t>
            </a:r>
            <a:r>
              <a:rPr lang="en-US" dirty="0"/>
              <a:t>. When using </a:t>
            </a:r>
            <a:r>
              <a:rPr lang="en-US" dirty="0" smtClean="0"/>
              <a:t>Component Object Model (COM) </a:t>
            </a:r>
            <a:r>
              <a:rPr lang="en-US" dirty="0"/>
              <a:t>marshalling to transmit a disconnected </a:t>
            </a:r>
            <a:r>
              <a:rPr lang="en-US" dirty="0" err="1"/>
              <a:t>recordset</a:t>
            </a:r>
            <a:r>
              <a:rPr lang="en-US" dirty="0"/>
              <a:t> among tiers, a significant processing cost can result from converting the values in the </a:t>
            </a:r>
            <a:r>
              <a:rPr lang="en-US" dirty="0" err="1"/>
              <a:t>recordset</a:t>
            </a:r>
            <a:r>
              <a:rPr lang="en-US" dirty="0"/>
              <a:t> to data types recognized by COM. In ADO.NET, such </a:t>
            </a:r>
            <a:r>
              <a:rPr lang="en-US" b="1" dirty="0"/>
              <a:t>data-type conversion is not necessary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/>
              <a:t>ADO.NET accommodates scalability by encouraging programmers to conserve limited resources. Because any ADO.NET application employs </a:t>
            </a:r>
            <a:r>
              <a:rPr lang="en-US" b="1" dirty="0"/>
              <a:t>disconnected access</a:t>
            </a:r>
            <a:r>
              <a:rPr lang="en-US" dirty="0"/>
              <a:t> to data, it does not retain database locks or active database connections for long durations.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</a:t>
            </a:r>
            <a:r>
              <a:rPr lang="en-US" dirty="0" smtClean="0"/>
              <a:t>For </a:t>
            </a:r>
            <a:r>
              <a:rPr lang="en-US" dirty="0" smtClean="0"/>
              <a:t>Reading </a:t>
            </a:r>
            <a:r>
              <a:rPr lang="en-US" dirty="0" smtClean="0"/>
              <a:t>Data From a SQL Server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using basic ADO.NET, there are a few steps to connecting to a SQL Server Database: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400" dirty="0" smtClean="0"/>
              <a:t>Create a connection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400" dirty="0" smtClean="0"/>
              <a:t>Create a command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400" dirty="0" smtClean="0"/>
              <a:t>Loop through the data reader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400" dirty="0" smtClean="0"/>
              <a:t>Close the reader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sz="2400" dirty="0" smtClean="0"/>
              <a:t>Close the connection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7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dirty="0" smtClean="0"/>
              <a:t>Our MVC 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676399"/>
            <a:ext cx="9134391" cy="4495801"/>
          </a:xfrm>
        </p:spPr>
        <p:txBody>
          <a:bodyPr/>
          <a:lstStyle/>
          <a:p>
            <a:r>
              <a:rPr lang="en-US" dirty="0" smtClean="0"/>
              <a:t>Goal: Display the total Order Information for a specific Order ID from the </a:t>
            </a:r>
            <a:r>
              <a:rPr lang="en-US" dirty="0" err="1" smtClean="0"/>
              <a:t>Northwind</a:t>
            </a:r>
            <a:r>
              <a:rPr lang="en-US" dirty="0" smtClean="0"/>
              <a:t> database </a:t>
            </a:r>
            <a:r>
              <a:rPr lang="en-US" dirty="0" smtClean="0"/>
              <a:t>including Company Name, Order Date, Product Details (ID, Name, Unit Price), Product Quantity, </a:t>
            </a:r>
            <a:r>
              <a:rPr lang="en-US" dirty="0" err="1" smtClean="0"/>
              <a:t>SubTotal</a:t>
            </a:r>
            <a:r>
              <a:rPr lang="en-US" dirty="0" smtClean="0"/>
              <a:t> (including discount) and Total Cost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Secondary Goal: Create a Display All Orders List with Total Orders Count</a:t>
            </a:r>
            <a:endParaRPr lang="en-US" dirty="0"/>
          </a:p>
          <a:p>
            <a:r>
              <a:rPr lang="en-US" dirty="0" smtClean="0"/>
              <a:t>Must:</a:t>
            </a:r>
          </a:p>
          <a:p>
            <a:pPr lvl="1"/>
            <a:r>
              <a:rPr lang="en-US" dirty="0" smtClean="0"/>
              <a:t>Query the </a:t>
            </a:r>
            <a:r>
              <a:rPr lang="en-US" dirty="0" err="1" smtClean="0"/>
              <a:t>Northwind</a:t>
            </a:r>
            <a:r>
              <a:rPr lang="en-US" dirty="0" smtClean="0"/>
              <a:t> </a:t>
            </a:r>
            <a:r>
              <a:rPr lang="en-US" dirty="0" smtClean="0"/>
              <a:t>SQL Database to retrieve the data.</a:t>
            </a:r>
          </a:p>
          <a:p>
            <a:pPr lvl="1"/>
            <a:r>
              <a:rPr lang="en-US" dirty="0" smtClean="0"/>
              <a:t>Convert and map </a:t>
            </a:r>
            <a:r>
              <a:rPr lang="en-US" dirty="0" err="1" smtClean="0"/>
              <a:t>DataReader</a:t>
            </a:r>
            <a:r>
              <a:rPr lang="en-US" dirty="0" smtClean="0"/>
              <a:t> data into C# objects and properties.</a:t>
            </a:r>
          </a:p>
          <a:p>
            <a:pPr lvl="1"/>
            <a:r>
              <a:rPr lang="en-US" dirty="0" smtClean="0"/>
              <a:t>Display the new data in an MVC  web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1752600"/>
            <a:ext cx="9134391" cy="1371601"/>
          </a:xfrm>
        </p:spPr>
        <p:txBody>
          <a:bodyPr/>
          <a:lstStyle/>
          <a:p>
            <a:r>
              <a:rPr lang="en-US" dirty="0" smtClean="0"/>
              <a:t>Connection strings tell the connection class which server to connect to, what database to use, and specified credentials (login/</a:t>
            </a:r>
            <a:r>
              <a:rPr lang="en-US" dirty="0" err="1" smtClean="0"/>
              <a:t>pwd</a:t>
            </a:r>
            <a:r>
              <a:rPr lang="en-US" dirty="0" smtClean="0"/>
              <a:t>) if necessary.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3276600"/>
            <a:ext cx="10480337" cy="30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567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The Benefits of ADO.NET in a MVC Application</vt:lpstr>
      <vt:lpstr>The Benefits of ADO.NET</vt:lpstr>
      <vt:lpstr>What is ADO.NET?</vt:lpstr>
      <vt:lpstr>ADO.NET Architecture</vt:lpstr>
      <vt:lpstr>What are the benefits of ADO.NET?</vt:lpstr>
      <vt:lpstr>What are the benefits of ADO.NET (cont’d)</vt:lpstr>
      <vt:lpstr>Steps For Reading Data From a SQL Server Database</vt:lpstr>
      <vt:lpstr>Our MVC application Demo</vt:lpstr>
      <vt:lpstr>Connection String</vt:lpstr>
      <vt:lpstr>Create Our Stored Procedure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2015-11-02T20:06:12Z</dcterms:created>
  <dcterms:modified xsi:type="dcterms:W3CDTF">2015-11-03T16:05:44Z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