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4"/>
  </p:notesMasterIdLst>
  <p:handoutMasterIdLst>
    <p:handoutMasterId r:id="rId15"/>
  </p:handoutMasterIdLst>
  <p:sldIdLst>
    <p:sldId id="265" r:id="rId3"/>
    <p:sldId id="310" r:id="rId4"/>
    <p:sldId id="320" r:id="rId5"/>
    <p:sldId id="322" r:id="rId6"/>
    <p:sldId id="321" r:id="rId7"/>
    <p:sldId id="323" r:id="rId8"/>
    <p:sldId id="324" r:id="rId9"/>
    <p:sldId id="327" r:id="rId10"/>
    <p:sldId id="326" r:id="rId11"/>
    <p:sldId id="314" r:id="rId12"/>
    <p:sldId id="330" r:id="rId13"/>
  </p:sldIdLst>
  <p:sldSz cx="12188825"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29" autoAdjust="0"/>
  </p:normalViewPr>
  <p:slideViewPr>
    <p:cSldViewPr showGuides="1">
      <p:cViewPr varScale="1">
        <p:scale>
          <a:sx n="87" d="100"/>
          <a:sy n="87" d="100"/>
        </p:scale>
        <p:origin x="108" y="16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11/2/2015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11/2/2015</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11/2/2015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11/2/2015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11/2/2015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a:t>11/2/2015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3F41C87-7AD9-4845-A077-840E4A0F3F06}" type="datetimeFigureOut">
              <a:rPr lang="en-US"/>
              <a:t>11/2/2015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03F41C87-7AD9-4845-A077-840E4A0F3F06}" type="datetimeFigureOut">
              <a:rPr lang="en-US"/>
              <a:t>11/2/2015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3F41C87-7AD9-4845-A077-840E4A0F3F06}" type="datetimeFigureOut">
              <a:rPr lang="en-US"/>
              <a:t>11/2/2015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a:t>11/2/2015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t>11/2/2015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pPr/>
              <a:t>11/2/2015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03F41C87-7AD9-4845-A077-840E4A0F3F06}" type="datetimeFigureOut">
              <a:rPr lang="en-US"/>
              <a:pPr/>
              <a:t>11/2/2015</a:t>
            </a:fld>
            <a:endParaRPr/>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2A013F82-EE5E-44EE-A61D-E31C6657F26F}" type="slidenum">
              <a:rPr/>
              <a:pPr/>
              <a:t>‹#›</a:t>
            </a:fld>
            <a:endParaRPr/>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The Benefits of ADO.NET</a:t>
            </a:r>
            <a:br>
              <a:rPr lang="en-US" dirty="0" smtClean="0"/>
            </a:br>
            <a:r>
              <a:rPr lang="en-US" sz="2800" dirty="0" smtClean="0"/>
              <a:t>in a MVC Application</a:t>
            </a:r>
            <a:endParaRPr lang="en-US" dirty="0"/>
          </a:p>
        </p:txBody>
      </p:sp>
      <p:sp>
        <p:nvSpPr>
          <p:cNvPr id="4" name="Subtitle 3"/>
          <p:cNvSpPr>
            <a:spLocks noGrp="1"/>
          </p:cNvSpPr>
          <p:nvPr>
            <p:ph type="subTitle" idx="1"/>
          </p:nvPr>
        </p:nvSpPr>
        <p:spPr/>
        <p:txBody>
          <a:bodyPr/>
          <a:lstStyle/>
          <a:p>
            <a:r>
              <a:rPr lang="it-IT" dirty="0" smtClean="0"/>
              <a:t>By Mike Drozda &amp; Dean Choi</a:t>
            </a:r>
            <a:endParaRPr lang="it-IT"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228600"/>
            <a:ext cx="8692399" cy="609600"/>
          </a:xfrm>
        </p:spPr>
        <p:txBody>
          <a:bodyPr>
            <a:normAutofit fontScale="90000"/>
          </a:bodyPr>
          <a:lstStyle/>
          <a:p>
            <a:r>
              <a:rPr lang="en-US" dirty="0" smtClean="0"/>
              <a:t>Create Our Stored Procedure</a:t>
            </a:r>
            <a:endParaRPr lang="en-US" dirty="0"/>
          </a:p>
        </p:txBody>
      </p:sp>
      <p:sp>
        <p:nvSpPr>
          <p:cNvPr id="3" name="Text Placeholder 2"/>
          <p:cNvSpPr>
            <a:spLocks noGrp="1"/>
          </p:cNvSpPr>
          <p:nvPr>
            <p:ph type="body" idx="1"/>
          </p:nvPr>
        </p:nvSpPr>
        <p:spPr/>
        <p:txBody>
          <a:bodyPr/>
          <a:lstStyle/>
          <a:p>
            <a:r>
              <a:rPr lang="en-US" dirty="0" smtClean="0"/>
              <a:t>From </a:t>
            </a:r>
            <a:r>
              <a:rPr lang="en-US" dirty="0" err="1" smtClean="0"/>
              <a:t>Northwinds</a:t>
            </a:r>
            <a:r>
              <a:rPr lang="en-US" dirty="0" smtClean="0"/>
              <a:t> Database</a:t>
            </a:r>
            <a:endParaRPr lang="en-US" dirty="0"/>
          </a:p>
        </p:txBody>
      </p:sp>
      <p:pic>
        <p:nvPicPr>
          <p:cNvPr id="4" name="Picture 3"/>
          <p:cNvPicPr>
            <a:picLocks noChangeAspect="1"/>
          </p:cNvPicPr>
          <p:nvPr/>
        </p:nvPicPr>
        <p:blipFill>
          <a:blip r:embed="rId2"/>
          <a:stretch>
            <a:fillRect/>
          </a:stretch>
        </p:blipFill>
        <p:spPr>
          <a:xfrm>
            <a:off x="1065213" y="1016162"/>
            <a:ext cx="6386186" cy="2432262"/>
          </a:xfrm>
          <a:prstGeom prst="rect">
            <a:avLst/>
          </a:prstGeom>
        </p:spPr>
      </p:pic>
      <p:pic>
        <p:nvPicPr>
          <p:cNvPr id="5" name="Picture 4"/>
          <p:cNvPicPr>
            <a:picLocks noChangeAspect="1"/>
          </p:cNvPicPr>
          <p:nvPr/>
        </p:nvPicPr>
        <p:blipFill>
          <a:blip r:embed="rId3"/>
          <a:stretch>
            <a:fillRect/>
          </a:stretch>
        </p:blipFill>
        <p:spPr>
          <a:xfrm>
            <a:off x="1065213" y="3657600"/>
            <a:ext cx="10580914" cy="1371600"/>
          </a:xfrm>
          <a:prstGeom prst="rect">
            <a:avLst/>
          </a:prstGeom>
        </p:spPr>
      </p:pic>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762000"/>
          </a:xfrm>
        </p:spPr>
        <p:txBody>
          <a:bodyPr>
            <a:normAutofit/>
          </a:bodyPr>
          <a:lstStyle/>
          <a:p>
            <a:r>
              <a:rPr lang="en-US" sz="4400" dirty="0" smtClean="0"/>
              <a:t>Conclusion</a:t>
            </a:r>
            <a:endParaRPr lang="en-US" sz="4400" dirty="0"/>
          </a:p>
        </p:txBody>
      </p:sp>
      <p:sp>
        <p:nvSpPr>
          <p:cNvPr id="3" name="Content Placeholder 2"/>
          <p:cNvSpPr>
            <a:spLocks noGrp="1"/>
          </p:cNvSpPr>
          <p:nvPr>
            <p:ph idx="1"/>
          </p:nvPr>
        </p:nvSpPr>
        <p:spPr/>
        <p:txBody>
          <a:bodyPr>
            <a:normAutofit/>
          </a:bodyPr>
          <a:lstStyle/>
          <a:p>
            <a:r>
              <a:rPr lang="en-US" sz="3200" dirty="0" smtClean="0"/>
              <a:t>Any SQL Statement we can run in SQL Studio, we can also run from C# to select data.</a:t>
            </a:r>
          </a:p>
          <a:p>
            <a:r>
              <a:rPr lang="en-US" sz="3200" dirty="0" smtClean="0"/>
              <a:t>Commands allow us the flexibility to call statements, call procedures, and add data to our calls to pass to the database.</a:t>
            </a:r>
            <a:endParaRPr lang="en-US" sz="3200" dirty="0"/>
          </a:p>
        </p:txBody>
      </p:sp>
    </p:spTree>
    <p:extLst>
      <p:ext uri="{BB962C8B-B14F-4D97-AF65-F5344CB8AC3E}">
        <p14:creationId xmlns:p14="http://schemas.microsoft.com/office/powerpoint/2010/main" val="36134642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The Benefits of ADO.NET</a:t>
            </a:r>
            <a:endParaRPr lang="en-US" dirty="0"/>
          </a:p>
        </p:txBody>
      </p:sp>
      <p:sp>
        <p:nvSpPr>
          <p:cNvPr id="14" name="Content Placeholder 13"/>
          <p:cNvSpPr>
            <a:spLocks noGrp="1"/>
          </p:cNvSpPr>
          <p:nvPr>
            <p:ph idx="1"/>
          </p:nvPr>
        </p:nvSpPr>
        <p:spPr/>
        <p:txBody>
          <a:bodyPr/>
          <a:lstStyle/>
          <a:p>
            <a:r>
              <a:rPr lang="en-US" dirty="0" smtClean="0"/>
              <a:t>What is ADO.NET?</a:t>
            </a:r>
            <a:endParaRPr lang="en-US" dirty="0" smtClean="0"/>
          </a:p>
          <a:p>
            <a:r>
              <a:rPr lang="en-US" dirty="0" smtClean="0"/>
              <a:t>Add your second bullet point here</a:t>
            </a:r>
          </a:p>
          <a:p>
            <a:r>
              <a:rPr lang="en-US" dirty="0" smtClean="0"/>
              <a:t>Add your third bullet point </a:t>
            </a:r>
            <a:r>
              <a:rPr lang="en-US" dirty="0" smtClean="0"/>
              <a:t>here</a:t>
            </a:r>
          </a:p>
          <a:p>
            <a:r>
              <a:rPr lang="en-US" dirty="0" smtClean="0"/>
              <a:t>Demo of ADO.NET integrated into an MVC application</a:t>
            </a:r>
            <a:endParaRPr lang="en-US"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ADO.NET?</a:t>
            </a:r>
            <a:endParaRPr lang="en-US" dirty="0"/>
          </a:p>
        </p:txBody>
      </p:sp>
      <p:sp>
        <p:nvSpPr>
          <p:cNvPr id="3" name="Content Placeholder 2"/>
          <p:cNvSpPr>
            <a:spLocks noGrp="1"/>
          </p:cNvSpPr>
          <p:nvPr>
            <p:ph idx="1"/>
          </p:nvPr>
        </p:nvSpPr>
        <p:spPr/>
        <p:txBody>
          <a:bodyPr/>
          <a:lstStyle/>
          <a:p>
            <a:r>
              <a:rPr lang="en-US" b="1" dirty="0" smtClean="0"/>
              <a:t>ADO.NET</a:t>
            </a:r>
            <a:r>
              <a:rPr lang="en-US" dirty="0" smtClean="0"/>
              <a:t> is a set of computer software components that programmers can use to access data and data services based on disconnected </a:t>
            </a:r>
            <a:r>
              <a:rPr lang="en-US" b="1" dirty="0" err="1" smtClean="0"/>
              <a:t>DataSets</a:t>
            </a:r>
            <a:r>
              <a:rPr lang="en-US" dirty="0" smtClean="0"/>
              <a:t> and </a:t>
            </a:r>
            <a:r>
              <a:rPr lang="en-US" b="1" dirty="0" smtClean="0"/>
              <a:t>XML</a:t>
            </a:r>
            <a:r>
              <a:rPr lang="en-US" dirty="0" smtClean="0"/>
              <a:t> that is part of .NET.</a:t>
            </a:r>
          </a:p>
          <a:p>
            <a:r>
              <a:rPr lang="en-US" dirty="0" smtClean="0"/>
              <a:t>It is an evolution of </a:t>
            </a:r>
            <a:r>
              <a:rPr lang="en-US" b="1" dirty="0" smtClean="0"/>
              <a:t>ActiveX Data Objects (ADO) </a:t>
            </a:r>
            <a:r>
              <a:rPr lang="en-US" dirty="0" smtClean="0"/>
              <a:t>technology which was the common set of classes for interacting with databases.</a:t>
            </a:r>
          </a:p>
          <a:p>
            <a:r>
              <a:rPr lang="en-US" dirty="0" smtClean="0"/>
              <a:t>It is part of the base class library  </a:t>
            </a:r>
            <a:r>
              <a:rPr lang="en-US" dirty="0" err="1" smtClean="0"/>
              <a:t>System.Data</a:t>
            </a:r>
            <a:r>
              <a:rPr lang="en-US" dirty="0" smtClean="0"/>
              <a:t> namespace.</a:t>
            </a:r>
          </a:p>
          <a:p>
            <a:r>
              <a:rPr lang="en-US" dirty="0" smtClean="0"/>
              <a:t>ADO.NET was built to serve both persistent and disconnected data needs.</a:t>
            </a:r>
            <a:endParaRPr lang="en-US" dirty="0"/>
          </a:p>
        </p:txBody>
      </p:sp>
    </p:spTree>
    <p:extLst>
      <p:ext uri="{BB962C8B-B14F-4D97-AF65-F5344CB8AC3E}">
        <p14:creationId xmlns:p14="http://schemas.microsoft.com/office/powerpoint/2010/main" val="29531955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533400"/>
          </a:xfrm>
        </p:spPr>
        <p:txBody>
          <a:bodyPr>
            <a:normAutofit fontScale="90000"/>
          </a:bodyPr>
          <a:lstStyle/>
          <a:p>
            <a:pPr algn="ctr"/>
            <a:r>
              <a:rPr lang="en-US" dirty="0" smtClean="0"/>
              <a:t>ADO.NET Architecture</a:t>
            </a:r>
            <a:endParaRPr lang="en-US" dirty="0"/>
          </a:p>
        </p:txBody>
      </p:sp>
      <p:pic>
        <p:nvPicPr>
          <p:cNvPr id="1026" name="Picture 2" descr="arctitectur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7130" y="990600"/>
            <a:ext cx="6254565"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0468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533400"/>
          </a:xfrm>
        </p:spPr>
        <p:txBody>
          <a:bodyPr>
            <a:normAutofit fontScale="90000"/>
          </a:bodyPr>
          <a:lstStyle/>
          <a:p>
            <a:r>
              <a:rPr lang="en-US" dirty="0" smtClean="0"/>
              <a:t>What are the benefits of ADO.NET?</a:t>
            </a:r>
            <a:endParaRPr lang="en-US" dirty="0"/>
          </a:p>
        </p:txBody>
      </p:sp>
      <p:sp>
        <p:nvSpPr>
          <p:cNvPr id="3" name="Content Placeholder 2"/>
          <p:cNvSpPr>
            <a:spLocks noGrp="1"/>
          </p:cNvSpPr>
          <p:nvPr>
            <p:ph idx="1"/>
          </p:nvPr>
        </p:nvSpPr>
        <p:spPr>
          <a:xfrm>
            <a:off x="1522413" y="1219201"/>
            <a:ext cx="9134391" cy="4800600"/>
          </a:xfrm>
        </p:spPr>
        <p:txBody>
          <a:bodyPr>
            <a:normAutofit/>
          </a:bodyPr>
          <a:lstStyle/>
          <a:p>
            <a:r>
              <a:rPr lang="en-US" dirty="0" smtClean="0"/>
              <a:t>Interoperability </a:t>
            </a:r>
          </a:p>
          <a:p>
            <a:pPr lvl="1"/>
            <a:r>
              <a:rPr lang="en-US" dirty="0"/>
              <a:t>ADO.NET applications can take advantage of the flexibility and broad acceptance of </a:t>
            </a:r>
            <a:r>
              <a:rPr lang="en-US" dirty="0" smtClean="0"/>
              <a:t>XML.</a:t>
            </a:r>
          </a:p>
          <a:p>
            <a:r>
              <a:rPr lang="en-US" dirty="0" smtClean="0"/>
              <a:t>Maintainability</a:t>
            </a:r>
          </a:p>
          <a:p>
            <a:pPr lvl="1"/>
            <a:r>
              <a:rPr lang="en-US" dirty="0"/>
              <a:t>S</a:t>
            </a:r>
            <a:r>
              <a:rPr lang="en-US" dirty="0" smtClean="0"/>
              <a:t>oftware </a:t>
            </a:r>
            <a:r>
              <a:rPr lang="en-US" dirty="0"/>
              <a:t>architects can choose to divide the server's business-logic processing and user-interface processing onto separate tiers on separate machines. In effect, the application server tier is replaced with two tiers, alleviating the shortage of system resources.</a:t>
            </a:r>
            <a:endParaRPr lang="en-US" dirty="0" smtClean="0"/>
          </a:p>
          <a:p>
            <a:r>
              <a:rPr lang="en-US" dirty="0" smtClean="0"/>
              <a:t>Programmability</a:t>
            </a:r>
          </a:p>
          <a:p>
            <a:pPr lvl="1"/>
            <a:r>
              <a:rPr lang="en-US" dirty="0"/>
              <a:t>ADO.NET data components in Visual Studio encapsulate data access functionality in various ways that help you program more quickly and with fewer mistakes. ADO.NET data classes generated by the designer tools result in typed datasets. This in turn allows you to access data through typed programming</a:t>
            </a:r>
            <a:r>
              <a:rPr lang="en-US" dirty="0" smtClean="0"/>
              <a:t>.</a:t>
            </a:r>
          </a:p>
        </p:txBody>
      </p:sp>
    </p:spTree>
    <p:extLst>
      <p:ext uri="{BB962C8B-B14F-4D97-AF65-F5344CB8AC3E}">
        <p14:creationId xmlns:p14="http://schemas.microsoft.com/office/powerpoint/2010/main" val="1452394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838200"/>
          </a:xfrm>
        </p:spPr>
        <p:txBody>
          <a:bodyPr/>
          <a:lstStyle/>
          <a:p>
            <a:r>
              <a:rPr lang="en-US" dirty="0" smtClean="0"/>
              <a:t>What are the benefits of ADO.NET (cont’d)</a:t>
            </a:r>
            <a:endParaRPr lang="en-US" dirty="0"/>
          </a:p>
        </p:txBody>
      </p:sp>
      <p:sp>
        <p:nvSpPr>
          <p:cNvPr id="3" name="Content Placeholder 2"/>
          <p:cNvSpPr>
            <a:spLocks noGrp="1"/>
          </p:cNvSpPr>
          <p:nvPr>
            <p:ph idx="1"/>
          </p:nvPr>
        </p:nvSpPr>
        <p:spPr>
          <a:xfrm>
            <a:off x="1522413" y="1524000"/>
            <a:ext cx="9134391" cy="5029200"/>
          </a:xfrm>
        </p:spPr>
        <p:txBody>
          <a:bodyPr/>
          <a:lstStyle/>
          <a:p>
            <a:r>
              <a:rPr lang="en-US" dirty="0" smtClean="0"/>
              <a:t>Performance</a:t>
            </a:r>
          </a:p>
          <a:p>
            <a:pPr lvl="1"/>
            <a:r>
              <a:rPr lang="en-US" dirty="0"/>
              <a:t>For disconnected applications, ADO.NET datasets offer performance advantages over ADO disconnected </a:t>
            </a:r>
            <a:r>
              <a:rPr lang="en-US" dirty="0" err="1"/>
              <a:t>recordsets</a:t>
            </a:r>
            <a:r>
              <a:rPr lang="en-US" dirty="0"/>
              <a:t>. When using COM marshalling to transmit a disconnected </a:t>
            </a:r>
            <a:r>
              <a:rPr lang="en-US" dirty="0" err="1"/>
              <a:t>recordset</a:t>
            </a:r>
            <a:r>
              <a:rPr lang="en-US" dirty="0"/>
              <a:t> among tiers, a significant processing cost can result from converting the values in the </a:t>
            </a:r>
            <a:r>
              <a:rPr lang="en-US" dirty="0" err="1"/>
              <a:t>recordset</a:t>
            </a:r>
            <a:r>
              <a:rPr lang="en-US" dirty="0"/>
              <a:t> to data types recognized by COM. In ADO.NET, such data-type conversion is not necessary. </a:t>
            </a:r>
            <a:endParaRPr lang="en-US" dirty="0"/>
          </a:p>
          <a:p>
            <a:r>
              <a:rPr lang="en-US" dirty="0" smtClean="0"/>
              <a:t>Scalability</a:t>
            </a:r>
          </a:p>
          <a:p>
            <a:pPr lvl="1"/>
            <a:r>
              <a:rPr lang="en-US" dirty="0"/>
              <a:t>ADO.NET accommodates scalability by encouraging programmers to conserve limited resources. Because any ADO.NET application employs disconnected access to data, it does not retain database locks or active database connections for long durations.</a:t>
            </a:r>
            <a:endParaRPr lang="en-US" dirty="0"/>
          </a:p>
          <a:p>
            <a:endParaRPr lang="en-US" dirty="0"/>
          </a:p>
        </p:txBody>
      </p:sp>
    </p:spTree>
    <p:extLst>
      <p:ext uri="{BB962C8B-B14F-4D97-AF65-F5344CB8AC3E}">
        <p14:creationId xmlns:p14="http://schemas.microsoft.com/office/powerpoint/2010/main" val="37833043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838200"/>
          </a:xfrm>
        </p:spPr>
        <p:txBody>
          <a:bodyPr/>
          <a:lstStyle/>
          <a:p>
            <a:r>
              <a:rPr lang="en-US" dirty="0" smtClean="0"/>
              <a:t>Reading Data From a SQL Server Database</a:t>
            </a:r>
            <a:endParaRPr lang="en-US" dirty="0"/>
          </a:p>
        </p:txBody>
      </p:sp>
      <p:sp>
        <p:nvSpPr>
          <p:cNvPr id="3" name="Content Placeholder 2"/>
          <p:cNvSpPr>
            <a:spLocks noGrp="1"/>
          </p:cNvSpPr>
          <p:nvPr>
            <p:ph idx="1"/>
          </p:nvPr>
        </p:nvSpPr>
        <p:spPr/>
        <p:txBody>
          <a:bodyPr/>
          <a:lstStyle/>
          <a:p>
            <a:r>
              <a:rPr lang="en-US" sz="2800" dirty="0" smtClean="0"/>
              <a:t>When using basic ADO.NET, there are a few steps to connecting to a SQL Server Database:</a:t>
            </a:r>
          </a:p>
          <a:p>
            <a:pPr marL="688975" lvl="1" indent="-457200">
              <a:buFont typeface="+mj-lt"/>
              <a:buAutoNum type="arabicPeriod"/>
            </a:pPr>
            <a:r>
              <a:rPr lang="en-US" sz="2400" dirty="0" smtClean="0"/>
              <a:t>Create a connection</a:t>
            </a:r>
          </a:p>
          <a:p>
            <a:pPr marL="688975" lvl="1" indent="-457200">
              <a:buFont typeface="+mj-lt"/>
              <a:buAutoNum type="arabicPeriod"/>
            </a:pPr>
            <a:r>
              <a:rPr lang="en-US" sz="2400" dirty="0" smtClean="0"/>
              <a:t>Create a command</a:t>
            </a:r>
          </a:p>
          <a:p>
            <a:pPr marL="688975" lvl="1" indent="-457200">
              <a:buFont typeface="+mj-lt"/>
              <a:buAutoNum type="arabicPeriod"/>
            </a:pPr>
            <a:r>
              <a:rPr lang="en-US" sz="2400" dirty="0" smtClean="0"/>
              <a:t>Loop through the data reader</a:t>
            </a:r>
          </a:p>
          <a:p>
            <a:pPr marL="688975" lvl="1" indent="-457200">
              <a:buFont typeface="+mj-lt"/>
              <a:buAutoNum type="arabicPeriod"/>
            </a:pPr>
            <a:r>
              <a:rPr lang="en-US" sz="2400" dirty="0" smtClean="0"/>
              <a:t>Close the reader</a:t>
            </a:r>
          </a:p>
          <a:p>
            <a:pPr marL="688975" lvl="1" indent="-457200">
              <a:buFont typeface="+mj-lt"/>
              <a:buAutoNum type="arabicPeriod"/>
            </a:pPr>
            <a:r>
              <a:rPr lang="en-US" sz="2400" dirty="0" smtClean="0"/>
              <a:t>Close the connection</a:t>
            </a:r>
            <a:endParaRPr lang="en-US" sz="2400" dirty="0"/>
          </a:p>
        </p:txBody>
      </p:sp>
    </p:spTree>
    <p:extLst>
      <p:ext uri="{BB962C8B-B14F-4D97-AF65-F5344CB8AC3E}">
        <p14:creationId xmlns:p14="http://schemas.microsoft.com/office/powerpoint/2010/main" val="39017470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990600"/>
          </a:xfrm>
        </p:spPr>
        <p:txBody>
          <a:bodyPr/>
          <a:lstStyle/>
          <a:p>
            <a:r>
              <a:rPr lang="en-US" dirty="0" smtClean="0"/>
              <a:t>Our MVC application Demo</a:t>
            </a:r>
            <a:endParaRPr lang="en-US" dirty="0"/>
          </a:p>
        </p:txBody>
      </p:sp>
      <p:sp>
        <p:nvSpPr>
          <p:cNvPr id="3" name="Content Placeholder 2"/>
          <p:cNvSpPr>
            <a:spLocks noGrp="1"/>
          </p:cNvSpPr>
          <p:nvPr>
            <p:ph idx="1"/>
          </p:nvPr>
        </p:nvSpPr>
        <p:spPr/>
        <p:txBody>
          <a:bodyPr/>
          <a:lstStyle/>
          <a:p>
            <a:r>
              <a:rPr lang="en-US" dirty="0" smtClean="0"/>
              <a:t>Goal: Display the total Order Information for a specific Order ID from the </a:t>
            </a:r>
            <a:r>
              <a:rPr lang="en-US" dirty="0" err="1" smtClean="0"/>
              <a:t>Northwinds</a:t>
            </a:r>
            <a:r>
              <a:rPr lang="en-US" dirty="0" smtClean="0"/>
              <a:t> database including Company Name, Order Date, Product Details (ID, Name, Unit Price), Product Quantity, </a:t>
            </a:r>
            <a:r>
              <a:rPr lang="en-US" dirty="0" err="1" smtClean="0"/>
              <a:t>SubTotal</a:t>
            </a:r>
            <a:r>
              <a:rPr lang="en-US" dirty="0" smtClean="0"/>
              <a:t> (including discount) and Total Cost.</a:t>
            </a:r>
            <a:endParaRPr lang="en-US" dirty="0"/>
          </a:p>
          <a:p>
            <a:r>
              <a:rPr lang="en-US" dirty="0" smtClean="0"/>
              <a:t>Must:</a:t>
            </a:r>
          </a:p>
          <a:p>
            <a:pPr lvl="1"/>
            <a:r>
              <a:rPr lang="en-US" dirty="0" smtClean="0"/>
              <a:t>Query the </a:t>
            </a:r>
            <a:r>
              <a:rPr lang="en-US" dirty="0" err="1" smtClean="0"/>
              <a:t>Northwinds</a:t>
            </a:r>
            <a:r>
              <a:rPr lang="en-US" dirty="0" smtClean="0"/>
              <a:t> SQL Database to retrieve the data.</a:t>
            </a:r>
          </a:p>
          <a:p>
            <a:pPr lvl="1"/>
            <a:r>
              <a:rPr lang="en-US" dirty="0" smtClean="0"/>
              <a:t>Convert and map </a:t>
            </a:r>
            <a:r>
              <a:rPr lang="en-US" dirty="0" err="1" smtClean="0"/>
              <a:t>DataReader</a:t>
            </a:r>
            <a:r>
              <a:rPr lang="en-US" dirty="0" smtClean="0"/>
              <a:t> data into C# objects and properties.</a:t>
            </a:r>
          </a:p>
          <a:p>
            <a:pPr lvl="1"/>
            <a:r>
              <a:rPr lang="en-US" dirty="0" smtClean="0"/>
              <a:t>Display the new data in an MVC  web application.</a:t>
            </a:r>
          </a:p>
          <a:p>
            <a:endParaRPr lang="en-US" dirty="0"/>
          </a:p>
        </p:txBody>
      </p:sp>
    </p:spTree>
    <p:extLst>
      <p:ext uri="{BB962C8B-B14F-4D97-AF65-F5344CB8AC3E}">
        <p14:creationId xmlns:p14="http://schemas.microsoft.com/office/powerpoint/2010/main" val="5444922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990600"/>
          </a:xfrm>
        </p:spPr>
        <p:txBody>
          <a:bodyPr/>
          <a:lstStyle/>
          <a:p>
            <a:r>
              <a:rPr lang="en-US" dirty="0" smtClean="0"/>
              <a:t>Connection String</a:t>
            </a:r>
            <a:endParaRPr lang="en-US" dirty="0"/>
          </a:p>
        </p:txBody>
      </p:sp>
      <p:sp>
        <p:nvSpPr>
          <p:cNvPr id="3" name="Content Placeholder 2"/>
          <p:cNvSpPr>
            <a:spLocks noGrp="1"/>
          </p:cNvSpPr>
          <p:nvPr>
            <p:ph idx="1"/>
          </p:nvPr>
        </p:nvSpPr>
        <p:spPr>
          <a:xfrm>
            <a:off x="1532023" y="1752600"/>
            <a:ext cx="9134391" cy="1371601"/>
          </a:xfrm>
        </p:spPr>
        <p:txBody>
          <a:bodyPr/>
          <a:lstStyle/>
          <a:p>
            <a:r>
              <a:rPr lang="en-US" dirty="0" smtClean="0"/>
              <a:t>Connection strings tell the connection class which server to connect to, what database to use, and specified credentials (login/</a:t>
            </a:r>
            <a:r>
              <a:rPr lang="en-US" dirty="0" err="1" smtClean="0"/>
              <a:t>pwd</a:t>
            </a:r>
            <a:r>
              <a:rPr lang="en-US" dirty="0" smtClean="0"/>
              <a:t>) if necessary.</a:t>
            </a:r>
            <a:endParaRPr lang="en-US" dirty="0"/>
          </a:p>
        </p:txBody>
      </p:sp>
      <p:pic>
        <p:nvPicPr>
          <p:cNvPr id="4" name="Picture 3"/>
          <p:cNvPicPr>
            <a:picLocks noChangeAspect="1"/>
          </p:cNvPicPr>
          <p:nvPr/>
        </p:nvPicPr>
        <p:blipFill>
          <a:blip r:embed="rId2"/>
          <a:stretch>
            <a:fillRect/>
          </a:stretch>
        </p:blipFill>
        <p:spPr>
          <a:xfrm>
            <a:off x="1065212" y="3276600"/>
            <a:ext cx="10480337" cy="3035907"/>
          </a:xfrm>
          <a:prstGeom prst="rect">
            <a:avLst/>
          </a:prstGeom>
        </p:spPr>
      </p:pic>
    </p:spTree>
    <p:extLst>
      <p:ext uri="{BB962C8B-B14F-4D97-AF65-F5344CB8AC3E}">
        <p14:creationId xmlns:p14="http://schemas.microsoft.com/office/powerpoint/2010/main" val="14849650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0</TotalTime>
  <Words>507</Words>
  <Application>Microsoft Office PowerPoint</Application>
  <PresentationFormat>Custom</PresentationFormat>
  <Paragraphs>45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Corbel</vt:lpstr>
      <vt:lpstr>Digital Blue Tunnel 16x9</vt:lpstr>
      <vt:lpstr>The Benefits of ADO.NET in a MVC Application</vt:lpstr>
      <vt:lpstr>The Benefits of ADO.NET</vt:lpstr>
      <vt:lpstr>What is ADO.NET?</vt:lpstr>
      <vt:lpstr>ADO.NET Architecture</vt:lpstr>
      <vt:lpstr>What are the benefits of ADO.NET?</vt:lpstr>
      <vt:lpstr>What are the benefits of ADO.NET (cont’d)</vt:lpstr>
      <vt:lpstr>Reading Data From a SQL Server Database</vt:lpstr>
      <vt:lpstr>Our MVC application Demo</vt:lpstr>
      <vt:lpstr>Connection String</vt:lpstr>
      <vt:lpstr>Create Our Stored Procedure</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2015-11-02T20:06:12Z</dcterms:created>
  <dcterms:modified xsi:type="dcterms:W3CDTF">2015-11-02T21:07:03Z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TC028952619991</vt:lpwstr>
  </property>
</Properties>
</file>