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2"/>
  </p:notesMasterIdLst>
  <p:handoutMasterIdLst>
    <p:handoutMasterId r:id="rId133"/>
  </p:handoutMasterIdLst>
  <p:sldIdLst>
    <p:sldId id="256" r:id="rId2"/>
    <p:sldId id="387" r:id="rId3"/>
    <p:sldId id="388" r:id="rId4"/>
    <p:sldId id="389" r:id="rId5"/>
    <p:sldId id="390" r:id="rId6"/>
    <p:sldId id="367" r:id="rId7"/>
    <p:sldId id="303" r:id="rId8"/>
    <p:sldId id="737" r:id="rId9"/>
    <p:sldId id="702" r:id="rId10"/>
    <p:sldId id="738" r:id="rId11"/>
    <p:sldId id="720" r:id="rId12"/>
    <p:sldId id="721" r:id="rId13"/>
    <p:sldId id="294" r:id="rId14"/>
    <p:sldId id="719" r:id="rId15"/>
    <p:sldId id="435" r:id="rId16"/>
    <p:sldId id="436" r:id="rId17"/>
    <p:sldId id="437" r:id="rId18"/>
    <p:sldId id="438" r:id="rId19"/>
    <p:sldId id="439" r:id="rId20"/>
    <p:sldId id="441" r:id="rId21"/>
    <p:sldId id="442" r:id="rId22"/>
    <p:sldId id="735" r:id="rId23"/>
    <p:sldId id="736" r:id="rId24"/>
    <p:sldId id="724" r:id="rId25"/>
    <p:sldId id="725" r:id="rId26"/>
    <p:sldId id="726" r:id="rId27"/>
    <p:sldId id="728" r:id="rId28"/>
    <p:sldId id="729" r:id="rId29"/>
    <p:sldId id="730" r:id="rId30"/>
    <p:sldId id="454" r:id="rId31"/>
    <p:sldId id="450" r:id="rId32"/>
    <p:sldId id="456" r:id="rId33"/>
    <p:sldId id="468" r:id="rId34"/>
    <p:sldId id="469" r:id="rId35"/>
    <p:sldId id="466" r:id="rId36"/>
    <p:sldId id="467" r:id="rId37"/>
    <p:sldId id="457" r:id="rId38"/>
    <p:sldId id="460" r:id="rId39"/>
    <p:sldId id="461" r:id="rId40"/>
    <p:sldId id="462" r:id="rId41"/>
    <p:sldId id="463" r:id="rId42"/>
    <p:sldId id="464" r:id="rId43"/>
    <p:sldId id="470" r:id="rId44"/>
    <p:sldId id="471" r:id="rId45"/>
    <p:sldId id="731" r:id="rId46"/>
    <p:sldId id="472" r:id="rId47"/>
    <p:sldId id="473" r:id="rId48"/>
    <p:sldId id="474" r:id="rId49"/>
    <p:sldId id="475" r:id="rId50"/>
    <p:sldId id="476" r:id="rId51"/>
    <p:sldId id="477" r:id="rId52"/>
    <p:sldId id="478" r:id="rId53"/>
    <p:sldId id="479" r:id="rId54"/>
    <p:sldId id="480" r:id="rId55"/>
    <p:sldId id="481" r:id="rId56"/>
    <p:sldId id="482" r:id="rId57"/>
    <p:sldId id="483" r:id="rId58"/>
    <p:sldId id="484" r:id="rId59"/>
    <p:sldId id="485" r:id="rId60"/>
    <p:sldId id="486" r:id="rId61"/>
    <p:sldId id="487" r:id="rId62"/>
    <p:sldId id="488" r:id="rId63"/>
    <p:sldId id="489" r:id="rId64"/>
    <p:sldId id="490" r:id="rId65"/>
    <p:sldId id="732" r:id="rId66"/>
    <p:sldId id="733" r:id="rId67"/>
    <p:sldId id="492" r:id="rId68"/>
    <p:sldId id="493" r:id="rId69"/>
    <p:sldId id="734" r:id="rId70"/>
    <p:sldId id="494" r:id="rId71"/>
    <p:sldId id="495" r:id="rId72"/>
    <p:sldId id="496" r:id="rId73"/>
    <p:sldId id="497" r:id="rId74"/>
    <p:sldId id="498" r:id="rId75"/>
    <p:sldId id="499" r:id="rId76"/>
    <p:sldId id="712" r:id="rId77"/>
    <p:sldId id="713" r:id="rId78"/>
    <p:sldId id="715" r:id="rId79"/>
    <p:sldId id="716" r:id="rId80"/>
    <p:sldId id="717" r:id="rId81"/>
    <p:sldId id="718" r:id="rId82"/>
    <p:sldId id="500" r:id="rId83"/>
    <p:sldId id="501" r:id="rId84"/>
    <p:sldId id="502" r:id="rId85"/>
    <p:sldId id="503" r:id="rId86"/>
    <p:sldId id="504" r:id="rId87"/>
    <p:sldId id="505" r:id="rId88"/>
    <p:sldId id="506" r:id="rId89"/>
    <p:sldId id="507" r:id="rId90"/>
    <p:sldId id="508" r:id="rId91"/>
    <p:sldId id="514" r:id="rId92"/>
    <p:sldId id="553" r:id="rId93"/>
    <p:sldId id="628" r:id="rId94"/>
    <p:sldId id="566" r:id="rId95"/>
    <p:sldId id="571" r:id="rId96"/>
    <p:sldId id="572" r:id="rId97"/>
    <p:sldId id="573" r:id="rId98"/>
    <p:sldId id="575" r:id="rId99"/>
    <p:sldId id="581" r:id="rId100"/>
    <p:sldId id="584" r:id="rId101"/>
    <p:sldId id="641" r:id="rId102"/>
    <p:sldId id="691" r:id="rId103"/>
    <p:sldId id="644" r:id="rId104"/>
    <p:sldId id="645" r:id="rId105"/>
    <p:sldId id="692" r:id="rId106"/>
    <p:sldId id="693" r:id="rId107"/>
    <p:sldId id="694" r:id="rId108"/>
    <p:sldId id="695" r:id="rId109"/>
    <p:sldId id="696" r:id="rId110"/>
    <p:sldId id="697" r:id="rId111"/>
    <p:sldId id="698" r:id="rId112"/>
    <p:sldId id="648" r:id="rId113"/>
    <p:sldId id="649" r:id="rId114"/>
    <p:sldId id="677" r:id="rId115"/>
    <p:sldId id="650" r:id="rId116"/>
    <p:sldId id="651" r:id="rId117"/>
    <p:sldId id="679" r:id="rId118"/>
    <p:sldId id="678" r:id="rId119"/>
    <p:sldId id="660" r:id="rId120"/>
    <p:sldId id="665" r:id="rId121"/>
    <p:sldId id="680" r:id="rId122"/>
    <p:sldId id="669" r:id="rId123"/>
    <p:sldId id="681" r:id="rId124"/>
    <p:sldId id="682" r:id="rId125"/>
    <p:sldId id="683" r:id="rId126"/>
    <p:sldId id="684" r:id="rId127"/>
    <p:sldId id="685" r:id="rId128"/>
    <p:sldId id="686" r:id="rId129"/>
    <p:sldId id="687" r:id="rId130"/>
    <p:sldId id="688" r:id="rId131"/>
  </p:sldIdLst>
  <p:sldSz cx="9144000" cy="6858000" type="screen4x3"/>
  <p:notesSz cx="6743700" cy="99060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b="1" i="1" kern="1200">
        <a:solidFill>
          <a:schemeClr val="accent2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b="1" i="1" kern="1200">
        <a:solidFill>
          <a:schemeClr val="accent2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b="1" i="1" kern="1200">
        <a:solidFill>
          <a:schemeClr val="accent2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b="1" i="1" kern="1200">
        <a:solidFill>
          <a:schemeClr val="accent2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b="1" i="1" kern="1200">
        <a:solidFill>
          <a:schemeClr val="accent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i="1" kern="1200">
        <a:solidFill>
          <a:schemeClr val="accent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i="1" kern="1200">
        <a:solidFill>
          <a:schemeClr val="accent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i="1" kern="1200">
        <a:solidFill>
          <a:schemeClr val="accent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i="1" kern="1200">
        <a:solidFill>
          <a:schemeClr val="accent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CC84"/>
    <a:srgbClr val="1B6B45"/>
    <a:srgbClr val="28A067"/>
    <a:srgbClr val="FFFFBD"/>
    <a:srgbClr val="FFFFCF"/>
    <a:srgbClr val="A1FFE6"/>
    <a:srgbClr val="C41414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544" autoAdjust="0"/>
    <p:restoredTop sz="94683" autoAdjust="0"/>
  </p:normalViewPr>
  <p:slideViewPr>
    <p:cSldViewPr>
      <p:cViewPr varScale="1">
        <p:scale>
          <a:sx n="113" d="100"/>
          <a:sy n="113" d="100"/>
        </p:scale>
        <p:origin x="112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882"/>
    </p:cViewPr>
  </p:sorterViewPr>
  <p:notesViewPr>
    <p:cSldViewPr>
      <p:cViewPr varScale="1">
        <p:scale>
          <a:sx n="70" d="100"/>
          <a:sy n="70" d="100"/>
        </p:scale>
        <p:origin x="-3081" y="-98"/>
      </p:cViewPr>
      <p:guideLst>
        <p:guide orient="horz" pos="312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5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5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19525" y="9409113"/>
            <a:ext cx="2922588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AF264055-2AD6-4CF8-96B4-A7D2D6BBA6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310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 i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 i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705350"/>
            <a:ext cx="4946650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 para editar os estilos do texto mestre</a:t>
            </a:r>
          </a:p>
          <a:p>
            <a:pPr lvl="1"/>
            <a:r>
              <a:rPr lang="en-US" noProof="0"/>
              <a:t>Segundo nível</a:t>
            </a:r>
          </a:p>
          <a:p>
            <a:pPr lvl="2"/>
            <a:r>
              <a:rPr lang="en-US" noProof="0"/>
              <a:t>Terceiro nível</a:t>
            </a:r>
          </a:p>
          <a:p>
            <a:pPr lvl="3"/>
            <a:r>
              <a:rPr lang="en-US" noProof="0"/>
              <a:t>Quarto nível</a:t>
            </a:r>
          </a:p>
          <a:p>
            <a:pPr lvl="4"/>
            <a:r>
              <a:rPr lang="en-US" noProof="0"/>
              <a:t>Quinto nível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 i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 i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2C784827-EFD5-4DB7-9D08-45104208EB7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356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DFD75-9BD9-43FB-A44E-431BF24D14E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6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9D428-7703-4660-A357-EA51A50AE61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6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D9DCF-6B22-4DE8-9D9E-9E118C2B554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6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379DF-113D-4B46-B9F1-4B2F6796077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4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53777-4361-4A51-B098-E608EE1272A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3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C1818-6C79-49C4-8606-5924AF30B35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4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6CA1D-744E-4F08-9A68-02A691FCF8E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1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568A6-0738-46C8-90FE-E9AE5DD443A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F72A4-9BA3-47DF-A98F-9463284F90B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2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478B5-5B33-4642-99C9-F4738921079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8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A7D00-0F98-4B7D-9178-F637F7C9258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1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flatTx/>
          </a:bodyPr>
          <a:lstStyle/>
          <a:p>
            <a:pPr lvl="0"/>
            <a:r>
              <a:rPr lang="en-US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Clique para editar os estilos do texto mestre</a:t>
            </a:r>
          </a:p>
          <a:p>
            <a:pPr lvl="1"/>
            <a:r>
              <a:rPr lang="en-US" altLang="pt-BR"/>
              <a:t>Segundo nível</a:t>
            </a:r>
          </a:p>
          <a:p>
            <a:pPr lvl="2"/>
            <a:r>
              <a:rPr lang="en-US" altLang="pt-BR"/>
              <a:t>Terceiro nível</a:t>
            </a:r>
          </a:p>
          <a:p>
            <a:pPr lvl="3"/>
            <a:r>
              <a:rPr lang="en-US" altLang="pt-BR"/>
              <a:t>Quarto nível</a:t>
            </a:r>
          </a:p>
          <a:p>
            <a:pPr lvl="4"/>
            <a:r>
              <a:rPr lang="en-US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 b="0" i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 i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b="0" i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fld id="{D34BA605-D2DC-4394-9D09-C6D32DEC51E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pic>
        <p:nvPicPr>
          <p:cNvPr id="1031" name="Picture 7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324600"/>
            <a:ext cx="2952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66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66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85.wmf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86.wmf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88.wmf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90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91.wmf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92.wmf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5" Type="http://schemas.openxmlformats.org/officeDocument/2006/relationships/image" Target="../media/image94.wmf"/><Relationship Id="rId4" Type="http://schemas.openxmlformats.org/officeDocument/2006/relationships/oleObject" Target="../embeddings/oleObject90.bin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95.wmf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7" Type="http://schemas.openxmlformats.org/officeDocument/2006/relationships/image" Target="../media/image9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94.bin"/><Relationship Id="rId5" Type="http://schemas.openxmlformats.org/officeDocument/2006/relationships/image" Target="../media/image93.png"/><Relationship Id="rId4" Type="http://schemas.openxmlformats.org/officeDocument/2006/relationships/image" Target="../media/image97.wmf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7" Type="http://schemas.openxmlformats.org/officeDocument/2006/relationships/image" Target="../media/image9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99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7" Type="http://schemas.openxmlformats.org/officeDocument/2006/relationships/image" Target="../media/image9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101.wmf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10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6" Type="http://schemas.openxmlformats.org/officeDocument/2006/relationships/oleObject" Target="../embeddings/oleObject100.bin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99.bin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4" Type="http://schemas.openxmlformats.org/officeDocument/2006/relationships/image" Target="../media/image105.wmf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4" Type="http://schemas.openxmlformats.org/officeDocument/2006/relationships/image" Target="../media/image10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7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0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1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4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8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0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2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4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6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8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9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2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3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44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45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6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48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9.w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51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52.w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53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54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55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6.w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59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60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62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4.w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67.w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68.w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9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72.w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75.w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80.wmf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82.wmf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83.w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8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552" y="908720"/>
            <a:ext cx="8172450" cy="4391025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pt-BR" sz="4800" dirty="0"/>
              <a:t>INTELIGÊNCIA COMPUTACIONAL APLICADA</a:t>
            </a:r>
            <a:br>
              <a:rPr lang="pt-BR" sz="4800" dirty="0"/>
            </a:br>
            <a:br>
              <a:rPr lang="pt-BR" sz="4800" dirty="0"/>
            </a:br>
            <a:r>
              <a:rPr lang="pt-BR" sz="4800" dirty="0">
                <a:solidFill>
                  <a:schemeClr val="accent2"/>
                </a:solidFill>
              </a:rPr>
              <a:t>LÓGICA FUZZY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47B5D-E540-9768-7BF7-5ECE05DC5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>
            <a:extLst>
              <a:ext uri="{FF2B5EF4-FFF2-40B4-BE49-F238E27FC236}">
                <a16:creationId xmlns:a16="http://schemas.microsoft.com/office/drawing/2014/main" id="{6873ECB0-02BD-CC49-9741-AC1E46C4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748713" cy="1152525"/>
          </a:xfrm>
        </p:spPr>
        <p:txBody>
          <a:bodyPr/>
          <a:lstStyle/>
          <a:p>
            <a:pPr>
              <a:defRPr/>
            </a:pPr>
            <a:r>
              <a:rPr lang="en-US" sz="4400" dirty="0" err="1"/>
              <a:t>Proposta</a:t>
            </a:r>
            <a:r>
              <a:rPr lang="en-US" sz="4400" dirty="0"/>
              <a:t> de </a:t>
            </a:r>
            <a:r>
              <a:rPr lang="en-US" sz="4400" dirty="0" err="1"/>
              <a:t>Apólice</a:t>
            </a:r>
            <a:r>
              <a:rPr lang="en-US" sz="4400" dirty="0"/>
              <a:t> de Seguro</a:t>
            </a:r>
            <a:br>
              <a:rPr lang="en-US" sz="4400" dirty="0"/>
            </a:br>
            <a:r>
              <a:rPr lang="en-US" sz="4400" dirty="0"/>
              <a:t>Base de </a:t>
            </a:r>
            <a:r>
              <a:rPr lang="en-US" sz="4400" dirty="0" err="1"/>
              <a:t>Regras</a:t>
            </a:r>
            <a:endParaRPr lang="pt-BR" dirty="0"/>
          </a:p>
        </p:txBody>
      </p:sp>
      <p:sp>
        <p:nvSpPr>
          <p:cNvPr id="783363" name="Text Box 3">
            <a:extLst>
              <a:ext uri="{FF2B5EF4-FFF2-40B4-BE49-F238E27FC236}">
                <a16:creationId xmlns:a16="http://schemas.microsoft.com/office/drawing/2014/main" id="{80BF9643-11E9-8988-1B01-825AA3166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268413"/>
            <a:ext cx="8208962" cy="493769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R="0" algn="just">
              <a:lnSpc>
                <a:spcPts val="1300"/>
              </a:lnSpc>
              <a:buNone/>
            </a:pPr>
            <a:endParaRPr lang="pt-BR" sz="1800" i="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algn="just">
              <a:lnSpc>
                <a:spcPts val="1300"/>
              </a:lnSpc>
              <a:buNone/>
            </a:pPr>
            <a:r>
              <a:rPr lang="pt-BR" sz="1800" i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 a Idade é Jovem, então o Seguro é Alto. </a:t>
            </a:r>
          </a:p>
          <a:p>
            <a:pPr marR="0" algn="just">
              <a:lnSpc>
                <a:spcPts val="1300"/>
              </a:lnSpc>
              <a:buNone/>
            </a:pPr>
            <a:endParaRPr lang="pt-BR" i="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algn="just">
              <a:lnSpc>
                <a:spcPts val="1300"/>
              </a:lnSpc>
              <a:buNone/>
            </a:pPr>
            <a:r>
              <a:rPr lang="pt-BR" sz="1800" i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 o Valor do Carro é alto, então o Seguro é Alto</a:t>
            </a:r>
            <a:endParaRPr lang="en-US" sz="1800" i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algn="just">
              <a:lnSpc>
                <a:spcPts val="1300"/>
              </a:lnSpc>
              <a:buNone/>
            </a:pPr>
            <a:r>
              <a:rPr lang="pt-BR" sz="1800" i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800" i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algn="just">
              <a:lnSpc>
                <a:spcPts val="1300"/>
              </a:lnSpc>
              <a:buNone/>
            </a:pPr>
            <a:r>
              <a:rPr lang="pt-BR" sz="1800" i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 a Idade é Jovem e o Tempo de Carteira é Médio e o Valor do Carro é </a:t>
            </a:r>
          </a:p>
          <a:p>
            <a:pPr marR="0" algn="just">
              <a:lnSpc>
                <a:spcPts val="1300"/>
              </a:lnSpc>
              <a:buNone/>
            </a:pPr>
            <a:r>
              <a:rPr lang="pt-BR" sz="1800" i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Médio, então o Seguro é Médio.</a:t>
            </a:r>
            <a:endParaRPr lang="en-US" sz="1800" i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algn="just">
              <a:lnSpc>
                <a:spcPts val="1300"/>
              </a:lnSpc>
              <a:buNone/>
            </a:pPr>
            <a:r>
              <a:rPr lang="pt-BR" sz="1800" i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800" i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algn="just">
              <a:lnSpc>
                <a:spcPts val="1300"/>
              </a:lnSpc>
              <a:buNone/>
            </a:pPr>
            <a:r>
              <a:rPr lang="pt-BR" sz="1800" i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 a Idade é Adulto e o Tempo de Carteira é Pouco e o Valor do Carro é </a:t>
            </a:r>
          </a:p>
          <a:p>
            <a:pPr marR="0" algn="just">
              <a:lnSpc>
                <a:spcPts val="1300"/>
              </a:lnSpc>
              <a:buNone/>
            </a:pPr>
            <a:r>
              <a:rPr lang="pt-BR" sz="1800" i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Alto, então o Seguro é Alto.</a:t>
            </a:r>
            <a:endParaRPr lang="en-US" sz="1800" i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algn="just">
              <a:lnSpc>
                <a:spcPts val="1300"/>
              </a:lnSpc>
              <a:buNone/>
            </a:pPr>
            <a:r>
              <a:rPr lang="pt-BR" sz="1800" i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800" i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algn="just">
              <a:lnSpc>
                <a:spcPts val="1300"/>
              </a:lnSpc>
              <a:buNone/>
            </a:pPr>
            <a:r>
              <a:rPr lang="pt-BR" sz="1800" i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 a Idade é Adulto e o Tempo de Carteira é Média, então o Seguro é </a:t>
            </a:r>
          </a:p>
          <a:p>
            <a:pPr marR="0" algn="just">
              <a:lnSpc>
                <a:spcPts val="1300"/>
              </a:lnSpc>
              <a:buNone/>
            </a:pPr>
            <a:r>
              <a:rPr lang="pt-BR" sz="1800" i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Médio.</a:t>
            </a:r>
            <a:endParaRPr lang="en-US" sz="1800" i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269875" algn="just">
              <a:lnSpc>
                <a:spcPts val="1300"/>
              </a:lnSpc>
            </a:pPr>
            <a:endParaRPr lang="en-US" sz="1800" i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algn="just">
              <a:lnSpc>
                <a:spcPts val="1300"/>
              </a:lnSpc>
              <a:buNone/>
            </a:pPr>
            <a:r>
              <a:rPr lang="pt-BR" sz="1800" i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 a Idade é Adulto e o Tempo de Carteira é Muita e o Valor do Carro é </a:t>
            </a:r>
          </a:p>
          <a:p>
            <a:pPr marR="0" algn="just">
              <a:lnSpc>
                <a:spcPts val="1300"/>
              </a:lnSpc>
              <a:buNone/>
            </a:pPr>
            <a:r>
              <a:rPr lang="pt-BR" sz="1800" i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Médio, então o Seguro é Baixo.</a:t>
            </a:r>
            <a:endParaRPr lang="en-US" sz="1800" i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algn="just">
              <a:lnSpc>
                <a:spcPts val="1300"/>
              </a:lnSpc>
              <a:buNone/>
            </a:pPr>
            <a:endParaRPr lang="en-US" i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algn="just">
              <a:lnSpc>
                <a:spcPts val="1300"/>
              </a:lnSpc>
              <a:buNone/>
            </a:pPr>
            <a:r>
              <a:rPr lang="pt-BR" sz="1800" i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 a Idade é Idoso e o Tempo de Carteira é Média e o Valor do Carro é </a:t>
            </a:r>
          </a:p>
          <a:p>
            <a:pPr marR="0" algn="just">
              <a:lnSpc>
                <a:spcPts val="1300"/>
              </a:lnSpc>
              <a:buNone/>
            </a:pPr>
            <a:r>
              <a:rPr lang="pt-BR" sz="1800" i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Médio, então o Seguro é Médio.</a:t>
            </a:r>
            <a:endParaRPr lang="en-US" sz="1800" i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algn="just">
              <a:lnSpc>
                <a:spcPts val="1300"/>
              </a:lnSpc>
              <a:buNone/>
            </a:pPr>
            <a:r>
              <a:rPr lang="pt-BR" sz="1800" i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800" i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algn="just">
              <a:lnSpc>
                <a:spcPts val="1300"/>
              </a:lnSpc>
              <a:buNone/>
            </a:pPr>
            <a:r>
              <a:rPr lang="pt-BR" sz="1800" i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 a Idade é Idoso e o Tempo de Carteira é Muita e o Valor do Carro é </a:t>
            </a:r>
          </a:p>
          <a:p>
            <a:pPr marR="0" algn="just">
              <a:lnSpc>
                <a:spcPts val="1300"/>
              </a:lnSpc>
              <a:buNone/>
            </a:pPr>
            <a:r>
              <a:rPr lang="pt-BR" sz="1800" i="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Baixo, então o Seguro é Baixo.</a:t>
            </a:r>
            <a:endParaRPr lang="en-US" sz="1800" i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58148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924800" cy="4495800"/>
          </a:xfrm>
          <a:noFill/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pt-BR" altLang="pt-BR" sz="2800" b="1"/>
              <a:t>	Como </a:t>
            </a:r>
            <a:r>
              <a:rPr lang="pt-BR" altLang="pt-BR" sz="2800" b="1" i="1">
                <a:solidFill>
                  <a:srgbClr val="1B6B45"/>
                </a:solidFill>
              </a:rPr>
              <a:t>x</a:t>
            </a:r>
            <a:r>
              <a:rPr lang="pt-BR" altLang="pt-BR" sz="2800" b="1">
                <a:solidFill>
                  <a:srgbClr val="1B6B45"/>
                </a:solidFill>
              </a:rPr>
              <a:t> </a:t>
            </a:r>
            <a:r>
              <a:rPr lang="pt-BR" altLang="pt-BR" sz="2800" b="1">
                <a:solidFill>
                  <a:srgbClr val="1B6B45"/>
                </a:solidFill>
                <a:sym typeface="Symbol" pitchFamily="18" charset="2"/>
              </a:rPr>
              <a:t> 0</a:t>
            </a:r>
            <a:r>
              <a:rPr lang="pt-BR" altLang="pt-BR" sz="2800" b="1">
                <a:sym typeface="Symbol" pitchFamily="18" charset="2"/>
              </a:rPr>
              <a:t> apenas no ponto </a:t>
            </a:r>
            <a:r>
              <a:rPr lang="pt-BR" altLang="pt-BR" sz="2800" b="1" i="1">
                <a:solidFill>
                  <a:srgbClr val="1B6B45"/>
                </a:solidFill>
                <a:sym typeface="Symbol" pitchFamily="18" charset="2"/>
              </a:rPr>
              <a:t>x</a:t>
            </a:r>
            <a:r>
              <a:rPr lang="pt-BR" altLang="pt-BR" sz="2800" b="1">
                <a:solidFill>
                  <a:srgbClr val="1B6B45"/>
                </a:solidFill>
                <a:sym typeface="Symbol" pitchFamily="18" charset="2"/>
              </a:rPr>
              <a:t>’</a:t>
            </a:r>
            <a:r>
              <a:rPr lang="pt-BR" altLang="pt-BR" sz="2800" b="1">
                <a:sym typeface="Symbol" pitchFamily="18" charset="2"/>
              </a:rPr>
              <a:t>, o </a:t>
            </a:r>
            <a:r>
              <a:rPr lang="pt-BR" altLang="pt-BR" sz="2800" b="1" i="1">
                <a:solidFill>
                  <a:srgbClr val="A40000"/>
                </a:solidFill>
                <a:sym typeface="Symbol" pitchFamily="18" charset="2"/>
              </a:rPr>
              <a:t>sup</a:t>
            </a:r>
            <a:r>
              <a:rPr lang="pt-BR" altLang="pt-BR" sz="2800" b="1">
                <a:sym typeface="Symbol" pitchFamily="18" charset="2"/>
              </a:rPr>
              <a:t> torna-se desnecessário</a:t>
            </a:r>
            <a:endParaRPr lang="pt-BR" altLang="pt-BR" sz="280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Lógica Fuzzy</a:t>
            </a:r>
          </a:p>
        </p:txBody>
      </p:sp>
      <p:sp>
        <p:nvSpPr>
          <p:cNvPr id="618505" name="AutoShape 9"/>
          <p:cNvSpPr>
            <a:spLocks noChangeArrowheads="1"/>
          </p:cNvSpPr>
          <p:nvPr/>
        </p:nvSpPr>
        <p:spPr bwMode="auto">
          <a:xfrm>
            <a:off x="4038600" y="3276600"/>
            <a:ext cx="304800" cy="45720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3669" name="Object 0"/>
          <p:cNvGraphicFramePr>
            <a:graphicFrameLocks noChangeAspect="1"/>
          </p:cNvGraphicFramePr>
          <p:nvPr/>
        </p:nvGraphicFramePr>
        <p:xfrm>
          <a:off x="1905000" y="4114800"/>
          <a:ext cx="5156200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6" name="Equação" r:id="rId3" imgW="2044700" imgH="711200" progId="Equation.3">
                  <p:embed/>
                </p:oleObj>
              </mc:Choice>
              <mc:Fallback>
                <p:oleObj name="Equação" r:id="rId3" imgW="2044700" imgH="7112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114800"/>
                        <a:ext cx="5156200" cy="1793875"/>
                      </a:xfrm>
                      <a:prstGeom prst="rect">
                        <a:avLst/>
                      </a:prstGeom>
                      <a:solidFill>
                        <a:srgbClr val="FFFFBD"/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Lógica Fuzzy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4876800"/>
          </a:xfrm>
          <a:noFill/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pt-BR" altLang="pt-BR" sz="2400" b="1"/>
              <a:t>	</a:t>
            </a:r>
            <a:r>
              <a:rPr lang="pt-BR" altLang="pt-BR" sz="2800" b="1"/>
              <a:t>Exemplo:</a:t>
            </a:r>
          </a:p>
          <a:p>
            <a:pPr>
              <a:lnSpc>
                <a:spcPct val="120000"/>
              </a:lnSpc>
              <a:buFontTx/>
              <a:buNone/>
            </a:pPr>
            <a:endParaRPr lang="pt-BR" altLang="pt-BR" sz="2800" b="1"/>
          </a:p>
          <a:p>
            <a:pPr>
              <a:lnSpc>
                <a:spcPct val="120000"/>
              </a:lnSpc>
              <a:buFontTx/>
              <a:buNone/>
            </a:pPr>
            <a:endParaRPr lang="pt-BR" altLang="pt-BR" sz="2800" b="1"/>
          </a:p>
          <a:p>
            <a:pPr>
              <a:lnSpc>
                <a:spcPct val="120000"/>
              </a:lnSpc>
              <a:buFontTx/>
              <a:buNone/>
            </a:pPr>
            <a:endParaRPr lang="pt-BR" altLang="pt-BR" sz="2800" b="1"/>
          </a:p>
          <a:p>
            <a:pPr>
              <a:lnSpc>
                <a:spcPct val="120000"/>
              </a:lnSpc>
              <a:buFontTx/>
              <a:buNone/>
            </a:pPr>
            <a:endParaRPr lang="pt-BR" altLang="pt-BR" sz="2800" b="1"/>
          </a:p>
          <a:p>
            <a:pPr>
              <a:lnSpc>
                <a:spcPct val="120000"/>
              </a:lnSpc>
              <a:buFontTx/>
              <a:buNone/>
            </a:pPr>
            <a:r>
              <a:rPr lang="pt-BR" altLang="pt-BR" sz="2400" b="1"/>
              <a:t>	</a:t>
            </a:r>
            <a:endParaRPr lang="pt-BR" altLang="pt-BR" sz="2800" b="1"/>
          </a:p>
          <a:p>
            <a:pPr>
              <a:lnSpc>
                <a:spcPct val="120000"/>
              </a:lnSpc>
              <a:buFontTx/>
              <a:buNone/>
            </a:pPr>
            <a:r>
              <a:rPr lang="pt-BR" altLang="pt-BR" sz="2000" b="1"/>
              <a:t>	</a:t>
            </a:r>
            <a:endParaRPr lang="pt-BR" altLang="pt-BR" sz="2800" b="1"/>
          </a:p>
          <a:p>
            <a:pPr>
              <a:lnSpc>
                <a:spcPct val="120000"/>
              </a:lnSpc>
              <a:buFontTx/>
              <a:buNone/>
            </a:pPr>
            <a:endParaRPr lang="pt-BR" altLang="pt-BR" sz="2800" b="1"/>
          </a:p>
          <a:p>
            <a:pPr>
              <a:lnSpc>
                <a:spcPct val="120000"/>
              </a:lnSpc>
              <a:buFontTx/>
              <a:buNone/>
            </a:pPr>
            <a:r>
              <a:rPr lang="pt-BR" altLang="pt-BR" sz="2800" b="1"/>
              <a:t>	</a:t>
            </a:r>
          </a:p>
        </p:txBody>
      </p:sp>
      <p:sp>
        <p:nvSpPr>
          <p:cNvPr id="114692" name="Text Box 23"/>
          <p:cNvSpPr txBox="1">
            <a:spLocks noChangeAspect="1" noChangeArrowheads="1"/>
          </p:cNvSpPr>
          <p:nvPr/>
        </p:nvSpPr>
        <p:spPr bwMode="auto">
          <a:xfrm>
            <a:off x="8564563" y="3983038"/>
            <a:ext cx="5175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2400">
                <a:solidFill>
                  <a:schemeClr val="tx1"/>
                </a:solidFill>
                <a:latin typeface="Times New Roman" pitchFamily="18" charset="0"/>
              </a:rPr>
              <a:t> y</a:t>
            </a:r>
            <a:endParaRPr lang="pt-BR" altLang="pt-BR" sz="10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4693" name="Text Box 42"/>
          <p:cNvSpPr txBox="1">
            <a:spLocks noChangeAspect="1" noChangeArrowheads="1"/>
          </p:cNvSpPr>
          <p:nvPr/>
        </p:nvSpPr>
        <p:spPr bwMode="auto">
          <a:xfrm>
            <a:off x="8626475" y="6381750"/>
            <a:ext cx="5175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000" b="0">
                <a:solidFill>
                  <a:schemeClr val="tx1"/>
                </a:solidFill>
                <a:latin typeface="Times New Roman" pitchFamily="18" charset="0"/>
              </a:rPr>
              <a:t> y</a:t>
            </a:r>
          </a:p>
        </p:txBody>
      </p:sp>
      <p:grpSp>
        <p:nvGrpSpPr>
          <p:cNvPr id="114694" name="Group 67"/>
          <p:cNvGrpSpPr>
            <a:grpSpLocks/>
          </p:cNvGrpSpPr>
          <p:nvPr/>
        </p:nvGrpSpPr>
        <p:grpSpPr bwMode="auto">
          <a:xfrm>
            <a:off x="7061200" y="5367338"/>
            <a:ext cx="1692275" cy="1354137"/>
            <a:chOff x="4448" y="3381"/>
            <a:chExt cx="1066" cy="853"/>
          </a:xfrm>
        </p:grpSpPr>
        <p:sp>
          <p:nvSpPr>
            <p:cNvPr id="114752" name="Text Box 47"/>
            <p:cNvSpPr txBox="1">
              <a:spLocks noChangeAspect="1" noChangeArrowheads="1"/>
            </p:cNvSpPr>
            <p:nvPr/>
          </p:nvSpPr>
          <p:spPr bwMode="auto">
            <a:xfrm>
              <a:off x="4448" y="4027"/>
              <a:ext cx="157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1000" b="0" i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14753" name="Text Box 48"/>
            <p:cNvSpPr txBox="1">
              <a:spLocks noChangeAspect="1" noChangeArrowheads="1"/>
            </p:cNvSpPr>
            <p:nvPr/>
          </p:nvSpPr>
          <p:spPr bwMode="auto">
            <a:xfrm>
              <a:off x="4605" y="3381"/>
              <a:ext cx="207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1000" b="0" i="0" baseline="300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14754" name="Text Box 57"/>
            <p:cNvSpPr txBox="1">
              <a:spLocks noChangeAspect="1" noChangeArrowheads="1"/>
            </p:cNvSpPr>
            <p:nvPr/>
          </p:nvSpPr>
          <p:spPr bwMode="auto">
            <a:xfrm>
              <a:off x="4788" y="3589"/>
              <a:ext cx="726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1000" b="0" i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114695" name="Text Box 64"/>
          <p:cNvSpPr txBox="1">
            <a:spLocks noChangeAspect="1" noChangeArrowheads="1"/>
          </p:cNvSpPr>
          <p:nvPr/>
        </p:nvSpPr>
        <p:spPr bwMode="auto">
          <a:xfrm>
            <a:off x="8626475" y="5943600"/>
            <a:ext cx="5175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2400">
                <a:solidFill>
                  <a:schemeClr val="tx1"/>
                </a:solidFill>
                <a:latin typeface="Times New Roman" pitchFamily="18" charset="0"/>
              </a:rPr>
              <a:t> y</a:t>
            </a:r>
            <a:endParaRPr lang="pt-BR" altLang="pt-BR" sz="1000" b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114696" name="Group 69"/>
          <p:cNvGrpSpPr>
            <a:grpSpLocks/>
          </p:cNvGrpSpPr>
          <p:nvPr/>
        </p:nvGrpSpPr>
        <p:grpSpPr bwMode="auto">
          <a:xfrm>
            <a:off x="0" y="2414588"/>
            <a:ext cx="8874125" cy="3681412"/>
            <a:chOff x="0" y="1521"/>
            <a:chExt cx="5590" cy="2319"/>
          </a:xfrm>
        </p:grpSpPr>
        <p:sp>
          <p:nvSpPr>
            <p:cNvPr id="677953" name="Text Box 65"/>
            <p:cNvSpPr txBox="1">
              <a:spLocks noChangeArrowheads="1"/>
            </p:cNvSpPr>
            <p:nvPr/>
          </p:nvSpPr>
          <p:spPr bwMode="auto">
            <a:xfrm>
              <a:off x="0" y="2772"/>
              <a:ext cx="1392" cy="4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pt-BR">
                  <a:solidFill>
                    <a:srgbClr val="FC0000"/>
                  </a:solidFill>
                </a:rPr>
                <a:t>grau de ativação</a:t>
              </a:r>
              <a:r>
                <a:rPr lang="pt-BR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pt-BR" i="0"/>
                <a:t>da regra</a:t>
              </a: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114702" name="Group 68"/>
            <p:cNvGrpSpPr>
              <a:grpSpLocks/>
            </p:cNvGrpSpPr>
            <p:nvPr/>
          </p:nvGrpSpPr>
          <p:grpSpPr bwMode="auto">
            <a:xfrm>
              <a:off x="124" y="1521"/>
              <a:ext cx="5466" cy="2319"/>
              <a:chOff x="124" y="1504"/>
              <a:chExt cx="5466" cy="2319"/>
            </a:xfrm>
          </p:grpSpPr>
          <p:sp>
            <p:nvSpPr>
              <p:cNvPr id="677894" name="Line 6"/>
              <p:cNvSpPr>
                <a:spLocks noChangeAspect="1" noChangeShapeType="1"/>
              </p:cNvSpPr>
              <p:nvPr/>
            </p:nvSpPr>
            <p:spPr bwMode="auto">
              <a:xfrm flipV="1">
                <a:off x="316" y="1601"/>
                <a:ext cx="0" cy="93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pt-B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7895" name="Line 7"/>
              <p:cNvSpPr>
                <a:spLocks noChangeAspect="1" noChangeShapeType="1"/>
              </p:cNvSpPr>
              <p:nvPr/>
            </p:nvSpPr>
            <p:spPr bwMode="auto">
              <a:xfrm>
                <a:off x="316" y="2534"/>
                <a:ext cx="186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pt-B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4705" name="Text Box 8"/>
              <p:cNvSpPr txBox="1">
                <a:spLocks noChangeAspect="1" noChangeArrowheads="1"/>
              </p:cNvSpPr>
              <p:nvPr/>
            </p:nvSpPr>
            <p:spPr bwMode="auto">
              <a:xfrm>
                <a:off x="2182" y="2551"/>
                <a:ext cx="193" cy="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3200">
                    <a:solidFill>
                      <a:schemeClr val="accent2"/>
                    </a:solidFill>
                    <a:latin typeface="Arial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rgbClr val="FF0000"/>
                    </a:solidFill>
                    <a:latin typeface="Arial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pt-BR" altLang="pt-BR" sz="2400">
                    <a:solidFill>
                      <a:schemeClr val="tx1"/>
                    </a:solidFill>
                    <a:latin typeface="Times New Roman" pitchFamily="18" charset="0"/>
                  </a:rPr>
                  <a:t>x</a:t>
                </a:r>
                <a:endParaRPr lang="pt-BR" altLang="pt-BR" sz="10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4706" name="Text Box 9"/>
              <p:cNvSpPr txBox="1">
                <a:spLocks noChangeAspect="1" noChangeArrowheads="1"/>
              </p:cNvSpPr>
              <p:nvPr/>
            </p:nvSpPr>
            <p:spPr bwMode="auto">
              <a:xfrm>
                <a:off x="124" y="1504"/>
                <a:ext cx="262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3200">
                    <a:solidFill>
                      <a:schemeClr val="accent2"/>
                    </a:solidFill>
                    <a:latin typeface="Arial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rgbClr val="FF0000"/>
                    </a:solidFill>
                    <a:latin typeface="Arial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pt-BR" altLang="pt-BR" sz="240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</a:t>
                </a:r>
                <a:endParaRPr lang="pt-BR" altLang="pt-BR" sz="10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4707" name="Text Box 10"/>
              <p:cNvSpPr txBox="1">
                <a:spLocks noChangeAspect="1" noChangeArrowheads="1"/>
              </p:cNvSpPr>
              <p:nvPr/>
            </p:nvSpPr>
            <p:spPr bwMode="auto">
              <a:xfrm>
                <a:off x="1196" y="2558"/>
                <a:ext cx="157" cy="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3200">
                    <a:solidFill>
                      <a:schemeClr val="accent2"/>
                    </a:solidFill>
                    <a:latin typeface="Arial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rgbClr val="FF0000"/>
                    </a:solidFill>
                    <a:latin typeface="Arial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10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4708" name="Text Box 11"/>
              <p:cNvSpPr txBox="1">
                <a:spLocks noChangeAspect="1" noChangeArrowheads="1"/>
              </p:cNvSpPr>
              <p:nvPr/>
            </p:nvSpPr>
            <p:spPr bwMode="auto">
              <a:xfrm>
                <a:off x="1353" y="1912"/>
                <a:ext cx="207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3200">
                    <a:solidFill>
                      <a:schemeClr val="accent2"/>
                    </a:solidFill>
                    <a:latin typeface="Arial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rgbClr val="FF0000"/>
                    </a:solidFill>
                    <a:latin typeface="Arial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1000" b="0" i="0" baseline="3000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77900" name="Line 12"/>
              <p:cNvSpPr>
                <a:spLocks noChangeAspect="1" noChangeShapeType="1"/>
              </p:cNvSpPr>
              <p:nvPr/>
            </p:nvSpPr>
            <p:spPr bwMode="auto">
              <a:xfrm>
                <a:off x="316" y="1980"/>
                <a:ext cx="919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4710" name="Text Box 13"/>
              <p:cNvSpPr txBox="1">
                <a:spLocks noChangeAspect="1" noChangeArrowheads="1"/>
              </p:cNvSpPr>
              <p:nvPr/>
            </p:nvSpPr>
            <p:spPr bwMode="auto">
              <a:xfrm>
                <a:off x="184" y="1876"/>
                <a:ext cx="106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3200">
                    <a:solidFill>
                      <a:schemeClr val="accent2"/>
                    </a:solidFill>
                    <a:latin typeface="Arial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rgbClr val="FF0000"/>
                    </a:solidFill>
                    <a:latin typeface="Arial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pt-BR" altLang="pt-BR" sz="1800" b="0" i="0">
                    <a:solidFill>
                      <a:schemeClr val="tx1"/>
                    </a:solidFill>
                    <a:latin typeface="Times New Roman" pitchFamily="18" charset="0"/>
                  </a:rPr>
                  <a:t>1</a:t>
                </a:r>
                <a:endParaRPr lang="pt-BR" altLang="pt-BR" sz="10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77902" name="Line 14"/>
              <p:cNvSpPr>
                <a:spLocks noChangeAspect="1" noChangeShapeType="1"/>
              </p:cNvSpPr>
              <p:nvPr/>
            </p:nvSpPr>
            <p:spPr bwMode="auto">
              <a:xfrm flipH="1">
                <a:off x="693" y="1983"/>
                <a:ext cx="551" cy="551"/>
              </a:xfrm>
              <a:prstGeom prst="line">
                <a:avLst/>
              </a:prstGeom>
              <a:noFill/>
              <a:ln w="317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7903" name="Line 15"/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1239" y="1980"/>
                <a:ext cx="550" cy="551"/>
              </a:xfrm>
              <a:prstGeom prst="line">
                <a:avLst/>
              </a:prstGeom>
              <a:noFill/>
              <a:ln w="317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4713" name="Text Box 16"/>
              <p:cNvSpPr txBox="1">
                <a:spLocks noChangeAspect="1" noChangeArrowheads="1"/>
              </p:cNvSpPr>
              <p:nvPr/>
            </p:nvSpPr>
            <p:spPr bwMode="auto">
              <a:xfrm>
                <a:off x="1471" y="1830"/>
                <a:ext cx="833" cy="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3200">
                    <a:solidFill>
                      <a:schemeClr val="accent2"/>
                    </a:solidFill>
                    <a:latin typeface="Arial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rgbClr val="FF0000"/>
                    </a:solidFill>
                    <a:latin typeface="Arial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pt-BR" altLang="pt-BR" sz="240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</a:t>
                </a:r>
                <a:r>
                  <a:rPr lang="pt-BR" altLang="pt-BR" sz="2400" baseline="-25000">
                    <a:solidFill>
                      <a:schemeClr val="tx1"/>
                    </a:solidFill>
                    <a:latin typeface="Times New Roman" pitchFamily="18" charset="0"/>
                  </a:rPr>
                  <a:t>A </a:t>
                </a:r>
                <a:r>
                  <a:rPr lang="pt-BR" altLang="pt-BR" sz="2400" i="0">
                    <a:solidFill>
                      <a:schemeClr val="tx1"/>
                    </a:solidFill>
                    <a:latin typeface="Times New Roman" pitchFamily="18" charset="0"/>
                  </a:rPr>
                  <a:t>(</a:t>
                </a:r>
                <a:r>
                  <a:rPr lang="pt-BR" altLang="pt-BR" sz="2400">
                    <a:solidFill>
                      <a:schemeClr val="tx1"/>
                    </a:solidFill>
                    <a:latin typeface="Times New Roman" pitchFamily="18" charset="0"/>
                  </a:rPr>
                  <a:t>x</a:t>
                </a:r>
                <a:r>
                  <a:rPr lang="pt-BR" altLang="pt-BR" sz="2400" i="0">
                    <a:solidFill>
                      <a:schemeClr val="tx1"/>
                    </a:solidFill>
                    <a:latin typeface="Times New Roman" pitchFamily="18" charset="0"/>
                  </a:rPr>
                  <a:t>)</a:t>
                </a:r>
                <a:endParaRPr lang="pt-BR" altLang="pt-BR" sz="10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4714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1385" y="2558"/>
                <a:ext cx="257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3200">
                    <a:solidFill>
                      <a:schemeClr val="accent2"/>
                    </a:solidFill>
                    <a:latin typeface="Arial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rgbClr val="FF0000"/>
                    </a:solidFill>
                    <a:latin typeface="Arial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pt-BR" altLang="pt-BR" sz="2400">
                    <a:solidFill>
                      <a:schemeClr val="tx1"/>
                    </a:solidFill>
                    <a:latin typeface="Times New Roman" pitchFamily="18" charset="0"/>
                  </a:rPr>
                  <a:t>x</a:t>
                </a:r>
                <a:r>
                  <a:rPr lang="pt-BR" altLang="pt-BR" sz="2400" i="0">
                    <a:solidFill>
                      <a:schemeClr val="tx1"/>
                    </a:solidFill>
                    <a:latin typeface="Times New Roman" pitchFamily="18" charset="0"/>
                  </a:rPr>
                  <a:t>'</a:t>
                </a:r>
                <a:endParaRPr lang="pt-BR" altLang="pt-BR" sz="10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77906" name="Line 18"/>
              <p:cNvSpPr>
                <a:spLocks noChangeAspect="1" noChangeShapeType="1"/>
              </p:cNvSpPr>
              <p:nvPr/>
            </p:nvSpPr>
            <p:spPr bwMode="auto">
              <a:xfrm>
                <a:off x="1438" y="2167"/>
                <a:ext cx="0" cy="367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7907" name="Line 19"/>
              <p:cNvSpPr>
                <a:spLocks noChangeAspect="1" noChangeShapeType="1"/>
              </p:cNvSpPr>
              <p:nvPr/>
            </p:nvSpPr>
            <p:spPr bwMode="auto">
              <a:xfrm>
                <a:off x="1437" y="2164"/>
                <a:ext cx="2644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7909" name="Line 21"/>
              <p:cNvSpPr>
                <a:spLocks noChangeAspect="1" noChangeShapeType="1"/>
              </p:cNvSpPr>
              <p:nvPr/>
            </p:nvSpPr>
            <p:spPr bwMode="auto">
              <a:xfrm flipV="1">
                <a:off x="3529" y="1619"/>
                <a:ext cx="0" cy="93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pt-B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7910" name="Line 22"/>
              <p:cNvSpPr>
                <a:spLocks noChangeAspect="1" noChangeShapeType="1"/>
              </p:cNvSpPr>
              <p:nvPr/>
            </p:nvSpPr>
            <p:spPr bwMode="auto">
              <a:xfrm>
                <a:off x="3529" y="2552"/>
                <a:ext cx="1866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>
                  <a:defRPr/>
                </a:pPr>
                <a:endParaRPr lang="pt-B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4719" name="Text Box 24"/>
              <p:cNvSpPr txBox="1">
                <a:spLocks noChangeAspect="1" noChangeArrowheads="1"/>
              </p:cNvSpPr>
              <p:nvPr/>
            </p:nvSpPr>
            <p:spPr bwMode="auto">
              <a:xfrm>
                <a:off x="3337" y="1522"/>
                <a:ext cx="106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3200">
                    <a:solidFill>
                      <a:schemeClr val="accent2"/>
                    </a:solidFill>
                    <a:latin typeface="Arial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rgbClr val="FF0000"/>
                    </a:solidFill>
                    <a:latin typeface="Arial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pt-BR" altLang="pt-BR" sz="240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</a:t>
                </a:r>
                <a:endParaRPr lang="pt-BR" altLang="pt-BR" sz="10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4720" name="Text Box 25"/>
              <p:cNvSpPr txBox="1">
                <a:spLocks noChangeAspect="1" noChangeArrowheads="1"/>
              </p:cNvSpPr>
              <p:nvPr/>
            </p:nvSpPr>
            <p:spPr bwMode="auto">
              <a:xfrm>
                <a:off x="4409" y="2576"/>
                <a:ext cx="157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3200">
                    <a:solidFill>
                      <a:schemeClr val="accent2"/>
                    </a:solidFill>
                    <a:latin typeface="Arial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rgbClr val="FF0000"/>
                    </a:solidFill>
                    <a:latin typeface="Arial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10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4721" name="Text Box 26"/>
              <p:cNvSpPr txBox="1">
                <a:spLocks noChangeAspect="1" noChangeArrowheads="1"/>
              </p:cNvSpPr>
              <p:nvPr/>
            </p:nvSpPr>
            <p:spPr bwMode="auto">
              <a:xfrm>
                <a:off x="4566" y="1930"/>
                <a:ext cx="207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3200">
                    <a:solidFill>
                      <a:schemeClr val="accent2"/>
                    </a:solidFill>
                    <a:latin typeface="Arial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rgbClr val="FF0000"/>
                    </a:solidFill>
                    <a:latin typeface="Arial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1000" b="0" i="0" baseline="3000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77915" name="Line 27"/>
              <p:cNvSpPr>
                <a:spLocks noChangeAspect="1" noChangeShapeType="1"/>
              </p:cNvSpPr>
              <p:nvPr/>
            </p:nvSpPr>
            <p:spPr bwMode="auto">
              <a:xfrm>
                <a:off x="3526" y="1998"/>
                <a:ext cx="714" cy="0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4723" name="Text Box 28"/>
              <p:cNvSpPr txBox="1">
                <a:spLocks noChangeAspect="1" noChangeArrowheads="1"/>
              </p:cNvSpPr>
              <p:nvPr/>
            </p:nvSpPr>
            <p:spPr bwMode="auto">
              <a:xfrm>
                <a:off x="3397" y="1894"/>
                <a:ext cx="106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3200">
                    <a:solidFill>
                      <a:schemeClr val="accent2"/>
                    </a:solidFill>
                    <a:latin typeface="Arial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rgbClr val="FF0000"/>
                    </a:solidFill>
                    <a:latin typeface="Arial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pt-BR" altLang="pt-BR" sz="1800" i="0">
                    <a:solidFill>
                      <a:schemeClr val="tx1"/>
                    </a:solidFill>
                    <a:latin typeface="Times New Roman" pitchFamily="18" charset="0"/>
                  </a:rPr>
                  <a:t>1</a:t>
                </a:r>
                <a:endParaRPr lang="pt-BR" altLang="pt-BR" sz="10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77917" name="Line 29"/>
              <p:cNvSpPr>
                <a:spLocks noChangeAspect="1" noChangeShapeType="1"/>
              </p:cNvSpPr>
              <p:nvPr/>
            </p:nvSpPr>
            <p:spPr bwMode="auto">
              <a:xfrm flipH="1">
                <a:off x="3702" y="2165"/>
                <a:ext cx="379" cy="379"/>
              </a:xfrm>
              <a:prstGeom prst="line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7918" name="Line 30"/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4415" y="2165"/>
                <a:ext cx="379" cy="380"/>
              </a:xfrm>
              <a:prstGeom prst="line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4726" name="Text Box 31"/>
              <p:cNvSpPr txBox="1">
                <a:spLocks noChangeAspect="1" noChangeArrowheads="1"/>
              </p:cNvSpPr>
              <p:nvPr/>
            </p:nvSpPr>
            <p:spPr bwMode="auto">
              <a:xfrm>
                <a:off x="4479" y="1833"/>
                <a:ext cx="519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3200">
                    <a:solidFill>
                      <a:schemeClr val="accent2"/>
                    </a:solidFill>
                    <a:latin typeface="Arial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rgbClr val="FF0000"/>
                    </a:solidFill>
                    <a:latin typeface="Arial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pt-BR" altLang="pt-BR" sz="2400">
                    <a:solidFill>
                      <a:schemeClr val="tx1"/>
                    </a:solidFill>
                    <a:latin typeface="Times New Roman" pitchFamily="18" charset="0"/>
                    <a:sym typeface="Symbol" pitchFamily="18" charset="2"/>
                  </a:rPr>
                  <a:t></a:t>
                </a:r>
                <a:r>
                  <a:rPr lang="pt-BR" altLang="pt-BR" sz="2400" baseline="-25000">
                    <a:solidFill>
                      <a:schemeClr val="tx1"/>
                    </a:solidFill>
                    <a:latin typeface="Times New Roman" pitchFamily="18" charset="0"/>
                  </a:rPr>
                  <a:t>B </a:t>
                </a:r>
                <a:r>
                  <a:rPr lang="pt-BR" altLang="pt-BR" sz="2400" i="0">
                    <a:solidFill>
                      <a:schemeClr val="tx1"/>
                    </a:solidFill>
                    <a:latin typeface="Times New Roman" pitchFamily="18" charset="0"/>
                  </a:rPr>
                  <a:t>(</a:t>
                </a:r>
                <a:r>
                  <a:rPr lang="pt-BR" altLang="pt-BR" sz="2400">
                    <a:solidFill>
                      <a:schemeClr val="tx1"/>
                    </a:solidFill>
                    <a:latin typeface="Times New Roman" pitchFamily="18" charset="0"/>
                  </a:rPr>
                  <a:t>y</a:t>
                </a:r>
                <a:r>
                  <a:rPr lang="pt-BR" altLang="pt-BR" sz="2400" i="0">
                    <a:solidFill>
                      <a:schemeClr val="tx1"/>
                    </a:solidFill>
                    <a:latin typeface="Times New Roman" pitchFamily="18" charset="0"/>
                  </a:rPr>
                  <a:t>)</a:t>
                </a:r>
                <a:endParaRPr lang="pt-BR" altLang="pt-BR" sz="1000" b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77920" name="Line 32"/>
              <p:cNvSpPr>
                <a:spLocks noChangeAspect="1" noChangeShapeType="1"/>
              </p:cNvSpPr>
              <p:nvPr/>
            </p:nvSpPr>
            <p:spPr bwMode="auto">
              <a:xfrm>
                <a:off x="4086" y="2167"/>
                <a:ext cx="326" cy="0"/>
              </a:xfrm>
              <a:prstGeom prst="line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7921" name="Line 33"/>
              <p:cNvSpPr>
                <a:spLocks noChangeAspect="1" noChangeShapeType="1"/>
              </p:cNvSpPr>
              <p:nvPr/>
            </p:nvSpPr>
            <p:spPr bwMode="auto">
              <a:xfrm flipH="1">
                <a:off x="4082" y="2000"/>
                <a:ext cx="167" cy="167"/>
              </a:xfrm>
              <a:prstGeom prst="line">
                <a:avLst/>
              </a:prstGeom>
              <a:noFill/>
              <a:ln w="317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7922" name="Line 34"/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4253" y="2000"/>
                <a:ext cx="167" cy="167"/>
              </a:xfrm>
              <a:prstGeom prst="line">
                <a:avLst/>
              </a:prstGeom>
              <a:noFill/>
              <a:ln w="3175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7923" name="Line 35"/>
              <p:cNvSpPr>
                <a:spLocks noChangeAspect="1" noChangeShapeType="1"/>
              </p:cNvSpPr>
              <p:nvPr/>
            </p:nvSpPr>
            <p:spPr bwMode="auto">
              <a:xfrm flipV="1">
                <a:off x="4281" y="2280"/>
                <a:ext cx="518" cy="10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arrow" w="med" len="med"/>
              </a:ln>
            </p:spPr>
            <p:txBody>
              <a:bodyPr/>
              <a:lstStyle/>
              <a:p>
                <a:pPr>
                  <a:defRPr/>
                </a:pPr>
                <a:endParaRPr lang="pt-B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4731" name="Text Box 36"/>
              <p:cNvSpPr txBox="1">
                <a:spLocks noChangeAspect="1" noChangeArrowheads="1"/>
              </p:cNvSpPr>
              <p:nvPr/>
            </p:nvSpPr>
            <p:spPr bwMode="auto">
              <a:xfrm>
                <a:off x="4747" y="2040"/>
                <a:ext cx="726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3200">
                    <a:solidFill>
                      <a:schemeClr val="accent2"/>
                    </a:solidFill>
                    <a:latin typeface="Arial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rgbClr val="FF0000"/>
                    </a:solidFill>
                    <a:latin typeface="Arial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1000" b="0" i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4732" name="Text Box 37"/>
              <p:cNvSpPr txBox="1">
                <a:spLocks noChangeAspect="1" noChangeArrowheads="1"/>
              </p:cNvSpPr>
              <p:nvPr/>
            </p:nvSpPr>
            <p:spPr bwMode="auto">
              <a:xfrm>
                <a:off x="2538" y="1902"/>
                <a:ext cx="518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3200">
                    <a:solidFill>
                      <a:schemeClr val="accent2"/>
                    </a:solidFill>
                    <a:latin typeface="Arial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rgbClr val="FF0000"/>
                    </a:solidFill>
                    <a:latin typeface="Arial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pt-BR" altLang="pt-BR" sz="2400">
                    <a:solidFill>
                      <a:srgbClr val="A40000"/>
                    </a:solidFill>
                    <a:latin typeface="Times New Roman" pitchFamily="18" charset="0"/>
                  </a:rPr>
                  <a:t>min</a:t>
                </a:r>
                <a:endParaRPr lang="pt-BR" altLang="pt-BR" sz="240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graphicFrame>
            <p:nvGraphicFramePr>
              <p:cNvPr id="114733" name="Object 0"/>
              <p:cNvGraphicFramePr>
                <a:graphicFrameLocks noChangeAspect="1"/>
              </p:cNvGraphicFramePr>
              <p:nvPr/>
            </p:nvGraphicFramePr>
            <p:xfrm>
              <a:off x="4896" y="2124"/>
              <a:ext cx="598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182" name="Equação" r:id="rId3" imgW="469696" imgH="241195" progId="Equation.3">
                      <p:embed/>
                    </p:oleObj>
                  </mc:Choice>
                  <mc:Fallback>
                    <p:oleObj name="Equação" r:id="rId3" imgW="469696" imgH="241195" progId="Equation.3">
                      <p:embed/>
                      <p:pic>
                        <p:nvPicPr>
                          <p:cNvPr id="0" name="Object 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2124"/>
                            <a:ext cx="598" cy="3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14734" name="Group 63"/>
              <p:cNvGrpSpPr>
                <a:grpSpLocks/>
              </p:cNvGrpSpPr>
              <p:nvPr/>
            </p:nvGrpSpPr>
            <p:grpSpPr bwMode="auto">
              <a:xfrm>
                <a:off x="1872" y="2689"/>
                <a:ext cx="3718" cy="1134"/>
                <a:chOff x="1872" y="2869"/>
                <a:chExt cx="3718" cy="1134"/>
              </a:xfrm>
            </p:grpSpPr>
            <p:sp>
              <p:nvSpPr>
                <p:cNvPr id="677940" name="Line 52"/>
                <p:cNvSpPr>
                  <a:spLocks noChangeAspect="1" noChangeShapeType="1"/>
                </p:cNvSpPr>
                <p:nvPr/>
              </p:nvSpPr>
              <p:spPr bwMode="auto">
                <a:xfrm rot="5400000" flipH="1">
                  <a:off x="4275" y="3454"/>
                  <a:ext cx="550" cy="551"/>
                </a:xfrm>
                <a:prstGeom prst="line">
                  <a:avLst/>
                </a:prstGeom>
                <a:noFill/>
                <a:ln w="317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pt-BR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pSp>
              <p:nvGrpSpPr>
                <p:cNvPr id="114737" name="Group 60"/>
                <p:cNvGrpSpPr>
                  <a:grpSpLocks/>
                </p:cNvGrpSpPr>
                <p:nvPr/>
              </p:nvGrpSpPr>
              <p:grpSpPr bwMode="auto">
                <a:xfrm>
                  <a:off x="1872" y="2869"/>
                  <a:ext cx="3718" cy="1133"/>
                  <a:chOff x="1872" y="2869"/>
                  <a:chExt cx="3718" cy="1133"/>
                </a:xfrm>
              </p:grpSpPr>
              <p:sp>
                <p:nvSpPr>
                  <p:cNvPr id="114738" name="Text Box 39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2093" y="3284"/>
                    <a:ext cx="830" cy="29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>
                      <a:defRPr sz="3200">
                        <a:solidFill>
                          <a:schemeClr val="accent2"/>
                        </a:solidFill>
                        <a:latin typeface="Arial" charset="0"/>
                      </a:defRPr>
                    </a:lvl1pPr>
                    <a:lvl2pPr marL="742950" indent="-285750"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 sz="2400">
                        <a:solidFill>
                          <a:srgbClr val="FF0000"/>
                        </a:solidFill>
                        <a:latin typeface="Arial" charset="0"/>
                      </a:defRPr>
                    </a:lvl3pPr>
                    <a:lvl4pPr marL="1600200" indent="-228600"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buChar char="»"/>
                      <a:defRPr sz="2000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pt-BR" altLang="pt-BR" sz="2400">
                        <a:solidFill>
                          <a:srgbClr val="A40000"/>
                        </a:solidFill>
                        <a:latin typeface="Times New Roman" pitchFamily="18" charset="0"/>
                      </a:rPr>
                      <a:t>produto</a:t>
                    </a:r>
                    <a:endParaRPr lang="pt-BR" altLang="pt-BR" sz="1000" b="0">
                      <a:solidFill>
                        <a:srgbClr val="A4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77928" name="Line 40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886" y="2869"/>
                    <a:ext cx="0" cy="829"/>
                  </a:xfrm>
                  <a:prstGeom prst="line">
                    <a:avLst/>
                  </a:prstGeom>
                  <a:noFill/>
                  <a:ln w="31750">
                    <a:solidFill>
                      <a:srgbClr val="FF0000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pt-BR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77929" name="Line 41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872" y="3696"/>
                    <a:ext cx="1244" cy="0"/>
                  </a:xfrm>
                  <a:prstGeom prst="line">
                    <a:avLst/>
                  </a:prstGeom>
                  <a:noFill/>
                  <a:ln w="31750">
                    <a:solidFill>
                      <a:srgbClr val="FF0000"/>
                    </a:solidFill>
                    <a:prstDash val="sysDot"/>
                    <a:round/>
                    <a:headEnd/>
                    <a:tailEnd type="arrow" w="med" len="med"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pt-BR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77932" name="Line 44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568" y="3070"/>
                    <a:ext cx="0" cy="932"/>
                  </a:xfrm>
                  <a:prstGeom prst="line">
                    <a:avLst/>
                  </a:pr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pt-BR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77933" name="Line 4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568" y="4002"/>
                    <a:ext cx="1866" cy="0"/>
                  </a:xfrm>
                  <a:prstGeom prst="line">
                    <a:avLst/>
                  </a:prstGeom>
                  <a:noFill/>
                  <a:ln w="3175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pt-BR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14743" name="Text Box 46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360" y="2928"/>
                    <a:ext cx="221" cy="4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>
                      <a:defRPr sz="3200">
                        <a:solidFill>
                          <a:schemeClr val="accent2"/>
                        </a:solidFill>
                        <a:latin typeface="Arial" charset="0"/>
                      </a:defRPr>
                    </a:lvl1pPr>
                    <a:lvl2pPr marL="742950" indent="-285750"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 sz="2400">
                        <a:solidFill>
                          <a:srgbClr val="FF0000"/>
                        </a:solidFill>
                        <a:latin typeface="Arial" charset="0"/>
                      </a:defRPr>
                    </a:lvl3pPr>
                    <a:lvl4pPr marL="1600200" indent="-228600"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buChar char="»"/>
                      <a:defRPr sz="2000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pt-BR" altLang="pt-BR" sz="2400">
                        <a:solidFill>
                          <a:schemeClr val="tx1"/>
                        </a:solidFill>
                        <a:latin typeface="Times New Roman" pitchFamily="18" charset="0"/>
                        <a:sym typeface="Symbol" pitchFamily="18" charset="2"/>
                      </a:rPr>
                      <a:t></a:t>
                    </a:r>
                    <a:endParaRPr lang="pt-BR" altLang="pt-BR" sz="240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77937" name="Line 4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3565" y="3448"/>
                    <a:ext cx="714" cy="0"/>
                  </a:xfrm>
                  <a:prstGeom prst="line">
                    <a:avLst/>
                  </a:prstGeom>
                  <a:noFill/>
                  <a:ln w="31750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pt-BR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14745" name="Text Box 50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3436" y="3345"/>
                    <a:ext cx="106" cy="20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>
                      <a:defRPr sz="3200">
                        <a:solidFill>
                          <a:schemeClr val="accent2"/>
                        </a:solidFill>
                        <a:latin typeface="Arial" charset="0"/>
                      </a:defRPr>
                    </a:lvl1pPr>
                    <a:lvl2pPr marL="742950" indent="-285750"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 sz="2400">
                        <a:solidFill>
                          <a:srgbClr val="FF0000"/>
                        </a:solidFill>
                        <a:latin typeface="Arial" charset="0"/>
                      </a:defRPr>
                    </a:lvl3pPr>
                    <a:lvl4pPr marL="1600200" indent="-228600"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buChar char="»"/>
                      <a:defRPr sz="2000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pt-BR" altLang="pt-BR" sz="1800" i="0">
                        <a:solidFill>
                          <a:schemeClr val="tx1"/>
                        </a:solidFill>
                        <a:latin typeface="Times New Roman" pitchFamily="18" charset="0"/>
                      </a:rPr>
                      <a:t>1</a:t>
                    </a:r>
                    <a:endParaRPr lang="pt-BR" altLang="pt-BR" sz="1000" b="0" i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77939" name="Line 51"/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3729" y="3452"/>
                    <a:ext cx="551" cy="550"/>
                  </a:xfrm>
                  <a:prstGeom prst="line">
                    <a:avLst/>
                  </a:prstGeom>
                  <a:noFill/>
                  <a:ln w="31750">
                    <a:solidFill>
                      <a:schemeClr val="accent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pt-BR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14747" name="Text Box 53"/>
                  <p:cNvSpPr txBox="1">
                    <a:spLocks noChangeAspect="1" noChangeArrowheads="1"/>
                  </p:cNvSpPr>
                  <p:nvPr/>
                </p:nvSpPr>
                <p:spPr bwMode="auto">
                  <a:xfrm>
                    <a:off x="4560" y="3216"/>
                    <a:ext cx="519" cy="29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>
                      <a:defRPr sz="3200">
                        <a:solidFill>
                          <a:schemeClr val="accent2"/>
                        </a:solidFill>
                        <a:latin typeface="Arial" charset="0"/>
                      </a:defRPr>
                    </a:lvl1pPr>
                    <a:lvl2pPr marL="742950" indent="-285750">
                      <a:buChar char="–"/>
                      <a:defRPr sz="2800"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>
                      <a:defRPr sz="2400">
                        <a:solidFill>
                          <a:srgbClr val="FF0000"/>
                        </a:solidFill>
                        <a:latin typeface="Arial" charset="0"/>
                      </a:defRPr>
                    </a:lvl3pPr>
                    <a:lvl4pPr marL="1600200" indent="-228600">
                      <a:buChar char="–"/>
                      <a:defRPr sz="2000"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>
                      <a:buChar char="»"/>
                      <a:defRPr sz="2000">
                        <a:solidFill>
                          <a:schemeClr val="hlink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hlink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hlink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hlink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hlink"/>
                        </a:solidFill>
                        <a:latin typeface="Arial" charset="0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pt-BR" altLang="pt-BR" sz="2400">
                        <a:solidFill>
                          <a:schemeClr val="tx1"/>
                        </a:solidFill>
                        <a:latin typeface="Times New Roman" pitchFamily="18" charset="0"/>
                        <a:sym typeface="Symbol" pitchFamily="18" charset="2"/>
                      </a:rPr>
                      <a:t></a:t>
                    </a:r>
                    <a:r>
                      <a:rPr lang="pt-BR" altLang="pt-BR" sz="2400" baseline="-25000">
                        <a:solidFill>
                          <a:schemeClr val="tx1"/>
                        </a:solidFill>
                        <a:latin typeface="Times New Roman" pitchFamily="18" charset="0"/>
                      </a:rPr>
                      <a:t>B </a:t>
                    </a:r>
                    <a:r>
                      <a:rPr lang="pt-BR" altLang="pt-BR" sz="2400" i="0">
                        <a:solidFill>
                          <a:schemeClr val="tx1"/>
                        </a:solidFill>
                        <a:latin typeface="Times New Roman" pitchFamily="18" charset="0"/>
                      </a:rPr>
                      <a:t>(</a:t>
                    </a:r>
                    <a:r>
                      <a:rPr lang="pt-BR" altLang="pt-BR" sz="2400">
                        <a:solidFill>
                          <a:schemeClr val="tx1"/>
                        </a:solidFill>
                        <a:latin typeface="Times New Roman" pitchFamily="18" charset="0"/>
                      </a:rPr>
                      <a:t>y</a:t>
                    </a:r>
                    <a:r>
                      <a:rPr lang="pt-BR" altLang="pt-BR" sz="2400" i="0">
                        <a:solidFill>
                          <a:schemeClr val="tx1"/>
                        </a:solidFill>
                        <a:latin typeface="Times New Roman" pitchFamily="18" charset="0"/>
                      </a:rPr>
                      <a:t>)</a:t>
                    </a:r>
                    <a:endParaRPr lang="pt-BR" altLang="pt-BR" sz="1000" b="0">
                      <a:solidFill>
                        <a:schemeClr val="tx1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677942" name="Line 54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3729" y="3696"/>
                    <a:ext cx="550" cy="306"/>
                  </a:xfrm>
                  <a:prstGeom prst="line">
                    <a:avLst/>
                  </a:prstGeom>
                  <a:noFill/>
                  <a:ln w="31750">
                    <a:solidFill>
                      <a:srgbClr val="1B6B45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pt-BR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77943" name="Line 55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276" y="3696"/>
                    <a:ext cx="551" cy="306"/>
                  </a:xfrm>
                  <a:prstGeom prst="line">
                    <a:avLst/>
                  </a:prstGeom>
                  <a:noFill/>
                  <a:ln w="31750">
                    <a:solidFill>
                      <a:srgbClr val="1B6B45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pt-BR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677944" name="Line 56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4374" y="3802"/>
                    <a:ext cx="518" cy="103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 type="arrow" w="med" len="med"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pt-BR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graphicFrame>
                <p:nvGraphicFramePr>
                  <p:cNvPr id="114751" name="Object 1"/>
                  <p:cNvGraphicFramePr>
                    <a:graphicFrameLocks noChangeAspect="1"/>
                  </p:cNvGraphicFramePr>
                  <p:nvPr/>
                </p:nvGraphicFramePr>
                <p:xfrm>
                  <a:off x="4992" y="3600"/>
                  <a:ext cx="598" cy="30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0183" name="Equação" r:id="rId5" imgW="469696" imgH="241195" progId="Equation.3">
                          <p:embed/>
                        </p:oleObj>
                      </mc:Choice>
                      <mc:Fallback>
                        <p:oleObj name="Equação" r:id="rId5" imgW="469696" imgH="241195" progId="Equation.3">
                          <p:embed/>
                          <p:pic>
                            <p:nvPicPr>
                              <p:cNvPr id="0" name="Object 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992" y="3600"/>
                                <a:ext cx="598" cy="30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sp>
            <p:nvSpPr>
              <p:cNvPr id="677954" name="Line 66"/>
              <p:cNvSpPr>
                <a:spLocks noChangeShapeType="1"/>
              </p:cNvSpPr>
              <p:nvPr/>
            </p:nvSpPr>
            <p:spPr bwMode="auto">
              <a:xfrm flipV="1">
                <a:off x="816" y="2352"/>
                <a:ext cx="480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pt-B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677958" name="Text Box 70"/>
          <p:cNvSpPr txBox="1">
            <a:spLocks noChangeArrowheads="1"/>
          </p:cNvSpPr>
          <p:nvPr/>
        </p:nvSpPr>
        <p:spPr bwMode="auto">
          <a:xfrm>
            <a:off x="3276600" y="2060575"/>
            <a:ext cx="2881313" cy="3667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B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4698" name="Text Box 71"/>
          <p:cNvSpPr txBox="1">
            <a:spLocks noChangeArrowheads="1"/>
          </p:cNvSpPr>
          <p:nvPr/>
        </p:nvSpPr>
        <p:spPr bwMode="auto">
          <a:xfrm>
            <a:off x="3492500" y="2060575"/>
            <a:ext cx="1800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1800" i="0">
                <a:solidFill>
                  <a:srgbClr val="C41414"/>
                </a:solidFill>
              </a:rPr>
              <a:t>IMPLICAÇÃO</a:t>
            </a:r>
          </a:p>
        </p:txBody>
      </p:sp>
      <p:sp>
        <p:nvSpPr>
          <p:cNvPr id="677960" name="Line 72"/>
          <p:cNvSpPr>
            <a:spLocks noChangeShapeType="1"/>
          </p:cNvSpPr>
          <p:nvPr/>
        </p:nvSpPr>
        <p:spPr bwMode="auto">
          <a:xfrm>
            <a:off x="4284663" y="2565400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sm" len="sm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7961" name="Line 73"/>
          <p:cNvSpPr>
            <a:spLocks noChangeShapeType="1"/>
          </p:cNvSpPr>
          <p:nvPr/>
        </p:nvSpPr>
        <p:spPr bwMode="auto">
          <a:xfrm>
            <a:off x="3851275" y="2522538"/>
            <a:ext cx="0" cy="2376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sm" len="sm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Lógica Fuzzy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4876800"/>
          </a:xfrm>
        </p:spPr>
        <p:txBody>
          <a:bodyPr/>
          <a:lstStyle/>
          <a:p>
            <a:pPr>
              <a:lnSpc>
                <a:spcPct val="170000"/>
              </a:lnSpc>
              <a:defRPr/>
            </a:pPr>
            <a:r>
              <a:rPr lang="pt-BR" sz="2400" b="1"/>
              <a:t>Quanto aos demais operadores, utilizam-se, geralmente:</a:t>
            </a:r>
          </a:p>
          <a:p>
            <a:pPr lvl="1">
              <a:lnSpc>
                <a:spcPct val="140000"/>
              </a:lnSpc>
              <a:buFontTx/>
              <a:buChar char="•"/>
              <a:defRPr/>
            </a:pPr>
            <a:r>
              <a:rPr lang="pt-BR" sz="2400" b="1">
                <a:solidFill>
                  <a:schemeClr val="accent2"/>
                </a:solidFill>
              </a:rPr>
              <a:t>conectivo </a:t>
            </a:r>
            <a:r>
              <a:rPr lang="pt-BR" sz="2400" b="1" i="1">
                <a:solidFill>
                  <a:schemeClr val="accent2"/>
                </a:solidFill>
              </a:rPr>
              <a:t>e</a:t>
            </a:r>
            <a:r>
              <a:rPr lang="pt-BR" sz="2400" b="1">
                <a:solidFill>
                  <a:schemeClr val="accent2"/>
                </a:solidFill>
              </a:rPr>
              <a:t> ( </a:t>
            </a:r>
            <a:r>
              <a:rPr lang="pt-BR" b="1" i="1">
                <a:solidFill>
                  <a:schemeClr val="accent2"/>
                </a:solidFill>
                <a:latin typeface="Times New Roman" pitchFamily="18" charset="0"/>
              </a:rPr>
              <a:t>f</a:t>
            </a:r>
            <a:r>
              <a:rPr lang="pt-BR" b="1" i="1" baseline="-25000">
                <a:solidFill>
                  <a:schemeClr val="accent2"/>
                </a:solidFill>
                <a:latin typeface="Times New Roman" pitchFamily="18" charset="0"/>
              </a:rPr>
              <a:t>e </a:t>
            </a:r>
            <a:r>
              <a:rPr lang="pt-BR" sz="2400" b="1">
                <a:solidFill>
                  <a:schemeClr val="accent2"/>
                </a:solidFill>
              </a:rPr>
              <a:t>)           </a:t>
            </a:r>
            <a:r>
              <a:rPr lang="pt-BR" sz="2400" b="1" i="1">
                <a:solidFill>
                  <a:srgbClr val="1B6B4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normas-t</a:t>
            </a:r>
          </a:p>
          <a:p>
            <a:pPr lvl="1">
              <a:lnSpc>
                <a:spcPct val="140000"/>
              </a:lnSpc>
              <a:buFontTx/>
              <a:buChar char="•"/>
              <a:defRPr/>
            </a:pPr>
            <a:r>
              <a:rPr lang="pt-BR" sz="2400" b="1">
                <a:solidFill>
                  <a:schemeClr val="accent2"/>
                </a:solidFill>
              </a:rPr>
              <a:t>conectivo </a:t>
            </a:r>
            <a:r>
              <a:rPr lang="pt-BR" sz="2400" b="1" i="1">
                <a:solidFill>
                  <a:schemeClr val="accent2"/>
                </a:solidFill>
              </a:rPr>
              <a:t>ou</a:t>
            </a:r>
            <a:r>
              <a:rPr lang="pt-BR" sz="2400" b="1">
                <a:solidFill>
                  <a:schemeClr val="accent2"/>
                </a:solidFill>
              </a:rPr>
              <a:t> ( </a:t>
            </a:r>
            <a:r>
              <a:rPr lang="pt-BR" b="1" i="1">
                <a:solidFill>
                  <a:schemeClr val="accent2"/>
                </a:solidFill>
                <a:latin typeface="Times New Roman" pitchFamily="18" charset="0"/>
              </a:rPr>
              <a:t>f</a:t>
            </a:r>
            <a:r>
              <a:rPr lang="pt-BR" b="1" i="1" baseline="-25000">
                <a:solidFill>
                  <a:schemeClr val="accent2"/>
                </a:solidFill>
                <a:latin typeface="Times New Roman" pitchFamily="18" charset="0"/>
              </a:rPr>
              <a:t>ou </a:t>
            </a:r>
            <a:r>
              <a:rPr lang="pt-BR" sz="2400" b="1">
                <a:solidFill>
                  <a:schemeClr val="accent2"/>
                </a:solidFill>
              </a:rPr>
              <a:t>)           </a:t>
            </a:r>
            <a:r>
              <a:rPr lang="pt-BR" sz="2400" b="1" i="1">
                <a:solidFill>
                  <a:srgbClr val="1B6B4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co-normas-t</a:t>
            </a:r>
            <a:endParaRPr lang="pt-BR" sz="2400" b="1">
              <a:solidFill>
                <a:schemeClr val="accent2"/>
              </a:solidFill>
            </a:endParaRPr>
          </a:p>
          <a:p>
            <a:pPr lvl="1">
              <a:lnSpc>
                <a:spcPct val="210000"/>
              </a:lnSpc>
              <a:buFontTx/>
              <a:buChar char="•"/>
              <a:defRPr/>
            </a:pPr>
            <a:r>
              <a:rPr lang="pt-BR" sz="2400" b="1" i="1">
                <a:solidFill>
                  <a:schemeClr val="accent2"/>
                </a:solidFill>
              </a:rPr>
              <a:t>norma-t</a:t>
            </a:r>
            <a:r>
              <a:rPr lang="pt-BR" sz="2400" b="1">
                <a:solidFill>
                  <a:schemeClr val="accent2"/>
                </a:solidFill>
              </a:rPr>
              <a:t> no </a:t>
            </a:r>
            <a:r>
              <a:rPr lang="pt-BR" sz="2400" b="1" i="1">
                <a:solidFill>
                  <a:srgbClr val="FC0000"/>
                </a:solidFill>
              </a:rPr>
              <a:t>modus ponens generalizado           </a:t>
            </a:r>
            <a:r>
              <a:rPr lang="pt-BR" sz="2400" b="1" i="1">
                <a:solidFill>
                  <a:srgbClr val="1B6B4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min</a:t>
            </a:r>
          </a:p>
          <a:p>
            <a:pPr lvl="1">
              <a:lnSpc>
                <a:spcPct val="180000"/>
              </a:lnSpc>
              <a:buFontTx/>
              <a:buNone/>
              <a:defRPr/>
            </a:pPr>
            <a:endParaRPr lang="pt-BR" sz="2400" b="1"/>
          </a:p>
          <a:p>
            <a:pPr>
              <a:lnSpc>
                <a:spcPct val="120000"/>
              </a:lnSpc>
              <a:buFontTx/>
              <a:buNone/>
              <a:defRPr/>
            </a:pPr>
            <a:endParaRPr lang="pt-BR" sz="2800" b="1"/>
          </a:p>
          <a:p>
            <a:pPr>
              <a:lnSpc>
                <a:spcPct val="120000"/>
              </a:lnSpc>
              <a:buFontTx/>
              <a:buNone/>
              <a:defRPr/>
            </a:pPr>
            <a:endParaRPr lang="pt-BR" sz="2800" b="1"/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pt-BR" sz="2400" b="1"/>
              <a:t>	</a:t>
            </a:r>
            <a:endParaRPr lang="pt-BR" sz="2800" b="1"/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pt-BR" sz="2000" b="1"/>
              <a:t>	</a:t>
            </a:r>
            <a:endParaRPr lang="pt-BR" sz="2800" b="1"/>
          </a:p>
          <a:p>
            <a:pPr>
              <a:lnSpc>
                <a:spcPct val="120000"/>
              </a:lnSpc>
              <a:buFontTx/>
              <a:buNone/>
              <a:defRPr/>
            </a:pPr>
            <a:endParaRPr lang="pt-BR" sz="2800" b="1"/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pt-BR" sz="2800" b="1"/>
              <a:t>	</a:t>
            </a:r>
          </a:p>
        </p:txBody>
      </p:sp>
      <p:sp>
        <p:nvSpPr>
          <p:cNvPr id="115716" name="Text Box 4"/>
          <p:cNvSpPr txBox="1">
            <a:spLocks noChangeAspect="1" noChangeArrowheads="1"/>
          </p:cNvSpPr>
          <p:nvPr/>
        </p:nvSpPr>
        <p:spPr bwMode="auto">
          <a:xfrm>
            <a:off x="8626475" y="6381750"/>
            <a:ext cx="5175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000" b="0">
                <a:solidFill>
                  <a:schemeClr val="tx1"/>
                </a:solidFill>
                <a:latin typeface="Times New Roman" pitchFamily="18" charset="0"/>
              </a:rPr>
              <a:t> y</a:t>
            </a:r>
          </a:p>
        </p:txBody>
      </p:sp>
      <p:grpSp>
        <p:nvGrpSpPr>
          <p:cNvPr id="115717" name="Group 5"/>
          <p:cNvGrpSpPr>
            <a:grpSpLocks/>
          </p:cNvGrpSpPr>
          <p:nvPr/>
        </p:nvGrpSpPr>
        <p:grpSpPr bwMode="auto">
          <a:xfrm>
            <a:off x="7061200" y="5367338"/>
            <a:ext cx="1692275" cy="1354137"/>
            <a:chOff x="4448" y="3381"/>
            <a:chExt cx="1066" cy="853"/>
          </a:xfrm>
        </p:grpSpPr>
        <p:sp>
          <p:nvSpPr>
            <p:cNvPr id="115723" name="Text Box 6"/>
            <p:cNvSpPr txBox="1">
              <a:spLocks noChangeAspect="1" noChangeArrowheads="1"/>
            </p:cNvSpPr>
            <p:nvPr/>
          </p:nvSpPr>
          <p:spPr bwMode="auto">
            <a:xfrm>
              <a:off x="4448" y="4027"/>
              <a:ext cx="157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1000" b="0" i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15724" name="Text Box 7"/>
            <p:cNvSpPr txBox="1">
              <a:spLocks noChangeAspect="1" noChangeArrowheads="1"/>
            </p:cNvSpPr>
            <p:nvPr/>
          </p:nvSpPr>
          <p:spPr bwMode="auto">
            <a:xfrm>
              <a:off x="4605" y="3381"/>
              <a:ext cx="207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1000" b="0" i="0" baseline="300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15725" name="Text Box 8"/>
            <p:cNvSpPr txBox="1">
              <a:spLocks noChangeAspect="1" noChangeArrowheads="1"/>
            </p:cNvSpPr>
            <p:nvPr/>
          </p:nvSpPr>
          <p:spPr bwMode="auto">
            <a:xfrm>
              <a:off x="4788" y="3589"/>
              <a:ext cx="726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1000" b="0" i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772105" name="AutoShape 9"/>
          <p:cNvSpPr>
            <a:spLocks noChangeArrowheads="1"/>
          </p:cNvSpPr>
          <p:nvPr/>
        </p:nvSpPr>
        <p:spPr bwMode="auto">
          <a:xfrm rot="16200000">
            <a:off x="3886200" y="3162300"/>
            <a:ext cx="228600" cy="6858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2106" name="AutoShape 10"/>
          <p:cNvSpPr>
            <a:spLocks noChangeArrowheads="1"/>
          </p:cNvSpPr>
          <p:nvPr/>
        </p:nvSpPr>
        <p:spPr bwMode="auto">
          <a:xfrm rot="16200000">
            <a:off x="3581400" y="2495550"/>
            <a:ext cx="228600" cy="6858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2107" name="AutoShape 11"/>
          <p:cNvSpPr>
            <a:spLocks noChangeArrowheads="1"/>
          </p:cNvSpPr>
          <p:nvPr/>
        </p:nvSpPr>
        <p:spPr bwMode="auto">
          <a:xfrm rot="16200000">
            <a:off x="7010400" y="3962400"/>
            <a:ext cx="228600" cy="6858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2108" name="AutoShape 12"/>
          <p:cNvSpPr>
            <a:spLocks noChangeArrowheads="1"/>
          </p:cNvSpPr>
          <p:nvPr/>
        </p:nvSpPr>
        <p:spPr bwMode="auto">
          <a:xfrm>
            <a:off x="7658100" y="4705350"/>
            <a:ext cx="304800" cy="45720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2109" name="Text Box 13"/>
          <p:cNvSpPr txBox="1">
            <a:spLocks noChangeArrowheads="1"/>
          </p:cNvSpPr>
          <p:nvPr/>
        </p:nvSpPr>
        <p:spPr bwMode="auto">
          <a:xfrm>
            <a:off x="3600450" y="5562600"/>
            <a:ext cx="4800600" cy="47625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pt-BR" sz="2400" i="0"/>
              <a:t>regra de inferência</a:t>
            </a:r>
            <a:r>
              <a:rPr lang="pt-BR" sz="2400">
                <a:solidFill>
                  <a:srgbClr val="1B6B4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max-min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8" y="333375"/>
            <a:ext cx="8891587" cy="1143000"/>
          </a:xfrm>
        </p:spPr>
        <p:txBody>
          <a:bodyPr/>
          <a:lstStyle/>
          <a:p>
            <a:pPr>
              <a:defRPr/>
            </a:pPr>
            <a:r>
              <a:rPr lang="pt-BR" sz="4000"/>
              <a:t>SISTEMA DE INFERÊNCIA FUZZY</a:t>
            </a:r>
            <a:endParaRPr lang="pt-BR"/>
          </a:p>
        </p:txBody>
      </p:sp>
      <p:grpSp>
        <p:nvGrpSpPr>
          <p:cNvPr id="116739" name="Group 40"/>
          <p:cNvGrpSpPr>
            <a:grpSpLocks/>
          </p:cNvGrpSpPr>
          <p:nvPr/>
        </p:nvGrpSpPr>
        <p:grpSpPr bwMode="auto">
          <a:xfrm>
            <a:off x="100013" y="1676400"/>
            <a:ext cx="9043987" cy="4876800"/>
            <a:chOff x="63" y="1224"/>
            <a:chExt cx="5697" cy="3072"/>
          </a:xfrm>
        </p:grpSpPr>
        <p:sp>
          <p:nvSpPr>
            <p:cNvPr id="680972" name="Rectangle 12"/>
            <p:cNvSpPr>
              <a:spLocks noChangeArrowheads="1"/>
            </p:cNvSpPr>
            <p:nvPr/>
          </p:nvSpPr>
          <p:spPr bwMode="auto">
            <a:xfrm>
              <a:off x="783" y="1697"/>
              <a:ext cx="4368" cy="2016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0973" name="Text Box 13"/>
            <p:cNvSpPr txBox="1">
              <a:spLocks noChangeArrowheads="1"/>
            </p:cNvSpPr>
            <p:nvPr/>
          </p:nvSpPr>
          <p:spPr bwMode="auto">
            <a:xfrm>
              <a:off x="2502" y="1960"/>
              <a:ext cx="748" cy="24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REGRAS</a:t>
              </a:r>
            </a:p>
          </p:txBody>
        </p:sp>
        <p:sp>
          <p:nvSpPr>
            <p:cNvPr id="680974" name="Text Box 14"/>
            <p:cNvSpPr txBox="1">
              <a:spLocks noChangeArrowheads="1"/>
            </p:cNvSpPr>
            <p:nvPr/>
          </p:nvSpPr>
          <p:spPr bwMode="auto">
            <a:xfrm>
              <a:off x="2394" y="3172"/>
              <a:ext cx="1012" cy="24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INFERÊNCIA</a:t>
              </a:r>
              <a:endParaRPr lang="pt-BR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680975" name="Text Box 15"/>
            <p:cNvSpPr txBox="1">
              <a:spLocks noChangeArrowheads="1"/>
            </p:cNvSpPr>
            <p:nvPr/>
          </p:nvSpPr>
          <p:spPr bwMode="auto">
            <a:xfrm>
              <a:off x="990" y="2548"/>
              <a:ext cx="1196" cy="24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FUZZIFICAÇÃO</a:t>
              </a:r>
            </a:p>
          </p:txBody>
        </p:sp>
        <p:sp>
          <p:nvSpPr>
            <p:cNvPr id="680976" name="Text Box 16"/>
            <p:cNvSpPr txBox="1">
              <a:spLocks noChangeArrowheads="1"/>
            </p:cNvSpPr>
            <p:nvPr/>
          </p:nvSpPr>
          <p:spPr bwMode="auto">
            <a:xfrm>
              <a:off x="3606" y="2548"/>
              <a:ext cx="1396" cy="24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DEFUZZIFICAÇÃO</a:t>
              </a:r>
            </a:p>
          </p:txBody>
        </p:sp>
        <p:sp>
          <p:nvSpPr>
            <p:cNvPr id="680977" name="Rectangle 17"/>
            <p:cNvSpPr>
              <a:spLocks noChangeArrowheads="1"/>
            </p:cNvSpPr>
            <p:nvPr/>
          </p:nvSpPr>
          <p:spPr bwMode="auto">
            <a:xfrm>
              <a:off x="2271" y="1865"/>
              <a:ext cx="1248" cy="16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0978" name="Line 18"/>
            <p:cNvSpPr>
              <a:spLocks noChangeShapeType="1"/>
            </p:cNvSpPr>
            <p:nvPr/>
          </p:nvSpPr>
          <p:spPr bwMode="auto">
            <a:xfrm>
              <a:off x="1647" y="2801"/>
              <a:ext cx="0" cy="4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0979" name="Line 19"/>
            <p:cNvSpPr>
              <a:spLocks noChangeShapeType="1"/>
            </p:cNvSpPr>
            <p:nvPr/>
          </p:nvSpPr>
          <p:spPr bwMode="auto">
            <a:xfrm>
              <a:off x="1659" y="3245"/>
              <a:ext cx="7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0980" name="Line 20"/>
            <p:cNvSpPr>
              <a:spLocks noChangeShapeType="1"/>
            </p:cNvSpPr>
            <p:nvPr/>
          </p:nvSpPr>
          <p:spPr bwMode="auto">
            <a:xfrm>
              <a:off x="2895" y="2225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0981" name="Line 21"/>
            <p:cNvSpPr>
              <a:spLocks noChangeShapeType="1"/>
            </p:cNvSpPr>
            <p:nvPr/>
          </p:nvSpPr>
          <p:spPr bwMode="auto">
            <a:xfrm>
              <a:off x="3423" y="3329"/>
              <a:ext cx="5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0982" name="Line 22"/>
            <p:cNvSpPr>
              <a:spLocks noChangeShapeType="1"/>
            </p:cNvSpPr>
            <p:nvPr/>
          </p:nvSpPr>
          <p:spPr bwMode="auto">
            <a:xfrm flipV="1">
              <a:off x="3999" y="2801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0983" name="Line 23"/>
            <p:cNvSpPr>
              <a:spLocks noChangeShapeType="1"/>
            </p:cNvSpPr>
            <p:nvPr/>
          </p:nvSpPr>
          <p:spPr bwMode="auto">
            <a:xfrm>
              <a:off x="591" y="2705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0984" name="Line 24"/>
            <p:cNvSpPr>
              <a:spLocks noChangeShapeType="1"/>
            </p:cNvSpPr>
            <p:nvPr/>
          </p:nvSpPr>
          <p:spPr bwMode="auto">
            <a:xfrm>
              <a:off x="5007" y="2657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0985" name="Text Box 25"/>
            <p:cNvSpPr txBox="1">
              <a:spLocks noChangeArrowheads="1"/>
            </p:cNvSpPr>
            <p:nvPr/>
          </p:nvSpPr>
          <p:spPr bwMode="auto">
            <a:xfrm>
              <a:off x="399" y="2609"/>
              <a:ext cx="210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endParaRPr lang="pt-BR" i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80986" name="Text Box 26"/>
            <p:cNvSpPr txBox="1">
              <a:spLocks noChangeArrowheads="1"/>
            </p:cNvSpPr>
            <p:nvPr/>
          </p:nvSpPr>
          <p:spPr bwMode="auto">
            <a:xfrm>
              <a:off x="5334" y="2536"/>
              <a:ext cx="19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</a:t>
              </a:r>
            </a:p>
          </p:txBody>
        </p:sp>
        <p:sp>
          <p:nvSpPr>
            <p:cNvPr id="116755" name="Text Box 27"/>
            <p:cNvSpPr txBox="1">
              <a:spLocks noChangeArrowheads="1"/>
            </p:cNvSpPr>
            <p:nvPr/>
          </p:nvSpPr>
          <p:spPr bwMode="auto">
            <a:xfrm>
              <a:off x="1311" y="3857"/>
              <a:ext cx="3984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buClr>
                  <a:schemeClr val="tx1"/>
                </a:buClr>
              </a:pPr>
              <a:r>
                <a:rPr lang="pt-BR" altLang="pt-BR" sz="1800" i="0"/>
                <a:t>  </a:t>
              </a:r>
              <a:r>
                <a:rPr lang="pt-BR" altLang="pt-BR" sz="1800" i="0">
                  <a:solidFill>
                    <a:schemeClr val="tx1"/>
                  </a:solidFill>
                </a:rPr>
                <a:t>Mapeia conjuntos fuzzy em conjuntos fuzzy</a:t>
              </a:r>
            </a:p>
            <a:p>
              <a:r>
                <a:rPr lang="pt-BR" altLang="pt-BR" sz="1800" i="0">
                  <a:solidFill>
                    <a:schemeClr val="tx1"/>
                  </a:solidFill>
                  <a:sym typeface="Wingdings" pitchFamily="2" charset="2"/>
                </a:rPr>
                <a:t>  Determina como as regras são ativadas e combinadas</a:t>
              </a:r>
              <a:endParaRPr lang="pt-BR" altLang="pt-BR" sz="1800" i="0">
                <a:solidFill>
                  <a:schemeClr val="tx1"/>
                </a:solidFill>
              </a:endParaRPr>
            </a:p>
          </p:txBody>
        </p:sp>
        <p:sp>
          <p:nvSpPr>
            <p:cNvPr id="116756" name="Text Box 28"/>
            <p:cNvSpPr txBox="1">
              <a:spLocks noChangeArrowheads="1"/>
            </p:cNvSpPr>
            <p:nvPr/>
          </p:nvSpPr>
          <p:spPr bwMode="auto">
            <a:xfrm>
              <a:off x="831" y="3041"/>
              <a:ext cx="1209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pt-BR" altLang="pt-BR" sz="1800" i="0">
                  <a:solidFill>
                    <a:schemeClr val="tx1"/>
                  </a:solidFill>
                </a:rPr>
                <a:t>Conjuntos fuzzy de entrada</a:t>
              </a:r>
            </a:p>
          </p:txBody>
        </p:sp>
        <p:sp>
          <p:nvSpPr>
            <p:cNvPr id="116757" name="Text Box 29"/>
            <p:cNvSpPr txBox="1">
              <a:spLocks noChangeArrowheads="1"/>
            </p:cNvSpPr>
            <p:nvPr/>
          </p:nvSpPr>
          <p:spPr bwMode="auto">
            <a:xfrm>
              <a:off x="4035" y="2945"/>
              <a:ext cx="120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pt-BR" altLang="pt-BR" sz="1800" i="0">
                  <a:solidFill>
                    <a:schemeClr val="tx1"/>
                  </a:solidFill>
                </a:rPr>
                <a:t>Conjunto fuzzy de saída</a:t>
              </a:r>
            </a:p>
          </p:txBody>
        </p:sp>
        <p:sp>
          <p:nvSpPr>
            <p:cNvPr id="680990" name="Text Box 30"/>
            <p:cNvSpPr txBox="1">
              <a:spLocks noChangeArrowheads="1"/>
            </p:cNvSpPr>
            <p:nvPr/>
          </p:nvSpPr>
          <p:spPr bwMode="auto">
            <a:xfrm>
              <a:off x="1167" y="1224"/>
              <a:ext cx="2352" cy="4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 i="0">
                  <a:solidFill>
                    <a:schemeClr val="tx1"/>
                  </a:solidFill>
                </a:rPr>
                <a:t>Fornecidas por especialistas ou extraídas de dados numéricos</a:t>
              </a: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6759" name="Text Box 31"/>
            <p:cNvSpPr txBox="1">
              <a:spLocks noChangeArrowheads="1"/>
            </p:cNvSpPr>
            <p:nvPr/>
          </p:nvSpPr>
          <p:spPr bwMode="auto">
            <a:xfrm>
              <a:off x="1023" y="2129"/>
              <a:ext cx="101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pt-BR" altLang="pt-BR" sz="1800" i="0">
                  <a:solidFill>
                    <a:schemeClr val="tx1"/>
                  </a:solidFill>
                </a:rPr>
                <a:t>Para ativar as regras</a:t>
              </a:r>
            </a:p>
          </p:txBody>
        </p:sp>
        <p:sp>
          <p:nvSpPr>
            <p:cNvPr id="116760" name="Text Box 32"/>
            <p:cNvSpPr txBox="1">
              <a:spLocks noChangeArrowheads="1"/>
            </p:cNvSpPr>
            <p:nvPr/>
          </p:nvSpPr>
          <p:spPr bwMode="auto">
            <a:xfrm>
              <a:off x="3903" y="2081"/>
              <a:ext cx="124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pt-BR" altLang="pt-BR" sz="1800" i="0">
                  <a:solidFill>
                    <a:schemeClr val="tx1"/>
                  </a:solidFill>
                </a:rPr>
                <a:t>Para fornecer a saída precisa</a:t>
              </a:r>
              <a:endParaRPr lang="pt-BR" altLang="pt-BR" sz="1800" i="0">
                <a:solidFill>
                  <a:srgbClr val="FF3300"/>
                </a:solidFill>
              </a:endParaRPr>
            </a:p>
          </p:txBody>
        </p:sp>
        <p:sp>
          <p:nvSpPr>
            <p:cNvPr id="116761" name="Text Box 33"/>
            <p:cNvSpPr txBox="1">
              <a:spLocks noChangeArrowheads="1"/>
            </p:cNvSpPr>
            <p:nvPr/>
          </p:nvSpPr>
          <p:spPr bwMode="auto">
            <a:xfrm>
              <a:off x="63" y="2801"/>
              <a:ext cx="82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pt-BR" altLang="pt-BR" sz="1800" i="0"/>
                <a:t>Entradas precisas</a:t>
              </a:r>
              <a:endParaRPr lang="pt-BR" altLang="pt-BR" sz="1800"/>
            </a:p>
          </p:txBody>
        </p:sp>
        <p:sp>
          <p:nvSpPr>
            <p:cNvPr id="116762" name="Text Box 34"/>
            <p:cNvSpPr txBox="1">
              <a:spLocks noChangeArrowheads="1"/>
            </p:cNvSpPr>
            <p:nvPr/>
          </p:nvSpPr>
          <p:spPr bwMode="auto">
            <a:xfrm>
              <a:off x="5142" y="2752"/>
              <a:ext cx="618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pt-BR" altLang="pt-BR" sz="1800" i="0"/>
                <a:t>Saída</a:t>
              </a:r>
            </a:p>
            <a:p>
              <a:pPr>
                <a:buFontTx/>
                <a:buNone/>
              </a:pPr>
              <a:r>
                <a:rPr lang="pt-BR" altLang="pt-BR" sz="1800" i="0"/>
                <a:t>precisa</a:t>
              </a:r>
            </a:p>
          </p:txBody>
        </p:sp>
        <p:sp>
          <p:nvSpPr>
            <p:cNvPr id="680995" name="Line 35"/>
            <p:cNvSpPr>
              <a:spLocks noChangeShapeType="1"/>
            </p:cNvSpPr>
            <p:nvPr/>
          </p:nvSpPr>
          <p:spPr bwMode="auto">
            <a:xfrm>
              <a:off x="2127" y="1608"/>
              <a:ext cx="480" cy="3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0996" name="Line 36"/>
            <p:cNvSpPr>
              <a:spLocks noChangeShapeType="1"/>
            </p:cNvSpPr>
            <p:nvPr/>
          </p:nvSpPr>
          <p:spPr bwMode="auto">
            <a:xfrm flipV="1">
              <a:off x="2703" y="3425"/>
              <a:ext cx="14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0997" name="Line 37"/>
            <p:cNvSpPr>
              <a:spLocks noChangeShapeType="1"/>
            </p:cNvSpPr>
            <p:nvPr/>
          </p:nvSpPr>
          <p:spPr bwMode="auto">
            <a:xfrm>
              <a:off x="1791" y="2369"/>
              <a:ext cx="9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0998" name="Line 38"/>
            <p:cNvSpPr>
              <a:spLocks noChangeShapeType="1"/>
            </p:cNvSpPr>
            <p:nvPr/>
          </p:nvSpPr>
          <p:spPr bwMode="auto">
            <a:xfrm flipH="1">
              <a:off x="3807" y="2273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0999" name="Line 39"/>
            <p:cNvSpPr>
              <a:spLocks noChangeShapeType="1"/>
            </p:cNvSpPr>
            <p:nvPr/>
          </p:nvSpPr>
          <p:spPr bwMode="auto">
            <a:xfrm>
              <a:off x="3807" y="2369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25146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pt-BR" sz="28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Fuzzificação</a:t>
            </a:r>
            <a:r>
              <a:rPr lang="pt-BR" sz="2800" b="1"/>
              <a:t>: </a:t>
            </a:r>
            <a:r>
              <a:rPr lang="pt-BR" sz="2800" b="1" i="1">
                <a:solidFill>
                  <a:srgbClr val="FC0000"/>
                </a:solidFill>
              </a:rPr>
              <a:t>mapeamento</a:t>
            </a:r>
            <a:r>
              <a:rPr lang="pt-BR" sz="2800" b="1"/>
              <a:t> de dados precisos para os conjuntos fuzzy (de entrada) </a:t>
            </a:r>
          </a:p>
          <a:p>
            <a:pPr>
              <a:lnSpc>
                <a:spcPct val="120000"/>
              </a:lnSpc>
              <a:defRPr/>
            </a:pPr>
            <a:r>
              <a:rPr lang="pt-BR" sz="28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Defuzzificação</a:t>
            </a:r>
            <a:r>
              <a:rPr lang="pt-BR" sz="2800" b="1"/>
              <a:t>: </a:t>
            </a:r>
            <a:r>
              <a:rPr lang="pt-BR" sz="2800" b="1" i="1">
                <a:solidFill>
                  <a:srgbClr val="A4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interpretação</a:t>
            </a:r>
            <a:r>
              <a:rPr lang="pt-BR" sz="2800" b="1"/>
              <a:t> do conjunto fuzzy de saída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endParaRPr lang="pt-BR" sz="2800" b="1"/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pt-BR" sz="2400" b="1"/>
              <a:t>	</a:t>
            </a:r>
            <a:endParaRPr lang="pt-BR" sz="2800" b="1"/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pt-BR" sz="2000" b="1"/>
              <a:t>	</a:t>
            </a:r>
            <a:endParaRPr lang="pt-BR" sz="2800" b="1"/>
          </a:p>
          <a:p>
            <a:pPr>
              <a:lnSpc>
                <a:spcPct val="120000"/>
              </a:lnSpc>
              <a:buFontTx/>
              <a:buNone/>
              <a:defRPr/>
            </a:pPr>
            <a:endParaRPr lang="pt-BR" sz="2800" b="1"/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pt-BR" sz="2800" b="1"/>
              <a:t>	</a:t>
            </a:r>
          </a:p>
        </p:txBody>
      </p:sp>
      <p:sp>
        <p:nvSpPr>
          <p:cNvPr id="117763" name="Text Box 4"/>
          <p:cNvSpPr txBox="1">
            <a:spLocks noChangeAspect="1" noChangeArrowheads="1"/>
          </p:cNvSpPr>
          <p:nvPr/>
        </p:nvSpPr>
        <p:spPr bwMode="auto">
          <a:xfrm>
            <a:off x="8626475" y="6381750"/>
            <a:ext cx="5175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000" b="0">
                <a:solidFill>
                  <a:schemeClr val="tx1"/>
                </a:solidFill>
                <a:latin typeface="Times New Roman" pitchFamily="18" charset="0"/>
              </a:rPr>
              <a:t> y</a:t>
            </a:r>
          </a:p>
        </p:txBody>
      </p:sp>
      <p:grpSp>
        <p:nvGrpSpPr>
          <p:cNvPr id="117764" name="Group 5"/>
          <p:cNvGrpSpPr>
            <a:grpSpLocks/>
          </p:cNvGrpSpPr>
          <p:nvPr/>
        </p:nvGrpSpPr>
        <p:grpSpPr bwMode="auto">
          <a:xfrm>
            <a:off x="7061200" y="5367338"/>
            <a:ext cx="1692275" cy="1354137"/>
            <a:chOff x="4448" y="3381"/>
            <a:chExt cx="1066" cy="853"/>
          </a:xfrm>
        </p:grpSpPr>
        <p:sp>
          <p:nvSpPr>
            <p:cNvPr id="117768" name="Text Box 6"/>
            <p:cNvSpPr txBox="1">
              <a:spLocks noChangeAspect="1" noChangeArrowheads="1"/>
            </p:cNvSpPr>
            <p:nvPr/>
          </p:nvSpPr>
          <p:spPr bwMode="auto">
            <a:xfrm>
              <a:off x="4448" y="4027"/>
              <a:ext cx="157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1000" b="0" i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17769" name="Text Box 7"/>
            <p:cNvSpPr txBox="1">
              <a:spLocks noChangeAspect="1" noChangeArrowheads="1"/>
            </p:cNvSpPr>
            <p:nvPr/>
          </p:nvSpPr>
          <p:spPr bwMode="auto">
            <a:xfrm>
              <a:off x="4605" y="3381"/>
              <a:ext cx="207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1000" b="0" i="0" baseline="300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17770" name="Text Box 8"/>
            <p:cNvSpPr txBox="1">
              <a:spLocks noChangeAspect="1" noChangeArrowheads="1"/>
            </p:cNvSpPr>
            <p:nvPr/>
          </p:nvSpPr>
          <p:spPr bwMode="auto">
            <a:xfrm>
              <a:off x="4788" y="3589"/>
              <a:ext cx="726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pt-BR" altLang="pt-BR" sz="1000" b="0" i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681995" name="Rectangle 11"/>
          <p:cNvSpPr>
            <a:spLocks noGrp="1" noChangeArrowheads="1"/>
          </p:cNvSpPr>
          <p:nvPr>
            <p:ph type="title"/>
          </p:nvPr>
        </p:nvSpPr>
        <p:spPr>
          <a:xfrm>
            <a:off x="95250" y="381000"/>
            <a:ext cx="8820150" cy="1143000"/>
          </a:xfrm>
        </p:spPr>
        <p:txBody>
          <a:bodyPr/>
          <a:lstStyle/>
          <a:p>
            <a:pPr>
              <a:defRPr/>
            </a:pPr>
            <a:r>
              <a:rPr lang="pt-BR" sz="4000"/>
              <a:t>SISTEMA DE INFERÊNCIA FUZZY</a:t>
            </a:r>
            <a:endParaRPr lang="pt-BR"/>
          </a:p>
        </p:txBody>
      </p:sp>
      <p:sp>
        <p:nvSpPr>
          <p:cNvPr id="681997" name="AutoShape 13"/>
          <p:cNvSpPr>
            <a:spLocks noChangeArrowheads="1"/>
          </p:cNvSpPr>
          <p:nvPr/>
        </p:nvSpPr>
        <p:spPr bwMode="auto">
          <a:xfrm>
            <a:off x="4114800" y="3810000"/>
            <a:ext cx="228600" cy="6858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767" name="Text Box 14"/>
          <p:cNvSpPr txBox="1">
            <a:spLocks noChangeArrowheads="1"/>
          </p:cNvSpPr>
          <p:nvPr/>
        </p:nvSpPr>
        <p:spPr bwMode="auto">
          <a:xfrm>
            <a:off x="2438400" y="4724400"/>
            <a:ext cx="4114800" cy="1571625"/>
          </a:xfrm>
          <a:prstGeom prst="rect">
            <a:avLst/>
          </a:prstGeom>
          <a:solidFill>
            <a:srgbClr val="FFFFB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>
            <a:lvl1pPr marL="285750" indent="-28575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2400"/>
              <a:t>Exemplos de métodos:</a:t>
            </a:r>
          </a:p>
          <a:p>
            <a:pPr>
              <a:spcBef>
                <a:spcPct val="50000"/>
              </a:spcBef>
            </a:pPr>
            <a:r>
              <a:rPr lang="pt-BR" altLang="pt-BR" sz="2400"/>
              <a:t>Centro de Gravidade</a:t>
            </a:r>
          </a:p>
          <a:p>
            <a:pPr>
              <a:spcBef>
                <a:spcPct val="50000"/>
              </a:spcBef>
            </a:pPr>
            <a:r>
              <a:rPr lang="pt-BR" altLang="pt-BR" sz="2400"/>
              <a:t>Média dos Máximos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DEFUZZIFICAÇÃO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886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pt-BR" altLang="pt-BR" sz="2800" b="1"/>
              <a:t>Existem vários métodos diferentes</a:t>
            </a:r>
          </a:p>
          <a:p>
            <a:pPr>
              <a:lnSpc>
                <a:spcPct val="120000"/>
              </a:lnSpc>
            </a:pPr>
            <a:r>
              <a:rPr lang="pt-BR" altLang="pt-BR" sz="2800" b="1"/>
              <a:t>Os mais utilizados são:</a:t>
            </a:r>
          </a:p>
          <a:p>
            <a:pPr marL="838200" lvl="1" indent="-381000">
              <a:lnSpc>
                <a:spcPct val="120000"/>
              </a:lnSpc>
            </a:pPr>
            <a:r>
              <a:rPr lang="pt-BR" altLang="pt-BR" sz="2400" b="1">
                <a:solidFill>
                  <a:srgbClr val="FF3300"/>
                </a:solidFill>
              </a:rPr>
              <a:t>Máximo</a:t>
            </a:r>
          </a:p>
          <a:p>
            <a:pPr marL="838200" lvl="1" indent="-381000">
              <a:lnSpc>
                <a:spcPct val="120000"/>
              </a:lnSpc>
            </a:pPr>
            <a:r>
              <a:rPr lang="pt-BR" altLang="pt-BR" sz="2400" b="1">
                <a:solidFill>
                  <a:srgbClr val="FF3300"/>
                </a:solidFill>
              </a:rPr>
              <a:t>Média dos Máximos</a:t>
            </a:r>
          </a:p>
          <a:p>
            <a:pPr marL="838200" lvl="1" indent="-381000">
              <a:lnSpc>
                <a:spcPct val="120000"/>
              </a:lnSpc>
            </a:pPr>
            <a:r>
              <a:rPr lang="pt-BR" altLang="pt-BR" sz="2400" b="1">
                <a:solidFill>
                  <a:srgbClr val="FF3300"/>
                </a:solidFill>
              </a:rPr>
              <a:t>Centróide (ou Centro de Gravidade)</a:t>
            </a:r>
          </a:p>
          <a:p>
            <a:pPr marL="838200" lvl="1" indent="-381000">
              <a:lnSpc>
                <a:spcPct val="120000"/>
              </a:lnSpc>
            </a:pPr>
            <a:r>
              <a:rPr lang="pt-BR" altLang="pt-BR" sz="2400" b="1">
                <a:solidFill>
                  <a:srgbClr val="FF3300"/>
                </a:solidFill>
              </a:rPr>
              <a:t>Altura</a:t>
            </a:r>
          </a:p>
          <a:p>
            <a:pPr marL="838200" lvl="1" indent="-381000">
              <a:lnSpc>
                <a:spcPct val="120000"/>
              </a:lnSpc>
            </a:pPr>
            <a:r>
              <a:rPr lang="pt-BR" altLang="pt-BR" sz="2400" b="1">
                <a:solidFill>
                  <a:srgbClr val="FF3300"/>
                </a:solidFill>
              </a:rPr>
              <a:t>Altura Modificada</a:t>
            </a:r>
          </a:p>
          <a:p>
            <a:pPr marL="838200" lvl="1" indent="-381000"/>
            <a:endParaRPr lang="pt-BR" altLang="pt-BR" sz="2400" b="1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DEFUZZIFICAÇÃO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467600" cy="2133600"/>
          </a:xfrm>
        </p:spPr>
        <p:txBody>
          <a:bodyPr/>
          <a:lstStyle/>
          <a:p>
            <a:pPr>
              <a:tabLst>
                <a:tab pos="857250" algn="l"/>
              </a:tabLst>
            </a:pPr>
            <a:r>
              <a:rPr lang="pt-BR" altLang="pt-BR" b="1" i="1"/>
              <a:t>Máximo: </a:t>
            </a:r>
            <a:r>
              <a:rPr lang="pt-BR" altLang="pt-BR" sz="2400" b="1"/>
              <a:t>examina-se o conjunto fuzzy de saída e escolhe-se, como valor preciso, o valor no universo da variável de saída para o qual </a:t>
            </a:r>
            <a:r>
              <a:rPr lang="pt-BR" altLang="pt-BR" sz="2400" b="1">
                <a:sym typeface="Symbol" pitchFamily="18" charset="2"/>
              </a:rPr>
              <a:t>o </a:t>
            </a:r>
            <a:r>
              <a:rPr lang="pt-BR" altLang="pt-BR" sz="2400" b="1">
                <a:solidFill>
                  <a:srgbClr val="008000"/>
                </a:solidFill>
                <a:sym typeface="Symbol" pitchFamily="18" charset="2"/>
              </a:rPr>
              <a:t>grau de pertinência é o máximo</a:t>
            </a:r>
            <a:endParaRPr lang="pt-BR" altLang="pt-BR" sz="2400" b="1"/>
          </a:p>
        </p:txBody>
      </p:sp>
      <p:sp>
        <p:nvSpPr>
          <p:cNvPr id="774148" name="Line 4"/>
          <p:cNvSpPr>
            <a:spLocks noChangeShapeType="1"/>
          </p:cNvSpPr>
          <p:nvPr/>
        </p:nvSpPr>
        <p:spPr bwMode="auto">
          <a:xfrm flipV="1">
            <a:off x="1219200" y="3581400"/>
            <a:ext cx="0" cy="198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4149" name="Line 5"/>
          <p:cNvSpPr>
            <a:spLocks noChangeShapeType="1"/>
          </p:cNvSpPr>
          <p:nvPr/>
        </p:nvSpPr>
        <p:spPr bwMode="auto">
          <a:xfrm>
            <a:off x="990600" y="5486400"/>
            <a:ext cx="304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4150" name="Line 6"/>
          <p:cNvSpPr>
            <a:spLocks noChangeShapeType="1"/>
          </p:cNvSpPr>
          <p:nvPr/>
        </p:nvSpPr>
        <p:spPr bwMode="auto">
          <a:xfrm>
            <a:off x="1776413" y="5448300"/>
            <a:ext cx="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4151" name="Line 7"/>
          <p:cNvSpPr>
            <a:spLocks noChangeShapeType="1"/>
          </p:cNvSpPr>
          <p:nvPr/>
        </p:nvSpPr>
        <p:spPr bwMode="auto">
          <a:xfrm>
            <a:off x="2390775" y="5438775"/>
            <a:ext cx="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4152" name="Line 8"/>
          <p:cNvSpPr>
            <a:spLocks noChangeShapeType="1"/>
          </p:cNvSpPr>
          <p:nvPr/>
        </p:nvSpPr>
        <p:spPr bwMode="auto">
          <a:xfrm>
            <a:off x="3043238" y="5443538"/>
            <a:ext cx="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4153" name="Line 9"/>
          <p:cNvSpPr>
            <a:spLocks noChangeShapeType="1"/>
          </p:cNvSpPr>
          <p:nvPr/>
        </p:nvSpPr>
        <p:spPr bwMode="auto">
          <a:xfrm>
            <a:off x="3652838" y="5448300"/>
            <a:ext cx="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4154" name="Text Box 10"/>
          <p:cNvSpPr txBox="1">
            <a:spLocks noChangeArrowheads="1"/>
          </p:cNvSpPr>
          <p:nvPr/>
        </p:nvSpPr>
        <p:spPr bwMode="auto">
          <a:xfrm>
            <a:off x="1571625" y="5446713"/>
            <a:ext cx="4064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 sz="1600" i="0">
                <a:solidFill>
                  <a:schemeClr val="tx1"/>
                </a:solidFill>
              </a:rPr>
              <a:t>10</a:t>
            </a:r>
            <a:endParaRPr lang="pt-BR" sz="1600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74155" name="Text Box 11"/>
          <p:cNvSpPr txBox="1">
            <a:spLocks noChangeArrowheads="1"/>
          </p:cNvSpPr>
          <p:nvPr/>
        </p:nvSpPr>
        <p:spPr bwMode="auto">
          <a:xfrm>
            <a:off x="2166938" y="5446713"/>
            <a:ext cx="4064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 sz="1600" i="0">
                <a:solidFill>
                  <a:schemeClr val="tx1"/>
                </a:solidFill>
              </a:rPr>
              <a:t>20</a:t>
            </a:r>
            <a:endParaRPr lang="pt-BR" sz="1600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74156" name="Text Box 12"/>
          <p:cNvSpPr txBox="1">
            <a:spLocks noChangeArrowheads="1"/>
          </p:cNvSpPr>
          <p:nvPr/>
        </p:nvSpPr>
        <p:spPr bwMode="auto">
          <a:xfrm>
            <a:off x="2828925" y="5441950"/>
            <a:ext cx="4064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 sz="1600" i="0">
                <a:solidFill>
                  <a:schemeClr val="tx1"/>
                </a:solidFill>
              </a:rPr>
              <a:t>30</a:t>
            </a:r>
            <a:endParaRPr lang="pt-BR" sz="1600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74157" name="Text Box 13"/>
          <p:cNvSpPr txBox="1">
            <a:spLocks noChangeArrowheads="1"/>
          </p:cNvSpPr>
          <p:nvPr/>
        </p:nvSpPr>
        <p:spPr bwMode="auto">
          <a:xfrm>
            <a:off x="3448050" y="5459413"/>
            <a:ext cx="4064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 sz="1600" i="0">
                <a:solidFill>
                  <a:schemeClr val="tx1"/>
                </a:solidFill>
              </a:rPr>
              <a:t>40</a:t>
            </a:r>
            <a:endParaRPr lang="pt-BR" sz="1600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74158" name="Line 14"/>
          <p:cNvSpPr>
            <a:spLocks noChangeShapeType="1"/>
          </p:cNvSpPr>
          <p:nvPr/>
        </p:nvSpPr>
        <p:spPr bwMode="auto">
          <a:xfrm flipH="1" flipV="1">
            <a:off x="2390775" y="4133850"/>
            <a:ext cx="0" cy="13430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4159" name="Line 15"/>
          <p:cNvSpPr>
            <a:spLocks noChangeShapeType="1"/>
          </p:cNvSpPr>
          <p:nvPr/>
        </p:nvSpPr>
        <p:spPr bwMode="auto">
          <a:xfrm>
            <a:off x="2390775" y="4105275"/>
            <a:ext cx="962025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4160" name="Line 16"/>
          <p:cNvSpPr>
            <a:spLocks noChangeShapeType="1"/>
          </p:cNvSpPr>
          <p:nvPr/>
        </p:nvSpPr>
        <p:spPr bwMode="auto">
          <a:xfrm flipH="1">
            <a:off x="1476375" y="4105275"/>
            <a:ext cx="923925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4161" name="Line 17"/>
          <p:cNvSpPr>
            <a:spLocks noChangeShapeType="1"/>
          </p:cNvSpPr>
          <p:nvPr/>
        </p:nvSpPr>
        <p:spPr bwMode="auto">
          <a:xfrm>
            <a:off x="1219200" y="4114800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4162" name="Line 18"/>
          <p:cNvSpPr>
            <a:spLocks noChangeShapeType="1"/>
          </p:cNvSpPr>
          <p:nvPr/>
        </p:nvSpPr>
        <p:spPr bwMode="auto">
          <a:xfrm flipV="1">
            <a:off x="3648075" y="4105275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4163" name="Line 19"/>
          <p:cNvSpPr>
            <a:spLocks noChangeShapeType="1"/>
          </p:cNvSpPr>
          <p:nvPr/>
        </p:nvSpPr>
        <p:spPr bwMode="auto">
          <a:xfrm flipV="1">
            <a:off x="2390775" y="4105275"/>
            <a:ext cx="1257300" cy="1381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828" name="Text Box 20"/>
          <p:cNvSpPr txBox="1">
            <a:spLocks noChangeArrowheads="1"/>
          </p:cNvSpPr>
          <p:nvPr/>
        </p:nvSpPr>
        <p:spPr bwMode="auto">
          <a:xfrm>
            <a:off x="2209800" y="3733800"/>
            <a:ext cx="439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600" i="0">
                <a:solidFill>
                  <a:schemeClr val="tx1"/>
                </a:solidFill>
              </a:rPr>
              <a:t>B2</a:t>
            </a:r>
            <a:endParaRPr lang="pt-BR" altLang="pt-BR" sz="1600" i="0">
              <a:solidFill>
                <a:srgbClr val="FF3300"/>
              </a:solidFill>
            </a:endParaRPr>
          </a:p>
        </p:txBody>
      </p:sp>
      <p:sp>
        <p:nvSpPr>
          <p:cNvPr id="119829" name="Text Box 21"/>
          <p:cNvSpPr txBox="1">
            <a:spLocks noChangeArrowheads="1"/>
          </p:cNvSpPr>
          <p:nvPr/>
        </p:nvSpPr>
        <p:spPr bwMode="auto">
          <a:xfrm>
            <a:off x="3352800" y="3733800"/>
            <a:ext cx="439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600" i="0">
                <a:solidFill>
                  <a:schemeClr val="tx1"/>
                </a:solidFill>
              </a:rPr>
              <a:t>B3</a:t>
            </a:r>
            <a:endParaRPr lang="pt-BR" altLang="pt-BR" sz="1600" i="0">
              <a:solidFill>
                <a:srgbClr val="FF3300"/>
              </a:solidFill>
            </a:endParaRPr>
          </a:p>
        </p:txBody>
      </p:sp>
      <p:sp>
        <p:nvSpPr>
          <p:cNvPr id="774166" name="Line 22"/>
          <p:cNvSpPr>
            <a:spLocks noChangeShapeType="1"/>
          </p:cNvSpPr>
          <p:nvPr/>
        </p:nvSpPr>
        <p:spPr bwMode="auto">
          <a:xfrm flipV="1">
            <a:off x="5419725" y="3590925"/>
            <a:ext cx="0" cy="198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4167" name="Line 23"/>
          <p:cNvSpPr>
            <a:spLocks noChangeShapeType="1"/>
          </p:cNvSpPr>
          <p:nvPr/>
        </p:nvSpPr>
        <p:spPr bwMode="auto">
          <a:xfrm>
            <a:off x="5191125" y="5495925"/>
            <a:ext cx="304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4168" name="Line 24"/>
          <p:cNvSpPr>
            <a:spLocks noChangeShapeType="1"/>
          </p:cNvSpPr>
          <p:nvPr/>
        </p:nvSpPr>
        <p:spPr bwMode="auto">
          <a:xfrm>
            <a:off x="5976938" y="5457825"/>
            <a:ext cx="0" cy="104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4169" name="Line 25"/>
          <p:cNvSpPr>
            <a:spLocks noChangeShapeType="1"/>
          </p:cNvSpPr>
          <p:nvPr/>
        </p:nvSpPr>
        <p:spPr bwMode="auto">
          <a:xfrm>
            <a:off x="6591300" y="5448300"/>
            <a:ext cx="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4170" name="Line 26"/>
          <p:cNvSpPr>
            <a:spLocks noChangeShapeType="1"/>
          </p:cNvSpPr>
          <p:nvPr/>
        </p:nvSpPr>
        <p:spPr bwMode="auto">
          <a:xfrm>
            <a:off x="7243763" y="5453063"/>
            <a:ext cx="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4171" name="Line 27"/>
          <p:cNvSpPr>
            <a:spLocks noChangeShapeType="1"/>
          </p:cNvSpPr>
          <p:nvPr/>
        </p:nvSpPr>
        <p:spPr bwMode="auto">
          <a:xfrm>
            <a:off x="7853363" y="5457825"/>
            <a:ext cx="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4172" name="Text Box 28"/>
          <p:cNvSpPr txBox="1">
            <a:spLocks noChangeArrowheads="1"/>
          </p:cNvSpPr>
          <p:nvPr/>
        </p:nvSpPr>
        <p:spPr bwMode="auto">
          <a:xfrm>
            <a:off x="5772150" y="5456238"/>
            <a:ext cx="4064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 sz="1600" i="0">
                <a:solidFill>
                  <a:schemeClr val="tx1"/>
                </a:solidFill>
              </a:rPr>
              <a:t>10</a:t>
            </a:r>
            <a:endParaRPr lang="pt-BR" sz="1600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74173" name="Text Box 29"/>
          <p:cNvSpPr txBox="1">
            <a:spLocks noChangeArrowheads="1"/>
          </p:cNvSpPr>
          <p:nvPr/>
        </p:nvSpPr>
        <p:spPr bwMode="auto">
          <a:xfrm>
            <a:off x="6367463" y="5456238"/>
            <a:ext cx="4064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 sz="1600" i="0">
                <a:solidFill>
                  <a:schemeClr val="tx1"/>
                </a:solidFill>
              </a:rPr>
              <a:t>20</a:t>
            </a:r>
            <a:endParaRPr lang="pt-BR" sz="1600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74174" name="Text Box 30"/>
          <p:cNvSpPr txBox="1">
            <a:spLocks noChangeArrowheads="1"/>
          </p:cNvSpPr>
          <p:nvPr/>
        </p:nvSpPr>
        <p:spPr bwMode="auto">
          <a:xfrm>
            <a:off x="7029450" y="5486400"/>
            <a:ext cx="4064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 sz="1600" i="0">
                <a:solidFill>
                  <a:schemeClr val="tx1"/>
                </a:solidFill>
              </a:rPr>
              <a:t>30</a:t>
            </a:r>
            <a:endParaRPr lang="pt-BR" sz="1600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74175" name="Text Box 31"/>
          <p:cNvSpPr txBox="1">
            <a:spLocks noChangeArrowheads="1"/>
          </p:cNvSpPr>
          <p:nvPr/>
        </p:nvSpPr>
        <p:spPr bwMode="auto">
          <a:xfrm>
            <a:off x="7648575" y="5468938"/>
            <a:ext cx="4064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 sz="1600" i="0">
                <a:solidFill>
                  <a:schemeClr val="tx1"/>
                </a:solidFill>
              </a:rPr>
              <a:t>40</a:t>
            </a:r>
            <a:endParaRPr lang="pt-BR" sz="1600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74176" name="Line 32"/>
          <p:cNvSpPr>
            <a:spLocks noChangeShapeType="1"/>
          </p:cNvSpPr>
          <p:nvPr/>
        </p:nvSpPr>
        <p:spPr bwMode="auto">
          <a:xfrm flipH="1" flipV="1">
            <a:off x="6591300" y="4143375"/>
            <a:ext cx="0" cy="13430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4177" name="Line 33"/>
          <p:cNvSpPr>
            <a:spLocks noChangeShapeType="1"/>
          </p:cNvSpPr>
          <p:nvPr/>
        </p:nvSpPr>
        <p:spPr bwMode="auto">
          <a:xfrm>
            <a:off x="6591300" y="4114800"/>
            <a:ext cx="962025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4178" name="Line 34"/>
          <p:cNvSpPr>
            <a:spLocks noChangeShapeType="1"/>
          </p:cNvSpPr>
          <p:nvPr/>
        </p:nvSpPr>
        <p:spPr bwMode="auto">
          <a:xfrm flipH="1">
            <a:off x="5676900" y="4114800"/>
            <a:ext cx="923925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4179" name="Line 35"/>
          <p:cNvSpPr>
            <a:spLocks noChangeShapeType="1"/>
          </p:cNvSpPr>
          <p:nvPr/>
        </p:nvSpPr>
        <p:spPr bwMode="auto">
          <a:xfrm>
            <a:off x="5419725" y="4124325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4180" name="Line 36"/>
          <p:cNvSpPr>
            <a:spLocks noChangeShapeType="1"/>
          </p:cNvSpPr>
          <p:nvPr/>
        </p:nvSpPr>
        <p:spPr bwMode="auto">
          <a:xfrm flipV="1">
            <a:off x="7848600" y="41148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4181" name="Line 37"/>
          <p:cNvSpPr>
            <a:spLocks noChangeShapeType="1"/>
          </p:cNvSpPr>
          <p:nvPr/>
        </p:nvSpPr>
        <p:spPr bwMode="auto">
          <a:xfrm flipV="1">
            <a:off x="6591300" y="4114800"/>
            <a:ext cx="1257300" cy="1381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846" name="Text Box 38"/>
          <p:cNvSpPr txBox="1">
            <a:spLocks noChangeArrowheads="1"/>
          </p:cNvSpPr>
          <p:nvPr/>
        </p:nvSpPr>
        <p:spPr bwMode="auto">
          <a:xfrm>
            <a:off x="6410325" y="3743325"/>
            <a:ext cx="439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600" i="0">
                <a:solidFill>
                  <a:schemeClr val="tx1"/>
                </a:solidFill>
              </a:rPr>
              <a:t>B2</a:t>
            </a:r>
            <a:endParaRPr lang="pt-BR" altLang="pt-BR" sz="1600" i="0">
              <a:solidFill>
                <a:srgbClr val="FF3300"/>
              </a:solidFill>
            </a:endParaRPr>
          </a:p>
        </p:txBody>
      </p:sp>
      <p:sp>
        <p:nvSpPr>
          <p:cNvPr id="119847" name="Text Box 39"/>
          <p:cNvSpPr txBox="1">
            <a:spLocks noChangeArrowheads="1"/>
          </p:cNvSpPr>
          <p:nvPr/>
        </p:nvSpPr>
        <p:spPr bwMode="auto">
          <a:xfrm>
            <a:off x="7553325" y="3743325"/>
            <a:ext cx="439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600" i="0">
                <a:solidFill>
                  <a:schemeClr val="tx1"/>
                </a:solidFill>
              </a:rPr>
              <a:t>B3</a:t>
            </a:r>
            <a:endParaRPr lang="pt-BR" altLang="pt-BR" sz="1600" i="0">
              <a:solidFill>
                <a:srgbClr val="FF3300"/>
              </a:solidFill>
            </a:endParaRPr>
          </a:p>
        </p:txBody>
      </p:sp>
      <p:sp>
        <p:nvSpPr>
          <p:cNvPr id="774184" name="Line 40"/>
          <p:cNvSpPr>
            <a:spLocks noChangeShapeType="1"/>
          </p:cNvSpPr>
          <p:nvPr/>
        </p:nvSpPr>
        <p:spPr bwMode="auto">
          <a:xfrm>
            <a:off x="1219200" y="5476875"/>
            <a:ext cx="257175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4185" name="Line 41"/>
          <p:cNvSpPr>
            <a:spLocks noChangeShapeType="1"/>
          </p:cNvSpPr>
          <p:nvPr/>
        </p:nvSpPr>
        <p:spPr bwMode="auto">
          <a:xfrm flipV="1">
            <a:off x="1485900" y="5257800"/>
            <a:ext cx="142875" cy="2286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4186" name="Line 42"/>
          <p:cNvSpPr>
            <a:spLocks noChangeShapeType="1"/>
          </p:cNvSpPr>
          <p:nvPr/>
        </p:nvSpPr>
        <p:spPr bwMode="auto">
          <a:xfrm>
            <a:off x="1628775" y="5257800"/>
            <a:ext cx="981075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4187" name="Line 43"/>
          <p:cNvSpPr>
            <a:spLocks noChangeShapeType="1"/>
          </p:cNvSpPr>
          <p:nvPr/>
        </p:nvSpPr>
        <p:spPr bwMode="auto">
          <a:xfrm flipV="1">
            <a:off x="2609850" y="4724400"/>
            <a:ext cx="476250" cy="52387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4188" name="Line 44"/>
          <p:cNvSpPr>
            <a:spLocks noChangeShapeType="1"/>
          </p:cNvSpPr>
          <p:nvPr/>
        </p:nvSpPr>
        <p:spPr bwMode="auto">
          <a:xfrm>
            <a:off x="3086100" y="4724400"/>
            <a:ext cx="561975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4189" name="Line 45"/>
          <p:cNvSpPr>
            <a:spLocks noChangeShapeType="1"/>
          </p:cNvSpPr>
          <p:nvPr/>
        </p:nvSpPr>
        <p:spPr bwMode="auto">
          <a:xfrm>
            <a:off x="5410200" y="5486400"/>
            <a:ext cx="276225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4190" name="Line 46"/>
          <p:cNvSpPr>
            <a:spLocks noChangeShapeType="1"/>
          </p:cNvSpPr>
          <p:nvPr/>
        </p:nvSpPr>
        <p:spPr bwMode="auto">
          <a:xfrm flipV="1">
            <a:off x="5695950" y="5210175"/>
            <a:ext cx="895350" cy="27622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4191" name="Line 47"/>
          <p:cNvSpPr>
            <a:spLocks noChangeShapeType="1"/>
          </p:cNvSpPr>
          <p:nvPr/>
        </p:nvSpPr>
        <p:spPr bwMode="auto">
          <a:xfrm>
            <a:off x="6591300" y="5219700"/>
            <a:ext cx="495300" cy="9525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4192" name="Line 48"/>
          <p:cNvSpPr>
            <a:spLocks noChangeShapeType="1"/>
          </p:cNvSpPr>
          <p:nvPr/>
        </p:nvSpPr>
        <p:spPr bwMode="auto">
          <a:xfrm flipV="1">
            <a:off x="7096125" y="4867275"/>
            <a:ext cx="752475" cy="44767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857" name="Text Box 49"/>
          <p:cNvSpPr txBox="1">
            <a:spLocks noChangeArrowheads="1"/>
          </p:cNvSpPr>
          <p:nvPr/>
        </p:nvSpPr>
        <p:spPr bwMode="auto">
          <a:xfrm>
            <a:off x="1276350" y="6076950"/>
            <a:ext cx="2914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rgbClr val="008000"/>
                </a:solidFill>
              </a:rPr>
              <a:t>Qual valor escolher se o máximo for uma faixa?</a:t>
            </a:r>
          </a:p>
        </p:txBody>
      </p:sp>
      <p:sp>
        <p:nvSpPr>
          <p:cNvPr id="119858" name="Text Box 50"/>
          <p:cNvSpPr txBox="1">
            <a:spLocks noChangeArrowheads="1"/>
          </p:cNvSpPr>
          <p:nvPr/>
        </p:nvSpPr>
        <p:spPr bwMode="auto">
          <a:xfrm>
            <a:off x="4667250" y="6094413"/>
            <a:ext cx="4171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rgbClr val="008000"/>
                </a:solidFill>
              </a:rPr>
              <a:t>O valor máximo é o limite superior do Universo de Discurso!!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DEFUZZIFICAÇÃO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2133600"/>
          </a:xfrm>
        </p:spPr>
        <p:txBody>
          <a:bodyPr/>
          <a:lstStyle/>
          <a:p>
            <a:r>
              <a:rPr lang="pt-BR" altLang="pt-BR" sz="2800" b="1" i="1"/>
              <a:t>Média dos máximos:</a:t>
            </a:r>
            <a:r>
              <a:rPr lang="pt-BR" altLang="pt-BR" b="1" i="1"/>
              <a:t> </a:t>
            </a:r>
            <a:r>
              <a:rPr lang="pt-BR" altLang="pt-BR" sz="2400" b="1"/>
              <a:t>a saída precisa é obtida tomando-se a média entre os dois elementos extremos no universo que correspondem aos maiores valores da função de pertinência do conjunto fuzzy de saída </a:t>
            </a:r>
          </a:p>
        </p:txBody>
      </p:sp>
      <p:sp>
        <p:nvSpPr>
          <p:cNvPr id="775172" name="Line 4"/>
          <p:cNvSpPr>
            <a:spLocks noChangeShapeType="1"/>
          </p:cNvSpPr>
          <p:nvPr/>
        </p:nvSpPr>
        <p:spPr bwMode="auto">
          <a:xfrm flipV="1">
            <a:off x="1219200" y="3473450"/>
            <a:ext cx="0" cy="198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1752600" y="3778250"/>
            <a:ext cx="439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600" i="0">
                <a:solidFill>
                  <a:schemeClr val="tx1"/>
                </a:solidFill>
              </a:rPr>
              <a:t>B1</a:t>
            </a:r>
            <a:endParaRPr lang="pt-BR" altLang="pt-BR" sz="1600" i="0">
              <a:solidFill>
                <a:srgbClr val="FF3300"/>
              </a:solidFill>
            </a:endParaRP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2895600" y="3778250"/>
            <a:ext cx="439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600" i="0">
                <a:solidFill>
                  <a:schemeClr val="tx1"/>
                </a:solidFill>
              </a:rPr>
              <a:t>B2</a:t>
            </a:r>
            <a:endParaRPr lang="pt-BR" altLang="pt-BR" sz="1600" i="0">
              <a:solidFill>
                <a:srgbClr val="FF3300"/>
              </a:solidFill>
            </a:endParaRPr>
          </a:p>
        </p:txBody>
      </p:sp>
      <p:sp>
        <p:nvSpPr>
          <p:cNvPr id="775175" name="Line 7"/>
          <p:cNvSpPr>
            <a:spLocks noChangeShapeType="1"/>
          </p:cNvSpPr>
          <p:nvPr/>
        </p:nvSpPr>
        <p:spPr bwMode="auto">
          <a:xfrm flipV="1">
            <a:off x="5419725" y="3482975"/>
            <a:ext cx="0" cy="198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5176" name="Line 8"/>
          <p:cNvSpPr>
            <a:spLocks noChangeShapeType="1"/>
          </p:cNvSpPr>
          <p:nvPr/>
        </p:nvSpPr>
        <p:spPr bwMode="auto">
          <a:xfrm>
            <a:off x="5191125" y="5387975"/>
            <a:ext cx="304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5177" name="Line 9"/>
          <p:cNvSpPr>
            <a:spLocks noChangeShapeType="1"/>
          </p:cNvSpPr>
          <p:nvPr/>
        </p:nvSpPr>
        <p:spPr bwMode="auto">
          <a:xfrm>
            <a:off x="5976938" y="5349875"/>
            <a:ext cx="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5178" name="Line 10"/>
          <p:cNvSpPr>
            <a:spLocks noChangeShapeType="1"/>
          </p:cNvSpPr>
          <p:nvPr/>
        </p:nvSpPr>
        <p:spPr bwMode="auto">
          <a:xfrm>
            <a:off x="6591300" y="5340350"/>
            <a:ext cx="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5179" name="Line 11"/>
          <p:cNvSpPr>
            <a:spLocks noChangeShapeType="1"/>
          </p:cNvSpPr>
          <p:nvPr/>
        </p:nvSpPr>
        <p:spPr bwMode="auto">
          <a:xfrm>
            <a:off x="7243763" y="5345113"/>
            <a:ext cx="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5180" name="Line 12"/>
          <p:cNvSpPr>
            <a:spLocks noChangeShapeType="1"/>
          </p:cNvSpPr>
          <p:nvPr/>
        </p:nvSpPr>
        <p:spPr bwMode="auto">
          <a:xfrm>
            <a:off x="7853363" y="5349875"/>
            <a:ext cx="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5181" name="Text Box 13"/>
          <p:cNvSpPr txBox="1">
            <a:spLocks noChangeArrowheads="1"/>
          </p:cNvSpPr>
          <p:nvPr/>
        </p:nvSpPr>
        <p:spPr bwMode="auto">
          <a:xfrm>
            <a:off x="5772150" y="5348288"/>
            <a:ext cx="4064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 sz="1600" i="0">
                <a:solidFill>
                  <a:schemeClr val="tx1"/>
                </a:solidFill>
              </a:rPr>
              <a:t>10</a:t>
            </a:r>
            <a:endParaRPr lang="pt-BR" sz="1600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75182" name="Text Box 14"/>
          <p:cNvSpPr txBox="1">
            <a:spLocks noChangeArrowheads="1"/>
          </p:cNvSpPr>
          <p:nvPr/>
        </p:nvSpPr>
        <p:spPr bwMode="auto">
          <a:xfrm>
            <a:off x="6367463" y="5348288"/>
            <a:ext cx="4064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 sz="1600" i="0">
                <a:solidFill>
                  <a:schemeClr val="tx1"/>
                </a:solidFill>
              </a:rPr>
              <a:t>20</a:t>
            </a:r>
            <a:endParaRPr lang="pt-BR" sz="1600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75183" name="Text Box 15"/>
          <p:cNvSpPr txBox="1">
            <a:spLocks noChangeArrowheads="1"/>
          </p:cNvSpPr>
          <p:nvPr/>
        </p:nvSpPr>
        <p:spPr bwMode="auto">
          <a:xfrm>
            <a:off x="7029450" y="5343525"/>
            <a:ext cx="4064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 sz="1600" i="0">
                <a:solidFill>
                  <a:schemeClr val="tx1"/>
                </a:solidFill>
              </a:rPr>
              <a:t>30</a:t>
            </a:r>
            <a:endParaRPr lang="pt-BR" sz="1600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75184" name="Text Box 16"/>
          <p:cNvSpPr txBox="1">
            <a:spLocks noChangeArrowheads="1"/>
          </p:cNvSpPr>
          <p:nvPr/>
        </p:nvSpPr>
        <p:spPr bwMode="auto">
          <a:xfrm>
            <a:off x="7648575" y="5360988"/>
            <a:ext cx="4064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 sz="1600" i="0">
                <a:solidFill>
                  <a:schemeClr val="tx1"/>
                </a:solidFill>
              </a:rPr>
              <a:t>40</a:t>
            </a:r>
            <a:endParaRPr lang="pt-BR" sz="1600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75185" name="Line 17"/>
          <p:cNvSpPr>
            <a:spLocks noChangeShapeType="1"/>
          </p:cNvSpPr>
          <p:nvPr/>
        </p:nvSpPr>
        <p:spPr bwMode="auto">
          <a:xfrm flipH="1" flipV="1">
            <a:off x="6591300" y="4035425"/>
            <a:ext cx="0" cy="13430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5186" name="Line 18"/>
          <p:cNvSpPr>
            <a:spLocks noChangeShapeType="1"/>
          </p:cNvSpPr>
          <p:nvPr/>
        </p:nvSpPr>
        <p:spPr bwMode="auto">
          <a:xfrm>
            <a:off x="6591300" y="4006850"/>
            <a:ext cx="962025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5187" name="Line 19"/>
          <p:cNvSpPr>
            <a:spLocks noChangeShapeType="1"/>
          </p:cNvSpPr>
          <p:nvPr/>
        </p:nvSpPr>
        <p:spPr bwMode="auto">
          <a:xfrm flipH="1">
            <a:off x="5676900" y="4006850"/>
            <a:ext cx="923925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5188" name="Line 20"/>
          <p:cNvSpPr>
            <a:spLocks noChangeShapeType="1"/>
          </p:cNvSpPr>
          <p:nvPr/>
        </p:nvSpPr>
        <p:spPr bwMode="auto">
          <a:xfrm>
            <a:off x="5419725" y="4016375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5189" name="Line 21"/>
          <p:cNvSpPr>
            <a:spLocks noChangeShapeType="1"/>
          </p:cNvSpPr>
          <p:nvPr/>
        </p:nvSpPr>
        <p:spPr bwMode="auto">
          <a:xfrm flipV="1">
            <a:off x="7848600" y="400685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5190" name="Line 22"/>
          <p:cNvSpPr>
            <a:spLocks noChangeShapeType="1"/>
          </p:cNvSpPr>
          <p:nvPr/>
        </p:nvSpPr>
        <p:spPr bwMode="auto">
          <a:xfrm flipV="1">
            <a:off x="6591300" y="4006850"/>
            <a:ext cx="1257300" cy="1381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855" name="Text Box 23"/>
          <p:cNvSpPr txBox="1">
            <a:spLocks noChangeArrowheads="1"/>
          </p:cNvSpPr>
          <p:nvPr/>
        </p:nvSpPr>
        <p:spPr bwMode="auto">
          <a:xfrm>
            <a:off x="6410325" y="3635375"/>
            <a:ext cx="439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600" i="0">
                <a:solidFill>
                  <a:schemeClr val="tx1"/>
                </a:solidFill>
              </a:rPr>
              <a:t>B2</a:t>
            </a:r>
            <a:endParaRPr lang="pt-BR" altLang="pt-BR" sz="1600" i="0">
              <a:solidFill>
                <a:srgbClr val="FF3300"/>
              </a:solidFill>
            </a:endParaRPr>
          </a:p>
        </p:txBody>
      </p:sp>
      <p:sp>
        <p:nvSpPr>
          <p:cNvPr id="120856" name="Text Box 24"/>
          <p:cNvSpPr txBox="1">
            <a:spLocks noChangeArrowheads="1"/>
          </p:cNvSpPr>
          <p:nvPr/>
        </p:nvSpPr>
        <p:spPr bwMode="auto">
          <a:xfrm>
            <a:off x="7553325" y="3635375"/>
            <a:ext cx="439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600" i="0">
                <a:solidFill>
                  <a:schemeClr val="tx1"/>
                </a:solidFill>
              </a:rPr>
              <a:t>B3</a:t>
            </a:r>
            <a:endParaRPr lang="pt-BR" altLang="pt-BR" sz="1600" i="0">
              <a:solidFill>
                <a:srgbClr val="FF3300"/>
              </a:solidFill>
            </a:endParaRPr>
          </a:p>
        </p:txBody>
      </p:sp>
      <p:sp>
        <p:nvSpPr>
          <p:cNvPr id="775193" name="Line 25"/>
          <p:cNvSpPr>
            <a:spLocks noChangeShapeType="1"/>
          </p:cNvSpPr>
          <p:nvPr/>
        </p:nvSpPr>
        <p:spPr bwMode="auto">
          <a:xfrm>
            <a:off x="5410200" y="5378450"/>
            <a:ext cx="276225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5194" name="Line 26"/>
          <p:cNvSpPr>
            <a:spLocks noChangeShapeType="1"/>
          </p:cNvSpPr>
          <p:nvPr/>
        </p:nvSpPr>
        <p:spPr bwMode="auto">
          <a:xfrm flipV="1">
            <a:off x="5695950" y="5102225"/>
            <a:ext cx="895350" cy="27622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5195" name="Line 27"/>
          <p:cNvSpPr>
            <a:spLocks noChangeShapeType="1"/>
          </p:cNvSpPr>
          <p:nvPr/>
        </p:nvSpPr>
        <p:spPr bwMode="auto">
          <a:xfrm>
            <a:off x="6591300" y="5111750"/>
            <a:ext cx="495300" cy="9525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5196" name="Line 28"/>
          <p:cNvSpPr>
            <a:spLocks noChangeShapeType="1"/>
          </p:cNvSpPr>
          <p:nvPr/>
        </p:nvSpPr>
        <p:spPr bwMode="auto">
          <a:xfrm flipV="1">
            <a:off x="7096125" y="4759325"/>
            <a:ext cx="752475" cy="44767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5197" name="Line 29"/>
          <p:cNvSpPr>
            <a:spLocks noChangeShapeType="1"/>
          </p:cNvSpPr>
          <p:nvPr/>
        </p:nvSpPr>
        <p:spPr bwMode="auto">
          <a:xfrm>
            <a:off x="1143000" y="5378450"/>
            <a:ext cx="304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5198" name="Line 30"/>
          <p:cNvSpPr>
            <a:spLocks noChangeShapeType="1"/>
          </p:cNvSpPr>
          <p:nvPr/>
        </p:nvSpPr>
        <p:spPr bwMode="auto">
          <a:xfrm flipV="1">
            <a:off x="1971675" y="4740275"/>
            <a:ext cx="0" cy="6286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5199" name="Line 31"/>
          <p:cNvSpPr>
            <a:spLocks noChangeShapeType="1"/>
          </p:cNvSpPr>
          <p:nvPr/>
        </p:nvSpPr>
        <p:spPr bwMode="auto">
          <a:xfrm flipV="1">
            <a:off x="3133725" y="4740275"/>
            <a:ext cx="0" cy="6286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5200" name="Line 32"/>
          <p:cNvSpPr>
            <a:spLocks noChangeShapeType="1"/>
          </p:cNvSpPr>
          <p:nvPr/>
        </p:nvSpPr>
        <p:spPr bwMode="auto">
          <a:xfrm flipV="1">
            <a:off x="2543175" y="5330825"/>
            <a:ext cx="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5201" name="Line 33"/>
          <p:cNvSpPr>
            <a:spLocks noChangeShapeType="1"/>
          </p:cNvSpPr>
          <p:nvPr/>
        </p:nvSpPr>
        <p:spPr bwMode="auto">
          <a:xfrm>
            <a:off x="1971675" y="4721225"/>
            <a:ext cx="209550" cy="6477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5202" name="Line 34"/>
          <p:cNvSpPr>
            <a:spLocks noChangeShapeType="1"/>
          </p:cNvSpPr>
          <p:nvPr/>
        </p:nvSpPr>
        <p:spPr bwMode="auto">
          <a:xfrm flipV="1">
            <a:off x="1771650" y="4730750"/>
            <a:ext cx="209550" cy="63817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5203" name="Line 35"/>
          <p:cNvSpPr>
            <a:spLocks noChangeShapeType="1"/>
          </p:cNvSpPr>
          <p:nvPr/>
        </p:nvSpPr>
        <p:spPr bwMode="auto">
          <a:xfrm flipV="1">
            <a:off x="2543175" y="4711700"/>
            <a:ext cx="590550" cy="65722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5204" name="Line 36"/>
          <p:cNvSpPr>
            <a:spLocks noChangeShapeType="1"/>
          </p:cNvSpPr>
          <p:nvPr/>
        </p:nvSpPr>
        <p:spPr bwMode="auto">
          <a:xfrm>
            <a:off x="3133725" y="4721225"/>
            <a:ext cx="590550" cy="65722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5205" name="Text Box 37"/>
          <p:cNvSpPr txBox="1">
            <a:spLocks noChangeArrowheads="1"/>
          </p:cNvSpPr>
          <p:nvPr/>
        </p:nvSpPr>
        <p:spPr bwMode="auto">
          <a:xfrm>
            <a:off x="1752600" y="5302250"/>
            <a:ext cx="371475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 sz="1600" i="0">
                <a:solidFill>
                  <a:schemeClr val="tx1"/>
                </a:solidFill>
              </a:rPr>
              <a:t>y</a:t>
            </a:r>
            <a:r>
              <a:rPr lang="pt-BR" sz="1600" i="0" baseline="-25000">
                <a:solidFill>
                  <a:schemeClr val="tx1"/>
                </a:solidFill>
              </a:rPr>
              <a:t>1</a:t>
            </a:r>
            <a:endParaRPr lang="pt-BR" sz="1600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75206" name="Text Box 38"/>
          <p:cNvSpPr txBox="1">
            <a:spLocks noChangeArrowheads="1"/>
          </p:cNvSpPr>
          <p:nvPr/>
        </p:nvSpPr>
        <p:spPr bwMode="auto">
          <a:xfrm>
            <a:off x="2971800" y="5302250"/>
            <a:ext cx="371475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 sz="1600" i="0">
                <a:solidFill>
                  <a:schemeClr val="tx1"/>
                </a:solidFill>
              </a:rPr>
              <a:t>y</a:t>
            </a:r>
            <a:r>
              <a:rPr lang="pt-BR" sz="1600" i="0" baseline="-25000">
                <a:solidFill>
                  <a:schemeClr val="tx1"/>
                </a:solidFill>
              </a:rPr>
              <a:t>2</a:t>
            </a:r>
            <a:endParaRPr lang="pt-BR" sz="1600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0871" name="Text Box 39"/>
          <p:cNvSpPr txBox="1">
            <a:spLocks noChangeArrowheads="1"/>
          </p:cNvSpPr>
          <p:nvPr/>
        </p:nvSpPr>
        <p:spPr bwMode="auto">
          <a:xfrm>
            <a:off x="1981200" y="5835650"/>
            <a:ext cx="1044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600" i="0">
                <a:solidFill>
                  <a:srgbClr val="990095"/>
                </a:solidFill>
              </a:rPr>
              <a:t>(y</a:t>
            </a:r>
            <a:r>
              <a:rPr lang="pt-BR" altLang="pt-BR" sz="1600" i="0" baseline="-25000">
                <a:solidFill>
                  <a:srgbClr val="990095"/>
                </a:solidFill>
              </a:rPr>
              <a:t>1</a:t>
            </a:r>
            <a:r>
              <a:rPr lang="pt-BR" altLang="pt-BR" sz="1600" i="0">
                <a:solidFill>
                  <a:srgbClr val="990095"/>
                </a:solidFill>
              </a:rPr>
              <a:t>+y</a:t>
            </a:r>
            <a:r>
              <a:rPr lang="pt-BR" altLang="pt-BR" sz="1600" i="0" baseline="-25000">
                <a:solidFill>
                  <a:srgbClr val="990095"/>
                </a:solidFill>
              </a:rPr>
              <a:t>2</a:t>
            </a:r>
            <a:r>
              <a:rPr lang="pt-BR" altLang="pt-BR" sz="1600" i="0">
                <a:solidFill>
                  <a:srgbClr val="990095"/>
                </a:solidFill>
              </a:rPr>
              <a:t>)/2 </a:t>
            </a:r>
          </a:p>
        </p:txBody>
      </p:sp>
      <p:sp>
        <p:nvSpPr>
          <p:cNvPr id="775208" name="Line 40"/>
          <p:cNvSpPr>
            <a:spLocks noChangeShapeType="1"/>
          </p:cNvSpPr>
          <p:nvPr/>
        </p:nvSpPr>
        <p:spPr bwMode="auto">
          <a:xfrm flipH="1">
            <a:off x="1209675" y="5359400"/>
            <a:ext cx="561975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5209" name="Line 41"/>
          <p:cNvSpPr>
            <a:spLocks noChangeShapeType="1"/>
          </p:cNvSpPr>
          <p:nvPr/>
        </p:nvSpPr>
        <p:spPr bwMode="auto">
          <a:xfrm>
            <a:off x="2181225" y="5365750"/>
            <a:ext cx="361950" cy="317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5210" name="Line 42"/>
          <p:cNvSpPr>
            <a:spLocks noChangeShapeType="1"/>
          </p:cNvSpPr>
          <p:nvPr/>
        </p:nvSpPr>
        <p:spPr bwMode="auto">
          <a:xfrm flipV="1">
            <a:off x="3733800" y="5368925"/>
            <a:ext cx="219075" cy="952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5211" name="Line 43"/>
          <p:cNvSpPr>
            <a:spLocks noChangeShapeType="1"/>
          </p:cNvSpPr>
          <p:nvPr/>
        </p:nvSpPr>
        <p:spPr bwMode="auto">
          <a:xfrm flipH="1">
            <a:off x="1209675" y="4740275"/>
            <a:ext cx="19240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5212" name="Line 44"/>
          <p:cNvSpPr>
            <a:spLocks noChangeShapeType="1"/>
          </p:cNvSpPr>
          <p:nvPr/>
        </p:nvSpPr>
        <p:spPr bwMode="auto">
          <a:xfrm>
            <a:off x="1228725" y="4035425"/>
            <a:ext cx="2438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5213" name="Line 45"/>
          <p:cNvSpPr>
            <a:spLocks noChangeShapeType="1"/>
          </p:cNvSpPr>
          <p:nvPr/>
        </p:nvSpPr>
        <p:spPr bwMode="auto">
          <a:xfrm flipV="1">
            <a:off x="1771650" y="4035425"/>
            <a:ext cx="219075" cy="1333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5214" name="Line 46"/>
          <p:cNvSpPr>
            <a:spLocks noChangeShapeType="1"/>
          </p:cNvSpPr>
          <p:nvPr/>
        </p:nvSpPr>
        <p:spPr bwMode="auto">
          <a:xfrm>
            <a:off x="2000250" y="4025900"/>
            <a:ext cx="190500" cy="1343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5215" name="Line 47"/>
          <p:cNvSpPr>
            <a:spLocks noChangeShapeType="1"/>
          </p:cNvSpPr>
          <p:nvPr/>
        </p:nvSpPr>
        <p:spPr bwMode="auto">
          <a:xfrm flipV="1">
            <a:off x="2543175" y="4035425"/>
            <a:ext cx="600075" cy="1333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5216" name="Line 48"/>
          <p:cNvSpPr>
            <a:spLocks noChangeShapeType="1"/>
          </p:cNvSpPr>
          <p:nvPr/>
        </p:nvSpPr>
        <p:spPr bwMode="auto">
          <a:xfrm>
            <a:off x="3143250" y="4035425"/>
            <a:ext cx="590550" cy="1333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5217" name="Oval 49"/>
          <p:cNvSpPr>
            <a:spLocks noChangeArrowheads="1"/>
          </p:cNvSpPr>
          <p:nvPr/>
        </p:nvSpPr>
        <p:spPr bwMode="auto">
          <a:xfrm>
            <a:off x="2514600" y="5327650"/>
            <a:ext cx="76200" cy="762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5218" name="AutoShape 50"/>
          <p:cNvSpPr>
            <a:spLocks noChangeArrowheads="1"/>
          </p:cNvSpPr>
          <p:nvPr/>
        </p:nvSpPr>
        <p:spPr bwMode="auto">
          <a:xfrm rot="16200000">
            <a:off x="2243931" y="5596732"/>
            <a:ext cx="293687" cy="95250"/>
          </a:xfrm>
          <a:prstGeom prst="rightArrow">
            <a:avLst>
              <a:gd name="adj1" fmla="val 50000"/>
              <a:gd name="adj2" fmla="val 77083"/>
            </a:avLst>
          </a:prstGeom>
          <a:solidFill>
            <a:srgbClr val="800080"/>
          </a:solidFill>
          <a:ln w="1905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5219" name="AutoShape 51"/>
          <p:cNvSpPr>
            <a:spLocks noChangeArrowheads="1"/>
          </p:cNvSpPr>
          <p:nvPr/>
        </p:nvSpPr>
        <p:spPr bwMode="auto">
          <a:xfrm rot="16200000">
            <a:off x="7681913" y="5821362"/>
            <a:ext cx="381000" cy="104775"/>
          </a:xfrm>
          <a:prstGeom prst="rightArrow">
            <a:avLst>
              <a:gd name="adj1" fmla="val 50000"/>
              <a:gd name="adj2" fmla="val 90909"/>
            </a:avLst>
          </a:prstGeom>
          <a:solidFill>
            <a:srgbClr val="008000"/>
          </a:solidFill>
          <a:ln w="1905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884" name="Text Box 52"/>
          <p:cNvSpPr txBox="1">
            <a:spLocks noChangeArrowheads="1"/>
          </p:cNvSpPr>
          <p:nvPr/>
        </p:nvSpPr>
        <p:spPr bwMode="auto">
          <a:xfrm>
            <a:off x="4667250" y="6170613"/>
            <a:ext cx="4171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rgbClr val="008000"/>
                </a:solidFill>
              </a:rPr>
              <a:t>O valor preciso é o limite superior do Universo de Discurso!!</a:t>
            </a:r>
          </a:p>
        </p:txBody>
      </p:sp>
      <p:sp>
        <p:nvSpPr>
          <p:cNvPr id="120885" name="Text Box 53"/>
          <p:cNvSpPr txBox="1">
            <a:spLocks noChangeArrowheads="1"/>
          </p:cNvSpPr>
          <p:nvPr/>
        </p:nvSpPr>
        <p:spPr bwMode="auto">
          <a:xfrm>
            <a:off x="762000" y="6178550"/>
            <a:ext cx="4171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rgbClr val="008000"/>
                </a:solidFill>
              </a:rPr>
              <a:t>O valor preciso possui grau de pertinência igual a ZERO!!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DEFUZZIFICAÇÃO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696200" cy="1447800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pt-BR" sz="2800" b="1" i="1"/>
              <a:t>Centróide</a:t>
            </a:r>
            <a:r>
              <a:rPr lang="pt-BR" b="1"/>
              <a:t>:  </a:t>
            </a:r>
            <a:r>
              <a:rPr lang="pt-BR" sz="2400" b="1"/>
              <a:t>a saída precisa ( </a:t>
            </a:r>
            <a:r>
              <a:rPr lang="pt-BR" sz="2800" b="1" i="1">
                <a:latin typeface="Times New Roman" pitchFamily="18" charset="0"/>
              </a:rPr>
              <a:t>y</a:t>
            </a:r>
            <a:r>
              <a:rPr lang="pt-BR" sz="2800" b="1" i="1" baseline="-25000">
                <a:latin typeface="Times New Roman" pitchFamily="18" charset="0"/>
              </a:rPr>
              <a:t>C </a:t>
            </a:r>
            <a:r>
              <a:rPr lang="pt-BR" sz="2400" b="1"/>
              <a:t>) é o valor no universo que corresponde ao centro de gravidade do conjunto fuzzy (</a:t>
            </a:r>
            <a:r>
              <a:rPr lang="pt-BR" sz="2800" b="1" i="1">
                <a:latin typeface="Times New Roman" pitchFamily="18" charset="0"/>
              </a:rPr>
              <a:t>B</a:t>
            </a:r>
            <a:r>
              <a:rPr lang="pt-BR" sz="2400" b="1"/>
              <a:t>)</a:t>
            </a:r>
          </a:p>
          <a:p>
            <a:pPr lvl="1">
              <a:lnSpc>
                <a:spcPct val="150000"/>
              </a:lnSpc>
              <a:buFontTx/>
              <a:buNone/>
              <a:defRPr/>
            </a:pPr>
            <a:r>
              <a:rPr lang="pt-BR" b="1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endParaRPr lang="pt-BR" b="1" i="1">
              <a:solidFill>
                <a:srgbClr val="008000"/>
              </a:solidFill>
            </a:endParaRPr>
          </a:p>
          <a:p>
            <a:pPr lvl="1">
              <a:lnSpc>
                <a:spcPct val="140000"/>
              </a:lnSpc>
              <a:buFontTx/>
              <a:buNone/>
              <a:defRPr/>
            </a:pPr>
            <a:r>
              <a:rPr lang="pt-BR" b="1" i="1" u="sng">
                <a:solidFill>
                  <a:srgbClr val="008000"/>
                </a:solidFill>
              </a:rPr>
              <a:t>	</a:t>
            </a:r>
            <a:endParaRPr lang="pt-BR" b="1">
              <a:solidFill>
                <a:srgbClr val="008000"/>
              </a:solidFill>
              <a:sym typeface="Symbol" pitchFamily="18" charset="2"/>
            </a:endParaRPr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1143000" y="5867400"/>
            <a:ext cx="3965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rgbClr val="008000"/>
                </a:solidFill>
              </a:rPr>
              <a:t>Problema:   dificuldade no cálculo!</a:t>
            </a:r>
          </a:p>
        </p:txBody>
      </p:sp>
      <p:graphicFrame>
        <p:nvGraphicFramePr>
          <p:cNvPr id="121861" name="Object 5"/>
          <p:cNvGraphicFramePr>
            <a:graphicFrameLocks noChangeAspect="1"/>
          </p:cNvGraphicFramePr>
          <p:nvPr/>
        </p:nvGraphicFramePr>
        <p:xfrm>
          <a:off x="990600" y="3810000"/>
          <a:ext cx="26924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6" name="Equação" r:id="rId3" imgW="1117600" imgH="558800" progId="Equation.3">
                  <p:embed/>
                </p:oleObj>
              </mc:Choice>
              <mc:Fallback>
                <p:oleObj name="Equação" r:id="rId3" imgW="1117600" imgH="558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10000"/>
                        <a:ext cx="2692400" cy="1346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2" name="Object 6"/>
          <p:cNvGraphicFramePr>
            <a:graphicFrameLocks noChangeAspect="1"/>
          </p:cNvGraphicFramePr>
          <p:nvPr/>
        </p:nvGraphicFramePr>
        <p:xfrm>
          <a:off x="4953000" y="3886200"/>
          <a:ext cx="2752725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7" name="Equação" r:id="rId5" imgW="1143000" imgH="482600" progId="Equation.3">
                  <p:embed/>
                </p:oleObj>
              </mc:Choice>
              <mc:Fallback>
                <p:oleObj name="Equação" r:id="rId5" imgW="1143000" imgH="48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86200"/>
                        <a:ext cx="2752725" cy="11588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6199" name="Text Box 7"/>
          <p:cNvSpPr txBox="1">
            <a:spLocks noChangeArrowheads="1"/>
          </p:cNvSpPr>
          <p:nvPr/>
        </p:nvSpPr>
        <p:spPr bwMode="auto">
          <a:xfrm>
            <a:off x="1524000" y="3276600"/>
            <a:ext cx="55626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pt-BR" sz="2400" i="0"/>
              <a:t>   </a:t>
            </a:r>
            <a:r>
              <a:rPr lang="pt-BR" sz="2400" i="0">
                <a:solidFill>
                  <a:srgbClr val="FF3300"/>
                </a:solidFill>
              </a:rPr>
              <a:t>Contínuo		            Discreto</a:t>
            </a:r>
            <a:endParaRPr lang="pt-BR" i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DEFUZZIFICAÇÃO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6553200" cy="609600"/>
          </a:xfrm>
        </p:spPr>
        <p:txBody>
          <a:bodyPr/>
          <a:lstStyle/>
          <a:p>
            <a:r>
              <a:rPr lang="pt-BR" altLang="pt-BR" sz="2800" b="1" i="1"/>
              <a:t>Altura: </a:t>
            </a:r>
            <a:r>
              <a:rPr lang="pt-BR" altLang="pt-BR" sz="2400" b="1"/>
              <a:t>calcula-se</a:t>
            </a:r>
          </a:p>
          <a:p>
            <a:pPr lvl="1">
              <a:buFontTx/>
              <a:buNone/>
            </a:pPr>
            <a:r>
              <a:rPr lang="pt-BR" altLang="pt-BR" b="1"/>
              <a:t>					</a:t>
            </a:r>
          </a:p>
        </p:txBody>
      </p:sp>
      <p:graphicFrame>
        <p:nvGraphicFramePr>
          <p:cNvPr id="122884" name="Object 4"/>
          <p:cNvGraphicFramePr>
            <a:graphicFrameLocks noChangeAspect="1"/>
          </p:cNvGraphicFramePr>
          <p:nvPr/>
        </p:nvGraphicFramePr>
        <p:xfrm>
          <a:off x="2697163" y="2344738"/>
          <a:ext cx="2936875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8" name="Equação" r:id="rId3" imgW="1219200" imgH="508000" progId="Equation.3">
                  <p:embed/>
                </p:oleObj>
              </mc:Choice>
              <mc:Fallback>
                <p:oleObj name="Equação" r:id="rId3" imgW="1219200" imgH="50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2344738"/>
                        <a:ext cx="2936875" cy="12239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685800" y="4038600"/>
            <a:ext cx="7924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191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933450" indent="-476250" defTabSz="41910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191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 defTabSz="4191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191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defTabSz="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defTabSz="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defTabSz="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defTabSz="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lnSpc>
                <a:spcPct val="130000"/>
              </a:lnSpc>
              <a:buFontTx/>
              <a:buNone/>
            </a:pPr>
            <a:r>
              <a:rPr lang="pt-BR" altLang="pt-BR" sz="2400" i="0"/>
              <a:t>	 </a:t>
            </a:r>
            <a:r>
              <a:rPr lang="pt-BR" altLang="pt-BR" sz="2800">
                <a:solidFill>
                  <a:srgbClr val="FF3300"/>
                </a:solidFill>
                <a:latin typeface="Times New Roman" pitchFamily="18" charset="0"/>
              </a:rPr>
              <a:t>y</a:t>
            </a:r>
            <a:r>
              <a:rPr lang="pt-BR" altLang="pt-BR" sz="2800" baseline="30000">
                <a:solidFill>
                  <a:srgbClr val="FF3300"/>
                </a:solidFill>
                <a:latin typeface="Times New Roman" pitchFamily="18" charset="0"/>
              </a:rPr>
              <a:t>l</a:t>
            </a:r>
            <a:r>
              <a:rPr lang="pt-BR" altLang="pt-BR" sz="2400" i="0"/>
              <a:t>: valor no universo correspondente ao </a:t>
            </a:r>
            <a:r>
              <a:rPr lang="pt-BR" altLang="pt-BR" sz="2400">
                <a:solidFill>
                  <a:srgbClr val="008000"/>
                </a:solidFill>
              </a:rPr>
              <a:t>centro de 		gravidade</a:t>
            </a:r>
            <a:r>
              <a:rPr lang="pt-BR" altLang="pt-BR" sz="2400" i="0"/>
              <a:t> do conjunto fuzzy </a:t>
            </a:r>
            <a:r>
              <a:rPr lang="pt-BR" altLang="pt-BR" sz="2800">
                <a:solidFill>
                  <a:srgbClr val="FF3300"/>
                </a:solidFill>
                <a:latin typeface="Times New Roman" pitchFamily="18" charset="0"/>
              </a:rPr>
              <a:t>B</a:t>
            </a:r>
            <a:r>
              <a:rPr lang="pt-BR" altLang="pt-BR" sz="2800" baseline="30000">
                <a:solidFill>
                  <a:srgbClr val="FF3300"/>
                </a:solidFill>
                <a:latin typeface="Times New Roman" pitchFamily="18" charset="0"/>
              </a:rPr>
              <a:t>l</a:t>
            </a:r>
            <a:r>
              <a:rPr lang="pt-BR" altLang="pt-BR" sz="2400">
                <a:solidFill>
                  <a:srgbClr val="FF3300"/>
                </a:solidFill>
                <a:latin typeface="Times New Roman" pitchFamily="18" charset="0"/>
              </a:rPr>
              <a:t>, </a:t>
            </a:r>
            <a:r>
              <a:rPr lang="pt-BR" altLang="pt-BR" sz="2400" i="0"/>
              <a:t>associado ao 			grau de ativação da regra </a:t>
            </a:r>
            <a:r>
              <a:rPr lang="pt-BR" altLang="pt-BR" sz="2800">
                <a:solidFill>
                  <a:srgbClr val="FF3300"/>
                </a:solidFill>
                <a:latin typeface="Times New Roman" pitchFamily="18" charset="0"/>
              </a:rPr>
              <a:t>R</a:t>
            </a:r>
            <a:r>
              <a:rPr lang="pt-BR" altLang="pt-BR" sz="2800" baseline="30000">
                <a:solidFill>
                  <a:srgbClr val="FF3300"/>
                </a:solidFill>
                <a:latin typeface="Times New Roman" pitchFamily="18" charset="0"/>
              </a:rPr>
              <a:t>l</a:t>
            </a:r>
            <a:endParaRPr lang="pt-BR" altLang="pt-BR" sz="2400" i="0"/>
          </a:p>
          <a:p>
            <a:pPr>
              <a:lnSpc>
                <a:spcPct val="130000"/>
              </a:lnSpc>
              <a:buFontTx/>
              <a:buNone/>
            </a:pPr>
            <a:endParaRPr lang="pt-BR" altLang="pt-BR" sz="2400" i="0"/>
          </a:p>
          <a:p>
            <a:pPr lvl="1">
              <a:buFontTx/>
              <a:buNone/>
            </a:pPr>
            <a:r>
              <a:rPr lang="pt-BR" altLang="pt-BR" i="0"/>
              <a:t>					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SISTEMA FUZZY</a:t>
            </a:r>
          </a:p>
        </p:txBody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305800" cy="411480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pt-BR" sz="3600" dirty="0"/>
              <a:t>   </a:t>
            </a:r>
            <a:r>
              <a:rPr lang="pt-BR" sz="2800" dirty="0"/>
              <a:t>É um </a:t>
            </a:r>
            <a:r>
              <a:rPr lang="pt-BR" sz="2800" b="1" dirty="0"/>
              <a:t>sistema </a:t>
            </a:r>
            <a:r>
              <a:rPr lang="pt-BR" sz="2800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não-linear</a:t>
            </a:r>
            <a:r>
              <a:rPr lang="pt-BR" sz="2800" b="1" dirty="0"/>
              <a:t> de mapeamento de um </a:t>
            </a:r>
            <a:r>
              <a:rPr lang="pt-BR" sz="2800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vetor de entrada</a:t>
            </a:r>
            <a:r>
              <a:rPr lang="pt-BR" sz="2800" b="1" dirty="0"/>
              <a:t> em uma </a:t>
            </a:r>
            <a:r>
              <a:rPr lang="pt-BR" sz="2800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saída escalar</a:t>
            </a:r>
            <a:r>
              <a:rPr lang="pt-BR" sz="2800" b="1" dirty="0"/>
              <a:t>, capaz de incorporar tanto o </a:t>
            </a:r>
            <a:r>
              <a:rPr lang="pt-BR" sz="2800" b="1" i="1" dirty="0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conhecimento objetivo</a:t>
            </a:r>
            <a:r>
              <a:rPr lang="pt-BR" sz="2800" b="1" dirty="0"/>
              <a:t> quanto o </a:t>
            </a:r>
            <a:r>
              <a:rPr lang="pt-BR" sz="2800" b="1" i="1" dirty="0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conhecimento subjetivo.</a:t>
            </a:r>
            <a:endParaRPr lang="pt-BR" sz="2800" b="1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DEFUZZIFICAÇÃO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915400" cy="5867400"/>
          </a:xfrm>
        </p:spPr>
        <p:txBody>
          <a:bodyPr/>
          <a:lstStyle/>
          <a:p>
            <a:r>
              <a:rPr lang="pt-BR" altLang="pt-BR" sz="2800" b="1" i="1"/>
              <a:t>Altura (continuação)	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pt-BR" altLang="pt-BR" sz="2400" b="1">
                <a:solidFill>
                  <a:schemeClr val="accent2"/>
                </a:solidFill>
                <a:sym typeface="Symbol" pitchFamily="18" charset="2"/>
              </a:rPr>
              <a:t>Método simples         o valor no universo que corresponde ao centro de gravidade das funções de pertinência mais comuns é conhecido a priori:</a:t>
            </a:r>
          </a:p>
          <a:p>
            <a:pPr lvl="2">
              <a:lnSpc>
                <a:spcPct val="110000"/>
              </a:lnSpc>
            </a:pPr>
            <a:r>
              <a:rPr lang="pt-BR" altLang="pt-BR" sz="2000" b="1">
                <a:solidFill>
                  <a:schemeClr val="accent2"/>
                </a:solidFill>
                <a:sym typeface="Symbol" pitchFamily="18" charset="2"/>
              </a:rPr>
              <a:t>Triangular (simétrica)  corresponde ao ápice do triângulo</a:t>
            </a:r>
          </a:p>
          <a:p>
            <a:pPr lvl="2">
              <a:lnSpc>
                <a:spcPct val="110000"/>
              </a:lnSpc>
            </a:pPr>
            <a:r>
              <a:rPr lang="pt-BR" altLang="pt-BR" sz="2000" b="1">
                <a:solidFill>
                  <a:schemeClr val="accent2"/>
                </a:solidFill>
                <a:sym typeface="Symbol" pitchFamily="18" charset="2"/>
              </a:rPr>
              <a:t>Guassiana  corresponde ao centro da função</a:t>
            </a:r>
          </a:p>
          <a:p>
            <a:pPr lvl="2">
              <a:lnSpc>
                <a:spcPct val="110000"/>
              </a:lnSpc>
            </a:pPr>
            <a:r>
              <a:rPr lang="pt-BR" altLang="pt-BR" sz="2000" b="1">
                <a:solidFill>
                  <a:schemeClr val="accent2"/>
                </a:solidFill>
                <a:sym typeface="Symbol" pitchFamily="18" charset="2"/>
              </a:rPr>
              <a:t>Trapezoidal (simétrica)  corresponde ao ponto médio do suporte</a:t>
            </a:r>
            <a:r>
              <a:rPr lang="pt-BR" altLang="pt-BR" sz="2000" b="1">
                <a:sym typeface="Symbol" pitchFamily="18" charset="2"/>
              </a:rPr>
              <a:t> </a:t>
            </a:r>
          </a:p>
          <a:p>
            <a:pPr lvl="1">
              <a:lnSpc>
                <a:spcPct val="130000"/>
              </a:lnSpc>
              <a:buFontTx/>
              <a:buChar char="•"/>
            </a:pPr>
            <a:r>
              <a:rPr lang="pt-BR" altLang="pt-BR" sz="2400" b="1" i="1">
                <a:solidFill>
                  <a:srgbClr val="008000"/>
                </a:solidFill>
                <a:sym typeface="Symbol" pitchFamily="18" charset="2"/>
              </a:rPr>
              <a:t>Problemas:</a:t>
            </a:r>
          </a:p>
          <a:p>
            <a:pPr lvl="2"/>
            <a:r>
              <a:rPr lang="pt-BR" altLang="pt-BR" sz="2000" b="1">
                <a:solidFill>
                  <a:srgbClr val="008000"/>
                </a:solidFill>
                <a:sym typeface="Symbol" pitchFamily="18" charset="2"/>
              </a:rPr>
              <a:t>só utiliza o centro do suporte da função de pertinência do consequente</a:t>
            </a:r>
          </a:p>
          <a:p>
            <a:pPr lvl="2">
              <a:lnSpc>
                <a:spcPct val="90000"/>
              </a:lnSpc>
            </a:pPr>
            <a:r>
              <a:rPr lang="pt-BR" altLang="pt-BR" sz="2000" b="1">
                <a:solidFill>
                  <a:srgbClr val="008000"/>
                </a:solidFill>
                <a:sym typeface="Wingdings" pitchFamily="2" charset="2"/>
              </a:rPr>
              <a:t>qualquer que seja </a:t>
            </a:r>
            <a:r>
              <a:rPr lang="pt-BR" altLang="pt-BR" sz="2000" b="1" i="1">
                <a:solidFill>
                  <a:srgbClr val="008000"/>
                </a:solidFill>
                <a:sym typeface="Wingdings" pitchFamily="2" charset="2"/>
              </a:rPr>
              <a:t>a largura da função</a:t>
            </a:r>
            <a:r>
              <a:rPr lang="pt-BR" altLang="pt-BR" sz="2000" b="1">
                <a:solidFill>
                  <a:srgbClr val="008000"/>
                </a:solidFill>
                <a:sym typeface="Wingdings" pitchFamily="2" charset="2"/>
              </a:rPr>
              <a:t> de pertinência, fornece </a:t>
            </a:r>
            <a:r>
              <a:rPr lang="pt-BR" altLang="pt-BR" sz="2000" b="1" i="1">
                <a:solidFill>
                  <a:srgbClr val="008000"/>
                </a:solidFill>
                <a:sym typeface="Wingdings" pitchFamily="2" charset="2"/>
              </a:rPr>
              <a:t>o mesmo resultado!</a:t>
            </a:r>
            <a:r>
              <a:rPr lang="pt-BR" altLang="pt-BR" sz="2000" b="1" i="1">
                <a:solidFill>
                  <a:srgbClr val="008000"/>
                </a:solidFill>
                <a:sym typeface="Symbol" pitchFamily="18" charset="2"/>
              </a:rPr>
              <a:t> </a:t>
            </a:r>
          </a:p>
          <a:p>
            <a:pPr lvl="1">
              <a:buFontTx/>
              <a:buNone/>
            </a:pPr>
            <a:endParaRPr lang="pt-BR" altLang="pt-BR" sz="2400" b="1">
              <a:sym typeface="Symbol" pitchFamily="18" charset="2"/>
            </a:endParaRP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381000" y="5029200"/>
            <a:ext cx="8077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8191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lvl="1"/>
            <a:endParaRPr lang="pt-BR" altLang="pt-BR" sz="2400">
              <a:solidFill>
                <a:srgbClr val="008000"/>
              </a:solidFill>
              <a:sym typeface="Symbol" pitchFamily="18" charset="2"/>
            </a:endParaRPr>
          </a:p>
        </p:txBody>
      </p:sp>
      <p:sp>
        <p:nvSpPr>
          <p:cNvPr id="778245" name="AutoShape 5"/>
          <p:cNvSpPr>
            <a:spLocks noChangeArrowheads="1"/>
          </p:cNvSpPr>
          <p:nvPr/>
        </p:nvSpPr>
        <p:spPr bwMode="auto">
          <a:xfrm>
            <a:off x="3505200" y="20193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2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DEFUZZIFICAÇÃO</a:t>
            </a:r>
          </a:p>
        </p:txBody>
      </p:sp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762000" y="1295400"/>
            <a:ext cx="6553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r>
              <a:rPr lang="pt-BR" altLang="pt-BR" sz="2800"/>
              <a:t>Altura modificada: </a:t>
            </a:r>
            <a:r>
              <a:rPr lang="pt-BR" altLang="pt-BR" sz="2400" i="0"/>
              <a:t>calcula-se</a:t>
            </a:r>
          </a:p>
          <a:p>
            <a:pPr lvl="1">
              <a:buFontTx/>
              <a:buNone/>
            </a:pPr>
            <a:r>
              <a:rPr lang="pt-BR" altLang="pt-BR" i="0"/>
              <a:t>					</a:t>
            </a:r>
          </a:p>
        </p:txBody>
      </p:sp>
      <p:graphicFrame>
        <p:nvGraphicFramePr>
          <p:cNvPr id="124932" name="Object 0"/>
          <p:cNvGraphicFramePr>
            <a:graphicFrameLocks noChangeAspect="1"/>
          </p:cNvGraphicFramePr>
          <p:nvPr/>
        </p:nvGraphicFramePr>
        <p:xfrm>
          <a:off x="2316163" y="2071688"/>
          <a:ext cx="4068762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2" name="Equação" r:id="rId3" imgW="1689100" imgH="508000" progId="Equation.3">
                  <p:embed/>
                </p:oleObj>
              </mc:Choice>
              <mc:Fallback>
                <p:oleObj name="Equação" r:id="rId3" imgW="1689100" imgH="5080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2071688"/>
                        <a:ext cx="4068762" cy="12239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0" y="3657600"/>
            <a:ext cx="8763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24765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1009650" indent="-476250" defTabSz="2476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4765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 defTabSz="24765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4765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defTabSz="247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defTabSz="247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defTabSz="247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defTabSz="247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pt-BR" altLang="pt-BR" sz="2400" i="0"/>
              <a:t>	</a:t>
            </a:r>
            <a:r>
              <a:rPr lang="pt-BR" altLang="pt-BR" sz="2800">
                <a:solidFill>
                  <a:srgbClr val="FF3300"/>
                </a:solidFill>
                <a:latin typeface="Times New Roman" pitchFamily="18" charset="0"/>
              </a:rPr>
              <a:t>	</a:t>
            </a:r>
            <a:r>
              <a:rPr lang="pt-BR" altLang="pt-BR" sz="280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 </a:t>
            </a:r>
            <a:r>
              <a:rPr lang="pt-BR" altLang="pt-BR" sz="2800" baseline="3000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l</a:t>
            </a:r>
            <a:r>
              <a:rPr lang="pt-BR" altLang="pt-BR" sz="2400" i="0">
                <a:sym typeface="Symbol" pitchFamily="18" charset="2"/>
              </a:rPr>
              <a:t>: 	medida da </a:t>
            </a:r>
            <a:r>
              <a:rPr lang="pt-BR" altLang="pt-BR" sz="2400" i="0">
                <a:solidFill>
                  <a:srgbClr val="FF3300"/>
                </a:solidFill>
                <a:sym typeface="Symbol" pitchFamily="18" charset="2"/>
              </a:rPr>
              <a:t>extensão do suporte</a:t>
            </a:r>
            <a:r>
              <a:rPr lang="pt-BR" altLang="pt-BR" sz="2400" i="0">
                <a:sym typeface="Symbol" pitchFamily="18" charset="2"/>
              </a:rPr>
              <a:t> do consequente 					da 	Regra </a:t>
            </a:r>
            <a:r>
              <a:rPr lang="pt-BR" altLang="pt-BR" sz="2800">
                <a:solidFill>
                  <a:srgbClr val="FF3300"/>
                </a:solidFill>
                <a:latin typeface="Times New Roman" pitchFamily="18" charset="0"/>
              </a:rPr>
              <a:t>R</a:t>
            </a:r>
            <a:r>
              <a:rPr lang="pt-BR" altLang="pt-BR" sz="2800" baseline="30000">
                <a:solidFill>
                  <a:srgbClr val="FF3300"/>
                </a:solidFill>
                <a:latin typeface="Times New Roman" pitchFamily="18" charset="0"/>
              </a:rPr>
              <a:t>l</a:t>
            </a:r>
            <a:endParaRPr lang="pt-BR" altLang="pt-BR" sz="2400" i="0"/>
          </a:p>
          <a:p>
            <a:pPr lvl="1">
              <a:buFontTx/>
              <a:buNone/>
            </a:pPr>
            <a:r>
              <a:rPr lang="pt-BR" altLang="pt-BR" sz="2000" i="0">
                <a:solidFill>
                  <a:schemeClr val="accent2"/>
                </a:solidFill>
              </a:rPr>
              <a:t>	funções de pertinência triangulares e trapezoidais </a:t>
            </a:r>
            <a:r>
              <a:rPr lang="pt-BR" altLang="pt-BR" i="0"/>
              <a:t>		   </a:t>
            </a:r>
            <a:r>
              <a:rPr lang="pt-BR" altLang="pt-BR" sz="2000" i="0">
                <a:solidFill>
                  <a:srgbClr val="008000"/>
                </a:solidFill>
              </a:rPr>
              <a:t>suporte do conjunto.</a:t>
            </a:r>
          </a:p>
          <a:p>
            <a:pPr lvl="1">
              <a:lnSpc>
                <a:spcPct val="160000"/>
              </a:lnSpc>
              <a:buFontTx/>
              <a:buNone/>
            </a:pPr>
            <a:r>
              <a:rPr lang="pt-BR" altLang="pt-BR" sz="2000" i="0">
                <a:solidFill>
                  <a:schemeClr val="accent2"/>
                </a:solidFill>
              </a:rPr>
              <a:t>	funções de pertinência gaussianas</a:t>
            </a:r>
            <a:r>
              <a:rPr lang="pt-BR" altLang="pt-BR" sz="2000" i="0">
                <a:solidFill>
                  <a:srgbClr val="008000"/>
                </a:solidFill>
              </a:rPr>
              <a:t>           desvio padrão</a:t>
            </a:r>
          </a:p>
        </p:txBody>
      </p:sp>
      <p:sp>
        <p:nvSpPr>
          <p:cNvPr id="779270" name="AutoShape 6"/>
          <p:cNvSpPr>
            <a:spLocks noChangeArrowheads="1"/>
          </p:cNvSpPr>
          <p:nvPr/>
        </p:nvSpPr>
        <p:spPr bwMode="auto">
          <a:xfrm>
            <a:off x="7239000" y="49149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2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pt-BR" i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779271" name="AutoShape 7"/>
          <p:cNvSpPr>
            <a:spLocks noChangeArrowheads="1"/>
          </p:cNvSpPr>
          <p:nvPr/>
        </p:nvSpPr>
        <p:spPr bwMode="auto">
          <a:xfrm>
            <a:off x="5429250" y="577215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2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defRPr/>
            </a:pPr>
            <a:r>
              <a:rPr lang="pt-BR" i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458200" cy="41148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pt-BR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Exemplo:</a:t>
            </a:r>
            <a:r>
              <a:rPr lang="pt-BR"/>
              <a:t> </a:t>
            </a:r>
            <a:r>
              <a:rPr lang="pt-BR" b="1"/>
              <a:t>Estacionamento de um veículo</a:t>
            </a:r>
            <a:endParaRPr lang="pt-BR"/>
          </a:p>
        </p:txBody>
      </p:sp>
      <p:grpSp>
        <p:nvGrpSpPr>
          <p:cNvPr id="125955" name="Group 33"/>
          <p:cNvGrpSpPr>
            <a:grpSpLocks/>
          </p:cNvGrpSpPr>
          <p:nvPr/>
        </p:nvGrpSpPr>
        <p:grpSpPr bwMode="auto">
          <a:xfrm>
            <a:off x="1143000" y="2884488"/>
            <a:ext cx="7505700" cy="3744912"/>
            <a:chOff x="960" y="1680"/>
            <a:chExt cx="4728" cy="2359"/>
          </a:xfrm>
        </p:grpSpPr>
        <p:sp>
          <p:nvSpPr>
            <p:cNvPr id="685068" name="Line 12"/>
            <p:cNvSpPr>
              <a:spLocks noChangeAspect="1" noChangeShapeType="1"/>
            </p:cNvSpPr>
            <p:nvPr/>
          </p:nvSpPr>
          <p:spPr bwMode="auto">
            <a:xfrm>
              <a:off x="966" y="1680"/>
              <a:ext cx="0" cy="219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5069" name="Line 13"/>
            <p:cNvSpPr>
              <a:spLocks noChangeAspect="1" noChangeShapeType="1"/>
            </p:cNvSpPr>
            <p:nvPr/>
          </p:nvSpPr>
          <p:spPr bwMode="auto">
            <a:xfrm>
              <a:off x="966" y="3866"/>
              <a:ext cx="3425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5070" name="Rectangle 14"/>
            <p:cNvSpPr>
              <a:spLocks noChangeAspect="1" noChangeArrowheads="1"/>
            </p:cNvSpPr>
            <p:nvPr/>
          </p:nvSpPr>
          <p:spPr bwMode="auto">
            <a:xfrm rot="2700000">
              <a:off x="2632" y="2096"/>
              <a:ext cx="311" cy="830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5071" name="Line 15"/>
            <p:cNvSpPr>
              <a:spLocks noChangeAspect="1" noChangeShapeType="1"/>
            </p:cNvSpPr>
            <p:nvPr/>
          </p:nvSpPr>
          <p:spPr bwMode="auto">
            <a:xfrm>
              <a:off x="2596" y="2930"/>
              <a:ext cx="1038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5072" name="Line 16"/>
            <p:cNvSpPr>
              <a:spLocks noChangeAspect="1" noChangeShapeType="1"/>
            </p:cNvSpPr>
            <p:nvPr/>
          </p:nvSpPr>
          <p:spPr bwMode="auto">
            <a:xfrm rot="2700000">
              <a:off x="2782" y="1945"/>
              <a:ext cx="0" cy="1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5073" name="Line 17"/>
            <p:cNvSpPr>
              <a:spLocks noChangeAspect="1" noChangeShapeType="1"/>
            </p:cNvSpPr>
            <p:nvPr/>
          </p:nvSpPr>
          <p:spPr bwMode="auto">
            <a:xfrm rot="2700000">
              <a:off x="2628" y="1759"/>
              <a:ext cx="0" cy="13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5074" name="Line 18"/>
            <p:cNvSpPr>
              <a:spLocks noChangeAspect="1" noChangeShapeType="1"/>
            </p:cNvSpPr>
            <p:nvPr/>
          </p:nvSpPr>
          <p:spPr bwMode="auto">
            <a:xfrm rot="3900000">
              <a:off x="2491" y="2485"/>
              <a:ext cx="0" cy="207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5075" name="Line 19"/>
            <p:cNvSpPr>
              <a:spLocks noChangeAspect="1" noChangeShapeType="1"/>
            </p:cNvSpPr>
            <p:nvPr/>
          </p:nvSpPr>
          <p:spPr bwMode="auto">
            <a:xfrm rot="3900000">
              <a:off x="2713" y="2701"/>
              <a:ext cx="0" cy="20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5076" name="Line 20"/>
            <p:cNvSpPr>
              <a:spLocks noChangeAspect="1" noChangeShapeType="1"/>
            </p:cNvSpPr>
            <p:nvPr/>
          </p:nvSpPr>
          <p:spPr bwMode="auto">
            <a:xfrm rot="2700000">
              <a:off x="3071" y="2343"/>
              <a:ext cx="0" cy="20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5077" name="Line 21"/>
            <p:cNvSpPr>
              <a:spLocks noChangeAspect="1" noChangeShapeType="1"/>
            </p:cNvSpPr>
            <p:nvPr/>
          </p:nvSpPr>
          <p:spPr bwMode="auto">
            <a:xfrm rot="2700000">
              <a:off x="2834" y="2147"/>
              <a:ext cx="0" cy="2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5078" name="Line 22"/>
            <p:cNvSpPr>
              <a:spLocks noChangeAspect="1" noChangeShapeType="1"/>
            </p:cNvSpPr>
            <p:nvPr/>
          </p:nvSpPr>
          <p:spPr bwMode="auto">
            <a:xfrm rot="3900000" flipV="1">
              <a:off x="2180" y="2483"/>
              <a:ext cx="0" cy="47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5079" name="Line 23"/>
            <p:cNvSpPr>
              <a:spLocks noChangeAspect="1" noChangeShapeType="1"/>
            </p:cNvSpPr>
            <p:nvPr/>
          </p:nvSpPr>
          <p:spPr bwMode="auto">
            <a:xfrm>
              <a:off x="960" y="2222"/>
              <a:ext cx="211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5080" name="Rectangle 24"/>
            <p:cNvSpPr>
              <a:spLocks noChangeAspect="1" noChangeArrowheads="1"/>
            </p:cNvSpPr>
            <p:nvPr/>
          </p:nvSpPr>
          <p:spPr bwMode="auto">
            <a:xfrm>
              <a:off x="2627" y="3803"/>
              <a:ext cx="519" cy="61"/>
            </a:xfrm>
            <a:prstGeom prst="rect">
              <a:avLst/>
            </a:prstGeom>
            <a:solidFill>
              <a:srgbClr val="C0C0C0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5970" name="Text Box 25"/>
            <p:cNvSpPr txBox="1">
              <a:spLocks noChangeAspect="1" noChangeArrowheads="1"/>
            </p:cNvSpPr>
            <p:nvPr/>
          </p:nvSpPr>
          <p:spPr bwMode="auto">
            <a:xfrm>
              <a:off x="2419" y="3573"/>
              <a:ext cx="1142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600" i="0">
                  <a:solidFill>
                    <a:schemeClr val="tx1"/>
                  </a:solidFill>
                </a:rPr>
                <a:t>ponto de parada</a:t>
              </a:r>
              <a:endParaRPr lang="pt-BR" altLang="pt-BR" sz="1000" b="0" i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5971" name="Text Box 26"/>
            <p:cNvSpPr txBox="1">
              <a:spLocks noChangeAspect="1" noChangeArrowheads="1"/>
            </p:cNvSpPr>
            <p:nvPr/>
          </p:nvSpPr>
          <p:spPr bwMode="auto">
            <a:xfrm>
              <a:off x="2858" y="2665"/>
              <a:ext cx="20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240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</a:t>
              </a:r>
              <a:endParaRPr lang="pt-BR" altLang="pt-BR" sz="1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5972" name="Text Box 27"/>
            <p:cNvSpPr txBox="1">
              <a:spLocks noChangeAspect="1" noChangeArrowheads="1"/>
            </p:cNvSpPr>
            <p:nvPr/>
          </p:nvSpPr>
          <p:spPr bwMode="auto">
            <a:xfrm>
              <a:off x="1900" y="1997"/>
              <a:ext cx="20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240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endParaRPr lang="pt-BR" altLang="pt-BR" sz="1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5973" name="Text Box 28"/>
            <p:cNvSpPr txBox="1">
              <a:spLocks noChangeAspect="1" noChangeArrowheads="1"/>
            </p:cNvSpPr>
            <p:nvPr/>
          </p:nvSpPr>
          <p:spPr bwMode="auto">
            <a:xfrm>
              <a:off x="1920" y="2832"/>
              <a:ext cx="207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200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</a:t>
              </a:r>
              <a:endParaRPr lang="pt-BR" altLang="pt-BR" sz="10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5974" name="Text Box 29"/>
            <p:cNvSpPr txBox="1">
              <a:spLocks noChangeAspect="1" noChangeArrowheads="1"/>
            </p:cNvSpPr>
            <p:nvPr/>
          </p:nvSpPr>
          <p:spPr bwMode="auto">
            <a:xfrm>
              <a:off x="3923" y="3312"/>
              <a:ext cx="1765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200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pt-BR" altLang="pt-BR" sz="2000" i="0">
                  <a:solidFill>
                    <a:schemeClr val="tx1"/>
                  </a:solidFill>
                  <a:latin typeface="Times New Roman" pitchFamily="18" charset="0"/>
                </a:rPr>
                <a:t>: </a:t>
              </a:r>
              <a:r>
                <a:rPr lang="pt-BR" altLang="pt-BR" sz="200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pt-BR" altLang="pt-BR" sz="1600" i="0">
                  <a:solidFill>
                    <a:schemeClr val="tx1"/>
                  </a:solidFill>
                </a:rPr>
                <a:t>central (CE)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200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</a:t>
              </a:r>
              <a:r>
                <a:rPr lang="pt-BR" altLang="pt-BR" sz="200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pt-BR" altLang="pt-BR" sz="2000" i="0">
                  <a:solidFill>
                    <a:schemeClr val="tx1"/>
                  </a:solidFill>
                  <a:latin typeface="Times New Roman" pitchFamily="18" charset="0"/>
                </a:rPr>
                <a:t>= </a:t>
              </a:r>
              <a:r>
                <a:rPr lang="pt-BR" altLang="pt-BR" sz="1600" i="0">
                  <a:solidFill>
                    <a:schemeClr val="tx1"/>
                  </a:solidFill>
                </a:rPr>
                <a:t>90 </a:t>
              </a:r>
              <a:r>
                <a:rPr lang="pt-BR" altLang="pt-BR" sz="1600" i="0" baseline="30000">
                  <a:solidFill>
                    <a:schemeClr val="tx1"/>
                  </a:solidFill>
                </a:rPr>
                <a:t>o</a:t>
              </a:r>
              <a:r>
                <a:rPr lang="pt-BR" altLang="pt-BR" sz="1600" i="0">
                  <a:solidFill>
                    <a:schemeClr val="tx1"/>
                  </a:solidFill>
                </a:rPr>
                <a:t> ou vertical (VE)</a:t>
              </a:r>
            </a:p>
          </p:txBody>
        </p:sp>
        <p:sp>
          <p:nvSpPr>
            <p:cNvPr id="685086" name="Line 30"/>
            <p:cNvSpPr>
              <a:spLocks noChangeAspect="1" noChangeShapeType="1"/>
            </p:cNvSpPr>
            <p:nvPr/>
          </p:nvSpPr>
          <p:spPr bwMode="auto">
            <a:xfrm flipV="1">
              <a:off x="3495" y="3505"/>
              <a:ext cx="249" cy="143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arrow" w="sm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85088" name="Rectangle 32"/>
          <p:cNvSpPr>
            <a:spLocks noGrp="1" noChangeArrowheads="1"/>
          </p:cNvSpPr>
          <p:nvPr>
            <p:ph type="title"/>
          </p:nvPr>
        </p:nvSpPr>
        <p:spPr>
          <a:xfrm>
            <a:off x="190500" y="381000"/>
            <a:ext cx="8672513" cy="1143000"/>
          </a:xfrm>
        </p:spPr>
        <p:txBody>
          <a:bodyPr/>
          <a:lstStyle/>
          <a:p>
            <a:pPr>
              <a:defRPr/>
            </a:pPr>
            <a:r>
              <a:rPr lang="pt-BR" sz="4000"/>
              <a:t>SISTEMA DE INFERÊNCIA FUZZY</a:t>
            </a:r>
            <a:endParaRPr lang="pt-BR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0" name="Rectangle 30"/>
          <p:cNvSpPr>
            <a:spLocks noGrp="1" noChangeArrowheads="1"/>
          </p:cNvSpPr>
          <p:nvPr>
            <p:ph type="title"/>
          </p:nvPr>
        </p:nvSpPr>
        <p:spPr>
          <a:xfrm>
            <a:off x="171450" y="381000"/>
            <a:ext cx="8748713" cy="1143000"/>
          </a:xfrm>
        </p:spPr>
        <p:txBody>
          <a:bodyPr/>
          <a:lstStyle/>
          <a:p>
            <a:pPr>
              <a:defRPr/>
            </a:pPr>
            <a:r>
              <a:rPr lang="pt-BR" sz="4000"/>
              <a:t>SISTEMA DE INFERÊNCIA FUZZY</a:t>
            </a:r>
            <a:endParaRPr lang="pt-BR"/>
          </a:p>
        </p:txBody>
      </p:sp>
      <p:sp>
        <p:nvSpPr>
          <p:cNvPr id="686112" name="Rectangle 32"/>
          <p:cNvSpPr>
            <a:spLocks noChangeArrowheads="1"/>
          </p:cNvSpPr>
          <p:nvPr/>
        </p:nvSpPr>
        <p:spPr bwMode="auto">
          <a:xfrm>
            <a:off x="762000" y="5486400"/>
            <a:ext cx="7924800" cy="6096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pt-BR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Regra:  </a:t>
            </a:r>
            <a:r>
              <a:rPr lang="pt-BR" sz="2800"/>
              <a:t>se </a:t>
            </a:r>
            <a:r>
              <a:rPr lang="pt-BR" sz="2800" i="0"/>
              <a:t>(</a:t>
            </a:r>
            <a:r>
              <a:rPr lang="pt-BR" sz="280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pt-BR" sz="2800"/>
              <a:t> é </a:t>
            </a:r>
            <a:r>
              <a:rPr lang="pt-BR" sz="2800" i="0"/>
              <a:t>LE)</a:t>
            </a:r>
            <a:r>
              <a:rPr lang="pt-BR" sz="2800"/>
              <a:t> e </a:t>
            </a:r>
            <a:r>
              <a:rPr lang="pt-BR" sz="2800" i="0"/>
              <a:t>(</a:t>
            </a:r>
            <a:r>
              <a:rPr lang="pt-BR" sz="2800">
                <a:solidFill>
                  <a:schemeClr val="tx1"/>
                </a:solidFill>
                <a:sym typeface="Symbol" pitchFamily="18" charset="2"/>
              </a:rPr>
              <a:t> </a:t>
            </a:r>
            <a:r>
              <a:rPr lang="pt-BR" sz="2800">
                <a:sym typeface="Symbol" pitchFamily="18" charset="2"/>
              </a:rPr>
              <a:t> é </a:t>
            </a:r>
            <a:r>
              <a:rPr lang="pt-BR" sz="2800" i="0">
                <a:sym typeface="Symbol" pitchFamily="18" charset="2"/>
              </a:rPr>
              <a:t>RB)</a:t>
            </a:r>
            <a:r>
              <a:rPr lang="pt-BR" sz="2800">
                <a:sym typeface="Symbol" pitchFamily="18" charset="2"/>
              </a:rPr>
              <a:t> então </a:t>
            </a:r>
            <a:r>
              <a:rPr lang="pt-BR" sz="2800" i="0">
                <a:sym typeface="Symbol" pitchFamily="18" charset="2"/>
              </a:rPr>
              <a:t>(</a:t>
            </a:r>
            <a:r>
              <a:rPr lang="pt-BR" sz="2800">
                <a:solidFill>
                  <a:schemeClr val="tx1"/>
                </a:solidFill>
                <a:sym typeface="Symbol" pitchFamily="18" charset="2"/>
              </a:rPr>
              <a:t></a:t>
            </a:r>
            <a:r>
              <a:rPr lang="pt-BR" sz="2800">
                <a:sym typeface="Symbol" pitchFamily="18" charset="2"/>
              </a:rPr>
              <a:t>  é </a:t>
            </a:r>
            <a:r>
              <a:rPr lang="pt-BR" sz="2800" i="0">
                <a:solidFill>
                  <a:schemeClr val="tx1"/>
                </a:solidFill>
                <a:sym typeface="Symbol" pitchFamily="18" charset="2"/>
              </a:rPr>
              <a:t>PS</a:t>
            </a:r>
            <a:r>
              <a:rPr lang="pt-BR" sz="2800">
                <a:sym typeface="Symbol" pitchFamily="18" charset="2"/>
              </a:rPr>
              <a:t>)</a:t>
            </a:r>
            <a:endParaRPr lang="pt-BR" sz="3200" b="0" i="0"/>
          </a:p>
        </p:txBody>
      </p:sp>
      <p:grpSp>
        <p:nvGrpSpPr>
          <p:cNvPr id="126980" name="Group 39"/>
          <p:cNvGrpSpPr>
            <a:grpSpLocks/>
          </p:cNvGrpSpPr>
          <p:nvPr/>
        </p:nvGrpSpPr>
        <p:grpSpPr bwMode="auto">
          <a:xfrm>
            <a:off x="1828800" y="1562100"/>
            <a:ext cx="5351463" cy="3954463"/>
            <a:chOff x="1152" y="984"/>
            <a:chExt cx="3371" cy="2491"/>
          </a:xfrm>
        </p:grpSpPr>
        <p:graphicFrame>
          <p:nvGraphicFramePr>
            <p:cNvPr id="126981" name="Object 0"/>
            <p:cNvGraphicFramePr>
              <a:graphicFrameLocks noChangeAspect="1"/>
            </p:cNvGraphicFramePr>
            <p:nvPr/>
          </p:nvGraphicFramePr>
          <p:xfrm>
            <a:off x="1152" y="1128"/>
            <a:ext cx="3371" cy="2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76" name="Documento" r:id="rId3" imgW="2668524" imgH="1857756" progId="Word.Document.8">
                    <p:embed/>
                  </p:oleObj>
                </mc:Choice>
                <mc:Fallback>
                  <p:oleObj name="Documento" r:id="rId3" imgW="2668524" imgH="1857756" progId="Word.Document.8">
                    <p:embed/>
                    <p:pic>
                      <p:nvPicPr>
                        <p:cNvPr id="0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128"/>
                          <a:ext cx="3371" cy="2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6982" name="Group 37"/>
            <p:cNvGrpSpPr>
              <a:grpSpLocks/>
            </p:cNvGrpSpPr>
            <p:nvPr/>
          </p:nvGrpSpPr>
          <p:grpSpPr bwMode="auto">
            <a:xfrm>
              <a:off x="1284" y="984"/>
              <a:ext cx="465" cy="602"/>
              <a:chOff x="1284" y="876"/>
              <a:chExt cx="465" cy="602"/>
            </a:xfrm>
          </p:grpSpPr>
          <p:sp>
            <p:nvSpPr>
              <p:cNvPr id="686114" name="Line 34"/>
              <p:cNvSpPr>
                <a:spLocks noChangeShapeType="1"/>
              </p:cNvSpPr>
              <p:nvPr/>
            </p:nvSpPr>
            <p:spPr bwMode="auto">
              <a:xfrm flipH="1" flipV="1">
                <a:off x="1296" y="924"/>
                <a:ext cx="426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pt-B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984" name="Text Box 35"/>
              <p:cNvSpPr txBox="1">
                <a:spLocks noChangeArrowheads="1"/>
              </p:cNvSpPr>
              <p:nvPr/>
            </p:nvSpPr>
            <p:spPr bwMode="auto">
              <a:xfrm>
                <a:off x="1284" y="1056"/>
                <a:ext cx="240" cy="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3200">
                    <a:solidFill>
                      <a:schemeClr val="accent2"/>
                    </a:solidFill>
                    <a:latin typeface="Arial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rgbClr val="FF0000"/>
                    </a:solidFill>
                    <a:latin typeface="Arial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pt-BR" altLang="pt-BR" sz="2400">
                    <a:solidFill>
                      <a:srgbClr val="000000"/>
                    </a:solidFill>
                  </a:rPr>
                  <a:t> </a:t>
                </a:r>
                <a:r>
                  <a:rPr lang="pt-BR" altLang="pt-BR" sz="2400">
                    <a:solidFill>
                      <a:srgbClr val="000000"/>
                    </a:solidFill>
                    <a:sym typeface="Symbol" pitchFamily="18" charset="2"/>
                  </a:rPr>
                  <a:t></a:t>
                </a:r>
                <a:endParaRPr lang="pt-BR" altLang="pt-BR" sz="1000" b="0">
                  <a:solidFill>
                    <a:srgbClr val="000000"/>
                  </a:solidFill>
                  <a:sym typeface="Symbol" pitchFamily="18" charset="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1000" b="0">
                  <a:solidFill>
                    <a:srgbClr val="000000"/>
                  </a:solidFill>
                  <a:sym typeface="Symbol" pitchFamily="18" charset="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1000" b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26985" name="Text Box 36"/>
              <p:cNvSpPr txBox="1">
                <a:spLocks noChangeArrowheads="1"/>
              </p:cNvSpPr>
              <p:nvPr/>
            </p:nvSpPr>
            <p:spPr bwMode="auto">
              <a:xfrm>
                <a:off x="1539" y="876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sz="3200">
                    <a:solidFill>
                      <a:schemeClr val="accent2"/>
                    </a:solidFill>
                    <a:latin typeface="Arial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rgbClr val="FF0000"/>
                    </a:solidFill>
                    <a:latin typeface="Arial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pt-BR" altLang="pt-BR" sz="240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pt-BR" altLang="pt-BR" sz="1000" b="0">
                  <a:solidFill>
                    <a:srgbClr val="0000FF"/>
                  </a:solidFill>
                  <a:latin typeface="Times New Roman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3" descr="veiculo_s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50"/>
          <a:stretch>
            <a:fillRect/>
          </a:stretch>
        </p:blipFill>
        <p:spPr bwMode="auto">
          <a:xfrm>
            <a:off x="1600200" y="2057400"/>
            <a:ext cx="6400800" cy="4495800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5804" name="Rectangle 28"/>
          <p:cNvSpPr>
            <a:spLocks noGrp="1" noChangeArrowheads="1"/>
          </p:cNvSpPr>
          <p:nvPr>
            <p:ph type="title"/>
          </p:nvPr>
        </p:nvSpPr>
        <p:spPr>
          <a:xfrm>
            <a:off x="133350" y="381000"/>
            <a:ext cx="8820150" cy="914400"/>
          </a:xfrm>
        </p:spPr>
        <p:txBody>
          <a:bodyPr/>
          <a:lstStyle/>
          <a:p>
            <a:pPr>
              <a:defRPr/>
            </a:pPr>
            <a:r>
              <a:rPr lang="pt-BR" sz="4000"/>
              <a:t>SISTEMA DE INFERÊNCIA FUZZY</a:t>
            </a:r>
            <a:endParaRPr lang="pt-BR"/>
          </a:p>
        </p:txBody>
      </p:sp>
      <p:sp>
        <p:nvSpPr>
          <p:cNvPr id="128004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458200" cy="4572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pt-BR" altLang="pt-BR" sz="2800" b="1"/>
              <a:t>Conjuntos fuzzy:</a:t>
            </a:r>
            <a:endParaRPr lang="pt-BR" altLang="pt-BR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82000" cy="4572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pt-BR" sz="2800" b="1"/>
              <a:t>Entradas precisas:  </a:t>
            </a:r>
            <a:r>
              <a:rPr lang="pt-BR" b="1" i="1">
                <a:solidFill>
                  <a:srgbClr val="A40000"/>
                </a:solidFill>
              </a:rPr>
              <a:t>x </a:t>
            </a:r>
            <a:r>
              <a:rPr lang="pt-BR" b="1">
                <a:solidFill>
                  <a:srgbClr val="A40000"/>
                </a:solidFill>
              </a:rPr>
              <a:t>= 47,5m</a:t>
            </a:r>
            <a:r>
              <a:rPr lang="pt-BR" b="1" i="1">
                <a:solidFill>
                  <a:srgbClr val="A40000"/>
                </a:solidFill>
              </a:rPr>
              <a:t>  </a:t>
            </a:r>
            <a:r>
              <a:rPr lang="pt-BR" b="1" i="1">
                <a:solidFill>
                  <a:srgbClr val="A40000"/>
                </a:solidFill>
                <a:sym typeface="Symbol" pitchFamily="18" charset="2"/>
              </a:rPr>
              <a:t> = </a:t>
            </a:r>
            <a:r>
              <a:rPr lang="pt-BR" b="1">
                <a:solidFill>
                  <a:srgbClr val="A40000"/>
                </a:solidFill>
                <a:sym typeface="Symbol" pitchFamily="18" charset="2"/>
              </a:rPr>
              <a:t>99°</a:t>
            </a:r>
            <a:endParaRPr lang="pt-BR" b="1" i="1">
              <a:solidFill>
                <a:srgbClr val="FFCC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Tx/>
              <a:buNone/>
              <a:defRPr/>
            </a:pPr>
            <a:endParaRPr lang="pt-BR" sz="2800"/>
          </a:p>
        </p:txBody>
      </p:sp>
      <p:grpSp>
        <p:nvGrpSpPr>
          <p:cNvPr id="129027" name="Group 43"/>
          <p:cNvGrpSpPr>
            <a:grpSpLocks/>
          </p:cNvGrpSpPr>
          <p:nvPr/>
        </p:nvGrpSpPr>
        <p:grpSpPr bwMode="auto">
          <a:xfrm>
            <a:off x="4529138" y="2357438"/>
            <a:ext cx="4371975" cy="4348162"/>
            <a:chOff x="2853" y="1485"/>
            <a:chExt cx="2754" cy="2739"/>
          </a:xfrm>
        </p:grpSpPr>
        <p:pic>
          <p:nvPicPr>
            <p:cNvPr id="129035" name="Picture 5" descr="veiculo_set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250"/>
            <a:stretch>
              <a:fillRect/>
            </a:stretch>
          </p:blipFill>
          <p:spPr bwMode="auto">
            <a:xfrm>
              <a:off x="2907" y="1485"/>
              <a:ext cx="2700" cy="2739"/>
            </a:xfrm>
            <a:prstGeom prst="rect">
              <a:avLst/>
            </a:prstGeom>
            <a:noFill/>
            <a:ln w="9525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7116" name="Line 12"/>
            <p:cNvSpPr>
              <a:spLocks noChangeAspect="1" noChangeShapeType="1"/>
            </p:cNvSpPr>
            <p:nvPr/>
          </p:nvSpPr>
          <p:spPr bwMode="auto">
            <a:xfrm>
              <a:off x="4039" y="1845"/>
              <a:ext cx="1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7117" name="Line 13"/>
            <p:cNvSpPr>
              <a:spLocks noChangeAspect="1" noChangeShapeType="1"/>
            </p:cNvSpPr>
            <p:nvPr/>
          </p:nvSpPr>
          <p:spPr bwMode="auto">
            <a:xfrm>
              <a:off x="4135" y="2704"/>
              <a:ext cx="0" cy="3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7118" name="Text Box 14"/>
            <p:cNvSpPr txBox="1">
              <a:spLocks noChangeAspect="1" noChangeArrowheads="1"/>
            </p:cNvSpPr>
            <p:nvPr/>
          </p:nvSpPr>
          <p:spPr bwMode="auto">
            <a:xfrm>
              <a:off x="2865" y="1696"/>
              <a:ext cx="194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 sz="1200" i="0">
                  <a:solidFill>
                    <a:srgbClr val="0066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.6</a:t>
              </a:r>
              <a:endParaRPr lang="pt-BR" sz="1400" i="0">
                <a:solidFill>
                  <a:srgbClr val="0066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87119" name="Text Box 15"/>
            <p:cNvSpPr txBox="1">
              <a:spLocks noChangeAspect="1" noChangeArrowheads="1"/>
            </p:cNvSpPr>
            <p:nvPr/>
          </p:nvSpPr>
          <p:spPr bwMode="auto">
            <a:xfrm>
              <a:off x="2860" y="1901"/>
              <a:ext cx="194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 sz="1200" i="0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.4</a:t>
              </a:r>
              <a:endParaRPr lang="pt-BR" sz="1400" i="0">
                <a:solidFill>
                  <a:srgbClr val="0066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87120" name="Text Box 16"/>
            <p:cNvSpPr txBox="1">
              <a:spLocks noChangeAspect="1" noChangeArrowheads="1"/>
            </p:cNvSpPr>
            <p:nvPr/>
          </p:nvSpPr>
          <p:spPr bwMode="auto">
            <a:xfrm>
              <a:off x="2865" y="2550"/>
              <a:ext cx="194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 sz="1200" i="0">
                  <a:solidFill>
                    <a:srgbClr val="FFCC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.7</a:t>
              </a:r>
              <a:endParaRPr lang="pt-BR" sz="1400" i="0">
                <a:solidFill>
                  <a:srgbClr val="0066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87121" name="Text Box 17"/>
            <p:cNvSpPr txBox="1">
              <a:spLocks noChangeAspect="1" noChangeArrowheads="1"/>
            </p:cNvSpPr>
            <p:nvPr/>
          </p:nvSpPr>
          <p:spPr bwMode="auto">
            <a:xfrm>
              <a:off x="2853" y="2832"/>
              <a:ext cx="194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 sz="1200" i="0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.2</a:t>
              </a:r>
              <a:endParaRPr lang="pt-BR" sz="1400" i="0">
                <a:solidFill>
                  <a:srgbClr val="0066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87122" name="Line 18"/>
            <p:cNvSpPr>
              <a:spLocks noChangeAspect="1" noChangeShapeType="1"/>
            </p:cNvSpPr>
            <p:nvPr/>
          </p:nvSpPr>
          <p:spPr bwMode="auto">
            <a:xfrm>
              <a:off x="4075" y="1635"/>
              <a:ext cx="151" cy="559"/>
            </a:xfrm>
            <a:prstGeom prst="line">
              <a:avLst/>
            </a:prstGeom>
            <a:noFill/>
            <a:ln w="19050">
              <a:solidFill>
                <a:srgbClr val="006699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7123" name="Line 19"/>
            <p:cNvSpPr>
              <a:spLocks noChangeAspect="1" noChangeShapeType="1"/>
            </p:cNvSpPr>
            <p:nvPr/>
          </p:nvSpPr>
          <p:spPr bwMode="auto">
            <a:xfrm flipH="1">
              <a:off x="3991" y="1635"/>
              <a:ext cx="90" cy="559"/>
            </a:xfrm>
            <a:prstGeom prst="line">
              <a:avLst/>
            </a:prstGeom>
            <a:noFill/>
            <a:ln w="19050">
              <a:solidFill>
                <a:srgbClr val="006699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7124" name="Line 20"/>
            <p:cNvSpPr>
              <a:spLocks noChangeAspect="1" noChangeShapeType="1"/>
            </p:cNvSpPr>
            <p:nvPr/>
          </p:nvSpPr>
          <p:spPr bwMode="auto">
            <a:xfrm>
              <a:off x="3865" y="1641"/>
              <a:ext cx="246" cy="553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7125" name="Line 21"/>
            <p:cNvSpPr>
              <a:spLocks noChangeAspect="1" noChangeShapeType="1"/>
            </p:cNvSpPr>
            <p:nvPr/>
          </p:nvSpPr>
          <p:spPr bwMode="auto">
            <a:xfrm rot="21480000" flipH="1">
              <a:off x="3685" y="1647"/>
              <a:ext cx="192" cy="547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7126" name="Line 22"/>
            <p:cNvSpPr>
              <a:spLocks noChangeAspect="1" noChangeShapeType="1"/>
            </p:cNvSpPr>
            <p:nvPr/>
          </p:nvSpPr>
          <p:spPr bwMode="auto">
            <a:xfrm>
              <a:off x="4093" y="2560"/>
              <a:ext cx="97" cy="511"/>
            </a:xfrm>
            <a:prstGeom prst="line">
              <a:avLst/>
            </a:prstGeom>
            <a:noFill/>
            <a:ln w="1905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7127" name="Line 23"/>
            <p:cNvSpPr>
              <a:spLocks noChangeAspect="1" noChangeShapeType="1"/>
            </p:cNvSpPr>
            <p:nvPr/>
          </p:nvSpPr>
          <p:spPr bwMode="auto">
            <a:xfrm flipH="1">
              <a:off x="3997" y="2560"/>
              <a:ext cx="96" cy="511"/>
            </a:xfrm>
            <a:prstGeom prst="line">
              <a:avLst/>
            </a:prstGeom>
            <a:noFill/>
            <a:ln w="1905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7128" name="Line 24"/>
            <p:cNvSpPr>
              <a:spLocks noChangeAspect="1" noChangeShapeType="1"/>
            </p:cNvSpPr>
            <p:nvPr/>
          </p:nvSpPr>
          <p:spPr bwMode="auto">
            <a:xfrm>
              <a:off x="4268" y="2554"/>
              <a:ext cx="174" cy="517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7129" name="Line 25"/>
            <p:cNvSpPr>
              <a:spLocks noChangeAspect="1" noChangeShapeType="1"/>
            </p:cNvSpPr>
            <p:nvPr/>
          </p:nvSpPr>
          <p:spPr bwMode="auto">
            <a:xfrm flipH="1">
              <a:off x="4093" y="2554"/>
              <a:ext cx="187" cy="517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7130" name="Line 26"/>
            <p:cNvSpPr>
              <a:spLocks noChangeAspect="1" noChangeShapeType="1"/>
            </p:cNvSpPr>
            <p:nvPr/>
          </p:nvSpPr>
          <p:spPr bwMode="auto">
            <a:xfrm flipH="1">
              <a:off x="3024" y="1845"/>
              <a:ext cx="10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7131" name="Line 27"/>
            <p:cNvSpPr>
              <a:spLocks noChangeAspect="1" noChangeShapeType="1"/>
            </p:cNvSpPr>
            <p:nvPr/>
          </p:nvSpPr>
          <p:spPr bwMode="auto">
            <a:xfrm flipH="1" flipV="1">
              <a:off x="3006" y="2032"/>
              <a:ext cx="10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7132" name="Line 28"/>
            <p:cNvSpPr>
              <a:spLocks noChangeAspect="1" noChangeShapeType="1"/>
            </p:cNvSpPr>
            <p:nvPr/>
          </p:nvSpPr>
          <p:spPr bwMode="auto">
            <a:xfrm flipH="1">
              <a:off x="2976" y="2710"/>
              <a:ext cx="11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7133" name="Line 29"/>
            <p:cNvSpPr>
              <a:spLocks noChangeAspect="1" noChangeShapeType="1"/>
            </p:cNvSpPr>
            <p:nvPr/>
          </p:nvSpPr>
          <p:spPr bwMode="auto">
            <a:xfrm flipH="1">
              <a:off x="2910" y="2993"/>
              <a:ext cx="12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87138" name="Rectangle 34"/>
          <p:cNvSpPr>
            <a:spLocks noGrp="1" noChangeArrowheads="1"/>
          </p:cNvSpPr>
          <p:nvPr>
            <p:ph type="title"/>
          </p:nvPr>
        </p:nvSpPr>
        <p:spPr>
          <a:xfrm>
            <a:off x="144463" y="381000"/>
            <a:ext cx="8748712" cy="914400"/>
          </a:xfrm>
        </p:spPr>
        <p:txBody>
          <a:bodyPr/>
          <a:lstStyle/>
          <a:p>
            <a:pPr>
              <a:defRPr/>
            </a:pPr>
            <a:r>
              <a:rPr lang="pt-BR" sz="4000"/>
              <a:t>SISTEMA DE INFERÊNCIA FUZZY</a:t>
            </a:r>
            <a:endParaRPr lang="pt-BR"/>
          </a:p>
        </p:txBody>
      </p:sp>
      <p:grpSp>
        <p:nvGrpSpPr>
          <p:cNvPr id="129029" name="Group 42"/>
          <p:cNvGrpSpPr>
            <a:grpSpLocks/>
          </p:cNvGrpSpPr>
          <p:nvPr/>
        </p:nvGrpSpPr>
        <p:grpSpPr bwMode="auto">
          <a:xfrm>
            <a:off x="-95250" y="2209800"/>
            <a:ext cx="4675188" cy="3367088"/>
            <a:chOff x="-60" y="1392"/>
            <a:chExt cx="2945" cy="2121"/>
          </a:xfrm>
        </p:grpSpPr>
        <p:graphicFrame>
          <p:nvGraphicFramePr>
            <p:cNvPr id="129030" name="Object 0"/>
            <p:cNvGraphicFramePr>
              <a:graphicFrameLocks noChangeAspect="1"/>
            </p:cNvGraphicFramePr>
            <p:nvPr/>
          </p:nvGraphicFramePr>
          <p:xfrm>
            <a:off x="-60" y="1524"/>
            <a:ext cx="2945" cy="19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00" name="Documento" r:id="rId4" imgW="2750820" imgH="1857756" progId="Word.Document.8">
                    <p:embed/>
                  </p:oleObj>
                </mc:Choice>
                <mc:Fallback>
                  <p:oleObj name="Documento" r:id="rId4" imgW="2750820" imgH="1857756" progId="Word.Document.8">
                    <p:embed/>
                    <p:pic>
                      <p:nvPicPr>
                        <p:cNvPr id="0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60" y="1524"/>
                          <a:ext cx="2945" cy="19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9031" name="Group 37"/>
            <p:cNvGrpSpPr>
              <a:grpSpLocks noChangeAspect="1"/>
            </p:cNvGrpSpPr>
            <p:nvPr/>
          </p:nvGrpSpPr>
          <p:grpSpPr bwMode="auto">
            <a:xfrm>
              <a:off x="107" y="1392"/>
              <a:ext cx="418" cy="568"/>
              <a:chOff x="1284" y="876"/>
              <a:chExt cx="515" cy="700"/>
            </a:xfrm>
          </p:grpSpPr>
          <p:sp>
            <p:nvSpPr>
              <p:cNvPr id="687142" name="Line 38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296" y="924"/>
                <a:ext cx="426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pt-B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9033" name="Text Box 39"/>
              <p:cNvSpPr txBox="1">
                <a:spLocks noChangeAspect="1" noChangeArrowheads="1"/>
              </p:cNvSpPr>
              <p:nvPr/>
            </p:nvSpPr>
            <p:spPr bwMode="auto">
              <a:xfrm>
                <a:off x="1284" y="1056"/>
                <a:ext cx="240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3200">
                    <a:solidFill>
                      <a:schemeClr val="accent2"/>
                    </a:solidFill>
                    <a:latin typeface="Arial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rgbClr val="FF0000"/>
                    </a:solidFill>
                    <a:latin typeface="Arial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pt-BR" altLang="pt-BR" sz="2400">
                    <a:solidFill>
                      <a:srgbClr val="000000"/>
                    </a:solidFill>
                  </a:rPr>
                  <a:t> </a:t>
                </a:r>
                <a:r>
                  <a:rPr lang="pt-BR" altLang="pt-BR" sz="2400">
                    <a:solidFill>
                      <a:srgbClr val="000000"/>
                    </a:solidFill>
                    <a:sym typeface="Symbol" pitchFamily="18" charset="2"/>
                  </a:rPr>
                  <a:t></a:t>
                </a:r>
                <a:endParaRPr lang="pt-BR" altLang="pt-BR" sz="1000" b="0">
                  <a:solidFill>
                    <a:srgbClr val="000000"/>
                  </a:solidFill>
                  <a:sym typeface="Symbol" pitchFamily="18" charset="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1000" b="0">
                  <a:solidFill>
                    <a:srgbClr val="000000"/>
                  </a:solidFill>
                  <a:sym typeface="Symbol" pitchFamily="18" charset="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1000" b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29034" name="Text Box 40"/>
              <p:cNvSpPr txBox="1">
                <a:spLocks noChangeAspect="1" noChangeArrowheads="1"/>
              </p:cNvSpPr>
              <p:nvPr/>
            </p:nvSpPr>
            <p:spPr bwMode="auto">
              <a:xfrm>
                <a:off x="1540" y="876"/>
                <a:ext cx="259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sz="3200">
                    <a:solidFill>
                      <a:schemeClr val="accent2"/>
                    </a:solidFill>
                    <a:latin typeface="Arial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rgbClr val="FF0000"/>
                    </a:solidFill>
                    <a:latin typeface="Arial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pt-BR" altLang="pt-BR" sz="240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pt-BR" altLang="pt-BR" sz="1000" b="0">
                  <a:solidFill>
                    <a:srgbClr val="0000FF"/>
                  </a:solidFill>
                  <a:latin typeface="Times New Roman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55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839200" cy="43434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pt-BR" sz="2800" b="1"/>
              <a:t>Operadores considerados </a:t>
            </a:r>
            <a:r>
              <a:rPr lang="pt-BR" sz="28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neste exemplo</a:t>
            </a:r>
            <a:r>
              <a:rPr lang="pt-BR" sz="2800" b="1"/>
              <a:t>:</a:t>
            </a:r>
          </a:p>
          <a:p>
            <a:pPr lvl="1">
              <a:lnSpc>
                <a:spcPct val="140000"/>
              </a:lnSpc>
              <a:buFontTx/>
              <a:buChar char="•"/>
              <a:defRPr/>
            </a:pPr>
            <a:r>
              <a:rPr lang="pt-BR" sz="2400" b="1">
                <a:solidFill>
                  <a:schemeClr val="accent2"/>
                </a:solidFill>
              </a:rPr>
              <a:t>conectivo </a:t>
            </a:r>
            <a:r>
              <a:rPr lang="pt-BR" sz="2400" b="1" i="1">
                <a:solidFill>
                  <a:schemeClr val="accent2"/>
                </a:solidFill>
              </a:rPr>
              <a:t>e</a:t>
            </a:r>
            <a:r>
              <a:rPr lang="pt-BR" sz="2400" b="1">
                <a:solidFill>
                  <a:schemeClr val="accent2"/>
                </a:solidFill>
              </a:rPr>
              <a:t> ( </a:t>
            </a:r>
            <a:r>
              <a:rPr lang="pt-BR" b="1" i="1">
                <a:solidFill>
                  <a:schemeClr val="accent2"/>
                </a:solidFill>
                <a:latin typeface="Times New Roman" pitchFamily="18" charset="0"/>
              </a:rPr>
              <a:t>f</a:t>
            </a:r>
            <a:r>
              <a:rPr lang="pt-BR" b="1" i="1" baseline="-25000">
                <a:solidFill>
                  <a:schemeClr val="accent2"/>
                </a:solidFill>
                <a:latin typeface="Times New Roman" pitchFamily="18" charset="0"/>
              </a:rPr>
              <a:t>e </a:t>
            </a:r>
            <a:r>
              <a:rPr lang="pt-BR" sz="2400" b="1">
                <a:solidFill>
                  <a:schemeClr val="accent2"/>
                </a:solidFill>
              </a:rPr>
              <a:t>)           </a:t>
            </a:r>
            <a:r>
              <a:rPr lang="pt-BR" sz="2400" b="1" i="1">
                <a:solidFill>
                  <a:srgbClr val="1B6B4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min</a:t>
            </a:r>
          </a:p>
          <a:p>
            <a:pPr lvl="1">
              <a:lnSpc>
                <a:spcPct val="140000"/>
              </a:lnSpc>
              <a:buFontTx/>
              <a:buChar char="•"/>
              <a:defRPr/>
            </a:pPr>
            <a:r>
              <a:rPr lang="pt-BR" sz="2400" b="1">
                <a:solidFill>
                  <a:schemeClr val="accent2"/>
                </a:solidFill>
              </a:rPr>
              <a:t>implicação           </a:t>
            </a:r>
            <a:r>
              <a:rPr lang="pt-BR" sz="2400" b="1" i="1">
                <a:solidFill>
                  <a:srgbClr val="1B6B4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min</a:t>
            </a:r>
          </a:p>
          <a:p>
            <a:pPr lvl="1">
              <a:lnSpc>
                <a:spcPct val="140000"/>
              </a:lnSpc>
              <a:buFontTx/>
              <a:buChar char="•"/>
              <a:defRPr/>
            </a:pPr>
            <a:r>
              <a:rPr lang="pt-BR" sz="2400" b="1" i="1">
                <a:solidFill>
                  <a:schemeClr val="accent2"/>
                </a:solidFill>
              </a:rPr>
              <a:t>norma-t</a:t>
            </a:r>
            <a:r>
              <a:rPr lang="pt-BR" sz="2400" b="1">
                <a:solidFill>
                  <a:schemeClr val="accent2"/>
                </a:solidFill>
              </a:rPr>
              <a:t> no </a:t>
            </a:r>
            <a:r>
              <a:rPr lang="pt-BR" sz="2400" b="1" i="1">
                <a:solidFill>
                  <a:srgbClr val="FC0000"/>
                </a:solidFill>
              </a:rPr>
              <a:t>modus ponens generalizado          </a:t>
            </a:r>
            <a:r>
              <a:rPr lang="pt-BR" sz="2400" b="1" i="1">
                <a:solidFill>
                  <a:srgbClr val="1B6B4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min</a:t>
            </a:r>
          </a:p>
          <a:p>
            <a:pPr lvl="1">
              <a:lnSpc>
                <a:spcPct val="140000"/>
              </a:lnSpc>
              <a:buFontTx/>
              <a:buChar char="•"/>
              <a:defRPr/>
            </a:pPr>
            <a:r>
              <a:rPr lang="pt-BR" sz="2400" b="1">
                <a:solidFill>
                  <a:schemeClr val="accent2"/>
                </a:solidFill>
              </a:rPr>
              <a:t>conectivo </a:t>
            </a:r>
            <a:r>
              <a:rPr lang="pt-BR" sz="2400" b="1" i="1">
                <a:solidFill>
                  <a:schemeClr val="accent2"/>
                </a:solidFill>
              </a:rPr>
              <a:t>ou</a:t>
            </a:r>
            <a:r>
              <a:rPr lang="pt-BR" sz="2400" b="1">
                <a:solidFill>
                  <a:schemeClr val="accent2"/>
                </a:solidFill>
              </a:rPr>
              <a:t> ( </a:t>
            </a:r>
            <a:r>
              <a:rPr lang="pt-BR" b="1" i="1">
                <a:solidFill>
                  <a:schemeClr val="accent2"/>
                </a:solidFill>
                <a:latin typeface="Times New Roman" pitchFamily="18" charset="0"/>
              </a:rPr>
              <a:t>f</a:t>
            </a:r>
            <a:r>
              <a:rPr lang="pt-BR" b="1" i="1" baseline="-25000">
                <a:solidFill>
                  <a:schemeClr val="accent2"/>
                </a:solidFill>
                <a:latin typeface="Times New Roman" pitchFamily="18" charset="0"/>
              </a:rPr>
              <a:t>ou </a:t>
            </a:r>
            <a:r>
              <a:rPr lang="pt-BR" sz="2400" b="1">
                <a:solidFill>
                  <a:schemeClr val="accent2"/>
                </a:solidFill>
              </a:rPr>
              <a:t>)           </a:t>
            </a:r>
            <a:r>
              <a:rPr lang="pt-BR" sz="2400" b="1" i="1">
                <a:solidFill>
                  <a:srgbClr val="1B6B4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</a:t>
            </a:r>
          </a:p>
          <a:p>
            <a:pPr lvl="1">
              <a:lnSpc>
                <a:spcPct val="140000"/>
              </a:lnSpc>
              <a:buFontTx/>
              <a:buChar char="•"/>
              <a:defRPr/>
            </a:pPr>
            <a:endParaRPr lang="pt-BR" sz="2400" b="1" i="1">
              <a:solidFill>
                <a:srgbClr val="1B6B45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Tx/>
              <a:buNone/>
              <a:defRPr/>
            </a:pPr>
            <a:endParaRPr lang="pt-BR" sz="2800"/>
          </a:p>
        </p:txBody>
      </p:sp>
      <p:sp>
        <p:nvSpPr>
          <p:cNvPr id="688157" name="Rectangle 29"/>
          <p:cNvSpPr>
            <a:spLocks noGrp="1" noChangeArrowheads="1"/>
          </p:cNvSpPr>
          <p:nvPr>
            <p:ph type="title"/>
          </p:nvPr>
        </p:nvSpPr>
        <p:spPr>
          <a:xfrm>
            <a:off x="179388" y="381000"/>
            <a:ext cx="8748712" cy="914400"/>
          </a:xfrm>
        </p:spPr>
        <p:txBody>
          <a:bodyPr/>
          <a:lstStyle/>
          <a:p>
            <a:pPr>
              <a:defRPr/>
            </a:pPr>
            <a:r>
              <a:rPr lang="pt-BR" sz="4000"/>
              <a:t>SISTEMA DE INFERÊNCIA FUZZY</a:t>
            </a:r>
            <a:endParaRPr lang="pt-BR"/>
          </a:p>
        </p:txBody>
      </p:sp>
      <p:sp>
        <p:nvSpPr>
          <p:cNvPr id="688161" name="AutoShape 33"/>
          <p:cNvSpPr>
            <a:spLocks noChangeArrowheads="1"/>
          </p:cNvSpPr>
          <p:nvPr/>
        </p:nvSpPr>
        <p:spPr bwMode="auto">
          <a:xfrm rot="16200000">
            <a:off x="3886200" y="2362200"/>
            <a:ext cx="228600" cy="6858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8162" name="AutoShape 34"/>
          <p:cNvSpPr>
            <a:spLocks noChangeArrowheads="1"/>
          </p:cNvSpPr>
          <p:nvPr/>
        </p:nvSpPr>
        <p:spPr bwMode="auto">
          <a:xfrm rot="16200000">
            <a:off x="3048000" y="2971800"/>
            <a:ext cx="228600" cy="6858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8163" name="AutoShape 35"/>
          <p:cNvSpPr>
            <a:spLocks noChangeArrowheads="1"/>
          </p:cNvSpPr>
          <p:nvPr/>
        </p:nvSpPr>
        <p:spPr bwMode="auto">
          <a:xfrm rot="16200000">
            <a:off x="7239000" y="3543300"/>
            <a:ext cx="228600" cy="6858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8164" name="AutoShape 36"/>
          <p:cNvSpPr>
            <a:spLocks noChangeArrowheads="1"/>
          </p:cNvSpPr>
          <p:nvPr/>
        </p:nvSpPr>
        <p:spPr bwMode="auto">
          <a:xfrm rot="16200000">
            <a:off x="4191000" y="4210050"/>
            <a:ext cx="228600" cy="6858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3810000" cy="4572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pt-BR" sz="2800" b="1"/>
              <a:t>Dois antecedentes:</a:t>
            </a:r>
            <a:endParaRPr lang="pt-BR" b="1" i="1">
              <a:solidFill>
                <a:srgbClr val="FFCC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Tx/>
              <a:buNone/>
              <a:defRPr/>
            </a:pPr>
            <a:endParaRPr lang="pt-BR" sz="2800"/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381000"/>
            <a:ext cx="8820150" cy="914400"/>
          </a:xfrm>
        </p:spPr>
        <p:txBody>
          <a:bodyPr/>
          <a:lstStyle/>
          <a:p>
            <a:pPr>
              <a:defRPr/>
            </a:pPr>
            <a:r>
              <a:rPr lang="pt-BR" sz="4000"/>
              <a:t>SISTEMA DE INFERÊNCIA FUZZY</a:t>
            </a:r>
            <a:endParaRPr lang="pt-BR"/>
          </a:p>
        </p:txBody>
      </p:sp>
      <p:graphicFrame>
        <p:nvGraphicFramePr>
          <p:cNvPr id="131076" name="Object 0"/>
          <p:cNvGraphicFramePr>
            <a:graphicFrameLocks noChangeAspect="1"/>
          </p:cNvGraphicFramePr>
          <p:nvPr/>
        </p:nvGraphicFramePr>
        <p:xfrm>
          <a:off x="3962400" y="1828800"/>
          <a:ext cx="4686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6" name="Equação" r:id="rId3" imgW="2324100" imgH="241300" progId="Equation.3">
                  <p:embed/>
                </p:oleObj>
              </mc:Choice>
              <mc:Fallback>
                <p:oleObj name="Equação" r:id="rId3" imgW="2324100" imgH="2413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828800"/>
                        <a:ext cx="4686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7" name="Object 1"/>
          <p:cNvGraphicFramePr>
            <a:graphicFrameLocks noChangeAspect="1"/>
          </p:cNvGraphicFramePr>
          <p:nvPr/>
        </p:nvGraphicFramePr>
        <p:xfrm>
          <a:off x="260350" y="3976688"/>
          <a:ext cx="8624888" cy="215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7" name="Equação" r:id="rId5" imgW="4927600" imgH="1231900" progId="Equation.3">
                  <p:embed/>
                </p:oleObj>
              </mc:Choice>
              <mc:Fallback>
                <p:oleObj name="Equação" r:id="rId5" imgW="4927600" imgH="12319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3976688"/>
                        <a:ext cx="8624888" cy="215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854" name="Rectangle 6"/>
          <p:cNvSpPr>
            <a:spLocks noChangeArrowheads="1"/>
          </p:cNvSpPr>
          <p:nvPr/>
        </p:nvSpPr>
        <p:spPr bwMode="auto">
          <a:xfrm>
            <a:off x="342900" y="2819400"/>
            <a:ext cx="80391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pt-BR" sz="2800" i="0"/>
              <a:t>Para cada uma das regras ativadas, tem-se:</a:t>
            </a:r>
            <a:endParaRPr lang="pt-BR" sz="3200">
              <a:solidFill>
                <a:srgbClr val="FFCC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buFontTx/>
              <a:buNone/>
              <a:defRPr/>
            </a:pPr>
            <a:r>
              <a:rPr lang="pt-BR" sz="2000" i="0"/>
              <a:t>(cf. figuras a seguir)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47" name="Rectangle 23"/>
          <p:cNvSpPr>
            <a:spLocks noGrp="1" noChangeArrowheads="1"/>
          </p:cNvSpPr>
          <p:nvPr>
            <p:ph type="title"/>
          </p:nvPr>
        </p:nvSpPr>
        <p:spPr>
          <a:xfrm>
            <a:off x="144463" y="381000"/>
            <a:ext cx="8820150" cy="914400"/>
          </a:xfrm>
        </p:spPr>
        <p:txBody>
          <a:bodyPr/>
          <a:lstStyle/>
          <a:p>
            <a:pPr>
              <a:defRPr/>
            </a:pPr>
            <a:r>
              <a:rPr lang="pt-BR" sz="4000"/>
              <a:t>SISTEMA DE INFERÊNCIA FUZZY</a:t>
            </a:r>
            <a:endParaRPr lang="pt-BR"/>
          </a:p>
        </p:txBody>
      </p:sp>
      <p:grpSp>
        <p:nvGrpSpPr>
          <p:cNvPr id="132099" name="Group 34"/>
          <p:cNvGrpSpPr>
            <a:grpSpLocks/>
          </p:cNvGrpSpPr>
          <p:nvPr/>
        </p:nvGrpSpPr>
        <p:grpSpPr bwMode="auto">
          <a:xfrm>
            <a:off x="93663" y="2535238"/>
            <a:ext cx="3965575" cy="3027362"/>
            <a:chOff x="59" y="1392"/>
            <a:chExt cx="2554" cy="1907"/>
          </a:xfrm>
        </p:grpSpPr>
        <p:graphicFrame>
          <p:nvGraphicFramePr>
            <p:cNvPr id="132120" name="Object 29"/>
            <p:cNvGraphicFramePr>
              <a:graphicFrameLocks noChangeAspect="1"/>
            </p:cNvGraphicFramePr>
            <p:nvPr/>
          </p:nvGraphicFramePr>
          <p:xfrm>
            <a:off x="112" y="1536"/>
            <a:ext cx="2501" cy="1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50" name="Documento" r:id="rId3" imgW="2634996" imgH="1857756" progId="Word.Document.8">
                    <p:embed/>
                  </p:oleObj>
                </mc:Choice>
                <mc:Fallback>
                  <p:oleObj name="Documento" r:id="rId3" imgW="2634996" imgH="1857756" progId="Word.Document.8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" y="1536"/>
                          <a:ext cx="2501" cy="1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2121" name="Group 30"/>
            <p:cNvGrpSpPr>
              <a:grpSpLocks noChangeAspect="1"/>
            </p:cNvGrpSpPr>
            <p:nvPr/>
          </p:nvGrpSpPr>
          <p:grpSpPr bwMode="auto">
            <a:xfrm>
              <a:off x="59" y="1392"/>
              <a:ext cx="422" cy="568"/>
              <a:chOff x="1284" y="876"/>
              <a:chExt cx="520" cy="700"/>
            </a:xfrm>
          </p:grpSpPr>
          <p:sp>
            <p:nvSpPr>
              <p:cNvPr id="717855" name="Line 31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297" y="924"/>
                <a:ext cx="427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pt-B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2123" name="Text Box 32"/>
              <p:cNvSpPr txBox="1">
                <a:spLocks noChangeAspect="1" noChangeArrowheads="1"/>
              </p:cNvSpPr>
              <p:nvPr/>
            </p:nvSpPr>
            <p:spPr bwMode="auto">
              <a:xfrm>
                <a:off x="1284" y="1056"/>
                <a:ext cx="240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3200">
                    <a:solidFill>
                      <a:schemeClr val="accent2"/>
                    </a:solidFill>
                    <a:latin typeface="Arial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rgbClr val="FF0000"/>
                    </a:solidFill>
                    <a:latin typeface="Arial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pt-BR" altLang="pt-BR" sz="2400">
                    <a:solidFill>
                      <a:srgbClr val="000000"/>
                    </a:solidFill>
                  </a:rPr>
                  <a:t> </a:t>
                </a:r>
                <a:r>
                  <a:rPr lang="pt-BR" altLang="pt-BR" sz="2400">
                    <a:solidFill>
                      <a:srgbClr val="000000"/>
                    </a:solidFill>
                    <a:sym typeface="Symbol" pitchFamily="18" charset="2"/>
                  </a:rPr>
                  <a:t></a:t>
                </a:r>
                <a:endParaRPr lang="pt-BR" altLang="pt-BR" sz="1000" b="0">
                  <a:solidFill>
                    <a:srgbClr val="000000"/>
                  </a:solidFill>
                  <a:sym typeface="Symbol" pitchFamily="18" charset="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1000" b="0">
                  <a:solidFill>
                    <a:srgbClr val="000000"/>
                  </a:solidFill>
                  <a:sym typeface="Symbol" pitchFamily="18" charset="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1000" b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32124" name="Text Box 33"/>
              <p:cNvSpPr txBox="1">
                <a:spLocks noChangeAspect="1" noChangeArrowheads="1"/>
              </p:cNvSpPr>
              <p:nvPr/>
            </p:nvSpPr>
            <p:spPr bwMode="auto">
              <a:xfrm>
                <a:off x="1540" y="876"/>
                <a:ext cx="264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sz="3200">
                    <a:solidFill>
                      <a:schemeClr val="accent2"/>
                    </a:solidFill>
                    <a:latin typeface="Arial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rgbClr val="FF0000"/>
                    </a:solidFill>
                    <a:latin typeface="Arial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pt-BR" altLang="pt-BR" sz="240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pt-BR" altLang="pt-BR" sz="1000" b="0">
                  <a:solidFill>
                    <a:srgbClr val="0000FF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32100" name="Group 64"/>
          <p:cNvGrpSpPr>
            <a:grpSpLocks/>
          </p:cNvGrpSpPr>
          <p:nvPr/>
        </p:nvGrpSpPr>
        <p:grpSpPr bwMode="auto">
          <a:xfrm>
            <a:off x="4238625" y="1847850"/>
            <a:ext cx="4852988" cy="4922838"/>
            <a:chOff x="2670" y="1164"/>
            <a:chExt cx="3057" cy="3101"/>
          </a:xfrm>
        </p:grpSpPr>
        <p:pic>
          <p:nvPicPr>
            <p:cNvPr id="132102" name="Picture 36" descr="veiculo_sets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099" r="3149"/>
            <a:stretch>
              <a:fillRect/>
            </a:stretch>
          </p:blipFill>
          <p:spPr bwMode="auto">
            <a:xfrm>
              <a:off x="2670" y="1164"/>
              <a:ext cx="3057" cy="3101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rgbClr val="FFCC00"/>
              </a:solidFill>
              <a:miter lim="800000"/>
              <a:headEnd/>
              <a:tailEnd/>
            </a:ln>
          </p:spPr>
        </p:pic>
        <p:sp>
          <p:nvSpPr>
            <p:cNvPr id="717861" name="Line 37"/>
            <p:cNvSpPr>
              <a:spLocks noChangeAspect="1" noChangeShapeType="1"/>
            </p:cNvSpPr>
            <p:nvPr/>
          </p:nvSpPr>
          <p:spPr bwMode="auto">
            <a:xfrm>
              <a:off x="4146" y="1598"/>
              <a:ext cx="0" cy="3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7862" name="Line 38"/>
            <p:cNvSpPr>
              <a:spLocks noChangeAspect="1" noChangeShapeType="1"/>
            </p:cNvSpPr>
            <p:nvPr/>
          </p:nvSpPr>
          <p:spPr bwMode="auto">
            <a:xfrm>
              <a:off x="4238" y="2550"/>
              <a:ext cx="1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7863" name="Text Box 39"/>
            <p:cNvSpPr txBox="1">
              <a:spLocks noChangeAspect="1" noChangeArrowheads="1"/>
            </p:cNvSpPr>
            <p:nvPr/>
          </p:nvSpPr>
          <p:spPr bwMode="auto">
            <a:xfrm>
              <a:off x="2678" y="1688"/>
              <a:ext cx="194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 sz="1200" i="0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.4</a:t>
              </a:r>
              <a:endParaRPr lang="pt-BR" sz="1200" i="0">
                <a:solidFill>
                  <a:srgbClr val="0066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17864" name="Text Box 40"/>
            <p:cNvSpPr txBox="1">
              <a:spLocks noChangeAspect="1" noChangeArrowheads="1"/>
            </p:cNvSpPr>
            <p:nvPr/>
          </p:nvSpPr>
          <p:spPr bwMode="auto">
            <a:xfrm>
              <a:off x="2688" y="2444"/>
              <a:ext cx="198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 sz="1400" i="0">
                  <a:solidFill>
                    <a:srgbClr val="FFCC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</a:t>
              </a:r>
              <a:r>
                <a:rPr lang="pt-BR" sz="1200" i="0">
                  <a:solidFill>
                    <a:srgbClr val="FFCC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7</a:t>
              </a:r>
              <a:endParaRPr lang="pt-BR" sz="1200" i="0">
                <a:solidFill>
                  <a:srgbClr val="0066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17865" name="Line 41"/>
            <p:cNvSpPr>
              <a:spLocks noChangeAspect="1" noChangeShapeType="1"/>
            </p:cNvSpPr>
            <p:nvPr/>
          </p:nvSpPr>
          <p:spPr bwMode="auto">
            <a:xfrm>
              <a:off x="3948" y="1344"/>
              <a:ext cx="279" cy="626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7866" name="Line 42"/>
            <p:cNvSpPr>
              <a:spLocks noChangeShapeType="1"/>
            </p:cNvSpPr>
            <p:nvPr/>
          </p:nvSpPr>
          <p:spPr bwMode="auto">
            <a:xfrm flipH="1">
              <a:off x="3751" y="1351"/>
              <a:ext cx="188" cy="619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7867" name="Line 43"/>
            <p:cNvSpPr>
              <a:spLocks noChangeAspect="1" noChangeShapeType="1"/>
            </p:cNvSpPr>
            <p:nvPr/>
          </p:nvSpPr>
          <p:spPr bwMode="auto">
            <a:xfrm>
              <a:off x="4204" y="2381"/>
              <a:ext cx="109" cy="578"/>
            </a:xfrm>
            <a:prstGeom prst="line">
              <a:avLst/>
            </a:prstGeom>
            <a:noFill/>
            <a:ln w="1905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7868" name="Line 44"/>
            <p:cNvSpPr>
              <a:spLocks noChangeAspect="1" noChangeShapeType="1"/>
            </p:cNvSpPr>
            <p:nvPr/>
          </p:nvSpPr>
          <p:spPr bwMode="auto">
            <a:xfrm flipH="1">
              <a:off x="4095" y="2381"/>
              <a:ext cx="109" cy="578"/>
            </a:xfrm>
            <a:prstGeom prst="line">
              <a:avLst/>
            </a:prstGeom>
            <a:noFill/>
            <a:ln w="1905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7869" name="Line 45"/>
            <p:cNvSpPr>
              <a:spLocks noChangeAspect="1" noChangeShapeType="1"/>
            </p:cNvSpPr>
            <p:nvPr/>
          </p:nvSpPr>
          <p:spPr bwMode="auto">
            <a:xfrm flipH="1" flipV="1">
              <a:off x="2921" y="1783"/>
              <a:ext cx="122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7870" name="Line 46"/>
            <p:cNvSpPr>
              <a:spLocks noChangeAspect="1" noChangeShapeType="1"/>
            </p:cNvSpPr>
            <p:nvPr/>
          </p:nvSpPr>
          <p:spPr bwMode="auto">
            <a:xfrm flipH="1">
              <a:off x="2980" y="2557"/>
              <a:ext cx="126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7871" name="Line 47"/>
            <p:cNvSpPr>
              <a:spLocks noChangeAspect="1" noChangeShapeType="1"/>
            </p:cNvSpPr>
            <p:nvPr/>
          </p:nvSpPr>
          <p:spPr bwMode="auto">
            <a:xfrm>
              <a:off x="3691" y="3361"/>
              <a:ext cx="306" cy="6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7872" name="Line 48"/>
            <p:cNvSpPr>
              <a:spLocks noChangeAspect="1" noChangeShapeType="1"/>
            </p:cNvSpPr>
            <p:nvPr/>
          </p:nvSpPr>
          <p:spPr bwMode="auto">
            <a:xfrm flipH="1">
              <a:off x="3295" y="3367"/>
              <a:ext cx="402" cy="6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7873" name="Line 49"/>
            <p:cNvSpPr>
              <a:spLocks noChangeAspect="1" noChangeShapeType="1"/>
            </p:cNvSpPr>
            <p:nvPr/>
          </p:nvSpPr>
          <p:spPr bwMode="auto">
            <a:xfrm flipH="1">
              <a:off x="3295" y="3843"/>
              <a:ext cx="102" cy="157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7874" name="Line 50"/>
            <p:cNvSpPr>
              <a:spLocks noChangeAspect="1" noChangeShapeType="1"/>
            </p:cNvSpPr>
            <p:nvPr/>
          </p:nvSpPr>
          <p:spPr bwMode="auto">
            <a:xfrm>
              <a:off x="3397" y="3835"/>
              <a:ext cx="524" cy="0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7875" name="Line 51"/>
            <p:cNvSpPr>
              <a:spLocks noChangeAspect="1" noChangeShapeType="1"/>
            </p:cNvSpPr>
            <p:nvPr/>
          </p:nvSpPr>
          <p:spPr bwMode="auto">
            <a:xfrm>
              <a:off x="3921" y="3843"/>
              <a:ext cx="88" cy="157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7876" name="Line 52"/>
            <p:cNvSpPr>
              <a:spLocks noChangeAspect="1" noChangeShapeType="1"/>
            </p:cNvSpPr>
            <p:nvPr/>
          </p:nvSpPr>
          <p:spPr bwMode="auto">
            <a:xfrm flipH="1">
              <a:off x="2916" y="3837"/>
              <a:ext cx="399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7877" name="Text Box 53"/>
            <p:cNvSpPr txBox="1">
              <a:spLocks noChangeAspect="1" noChangeArrowheads="1"/>
            </p:cNvSpPr>
            <p:nvPr/>
          </p:nvSpPr>
          <p:spPr bwMode="auto">
            <a:xfrm>
              <a:off x="2679" y="3737"/>
              <a:ext cx="198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 sz="1400" i="0">
                  <a:solidFill>
                    <a:srgbClr val="CC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</a:t>
              </a:r>
              <a:r>
                <a:rPr lang="pt-BR" sz="1200" i="0">
                  <a:solidFill>
                    <a:srgbClr val="CC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</a:t>
              </a:r>
              <a:endParaRPr lang="pt-BR" sz="1200" i="0">
                <a:solidFill>
                  <a:srgbClr val="0066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aphicFrame>
        <p:nvGraphicFramePr>
          <p:cNvPr id="132101" name="Object 56"/>
          <p:cNvGraphicFramePr>
            <a:graphicFrameLocks noChangeAspect="1"/>
          </p:cNvGraphicFramePr>
          <p:nvPr/>
        </p:nvGraphicFramePr>
        <p:xfrm>
          <a:off x="307975" y="1333500"/>
          <a:ext cx="860266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1" name="Equação" r:id="rId6" imgW="4914900" imgH="241300" progId="Equation.3">
                  <p:embed/>
                </p:oleObj>
              </mc:Choice>
              <mc:Fallback>
                <p:oleObj name="Equação" r:id="rId6" imgW="4914900" imgH="24130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1333500"/>
                        <a:ext cx="8602663" cy="4206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905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74" name="Rectangle 30"/>
          <p:cNvSpPr>
            <a:spLocks noGrp="1" noChangeArrowheads="1"/>
          </p:cNvSpPr>
          <p:nvPr>
            <p:ph type="title"/>
          </p:nvPr>
        </p:nvSpPr>
        <p:spPr>
          <a:xfrm>
            <a:off x="144463" y="381000"/>
            <a:ext cx="8748712" cy="914400"/>
          </a:xfrm>
        </p:spPr>
        <p:txBody>
          <a:bodyPr/>
          <a:lstStyle/>
          <a:p>
            <a:pPr>
              <a:defRPr/>
            </a:pPr>
            <a:r>
              <a:rPr lang="pt-BR" sz="4000"/>
              <a:t>SISTEMA DE INFERÊNCIA FUZZY</a:t>
            </a:r>
            <a:endParaRPr lang="pt-BR"/>
          </a:p>
        </p:txBody>
      </p:sp>
      <p:graphicFrame>
        <p:nvGraphicFramePr>
          <p:cNvPr id="133123" name="Object 0"/>
          <p:cNvGraphicFramePr>
            <a:graphicFrameLocks noChangeAspect="1"/>
          </p:cNvGraphicFramePr>
          <p:nvPr/>
        </p:nvGraphicFramePr>
        <p:xfrm>
          <a:off x="381000" y="1295400"/>
          <a:ext cx="83343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4" name="Equação" r:id="rId3" imgW="4762500" imgH="241300" progId="Equation.3">
                  <p:embed/>
                </p:oleObj>
              </mc:Choice>
              <mc:Fallback>
                <p:oleObj name="Equação" r:id="rId3" imgW="4762500" imgH="2413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95400"/>
                        <a:ext cx="8334375" cy="4206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905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24" name="Group 43"/>
          <p:cNvGrpSpPr>
            <a:grpSpLocks/>
          </p:cNvGrpSpPr>
          <p:nvPr/>
        </p:nvGrpSpPr>
        <p:grpSpPr bwMode="auto">
          <a:xfrm>
            <a:off x="-3175" y="2535238"/>
            <a:ext cx="3965575" cy="3024187"/>
            <a:chOff x="-38" y="1597"/>
            <a:chExt cx="2571" cy="1905"/>
          </a:xfrm>
        </p:grpSpPr>
        <p:graphicFrame>
          <p:nvGraphicFramePr>
            <p:cNvPr id="133144" name="Object 1"/>
            <p:cNvGraphicFramePr>
              <a:graphicFrameLocks noChangeAspect="1"/>
            </p:cNvGraphicFramePr>
            <p:nvPr/>
          </p:nvGraphicFramePr>
          <p:xfrm>
            <a:off x="-38" y="1740"/>
            <a:ext cx="2571" cy="1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5" name="Documento" r:id="rId5" imgW="2709672" imgH="1857756" progId="Word.Document.8">
                    <p:embed/>
                  </p:oleObj>
                </mc:Choice>
                <mc:Fallback>
                  <p:oleObj name="Documento" r:id="rId5" imgW="2709672" imgH="1857756" progId="Word.Document.8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38" y="1740"/>
                          <a:ext cx="2571" cy="1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145" name="Group 38"/>
            <p:cNvGrpSpPr>
              <a:grpSpLocks noChangeAspect="1"/>
            </p:cNvGrpSpPr>
            <p:nvPr/>
          </p:nvGrpSpPr>
          <p:grpSpPr bwMode="auto">
            <a:xfrm>
              <a:off x="59" y="1597"/>
              <a:ext cx="424" cy="568"/>
              <a:chOff x="1284" y="876"/>
              <a:chExt cx="522" cy="700"/>
            </a:xfrm>
          </p:grpSpPr>
          <p:sp>
            <p:nvSpPr>
              <p:cNvPr id="697383" name="Line 39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295" y="924"/>
                <a:ext cx="427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pt-B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3147" name="Text Box 40"/>
              <p:cNvSpPr txBox="1">
                <a:spLocks noChangeAspect="1" noChangeArrowheads="1"/>
              </p:cNvSpPr>
              <p:nvPr/>
            </p:nvSpPr>
            <p:spPr bwMode="auto">
              <a:xfrm>
                <a:off x="1284" y="1056"/>
                <a:ext cx="240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3200">
                    <a:solidFill>
                      <a:schemeClr val="accent2"/>
                    </a:solidFill>
                    <a:latin typeface="Arial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rgbClr val="FF0000"/>
                    </a:solidFill>
                    <a:latin typeface="Arial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pt-BR" altLang="pt-BR" sz="2400">
                    <a:solidFill>
                      <a:srgbClr val="000000"/>
                    </a:solidFill>
                  </a:rPr>
                  <a:t> </a:t>
                </a:r>
                <a:r>
                  <a:rPr lang="pt-BR" altLang="pt-BR" sz="2400">
                    <a:solidFill>
                      <a:srgbClr val="000000"/>
                    </a:solidFill>
                    <a:sym typeface="Symbol" pitchFamily="18" charset="2"/>
                  </a:rPr>
                  <a:t></a:t>
                </a:r>
                <a:endParaRPr lang="pt-BR" altLang="pt-BR" sz="1000" b="0">
                  <a:solidFill>
                    <a:srgbClr val="000000"/>
                  </a:solidFill>
                  <a:sym typeface="Symbol" pitchFamily="18" charset="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1000" b="0">
                  <a:solidFill>
                    <a:srgbClr val="000000"/>
                  </a:solidFill>
                  <a:sym typeface="Symbol" pitchFamily="18" charset="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1000" b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33148" name="Text Box 41"/>
              <p:cNvSpPr txBox="1">
                <a:spLocks noChangeAspect="1" noChangeArrowheads="1"/>
              </p:cNvSpPr>
              <p:nvPr/>
            </p:nvSpPr>
            <p:spPr bwMode="auto">
              <a:xfrm>
                <a:off x="1540" y="876"/>
                <a:ext cx="266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sz="3200">
                    <a:solidFill>
                      <a:schemeClr val="accent2"/>
                    </a:solidFill>
                    <a:latin typeface="Arial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rgbClr val="FF0000"/>
                    </a:solidFill>
                    <a:latin typeface="Arial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pt-BR" altLang="pt-BR" sz="240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pt-BR" altLang="pt-BR" sz="1000" b="0">
                  <a:solidFill>
                    <a:srgbClr val="0000FF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33125" name="Group 66"/>
          <p:cNvGrpSpPr>
            <a:grpSpLocks/>
          </p:cNvGrpSpPr>
          <p:nvPr/>
        </p:nvGrpSpPr>
        <p:grpSpPr bwMode="auto">
          <a:xfrm>
            <a:off x="4168775" y="1930400"/>
            <a:ext cx="4854575" cy="4927600"/>
            <a:chOff x="2626" y="1216"/>
            <a:chExt cx="3058" cy="3104"/>
          </a:xfrm>
        </p:grpSpPr>
        <p:pic>
          <p:nvPicPr>
            <p:cNvPr id="133126" name="Picture 46" descr="veiculo_sets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099" r="3149"/>
            <a:stretch>
              <a:fillRect/>
            </a:stretch>
          </p:blipFill>
          <p:spPr bwMode="auto">
            <a:xfrm>
              <a:off x="2626" y="1216"/>
              <a:ext cx="3058" cy="3104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rgbClr val="FFCC00"/>
              </a:solidFill>
              <a:miter lim="800000"/>
              <a:headEnd/>
              <a:tailEnd/>
            </a:ln>
          </p:spPr>
        </p:pic>
        <p:sp>
          <p:nvSpPr>
            <p:cNvPr id="697391" name="Line 47"/>
            <p:cNvSpPr>
              <a:spLocks noChangeAspect="1" noChangeShapeType="1"/>
            </p:cNvSpPr>
            <p:nvPr/>
          </p:nvSpPr>
          <p:spPr bwMode="auto">
            <a:xfrm>
              <a:off x="4106" y="1626"/>
              <a:ext cx="1" cy="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7392" name="Line 48"/>
            <p:cNvSpPr>
              <a:spLocks noChangeAspect="1" noChangeShapeType="1"/>
            </p:cNvSpPr>
            <p:nvPr/>
          </p:nvSpPr>
          <p:spPr bwMode="auto">
            <a:xfrm>
              <a:off x="4180" y="2598"/>
              <a:ext cx="0" cy="4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7393" name="Text Box 49"/>
            <p:cNvSpPr txBox="1">
              <a:spLocks noChangeAspect="1" noChangeArrowheads="1"/>
            </p:cNvSpPr>
            <p:nvPr/>
          </p:nvSpPr>
          <p:spPr bwMode="auto">
            <a:xfrm>
              <a:off x="2664" y="2493"/>
              <a:ext cx="194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 sz="1200" i="0">
                  <a:solidFill>
                    <a:srgbClr val="FFCC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.7</a:t>
              </a:r>
              <a:endParaRPr lang="pt-BR" sz="1200" i="0">
                <a:solidFill>
                  <a:srgbClr val="0066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97394" name="Line 50"/>
            <p:cNvSpPr>
              <a:spLocks noChangeAspect="1" noChangeShapeType="1"/>
            </p:cNvSpPr>
            <p:nvPr/>
          </p:nvSpPr>
          <p:spPr bwMode="auto">
            <a:xfrm>
              <a:off x="4159" y="2434"/>
              <a:ext cx="109" cy="579"/>
            </a:xfrm>
            <a:prstGeom prst="line">
              <a:avLst/>
            </a:prstGeom>
            <a:noFill/>
            <a:ln w="1905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7395" name="Line 51"/>
            <p:cNvSpPr>
              <a:spLocks noChangeAspect="1" noChangeShapeType="1"/>
            </p:cNvSpPr>
            <p:nvPr/>
          </p:nvSpPr>
          <p:spPr bwMode="auto">
            <a:xfrm flipH="1">
              <a:off x="4050" y="2434"/>
              <a:ext cx="109" cy="579"/>
            </a:xfrm>
            <a:prstGeom prst="line">
              <a:avLst/>
            </a:prstGeom>
            <a:noFill/>
            <a:ln w="19050">
              <a:solidFill>
                <a:srgbClr val="FFCC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7396" name="Line 52"/>
            <p:cNvSpPr>
              <a:spLocks noChangeAspect="1" noChangeShapeType="1"/>
            </p:cNvSpPr>
            <p:nvPr/>
          </p:nvSpPr>
          <p:spPr bwMode="auto">
            <a:xfrm flipH="1">
              <a:off x="2845" y="2605"/>
              <a:ext cx="13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7397" name="Line 53"/>
            <p:cNvSpPr>
              <a:spLocks noChangeAspect="1" noChangeShapeType="1"/>
            </p:cNvSpPr>
            <p:nvPr/>
          </p:nvSpPr>
          <p:spPr bwMode="auto">
            <a:xfrm>
              <a:off x="4132" y="3432"/>
              <a:ext cx="235" cy="6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7398" name="Line 54"/>
            <p:cNvSpPr>
              <a:spLocks noChangeAspect="1" noChangeShapeType="1"/>
            </p:cNvSpPr>
            <p:nvPr/>
          </p:nvSpPr>
          <p:spPr bwMode="auto">
            <a:xfrm flipH="1">
              <a:off x="3958" y="3432"/>
              <a:ext cx="184" cy="6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7399" name="Line 55"/>
            <p:cNvSpPr>
              <a:spLocks noChangeAspect="1" noChangeShapeType="1"/>
            </p:cNvSpPr>
            <p:nvPr/>
          </p:nvSpPr>
          <p:spPr bwMode="auto">
            <a:xfrm>
              <a:off x="4132" y="1400"/>
              <a:ext cx="174" cy="612"/>
            </a:xfrm>
            <a:prstGeom prst="line">
              <a:avLst/>
            </a:prstGeom>
            <a:noFill/>
            <a:ln w="19050">
              <a:solidFill>
                <a:srgbClr val="006699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7400" name="Line 56"/>
            <p:cNvSpPr>
              <a:spLocks noChangeAspect="1" noChangeShapeType="1"/>
            </p:cNvSpPr>
            <p:nvPr/>
          </p:nvSpPr>
          <p:spPr bwMode="auto">
            <a:xfrm flipH="1">
              <a:off x="4040" y="1390"/>
              <a:ext cx="92" cy="622"/>
            </a:xfrm>
            <a:prstGeom prst="line">
              <a:avLst/>
            </a:prstGeom>
            <a:noFill/>
            <a:ln w="19050">
              <a:solidFill>
                <a:srgbClr val="006699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7401" name="Line 57"/>
            <p:cNvSpPr>
              <a:spLocks noChangeAspect="1" noChangeShapeType="1"/>
            </p:cNvSpPr>
            <p:nvPr/>
          </p:nvSpPr>
          <p:spPr bwMode="auto">
            <a:xfrm flipH="1">
              <a:off x="2886" y="1624"/>
              <a:ext cx="12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7402" name="Text Box 58"/>
            <p:cNvSpPr txBox="1">
              <a:spLocks noChangeAspect="1" noChangeArrowheads="1"/>
            </p:cNvSpPr>
            <p:nvPr/>
          </p:nvSpPr>
          <p:spPr bwMode="auto">
            <a:xfrm>
              <a:off x="2665" y="1520"/>
              <a:ext cx="194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 sz="1200" i="0">
                  <a:solidFill>
                    <a:srgbClr val="0066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.6</a:t>
              </a:r>
            </a:p>
          </p:txBody>
        </p:sp>
        <p:sp>
          <p:nvSpPr>
            <p:cNvPr id="697403" name="Line 59"/>
            <p:cNvSpPr>
              <a:spLocks noChangeShapeType="1"/>
            </p:cNvSpPr>
            <p:nvPr/>
          </p:nvSpPr>
          <p:spPr bwMode="auto">
            <a:xfrm flipH="1">
              <a:off x="3960" y="3667"/>
              <a:ext cx="113" cy="388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7404" name="Line 60"/>
            <p:cNvSpPr>
              <a:spLocks noChangeAspect="1" noChangeShapeType="1"/>
            </p:cNvSpPr>
            <p:nvPr/>
          </p:nvSpPr>
          <p:spPr bwMode="auto">
            <a:xfrm>
              <a:off x="4078" y="3667"/>
              <a:ext cx="142" cy="0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7405" name="Line 61"/>
            <p:cNvSpPr>
              <a:spLocks noChangeAspect="1" noChangeShapeType="1"/>
            </p:cNvSpPr>
            <p:nvPr/>
          </p:nvSpPr>
          <p:spPr bwMode="auto">
            <a:xfrm>
              <a:off x="4220" y="3673"/>
              <a:ext cx="143" cy="382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7406" name="Line 62"/>
            <p:cNvSpPr>
              <a:spLocks noChangeAspect="1" noChangeShapeType="1"/>
            </p:cNvSpPr>
            <p:nvPr/>
          </p:nvSpPr>
          <p:spPr bwMode="auto">
            <a:xfrm flipH="1">
              <a:off x="2914" y="3667"/>
              <a:ext cx="11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7407" name="Text Box 63"/>
            <p:cNvSpPr txBox="1">
              <a:spLocks noChangeAspect="1" noChangeArrowheads="1"/>
            </p:cNvSpPr>
            <p:nvPr/>
          </p:nvSpPr>
          <p:spPr bwMode="auto">
            <a:xfrm>
              <a:off x="2660" y="3561"/>
              <a:ext cx="194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 sz="1200" i="0">
                  <a:solidFill>
                    <a:srgbClr val="CC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.6</a:t>
              </a:r>
              <a:endParaRPr lang="pt-BR" sz="1200" i="0">
                <a:solidFill>
                  <a:srgbClr val="0066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SISTEMA FUZZY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543800" cy="41148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pt-BR" sz="2800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Conhecimento Objetivo</a:t>
            </a:r>
          </a:p>
          <a:p>
            <a:pPr lvl="1">
              <a:lnSpc>
                <a:spcPct val="120000"/>
              </a:lnSpc>
              <a:defRPr/>
            </a:pPr>
            <a:r>
              <a:rPr lang="pt-BR" dirty="0"/>
              <a:t>Usado na formulação de problemas de engenharia </a:t>
            </a:r>
            <a:r>
              <a:rPr lang="pt-BR" dirty="0">
                <a:sym typeface="Wingdings" pitchFamily="2" charset="2"/>
              </a:rPr>
              <a:t> </a:t>
            </a:r>
            <a:r>
              <a:rPr lang="pt-BR" b="1" dirty="0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modelos matemáticos</a:t>
            </a:r>
            <a:endParaRPr lang="pt-BR" dirty="0">
              <a:sym typeface="Wingdings" pitchFamily="2" charset="2"/>
            </a:endParaRPr>
          </a:p>
          <a:p>
            <a:pPr>
              <a:lnSpc>
                <a:spcPct val="120000"/>
              </a:lnSpc>
              <a:defRPr/>
            </a:pPr>
            <a:r>
              <a:rPr lang="pt-BR" sz="2800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Conhecimento Subjetivo</a:t>
            </a:r>
            <a:endParaRPr lang="pt-BR" sz="2800" dirty="0"/>
          </a:p>
          <a:p>
            <a:pPr lvl="1">
              <a:lnSpc>
                <a:spcPct val="120000"/>
              </a:lnSpc>
              <a:defRPr/>
            </a:pPr>
            <a:r>
              <a:rPr lang="pt-BR" dirty="0"/>
              <a:t>Representa a </a:t>
            </a:r>
            <a:r>
              <a:rPr lang="pt-BR" b="1" dirty="0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informação </a:t>
            </a:r>
            <a:r>
              <a:rPr lang="pt-BR" b="1" dirty="0" err="1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lingüística</a:t>
            </a:r>
            <a:r>
              <a:rPr lang="pt-BR" dirty="0"/>
              <a:t> que é geralmente impossível de quantificar via matemática tradicional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95" name="Rectangle 31"/>
          <p:cNvSpPr>
            <a:spLocks noGrp="1" noChangeArrowheads="1"/>
          </p:cNvSpPr>
          <p:nvPr>
            <p:ph type="title"/>
          </p:nvPr>
        </p:nvSpPr>
        <p:spPr>
          <a:xfrm>
            <a:off x="144463" y="381000"/>
            <a:ext cx="8748712" cy="914400"/>
          </a:xfrm>
        </p:spPr>
        <p:txBody>
          <a:bodyPr/>
          <a:lstStyle/>
          <a:p>
            <a:pPr>
              <a:defRPr/>
            </a:pPr>
            <a:r>
              <a:rPr lang="pt-BR" sz="4000"/>
              <a:t>SISTEMA DE INFERÊNCIA FUZZY</a:t>
            </a:r>
            <a:endParaRPr lang="pt-BR"/>
          </a:p>
        </p:txBody>
      </p:sp>
      <p:graphicFrame>
        <p:nvGraphicFramePr>
          <p:cNvPr id="134147" name="Object 0"/>
          <p:cNvGraphicFramePr>
            <a:graphicFrameLocks noChangeAspect="1"/>
          </p:cNvGraphicFramePr>
          <p:nvPr/>
        </p:nvGraphicFramePr>
        <p:xfrm>
          <a:off x="533400" y="1295400"/>
          <a:ext cx="838041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8" name="Equação" r:id="rId3" imgW="4787900" imgH="241300" progId="Equation.3">
                  <p:embed/>
                </p:oleObj>
              </mc:Choice>
              <mc:Fallback>
                <p:oleObj name="Equação" r:id="rId3" imgW="4787900" imgH="2413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95400"/>
                        <a:ext cx="8380413" cy="4206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905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4148" name="Group 40"/>
          <p:cNvGrpSpPr>
            <a:grpSpLocks/>
          </p:cNvGrpSpPr>
          <p:nvPr/>
        </p:nvGrpSpPr>
        <p:grpSpPr bwMode="auto">
          <a:xfrm>
            <a:off x="144463" y="2535238"/>
            <a:ext cx="3965575" cy="3022600"/>
            <a:chOff x="91" y="1597"/>
            <a:chExt cx="2498" cy="1904"/>
          </a:xfrm>
        </p:grpSpPr>
        <p:graphicFrame>
          <p:nvGraphicFramePr>
            <p:cNvPr id="134173" name="Object 1"/>
            <p:cNvGraphicFramePr>
              <a:graphicFrameLocks noChangeAspect="1"/>
            </p:cNvGraphicFramePr>
            <p:nvPr/>
          </p:nvGraphicFramePr>
          <p:xfrm>
            <a:off x="91" y="1740"/>
            <a:ext cx="2498" cy="17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399" name="Documento" r:id="rId5" imgW="2634996" imgH="1857756" progId="Word.Document.8">
                    <p:embed/>
                  </p:oleObj>
                </mc:Choice>
                <mc:Fallback>
                  <p:oleObj name="Documento" r:id="rId5" imgW="2634996" imgH="1857756" progId="Word.Document.8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" y="1740"/>
                          <a:ext cx="2498" cy="17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4174" name="Group 36"/>
            <p:cNvGrpSpPr>
              <a:grpSpLocks noChangeAspect="1"/>
            </p:cNvGrpSpPr>
            <p:nvPr/>
          </p:nvGrpSpPr>
          <p:grpSpPr bwMode="auto">
            <a:xfrm>
              <a:off x="97" y="1597"/>
              <a:ext cx="418" cy="568"/>
              <a:chOff x="1284" y="876"/>
              <a:chExt cx="515" cy="700"/>
            </a:xfrm>
          </p:grpSpPr>
          <p:sp>
            <p:nvSpPr>
              <p:cNvPr id="702501" name="Line 37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296" y="924"/>
                <a:ext cx="426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pt-B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4176" name="Text Box 38"/>
              <p:cNvSpPr txBox="1">
                <a:spLocks noChangeAspect="1" noChangeArrowheads="1"/>
              </p:cNvSpPr>
              <p:nvPr/>
            </p:nvSpPr>
            <p:spPr bwMode="auto">
              <a:xfrm>
                <a:off x="1284" y="1056"/>
                <a:ext cx="240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3200">
                    <a:solidFill>
                      <a:schemeClr val="accent2"/>
                    </a:solidFill>
                    <a:latin typeface="Arial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rgbClr val="FF0000"/>
                    </a:solidFill>
                    <a:latin typeface="Arial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pt-BR" altLang="pt-BR" sz="2400">
                    <a:solidFill>
                      <a:srgbClr val="000000"/>
                    </a:solidFill>
                  </a:rPr>
                  <a:t> </a:t>
                </a:r>
                <a:r>
                  <a:rPr lang="pt-BR" altLang="pt-BR" sz="2400">
                    <a:solidFill>
                      <a:srgbClr val="000000"/>
                    </a:solidFill>
                    <a:sym typeface="Symbol" pitchFamily="18" charset="2"/>
                  </a:rPr>
                  <a:t></a:t>
                </a:r>
                <a:endParaRPr lang="pt-BR" altLang="pt-BR" sz="1000" b="0">
                  <a:solidFill>
                    <a:srgbClr val="000000"/>
                  </a:solidFill>
                  <a:sym typeface="Symbol" pitchFamily="18" charset="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1000" b="0">
                  <a:solidFill>
                    <a:srgbClr val="000000"/>
                  </a:solidFill>
                  <a:sym typeface="Symbol" pitchFamily="18" charset="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1000" b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34177" name="Text Box 39"/>
              <p:cNvSpPr txBox="1">
                <a:spLocks noChangeAspect="1" noChangeArrowheads="1"/>
              </p:cNvSpPr>
              <p:nvPr/>
            </p:nvSpPr>
            <p:spPr bwMode="auto">
              <a:xfrm>
                <a:off x="1540" y="876"/>
                <a:ext cx="259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sz="3200">
                    <a:solidFill>
                      <a:schemeClr val="accent2"/>
                    </a:solidFill>
                    <a:latin typeface="Arial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rgbClr val="FF0000"/>
                    </a:solidFill>
                    <a:latin typeface="Arial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pt-BR" altLang="pt-BR" sz="240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pt-BR" altLang="pt-BR" sz="1000" b="0">
                  <a:solidFill>
                    <a:srgbClr val="0000FF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34149" name="Group 51"/>
          <p:cNvGrpSpPr>
            <a:grpSpLocks/>
          </p:cNvGrpSpPr>
          <p:nvPr/>
        </p:nvGrpSpPr>
        <p:grpSpPr bwMode="auto">
          <a:xfrm>
            <a:off x="4186238" y="1930400"/>
            <a:ext cx="4857750" cy="4927600"/>
            <a:chOff x="2637" y="1216"/>
            <a:chExt cx="3060" cy="3104"/>
          </a:xfrm>
        </p:grpSpPr>
        <p:grpSp>
          <p:nvGrpSpPr>
            <p:cNvPr id="134150" name="Group 49"/>
            <p:cNvGrpSpPr>
              <a:grpSpLocks/>
            </p:cNvGrpSpPr>
            <p:nvPr/>
          </p:nvGrpSpPr>
          <p:grpSpPr bwMode="auto">
            <a:xfrm>
              <a:off x="2637" y="1216"/>
              <a:ext cx="3060" cy="3104"/>
              <a:chOff x="2637" y="1216"/>
              <a:chExt cx="3060" cy="3104"/>
            </a:xfrm>
          </p:grpSpPr>
          <p:sp>
            <p:nvSpPr>
              <p:cNvPr id="702486" name="Line 22"/>
              <p:cNvSpPr>
                <a:spLocks noChangeAspect="1" noChangeShapeType="1"/>
              </p:cNvSpPr>
              <p:nvPr/>
            </p:nvSpPr>
            <p:spPr bwMode="auto">
              <a:xfrm>
                <a:off x="3980" y="3428"/>
                <a:ext cx="184" cy="6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pt-B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02487" name="Line 23"/>
              <p:cNvSpPr>
                <a:spLocks noChangeAspect="1" noChangeShapeType="1"/>
              </p:cNvSpPr>
              <p:nvPr/>
            </p:nvSpPr>
            <p:spPr bwMode="auto">
              <a:xfrm flipH="1">
                <a:off x="3762" y="3442"/>
                <a:ext cx="218" cy="6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pt-B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02490" name="Line 26"/>
              <p:cNvSpPr>
                <a:spLocks noChangeAspect="1" noChangeShapeType="1"/>
              </p:cNvSpPr>
              <p:nvPr/>
            </p:nvSpPr>
            <p:spPr bwMode="auto">
              <a:xfrm flipH="1">
                <a:off x="3762" y="3959"/>
                <a:ext cx="34" cy="96"/>
              </a:xfrm>
              <a:prstGeom prst="line">
                <a:avLst/>
              </a:prstGeom>
              <a:noFill/>
              <a:ln w="25400">
                <a:solidFill>
                  <a:srgbClr val="CC66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pt-B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pic>
            <p:nvPicPr>
              <p:cNvPr id="134157" name="Picture 5" descr="veiculo_sets"/>
              <p:cNvPicPr preferRelativeResize="0"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099" r="3149"/>
              <a:stretch>
                <a:fillRect/>
              </a:stretch>
            </p:blipFill>
            <p:spPr bwMode="auto">
              <a:xfrm>
                <a:off x="2637" y="1216"/>
                <a:ext cx="3060" cy="3104"/>
              </a:xfrm>
              <a:prstGeom prst="rect">
                <a:avLst/>
              </a:prstGeom>
              <a:solidFill>
                <a:srgbClr val="FF9999"/>
              </a:solidFill>
              <a:ln w="25400">
                <a:solidFill>
                  <a:srgbClr val="FFCC00"/>
                </a:solidFill>
                <a:miter lim="800000"/>
                <a:headEnd/>
                <a:tailEnd/>
              </a:ln>
            </p:spPr>
          </p:pic>
          <p:sp>
            <p:nvSpPr>
              <p:cNvPr id="702476" name="Line 12"/>
              <p:cNvSpPr>
                <a:spLocks noChangeAspect="1" noChangeShapeType="1"/>
              </p:cNvSpPr>
              <p:nvPr/>
            </p:nvSpPr>
            <p:spPr bwMode="auto">
              <a:xfrm>
                <a:off x="4105" y="1626"/>
                <a:ext cx="1" cy="39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pt-B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02477" name="Line 13"/>
              <p:cNvSpPr>
                <a:spLocks noChangeAspect="1" noChangeShapeType="1"/>
              </p:cNvSpPr>
              <p:nvPr/>
            </p:nvSpPr>
            <p:spPr bwMode="auto">
              <a:xfrm>
                <a:off x="4203" y="2598"/>
                <a:ext cx="0" cy="4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pt-B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02478" name="Text Box 14"/>
              <p:cNvSpPr txBox="1">
                <a:spLocks noChangeAspect="1" noChangeArrowheads="1"/>
              </p:cNvSpPr>
              <p:nvPr/>
            </p:nvSpPr>
            <p:spPr bwMode="auto">
              <a:xfrm>
                <a:off x="2640" y="2787"/>
                <a:ext cx="207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lang="pt-BR" sz="1400" i="0">
                    <a:solidFill>
                      <a:srgbClr val="00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.2</a:t>
                </a:r>
                <a:endParaRPr lang="pt-BR" sz="1400" i="0">
                  <a:solidFill>
                    <a:srgbClr val="0066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702479" name="Line 15"/>
              <p:cNvSpPr>
                <a:spLocks noChangeAspect="1" noChangeShapeType="1"/>
              </p:cNvSpPr>
              <p:nvPr/>
            </p:nvSpPr>
            <p:spPr bwMode="auto">
              <a:xfrm>
                <a:off x="4364" y="2428"/>
                <a:ext cx="198" cy="585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pt-B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02480" name="Line 16"/>
              <p:cNvSpPr>
                <a:spLocks noChangeShapeType="1"/>
              </p:cNvSpPr>
              <p:nvPr/>
            </p:nvSpPr>
            <p:spPr bwMode="auto">
              <a:xfrm flipH="1">
                <a:off x="4177" y="2428"/>
                <a:ext cx="188" cy="585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pt-B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02481" name="Line 17"/>
              <p:cNvSpPr>
                <a:spLocks noChangeAspect="1" noChangeShapeType="1"/>
              </p:cNvSpPr>
              <p:nvPr/>
            </p:nvSpPr>
            <p:spPr bwMode="auto">
              <a:xfrm flipH="1">
                <a:off x="2836" y="2925"/>
                <a:ext cx="13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pt-B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02482" name="Line 18"/>
              <p:cNvSpPr>
                <a:spLocks noChangeAspect="1" noChangeShapeType="1"/>
              </p:cNvSpPr>
              <p:nvPr/>
            </p:nvSpPr>
            <p:spPr bwMode="auto">
              <a:xfrm>
                <a:off x="4149" y="1400"/>
                <a:ext cx="174" cy="612"/>
              </a:xfrm>
              <a:prstGeom prst="line">
                <a:avLst/>
              </a:prstGeom>
              <a:noFill/>
              <a:ln w="19050">
                <a:solidFill>
                  <a:srgbClr val="006699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pt-B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02483" name="Line 19"/>
              <p:cNvSpPr>
                <a:spLocks noChangeAspect="1" noChangeShapeType="1"/>
              </p:cNvSpPr>
              <p:nvPr/>
            </p:nvSpPr>
            <p:spPr bwMode="auto">
              <a:xfrm flipH="1">
                <a:off x="4051" y="1390"/>
                <a:ext cx="92" cy="622"/>
              </a:xfrm>
              <a:prstGeom prst="line">
                <a:avLst/>
              </a:prstGeom>
              <a:noFill/>
              <a:ln w="19050">
                <a:solidFill>
                  <a:srgbClr val="006699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pt-B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02484" name="Line 20"/>
              <p:cNvSpPr>
                <a:spLocks noChangeAspect="1" noChangeShapeType="1"/>
              </p:cNvSpPr>
              <p:nvPr/>
            </p:nvSpPr>
            <p:spPr bwMode="auto">
              <a:xfrm flipH="1">
                <a:off x="2897" y="1624"/>
                <a:ext cx="12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pt-B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02485" name="Text Box 21"/>
              <p:cNvSpPr txBox="1">
                <a:spLocks noChangeAspect="1" noChangeArrowheads="1"/>
              </p:cNvSpPr>
              <p:nvPr/>
            </p:nvSpPr>
            <p:spPr bwMode="auto">
              <a:xfrm>
                <a:off x="2652" y="1488"/>
                <a:ext cx="207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lang="pt-BR" sz="1400" i="0">
                    <a:solidFill>
                      <a:srgbClr val="0066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.6</a:t>
                </a:r>
              </a:p>
            </p:txBody>
          </p:sp>
          <p:sp>
            <p:nvSpPr>
              <p:cNvPr id="702488" name="Line 24"/>
              <p:cNvSpPr>
                <a:spLocks noChangeAspect="1" noChangeShapeType="1"/>
              </p:cNvSpPr>
              <p:nvPr/>
            </p:nvSpPr>
            <p:spPr bwMode="auto">
              <a:xfrm flipH="1">
                <a:off x="2891" y="3966"/>
                <a:ext cx="9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pt-B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02489" name="Text Box 25"/>
              <p:cNvSpPr txBox="1">
                <a:spLocks noChangeAspect="1" noChangeArrowheads="1"/>
              </p:cNvSpPr>
              <p:nvPr/>
            </p:nvSpPr>
            <p:spPr bwMode="auto">
              <a:xfrm>
                <a:off x="2645" y="3826"/>
                <a:ext cx="207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>
                <a:spAutoFit/>
              </a:bodyPr>
              <a:lstStyle/>
              <a:p>
                <a:pPr>
                  <a:buFontTx/>
                  <a:buNone/>
                  <a:defRPr/>
                </a:pPr>
                <a:r>
                  <a:rPr lang="pt-BR" sz="1400" i="0">
                    <a:solidFill>
                      <a:srgbClr val="CC66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.2</a:t>
                </a:r>
                <a:endParaRPr lang="pt-BR" sz="1400" i="0">
                  <a:solidFill>
                    <a:srgbClr val="0066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702491" name="Line 27"/>
              <p:cNvSpPr>
                <a:spLocks noChangeAspect="1" noChangeShapeType="1"/>
              </p:cNvSpPr>
              <p:nvPr/>
            </p:nvSpPr>
            <p:spPr bwMode="auto">
              <a:xfrm>
                <a:off x="3803" y="3966"/>
                <a:ext cx="333" cy="0"/>
              </a:xfrm>
              <a:prstGeom prst="line">
                <a:avLst/>
              </a:prstGeom>
              <a:noFill/>
              <a:ln w="25400">
                <a:solidFill>
                  <a:srgbClr val="CC66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pt-B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02492" name="Line 28"/>
              <p:cNvSpPr>
                <a:spLocks noChangeAspect="1" noChangeShapeType="1"/>
              </p:cNvSpPr>
              <p:nvPr/>
            </p:nvSpPr>
            <p:spPr bwMode="auto">
              <a:xfrm>
                <a:off x="4136" y="3966"/>
                <a:ext cx="28" cy="89"/>
              </a:xfrm>
              <a:prstGeom prst="line">
                <a:avLst/>
              </a:prstGeom>
              <a:noFill/>
              <a:ln w="25400">
                <a:solidFill>
                  <a:srgbClr val="CC66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pt-B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02506" name="Line 42"/>
              <p:cNvSpPr>
                <a:spLocks noChangeAspect="1" noChangeShapeType="1"/>
              </p:cNvSpPr>
              <p:nvPr/>
            </p:nvSpPr>
            <p:spPr bwMode="auto">
              <a:xfrm rot="2280000">
                <a:off x="3777" y="3966"/>
                <a:ext cx="28" cy="89"/>
              </a:xfrm>
              <a:prstGeom prst="line">
                <a:avLst/>
              </a:prstGeom>
              <a:noFill/>
              <a:ln w="25400">
                <a:solidFill>
                  <a:srgbClr val="CC66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pt-B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34151" name="Group 50"/>
            <p:cNvGrpSpPr>
              <a:grpSpLocks/>
            </p:cNvGrpSpPr>
            <p:nvPr/>
          </p:nvGrpSpPr>
          <p:grpSpPr bwMode="auto">
            <a:xfrm>
              <a:off x="3819" y="3444"/>
              <a:ext cx="298" cy="521"/>
              <a:chOff x="3819" y="3444"/>
              <a:chExt cx="298" cy="521"/>
            </a:xfrm>
          </p:grpSpPr>
          <p:sp>
            <p:nvSpPr>
              <p:cNvPr id="702509" name="Line 45"/>
              <p:cNvSpPr>
                <a:spLocks noChangeAspect="1" noChangeShapeType="1"/>
              </p:cNvSpPr>
              <p:nvPr/>
            </p:nvSpPr>
            <p:spPr bwMode="auto">
              <a:xfrm rot="21420000">
                <a:off x="3990" y="3444"/>
                <a:ext cx="127" cy="5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pt-B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02510" name="Line 46"/>
              <p:cNvSpPr>
                <a:spLocks noChangeAspect="1" noChangeShapeType="1"/>
              </p:cNvSpPr>
              <p:nvPr/>
            </p:nvSpPr>
            <p:spPr bwMode="auto">
              <a:xfrm rot="120000" flipH="1">
                <a:off x="3819" y="3456"/>
                <a:ext cx="150" cy="50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pt-B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917" name="Rectangle 21"/>
          <p:cNvSpPr>
            <a:spLocks noGrp="1" noChangeArrowheads="1"/>
          </p:cNvSpPr>
          <p:nvPr>
            <p:ph type="title"/>
          </p:nvPr>
        </p:nvSpPr>
        <p:spPr>
          <a:xfrm>
            <a:off x="266700" y="381000"/>
            <a:ext cx="8604250" cy="914400"/>
          </a:xfrm>
        </p:spPr>
        <p:txBody>
          <a:bodyPr/>
          <a:lstStyle/>
          <a:p>
            <a:pPr>
              <a:defRPr/>
            </a:pPr>
            <a:r>
              <a:rPr lang="pt-BR" sz="4000"/>
              <a:t>SISTEMA DE INFERÊNCIA FUZZY</a:t>
            </a:r>
            <a:endParaRPr lang="pt-BR"/>
          </a:p>
        </p:txBody>
      </p:sp>
      <p:grpSp>
        <p:nvGrpSpPr>
          <p:cNvPr id="135171" name="Group 53"/>
          <p:cNvGrpSpPr>
            <a:grpSpLocks/>
          </p:cNvGrpSpPr>
          <p:nvPr/>
        </p:nvGrpSpPr>
        <p:grpSpPr bwMode="auto">
          <a:xfrm>
            <a:off x="4224338" y="1930400"/>
            <a:ext cx="4876800" cy="4927600"/>
            <a:chOff x="2688" y="1216"/>
            <a:chExt cx="3072" cy="3104"/>
          </a:xfrm>
        </p:grpSpPr>
        <p:pic>
          <p:nvPicPr>
            <p:cNvPr id="135179" name="Picture 31" descr="veiculo_set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099" r="3149"/>
            <a:stretch>
              <a:fillRect/>
            </a:stretch>
          </p:blipFill>
          <p:spPr bwMode="auto">
            <a:xfrm>
              <a:off x="2700" y="1216"/>
              <a:ext cx="3060" cy="3104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rgbClr val="FFCC00"/>
              </a:solidFill>
              <a:miter lim="800000"/>
              <a:headEnd/>
              <a:tailEnd/>
            </a:ln>
          </p:spPr>
        </p:pic>
        <p:sp>
          <p:nvSpPr>
            <p:cNvPr id="720928" name="Line 32"/>
            <p:cNvSpPr>
              <a:spLocks noChangeAspect="1" noChangeShapeType="1"/>
            </p:cNvSpPr>
            <p:nvPr/>
          </p:nvSpPr>
          <p:spPr bwMode="auto">
            <a:xfrm>
              <a:off x="4168" y="1656"/>
              <a:ext cx="0" cy="3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0929" name="Line 33"/>
            <p:cNvSpPr>
              <a:spLocks noChangeAspect="1" noChangeShapeType="1"/>
            </p:cNvSpPr>
            <p:nvPr/>
          </p:nvSpPr>
          <p:spPr bwMode="auto">
            <a:xfrm>
              <a:off x="4266" y="2598"/>
              <a:ext cx="0" cy="4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0930" name="Text Box 34"/>
            <p:cNvSpPr txBox="1">
              <a:spLocks noChangeAspect="1" noChangeArrowheads="1"/>
            </p:cNvSpPr>
            <p:nvPr/>
          </p:nvSpPr>
          <p:spPr bwMode="auto">
            <a:xfrm>
              <a:off x="2704" y="1734"/>
              <a:ext cx="194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 sz="1200" i="0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.4</a:t>
              </a:r>
              <a:endParaRPr lang="pt-BR" sz="1400" i="0">
                <a:solidFill>
                  <a:srgbClr val="0066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20931" name="Line 35"/>
            <p:cNvSpPr>
              <a:spLocks noChangeAspect="1" noChangeShapeType="1"/>
            </p:cNvSpPr>
            <p:nvPr/>
          </p:nvSpPr>
          <p:spPr bwMode="auto">
            <a:xfrm>
              <a:off x="3969" y="1396"/>
              <a:ext cx="279" cy="627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0932" name="Line 36"/>
            <p:cNvSpPr>
              <a:spLocks noChangeShapeType="1"/>
            </p:cNvSpPr>
            <p:nvPr/>
          </p:nvSpPr>
          <p:spPr bwMode="auto">
            <a:xfrm flipH="1">
              <a:off x="3765" y="1403"/>
              <a:ext cx="204" cy="62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0933" name="Line 37"/>
            <p:cNvSpPr>
              <a:spLocks noChangeAspect="1" noChangeShapeType="1"/>
            </p:cNvSpPr>
            <p:nvPr/>
          </p:nvSpPr>
          <p:spPr bwMode="auto">
            <a:xfrm flipH="1" flipV="1">
              <a:off x="3001" y="1835"/>
              <a:ext cx="11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0934" name="Text Box 38"/>
            <p:cNvSpPr txBox="1">
              <a:spLocks noChangeAspect="1" noChangeArrowheads="1"/>
            </p:cNvSpPr>
            <p:nvPr/>
          </p:nvSpPr>
          <p:spPr bwMode="auto">
            <a:xfrm>
              <a:off x="2691" y="2825"/>
              <a:ext cx="194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 sz="1200" i="0">
                  <a:solidFill>
                    <a:srgbClr val="00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.2</a:t>
              </a:r>
              <a:endParaRPr lang="pt-BR" sz="1200" i="0">
                <a:solidFill>
                  <a:srgbClr val="0066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20935" name="Line 39"/>
            <p:cNvSpPr>
              <a:spLocks noChangeAspect="1" noChangeShapeType="1"/>
            </p:cNvSpPr>
            <p:nvPr/>
          </p:nvSpPr>
          <p:spPr bwMode="auto">
            <a:xfrm>
              <a:off x="4427" y="2428"/>
              <a:ext cx="198" cy="585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0936" name="Line 40"/>
            <p:cNvSpPr>
              <a:spLocks noChangeShapeType="1"/>
            </p:cNvSpPr>
            <p:nvPr/>
          </p:nvSpPr>
          <p:spPr bwMode="auto">
            <a:xfrm flipH="1">
              <a:off x="4228" y="2428"/>
              <a:ext cx="199" cy="585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0937" name="Line 41"/>
            <p:cNvSpPr>
              <a:spLocks noChangeAspect="1" noChangeShapeType="1"/>
            </p:cNvSpPr>
            <p:nvPr/>
          </p:nvSpPr>
          <p:spPr bwMode="auto">
            <a:xfrm flipH="1">
              <a:off x="2889" y="2925"/>
              <a:ext cx="13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0938" name="Line 42"/>
            <p:cNvSpPr>
              <a:spLocks noChangeAspect="1" noChangeShapeType="1"/>
            </p:cNvSpPr>
            <p:nvPr/>
          </p:nvSpPr>
          <p:spPr bwMode="auto">
            <a:xfrm>
              <a:off x="3724" y="3427"/>
              <a:ext cx="306" cy="6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0939" name="Line 43"/>
            <p:cNvSpPr>
              <a:spLocks noChangeAspect="1" noChangeShapeType="1"/>
            </p:cNvSpPr>
            <p:nvPr/>
          </p:nvSpPr>
          <p:spPr bwMode="auto">
            <a:xfrm rot="60000" flipH="1">
              <a:off x="3322" y="3432"/>
              <a:ext cx="394" cy="6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0940" name="Text Box 44"/>
            <p:cNvSpPr txBox="1">
              <a:spLocks noChangeAspect="1" noChangeArrowheads="1"/>
            </p:cNvSpPr>
            <p:nvPr/>
          </p:nvSpPr>
          <p:spPr bwMode="auto">
            <a:xfrm>
              <a:off x="2688" y="3854"/>
              <a:ext cx="194" cy="17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 sz="1200" i="0">
                  <a:solidFill>
                    <a:srgbClr val="CC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.2</a:t>
              </a:r>
              <a:endParaRPr lang="pt-BR" sz="1200" i="0">
                <a:solidFill>
                  <a:srgbClr val="0066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20941" name="Line 45"/>
            <p:cNvSpPr>
              <a:spLocks noChangeAspect="1" noChangeShapeType="1"/>
            </p:cNvSpPr>
            <p:nvPr/>
          </p:nvSpPr>
          <p:spPr bwMode="auto">
            <a:xfrm flipH="1">
              <a:off x="2838" y="3966"/>
              <a:ext cx="5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0942" name="Line 46"/>
            <p:cNvSpPr>
              <a:spLocks noChangeAspect="1" noChangeShapeType="1"/>
            </p:cNvSpPr>
            <p:nvPr/>
          </p:nvSpPr>
          <p:spPr bwMode="auto">
            <a:xfrm flipH="1">
              <a:off x="3321" y="3959"/>
              <a:ext cx="68" cy="96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0943" name="Line 47"/>
            <p:cNvSpPr>
              <a:spLocks noChangeAspect="1" noChangeShapeType="1"/>
            </p:cNvSpPr>
            <p:nvPr/>
          </p:nvSpPr>
          <p:spPr bwMode="auto">
            <a:xfrm>
              <a:off x="3382" y="3966"/>
              <a:ext cx="600" cy="0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0944" name="Line 48"/>
            <p:cNvSpPr>
              <a:spLocks noChangeAspect="1" noChangeShapeType="1"/>
            </p:cNvSpPr>
            <p:nvPr/>
          </p:nvSpPr>
          <p:spPr bwMode="auto">
            <a:xfrm>
              <a:off x="3982" y="3966"/>
              <a:ext cx="47" cy="89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135172" name="Object 0"/>
          <p:cNvGraphicFramePr>
            <a:graphicFrameLocks noChangeAspect="1"/>
          </p:cNvGraphicFramePr>
          <p:nvPr/>
        </p:nvGraphicFramePr>
        <p:xfrm>
          <a:off x="366713" y="1295400"/>
          <a:ext cx="862488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2" name="Equação" r:id="rId4" imgW="4927600" imgH="241300" progId="Equation.3">
                  <p:embed/>
                </p:oleObj>
              </mc:Choice>
              <mc:Fallback>
                <p:oleObj name="Equação" r:id="rId4" imgW="4927600" imgH="2413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1295400"/>
                        <a:ext cx="8624887" cy="4206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905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5173" name="Group 60"/>
          <p:cNvGrpSpPr>
            <a:grpSpLocks/>
          </p:cNvGrpSpPr>
          <p:nvPr/>
        </p:nvGrpSpPr>
        <p:grpSpPr bwMode="auto">
          <a:xfrm>
            <a:off x="71438" y="2535238"/>
            <a:ext cx="3965575" cy="3022600"/>
            <a:chOff x="45" y="1597"/>
            <a:chExt cx="2598" cy="1799"/>
          </a:xfrm>
        </p:grpSpPr>
        <p:graphicFrame>
          <p:nvGraphicFramePr>
            <p:cNvPr id="135174" name="Object 1"/>
            <p:cNvGraphicFramePr>
              <a:graphicFrameLocks noChangeAspect="1"/>
            </p:cNvGraphicFramePr>
            <p:nvPr/>
          </p:nvGraphicFramePr>
          <p:xfrm>
            <a:off x="45" y="1758"/>
            <a:ext cx="2598" cy="1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23" name="Documento" r:id="rId6" imgW="2634996" imgH="1857756" progId="Word.Document.8">
                    <p:embed/>
                  </p:oleObj>
                </mc:Choice>
                <mc:Fallback>
                  <p:oleObj name="Documento" r:id="rId6" imgW="2634996" imgH="1857756" progId="Word.Document.8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" y="1758"/>
                          <a:ext cx="2598" cy="1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5175" name="Group 56"/>
            <p:cNvGrpSpPr>
              <a:grpSpLocks noChangeAspect="1"/>
            </p:cNvGrpSpPr>
            <p:nvPr/>
          </p:nvGrpSpPr>
          <p:grpSpPr bwMode="auto">
            <a:xfrm>
              <a:off x="97" y="1597"/>
              <a:ext cx="426" cy="545"/>
              <a:chOff x="1284" y="876"/>
              <a:chExt cx="525" cy="672"/>
            </a:xfrm>
          </p:grpSpPr>
          <p:sp>
            <p:nvSpPr>
              <p:cNvPr id="720953" name="Line 57"/>
              <p:cNvSpPr>
                <a:spLocks noChangeAspect="1" noChangeShapeType="1"/>
              </p:cNvSpPr>
              <p:nvPr/>
            </p:nvSpPr>
            <p:spPr bwMode="auto">
              <a:xfrm flipH="1" flipV="1">
                <a:off x="1296" y="924"/>
                <a:ext cx="429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>
                  <a:defRPr/>
                </a:pPr>
                <a:endParaRPr lang="pt-BR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5177" name="Text Box 58"/>
              <p:cNvSpPr txBox="1">
                <a:spLocks noChangeAspect="1" noChangeArrowheads="1"/>
              </p:cNvSpPr>
              <p:nvPr/>
            </p:nvSpPr>
            <p:spPr bwMode="auto">
              <a:xfrm>
                <a:off x="1284" y="1056"/>
                <a:ext cx="239" cy="4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3200">
                    <a:solidFill>
                      <a:schemeClr val="accent2"/>
                    </a:solidFill>
                    <a:latin typeface="Arial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rgbClr val="FF0000"/>
                    </a:solidFill>
                    <a:latin typeface="Arial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pt-BR" altLang="pt-BR" sz="2400">
                    <a:solidFill>
                      <a:srgbClr val="000000"/>
                    </a:solidFill>
                  </a:rPr>
                  <a:t> </a:t>
                </a:r>
                <a:r>
                  <a:rPr lang="pt-BR" altLang="pt-BR" sz="2400">
                    <a:solidFill>
                      <a:srgbClr val="000000"/>
                    </a:solidFill>
                    <a:sym typeface="Symbol" pitchFamily="18" charset="2"/>
                  </a:rPr>
                  <a:t></a:t>
                </a:r>
                <a:endParaRPr lang="pt-BR" altLang="pt-BR" sz="1000" b="0">
                  <a:solidFill>
                    <a:srgbClr val="000000"/>
                  </a:solidFill>
                  <a:sym typeface="Symbol" pitchFamily="18" charset="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1000" b="0">
                  <a:solidFill>
                    <a:srgbClr val="000000"/>
                  </a:solidFill>
                  <a:sym typeface="Symbol" pitchFamily="18" charset="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pt-BR" altLang="pt-BR" sz="1000" b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35178" name="Text Box 59"/>
              <p:cNvSpPr txBox="1">
                <a:spLocks noChangeAspect="1" noChangeArrowheads="1"/>
              </p:cNvSpPr>
              <p:nvPr/>
            </p:nvSpPr>
            <p:spPr bwMode="auto">
              <a:xfrm>
                <a:off x="1540" y="876"/>
                <a:ext cx="269" cy="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sz="3200">
                    <a:solidFill>
                      <a:schemeClr val="accent2"/>
                    </a:solidFill>
                    <a:latin typeface="Arial" charset="0"/>
                  </a:defRPr>
                </a:lvl1pPr>
                <a:lvl2pPr marL="742950" indent="-285750"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rgbClr val="FF0000"/>
                    </a:solidFill>
                    <a:latin typeface="Arial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hlink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pt-BR" altLang="pt-BR" sz="2400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endParaRPr lang="pt-BR" altLang="pt-BR" sz="1000" b="0">
                  <a:solidFill>
                    <a:srgbClr val="0000FF"/>
                  </a:solidFill>
                  <a:latin typeface="Times New Roman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458200" cy="609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pt-BR" b="1"/>
              <a:t>União dos consequentes de cada regra</a:t>
            </a:r>
            <a:endParaRPr lang="pt-BR" b="1">
              <a:solidFill>
                <a:schemeClr val="tx1"/>
              </a:solidFill>
            </a:endParaRPr>
          </a:p>
          <a:p>
            <a:pPr>
              <a:buFontTx/>
              <a:buNone/>
              <a:defRPr/>
            </a:pPr>
            <a:r>
              <a:rPr lang="pt-BR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endParaRPr lang="pt-BR" sz="24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06658" name="Rectangle 98"/>
          <p:cNvSpPr>
            <a:spLocks noGrp="1" noChangeArrowheads="1"/>
          </p:cNvSpPr>
          <p:nvPr>
            <p:ph type="title"/>
          </p:nvPr>
        </p:nvSpPr>
        <p:spPr>
          <a:xfrm>
            <a:off x="190500" y="381000"/>
            <a:ext cx="8675688" cy="914400"/>
          </a:xfrm>
        </p:spPr>
        <p:txBody>
          <a:bodyPr/>
          <a:lstStyle/>
          <a:p>
            <a:pPr>
              <a:defRPr/>
            </a:pPr>
            <a:r>
              <a:rPr lang="pt-BR" sz="4000"/>
              <a:t>SISTEMA DE INFERÊNCIA FUZZY</a:t>
            </a:r>
            <a:endParaRPr lang="pt-BR"/>
          </a:p>
        </p:txBody>
      </p:sp>
      <p:pic>
        <p:nvPicPr>
          <p:cNvPr id="136196" name="Picture 8" descr="veiculo_s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99" t="66150"/>
          <a:stretch>
            <a:fillRect/>
          </a:stretch>
        </p:blipFill>
        <p:spPr bwMode="auto">
          <a:xfrm>
            <a:off x="1992313" y="1962150"/>
            <a:ext cx="5146675" cy="2000250"/>
          </a:xfrm>
          <a:prstGeom prst="rect">
            <a:avLst/>
          </a:prstGeom>
          <a:solidFill>
            <a:srgbClr val="FF9999"/>
          </a:solidFill>
          <a:ln w="9525">
            <a:solidFill>
              <a:srgbClr val="FFCC00"/>
            </a:solidFill>
            <a:miter lim="800000"/>
            <a:headEnd/>
            <a:tailEnd/>
          </a:ln>
        </p:spPr>
      </p:pic>
      <p:sp>
        <p:nvSpPr>
          <p:cNvPr id="706585" name="Line 25"/>
          <p:cNvSpPr>
            <a:spLocks noChangeAspect="1" noChangeShapeType="1"/>
          </p:cNvSpPr>
          <p:nvPr/>
        </p:nvSpPr>
        <p:spPr bwMode="auto">
          <a:xfrm>
            <a:off x="3627438" y="2238375"/>
            <a:ext cx="485775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6586" name="Line 26"/>
          <p:cNvSpPr>
            <a:spLocks noChangeAspect="1" noChangeShapeType="1"/>
          </p:cNvSpPr>
          <p:nvPr/>
        </p:nvSpPr>
        <p:spPr bwMode="auto">
          <a:xfrm flipH="1">
            <a:off x="2989263" y="2249488"/>
            <a:ext cx="638175" cy="12080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6587" name="Line 27"/>
          <p:cNvSpPr>
            <a:spLocks noChangeAspect="1" noChangeShapeType="1"/>
          </p:cNvSpPr>
          <p:nvPr/>
        </p:nvSpPr>
        <p:spPr bwMode="auto">
          <a:xfrm flipH="1">
            <a:off x="2989263" y="3159125"/>
            <a:ext cx="161925" cy="298450"/>
          </a:xfrm>
          <a:prstGeom prst="line">
            <a:avLst/>
          </a:prstGeom>
          <a:noFill/>
          <a:ln w="19050">
            <a:solidFill>
              <a:srgbClr val="CC66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6588" name="Line 28"/>
          <p:cNvSpPr>
            <a:spLocks noChangeAspect="1" noChangeShapeType="1"/>
          </p:cNvSpPr>
          <p:nvPr/>
        </p:nvSpPr>
        <p:spPr bwMode="auto">
          <a:xfrm>
            <a:off x="3151188" y="3159125"/>
            <a:ext cx="831850" cy="0"/>
          </a:xfrm>
          <a:prstGeom prst="line">
            <a:avLst/>
          </a:prstGeom>
          <a:noFill/>
          <a:ln w="25400">
            <a:solidFill>
              <a:srgbClr val="CC66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6589" name="Line 29"/>
          <p:cNvSpPr>
            <a:spLocks noChangeAspect="1" noChangeShapeType="1"/>
          </p:cNvSpPr>
          <p:nvPr/>
        </p:nvSpPr>
        <p:spPr bwMode="auto">
          <a:xfrm>
            <a:off x="3983038" y="3159125"/>
            <a:ext cx="141287" cy="298450"/>
          </a:xfrm>
          <a:prstGeom prst="line">
            <a:avLst/>
          </a:prstGeom>
          <a:noFill/>
          <a:ln w="19050">
            <a:solidFill>
              <a:srgbClr val="CC66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6590" name="Line 30"/>
          <p:cNvSpPr>
            <a:spLocks noChangeAspect="1" noChangeShapeType="1"/>
          </p:cNvSpPr>
          <p:nvPr/>
        </p:nvSpPr>
        <p:spPr bwMode="auto">
          <a:xfrm flipH="1">
            <a:off x="2341563" y="3159125"/>
            <a:ext cx="7778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6591" name="Text Box 31"/>
          <p:cNvSpPr txBox="1">
            <a:spLocks noChangeAspect="1" noChangeArrowheads="1"/>
          </p:cNvSpPr>
          <p:nvPr/>
        </p:nvSpPr>
        <p:spPr bwMode="auto">
          <a:xfrm>
            <a:off x="1990725" y="2955925"/>
            <a:ext cx="328613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 sz="1400" i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.4</a:t>
            </a:r>
            <a:endParaRPr lang="pt-BR" sz="1400" i="0">
              <a:solidFill>
                <a:srgbClr val="0066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06603" name="Line 43"/>
          <p:cNvSpPr>
            <a:spLocks noChangeAspect="1" noChangeShapeType="1"/>
          </p:cNvSpPr>
          <p:nvPr/>
        </p:nvSpPr>
        <p:spPr bwMode="auto">
          <a:xfrm>
            <a:off x="4402138" y="2270125"/>
            <a:ext cx="373062" cy="1187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6604" name="Line 44"/>
          <p:cNvSpPr>
            <a:spLocks noChangeAspect="1" noChangeShapeType="1"/>
          </p:cNvSpPr>
          <p:nvPr/>
        </p:nvSpPr>
        <p:spPr bwMode="auto">
          <a:xfrm flipH="1">
            <a:off x="4108450" y="2270125"/>
            <a:ext cx="290513" cy="1187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6609" name="Line 49"/>
          <p:cNvSpPr>
            <a:spLocks noChangeShapeType="1"/>
          </p:cNvSpPr>
          <p:nvPr/>
        </p:nvSpPr>
        <p:spPr bwMode="auto">
          <a:xfrm flipH="1">
            <a:off x="4113213" y="2717800"/>
            <a:ext cx="179387" cy="739775"/>
          </a:xfrm>
          <a:prstGeom prst="line">
            <a:avLst/>
          </a:prstGeom>
          <a:noFill/>
          <a:ln w="25400">
            <a:solidFill>
              <a:srgbClr val="CC66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6610" name="Line 50"/>
          <p:cNvSpPr>
            <a:spLocks noChangeAspect="1" noChangeShapeType="1"/>
          </p:cNvSpPr>
          <p:nvPr/>
        </p:nvSpPr>
        <p:spPr bwMode="auto">
          <a:xfrm>
            <a:off x="4297363" y="2717800"/>
            <a:ext cx="227012" cy="0"/>
          </a:xfrm>
          <a:prstGeom prst="line">
            <a:avLst/>
          </a:prstGeom>
          <a:noFill/>
          <a:ln w="25400">
            <a:solidFill>
              <a:srgbClr val="CC66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6611" name="Line 51"/>
          <p:cNvSpPr>
            <a:spLocks noChangeShapeType="1"/>
          </p:cNvSpPr>
          <p:nvPr/>
        </p:nvSpPr>
        <p:spPr bwMode="auto">
          <a:xfrm>
            <a:off x="4535488" y="2711450"/>
            <a:ext cx="233362" cy="755650"/>
          </a:xfrm>
          <a:prstGeom prst="line">
            <a:avLst/>
          </a:prstGeom>
          <a:noFill/>
          <a:ln w="25400">
            <a:solidFill>
              <a:srgbClr val="CC66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6612" name="Line 52"/>
          <p:cNvSpPr>
            <a:spLocks noChangeAspect="1" noChangeShapeType="1"/>
          </p:cNvSpPr>
          <p:nvPr/>
        </p:nvSpPr>
        <p:spPr bwMode="auto">
          <a:xfrm flipH="1">
            <a:off x="2363788" y="2717800"/>
            <a:ext cx="1917700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6613" name="Text Box 53"/>
          <p:cNvSpPr txBox="1">
            <a:spLocks noChangeAspect="1" noChangeArrowheads="1"/>
          </p:cNvSpPr>
          <p:nvPr/>
        </p:nvSpPr>
        <p:spPr bwMode="auto">
          <a:xfrm>
            <a:off x="2014538" y="2551113"/>
            <a:ext cx="328612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 sz="1400" i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.6</a:t>
            </a:r>
            <a:endParaRPr lang="pt-BR" sz="1400" i="0">
              <a:solidFill>
                <a:srgbClr val="0066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06630" name="Line 70"/>
          <p:cNvSpPr>
            <a:spLocks noChangeAspect="1" noChangeShapeType="1"/>
          </p:cNvSpPr>
          <p:nvPr/>
        </p:nvSpPr>
        <p:spPr bwMode="auto">
          <a:xfrm flipH="1">
            <a:off x="2989263" y="2270125"/>
            <a:ext cx="615950" cy="1187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6631" name="Text Box 71"/>
          <p:cNvSpPr txBox="1">
            <a:spLocks noChangeAspect="1" noChangeArrowheads="1"/>
          </p:cNvSpPr>
          <p:nvPr/>
        </p:nvSpPr>
        <p:spPr bwMode="auto">
          <a:xfrm>
            <a:off x="1985963" y="3201988"/>
            <a:ext cx="328612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 sz="1400" i="0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.2</a:t>
            </a:r>
            <a:endParaRPr lang="pt-BR" sz="1400" i="0">
              <a:solidFill>
                <a:srgbClr val="0066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06632" name="Line 72"/>
          <p:cNvSpPr>
            <a:spLocks noChangeAspect="1" noChangeShapeType="1"/>
          </p:cNvSpPr>
          <p:nvPr/>
        </p:nvSpPr>
        <p:spPr bwMode="auto">
          <a:xfrm flipH="1">
            <a:off x="2335213" y="3287713"/>
            <a:ext cx="738187" cy="15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6634" name="Line 74"/>
          <p:cNvSpPr>
            <a:spLocks noChangeAspect="1" noChangeShapeType="1"/>
          </p:cNvSpPr>
          <p:nvPr/>
        </p:nvSpPr>
        <p:spPr bwMode="auto">
          <a:xfrm>
            <a:off x="3074988" y="3287713"/>
            <a:ext cx="950912" cy="0"/>
          </a:xfrm>
          <a:prstGeom prst="line">
            <a:avLst/>
          </a:prstGeom>
          <a:noFill/>
          <a:ln w="25400">
            <a:solidFill>
              <a:srgbClr val="CC66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6635" name="Line 75"/>
          <p:cNvSpPr>
            <a:spLocks noChangeAspect="1" noChangeShapeType="1"/>
          </p:cNvSpPr>
          <p:nvPr/>
        </p:nvSpPr>
        <p:spPr bwMode="auto">
          <a:xfrm>
            <a:off x="4038600" y="3287713"/>
            <a:ext cx="76200" cy="169862"/>
          </a:xfrm>
          <a:prstGeom prst="line">
            <a:avLst/>
          </a:prstGeom>
          <a:noFill/>
          <a:ln w="25400">
            <a:solidFill>
              <a:srgbClr val="CC66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6651" name="Line 91"/>
          <p:cNvSpPr>
            <a:spLocks noChangeAspect="1" noChangeShapeType="1"/>
          </p:cNvSpPr>
          <p:nvPr/>
        </p:nvSpPr>
        <p:spPr bwMode="auto">
          <a:xfrm>
            <a:off x="4124325" y="2263775"/>
            <a:ext cx="292100" cy="1193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6652" name="Line 92"/>
          <p:cNvSpPr>
            <a:spLocks noChangeAspect="1" noChangeShapeType="1"/>
          </p:cNvSpPr>
          <p:nvPr/>
        </p:nvSpPr>
        <p:spPr bwMode="auto">
          <a:xfrm flipH="1">
            <a:off x="3778250" y="2289175"/>
            <a:ext cx="346075" cy="1168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6654" name="Line 94"/>
          <p:cNvSpPr>
            <a:spLocks noChangeAspect="1" noChangeShapeType="1"/>
          </p:cNvSpPr>
          <p:nvPr/>
        </p:nvSpPr>
        <p:spPr bwMode="auto">
          <a:xfrm flipH="1">
            <a:off x="3778250" y="3275013"/>
            <a:ext cx="53975" cy="182562"/>
          </a:xfrm>
          <a:prstGeom prst="line">
            <a:avLst/>
          </a:prstGeom>
          <a:noFill/>
          <a:ln w="19050">
            <a:solidFill>
              <a:srgbClr val="CC66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6655" name="Line 95"/>
          <p:cNvSpPr>
            <a:spLocks noChangeAspect="1" noChangeShapeType="1"/>
          </p:cNvSpPr>
          <p:nvPr/>
        </p:nvSpPr>
        <p:spPr bwMode="auto">
          <a:xfrm>
            <a:off x="3843338" y="3287713"/>
            <a:ext cx="528637" cy="0"/>
          </a:xfrm>
          <a:prstGeom prst="line">
            <a:avLst/>
          </a:prstGeom>
          <a:noFill/>
          <a:ln w="25400">
            <a:solidFill>
              <a:srgbClr val="CC66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6656" name="Line 96"/>
          <p:cNvSpPr>
            <a:spLocks noChangeAspect="1" noChangeShapeType="1"/>
          </p:cNvSpPr>
          <p:nvPr/>
        </p:nvSpPr>
        <p:spPr bwMode="auto">
          <a:xfrm>
            <a:off x="4371975" y="3287713"/>
            <a:ext cx="44450" cy="169862"/>
          </a:xfrm>
          <a:prstGeom prst="line">
            <a:avLst/>
          </a:prstGeom>
          <a:noFill/>
          <a:ln w="25400">
            <a:solidFill>
              <a:srgbClr val="CC66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6662" name="Line 102"/>
          <p:cNvSpPr>
            <a:spLocks noChangeAspect="1" noChangeShapeType="1"/>
          </p:cNvSpPr>
          <p:nvPr/>
        </p:nvSpPr>
        <p:spPr bwMode="auto">
          <a:xfrm rot="3180000">
            <a:off x="2988469" y="3151982"/>
            <a:ext cx="153987" cy="323850"/>
          </a:xfrm>
          <a:prstGeom prst="line">
            <a:avLst/>
          </a:prstGeom>
          <a:noFill/>
          <a:ln w="25400">
            <a:solidFill>
              <a:srgbClr val="CC66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6664" name="AutoShape 104"/>
          <p:cNvSpPr>
            <a:spLocks noChangeArrowheads="1"/>
          </p:cNvSpPr>
          <p:nvPr/>
        </p:nvSpPr>
        <p:spPr bwMode="auto">
          <a:xfrm>
            <a:off x="4267200" y="4038600"/>
            <a:ext cx="457200" cy="40005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6223" name="Group 215"/>
          <p:cNvGrpSpPr>
            <a:grpSpLocks noChangeAspect="1"/>
          </p:cNvGrpSpPr>
          <p:nvPr/>
        </p:nvGrpSpPr>
        <p:grpSpPr bwMode="auto">
          <a:xfrm>
            <a:off x="2057400" y="4572000"/>
            <a:ext cx="5103813" cy="1981200"/>
            <a:chOff x="1008" y="1440"/>
            <a:chExt cx="3974" cy="1401"/>
          </a:xfrm>
        </p:grpSpPr>
        <p:pic>
          <p:nvPicPr>
            <p:cNvPr id="136224" name="Picture 216" descr="veiculo_set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099" t="66150" r="3149"/>
            <a:stretch>
              <a:fillRect/>
            </a:stretch>
          </p:blipFill>
          <p:spPr bwMode="auto">
            <a:xfrm>
              <a:off x="1025" y="1440"/>
              <a:ext cx="3957" cy="1401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rgbClr val="FFCC00"/>
              </a:solidFill>
              <a:miter lim="800000"/>
              <a:headEnd/>
              <a:tailEnd/>
            </a:ln>
          </p:spPr>
        </p:pic>
        <p:sp>
          <p:nvSpPr>
            <p:cNvPr id="706777" name="Line 217"/>
            <p:cNvSpPr>
              <a:spLocks noChangeAspect="1" noChangeShapeType="1"/>
            </p:cNvSpPr>
            <p:nvPr/>
          </p:nvSpPr>
          <p:spPr bwMode="auto">
            <a:xfrm flipH="1">
              <a:off x="1837" y="2295"/>
              <a:ext cx="131" cy="202"/>
            </a:xfrm>
            <a:prstGeom prst="line">
              <a:avLst/>
            </a:prstGeom>
            <a:noFill/>
            <a:ln w="19050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6778" name="Line 218"/>
            <p:cNvSpPr>
              <a:spLocks noChangeAspect="1" noChangeShapeType="1"/>
            </p:cNvSpPr>
            <p:nvPr/>
          </p:nvSpPr>
          <p:spPr bwMode="auto">
            <a:xfrm>
              <a:off x="1956" y="2288"/>
              <a:ext cx="696" cy="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6779" name="Line 219"/>
            <p:cNvSpPr>
              <a:spLocks noChangeAspect="1" noChangeShapeType="1"/>
            </p:cNvSpPr>
            <p:nvPr/>
          </p:nvSpPr>
          <p:spPr bwMode="auto">
            <a:xfrm rot="120000">
              <a:off x="2647" y="2295"/>
              <a:ext cx="49" cy="7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6780" name="Line 220"/>
            <p:cNvSpPr>
              <a:spLocks noChangeAspect="1" noChangeShapeType="1"/>
            </p:cNvSpPr>
            <p:nvPr/>
          </p:nvSpPr>
          <p:spPr bwMode="auto">
            <a:xfrm flipH="1">
              <a:off x="1310" y="2288"/>
              <a:ext cx="6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6781" name="Text Box 221"/>
            <p:cNvSpPr txBox="1">
              <a:spLocks noChangeAspect="1" noChangeArrowheads="1"/>
            </p:cNvSpPr>
            <p:nvPr/>
          </p:nvSpPr>
          <p:spPr bwMode="auto">
            <a:xfrm>
              <a:off x="1008" y="2114"/>
              <a:ext cx="256" cy="2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 sz="1400" i="0">
                  <a:solidFill>
                    <a:srgbClr val="CC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.4</a:t>
              </a:r>
              <a:endParaRPr lang="pt-BR" sz="1400" i="0">
                <a:solidFill>
                  <a:srgbClr val="0066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06782" name="Line 222"/>
            <p:cNvSpPr>
              <a:spLocks noChangeAspect="1" noChangeShapeType="1"/>
            </p:cNvSpPr>
            <p:nvPr/>
          </p:nvSpPr>
          <p:spPr bwMode="auto">
            <a:xfrm>
              <a:off x="2895" y="1995"/>
              <a:ext cx="203" cy="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6783" name="Line 223"/>
            <p:cNvSpPr>
              <a:spLocks noChangeAspect="1" noChangeShapeType="1"/>
            </p:cNvSpPr>
            <p:nvPr/>
          </p:nvSpPr>
          <p:spPr bwMode="auto">
            <a:xfrm>
              <a:off x="3093" y="1999"/>
              <a:ext cx="188" cy="50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6784" name="Line 224"/>
            <p:cNvSpPr>
              <a:spLocks noChangeAspect="1" noChangeShapeType="1"/>
            </p:cNvSpPr>
            <p:nvPr/>
          </p:nvSpPr>
          <p:spPr bwMode="auto">
            <a:xfrm flipH="1">
              <a:off x="1397" y="1995"/>
              <a:ext cx="15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6785" name="Text Box 225"/>
            <p:cNvSpPr txBox="1">
              <a:spLocks noChangeAspect="1" noChangeArrowheads="1"/>
            </p:cNvSpPr>
            <p:nvPr/>
          </p:nvSpPr>
          <p:spPr bwMode="auto">
            <a:xfrm>
              <a:off x="1015" y="1863"/>
              <a:ext cx="256" cy="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 sz="1400" i="0">
                  <a:solidFill>
                    <a:srgbClr val="CC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.6</a:t>
              </a:r>
              <a:endParaRPr lang="pt-BR" sz="1400" i="0">
                <a:solidFill>
                  <a:srgbClr val="0066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06786" name="Text Box 226"/>
            <p:cNvSpPr txBox="1">
              <a:spLocks noChangeAspect="1" noChangeArrowheads="1"/>
            </p:cNvSpPr>
            <p:nvPr/>
          </p:nvSpPr>
          <p:spPr bwMode="auto">
            <a:xfrm>
              <a:off x="1020" y="2323"/>
              <a:ext cx="256" cy="2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 sz="1400" i="0">
                  <a:solidFill>
                    <a:srgbClr val="CC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.2</a:t>
              </a:r>
              <a:endParaRPr lang="pt-BR" sz="1400" i="0">
                <a:solidFill>
                  <a:srgbClr val="0066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06787" name="Line 227"/>
            <p:cNvSpPr>
              <a:spLocks noChangeAspect="1" noChangeShapeType="1"/>
            </p:cNvSpPr>
            <p:nvPr/>
          </p:nvSpPr>
          <p:spPr bwMode="auto">
            <a:xfrm flipH="1">
              <a:off x="1319" y="2376"/>
              <a:ext cx="139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6788" name="Line 228"/>
            <p:cNvSpPr>
              <a:spLocks noChangeAspect="1" noChangeShapeType="1"/>
            </p:cNvSpPr>
            <p:nvPr/>
          </p:nvSpPr>
          <p:spPr bwMode="auto">
            <a:xfrm flipH="1">
              <a:off x="1828" y="2282"/>
              <a:ext cx="136" cy="2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6789" name="Line 229"/>
            <p:cNvSpPr>
              <a:spLocks noChangeAspect="1" noChangeShapeType="1"/>
            </p:cNvSpPr>
            <p:nvPr/>
          </p:nvSpPr>
          <p:spPr bwMode="auto">
            <a:xfrm>
              <a:off x="2684" y="2377"/>
              <a:ext cx="109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6790" name="Line 230"/>
            <p:cNvSpPr>
              <a:spLocks noChangeAspect="1" noChangeShapeType="1"/>
            </p:cNvSpPr>
            <p:nvPr/>
          </p:nvSpPr>
          <p:spPr bwMode="auto">
            <a:xfrm rot="21420000" flipH="1">
              <a:off x="2782" y="1993"/>
              <a:ext cx="125" cy="37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458200" cy="5334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pt-BR" b="1"/>
              <a:t>Defuzzificação:</a:t>
            </a:r>
            <a:endParaRPr lang="pt-BR" b="1">
              <a:solidFill>
                <a:schemeClr val="tx1"/>
              </a:solidFill>
            </a:endParaRPr>
          </a:p>
          <a:p>
            <a:pPr>
              <a:buFontTx/>
              <a:buNone/>
              <a:defRPr/>
            </a:pPr>
            <a:r>
              <a:rPr lang="pt-BR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endParaRPr lang="pt-BR" sz="24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21923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748713" cy="914400"/>
          </a:xfrm>
        </p:spPr>
        <p:txBody>
          <a:bodyPr/>
          <a:lstStyle/>
          <a:p>
            <a:pPr>
              <a:defRPr/>
            </a:pPr>
            <a:r>
              <a:rPr lang="pt-BR" sz="4000"/>
              <a:t>SISTEMA DE INFERÊNCIA FUZZY</a:t>
            </a:r>
            <a:endParaRPr lang="pt-BR"/>
          </a:p>
        </p:txBody>
      </p:sp>
      <p:grpSp>
        <p:nvGrpSpPr>
          <p:cNvPr id="137220" name="Group 66"/>
          <p:cNvGrpSpPr>
            <a:grpSpLocks/>
          </p:cNvGrpSpPr>
          <p:nvPr/>
        </p:nvGrpSpPr>
        <p:grpSpPr bwMode="auto">
          <a:xfrm>
            <a:off x="1600200" y="1905000"/>
            <a:ext cx="6308725" cy="1893888"/>
            <a:chOff x="1008" y="1200"/>
            <a:chExt cx="3974" cy="1193"/>
          </a:xfrm>
        </p:grpSpPr>
        <p:pic>
          <p:nvPicPr>
            <p:cNvPr id="137230" name="Picture 33" descr="veiculo_set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099" t="66150" r="3149" b="5040"/>
            <a:stretch>
              <a:fillRect/>
            </a:stretch>
          </p:blipFill>
          <p:spPr bwMode="auto">
            <a:xfrm>
              <a:off x="1025" y="1200"/>
              <a:ext cx="3957" cy="1193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rgbClr val="FFCC00"/>
              </a:solidFill>
              <a:miter lim="800000"/>
              <a:headEnd/>
              <a:tailEnd/>
            </a:ln>
          </p:spPr>
        </p:pic>
        <p:sp>
          <p:nvSpPr>
            <p:cNvPr id="721956" name="Line 36"/>
            <p:cNvSpPr>
              <a:spLocks noChangeAspect="1" noChangeShapeType="1"/>
            </p:cNvSpPr>
            <p:nvPr/>
          </p:nvSpPr>
          <p:spPr bwMode="auto">
            <a:xfrm flipH="1">
              <a:off x="1837" y="2055"/>
              <a:ext cx="132" cy="203"/>
            </a:xfrm>
            <a:prstGeom prst="line">
              <a:avLst/>
            </a:prstGeom>
            <a:noFill/>
            <a:ln w="19050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1957" name="Line 37"/>
            <p:cNvSpPr>
              <a:spLocks noChangeAspect="1" noChangeShapeType="1"/>
            </p:cNvSpPr>
            <p:nvPr/>
          </p:nvSpPr>
          <p:spPr bwMode="auto">
            <a:xfrm>
              <a:off x="1956" y="2048"/>
              <a:ext cx="696" cy="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1958" name="Line 38"/>
            <p:cNvSpPr>
              <a:spLocks noChangeAspect="1" noChangeShapeType="1"/>
            </p:cNvSpPr>
            <p:nvPr/>
          </p:nvSpPr>
          <p:spPr bwMode="auto">
            <a:xfrm rot="120000">
              <a:off x="2647" y="2055"/>
              <a:ext cx="49" cy="7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1959" name="Line 39"/>
            <p:cNvSpPr>
              <a:spLocks noChangeAspect="1" noChangeShapeType="1"/>
            </p:cNvSpPr>
            <p:nvPr/>
          </p:nvSpPr>
          <p:spPr bwMode="auto">
            <a:xfrm flipH="1">
              <a:off x="1309" y="2048"/>
              <a:ext cx="6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1960" name="Text Box 40"/>
            <p:cNvSpPr txBox="1">
              <a:spLocks noChangeAspect="1" noChangeArrowheads="1"/>
            </p:cNvSpPr>
            <p:nvPr/>
          </p:nvSpPr>
          <p:spPr bwMode="auto">
            <a:xfrm>
              <a:off x="1008" y="1874"/>
              <a:ext cx="207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 sz="1400" i="0">
                  <a:solidFill>
                    <a:srgbClr val="CC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.4</a:t>
              </a:r>
              <a:endParaRPr lang="pt-BR" sz="1400" i="0">
                <a:solidFill>
                  <a:srgbClr val="0066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21963" name="Line 43"/>
            <p:cNvSpPr>
              <a:spLocks noChangeAspect="1" noChangeShapeType="1"/>
            </p:cNvSpPr>
            <p:nvPr/>
          </p:nvSpPr>
          <p:spPr bwMode="auto">
            <a:xfrm>
              <a:off x="2896" y="1755"/>
              <a:ext cx="202" cy="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1964" name="Line 44"/>
            <p:cNvSpPr>
              <a:spLocks noChangeAspect="1" noChangeShapeType="1"/>
            </p:cNvSpPr>
            <p:nvPr/>
          </p:nvSpPr>
          <p:spPr bwMode="auto">
            <a:xfrm>
              <a:off x="3093" y="1759"/>
              <a:ext cx="188" cy="50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1965" name="Line 45"/>
            <p:cNvSpPr>
              <a:spLocks noChangeAspect="1" noChangeShapeType="1"/>
            </p:cNvSpPr>
            <p:nvPr/>
          </p:nvSpPr>
          <p:spPr bwMode="auto">
            <a:xfrm flipH="1">
              <a:off x="1397" y="1755"/>
              <a:ext cx="15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1966" name="Text Box 46"/>
            <p:cNvSpPr txBox="1">
              <a:spLocks noChangeAspect="1" noChangeArrowheads="1"/>
            </p:cNvSpPr>
            <p:nvPr/>
          </p:nvSpPr>
          <p:spPr bwMode="auto">
            <a:xfrm>
              <a:off x="1016" y="1623"/>
              <a:ext cx="207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 sz="1400" i="0">
                  <a:solidFill>
                    <a:srgbClr val="CC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.6</a:t>
              </a:r>
              <a:endParaRPr lang="pt-BR" sz="1400" i="0">
                <a:solidFill>
                  <a:srgbClr val="0066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21968" name="Text Box 48"/>
            <p:cNvSpPr txBox="1">
              <a:spLocks noChangeAspect="1" noChangeArrowheads="1"/>
            </p:cNvSpPr>
            <p:nvPr/>
          </p:nvSpPr>
          <p:spPr bwMode="auto">
            <a:xfrm>
              <a:off x="1020" y="2083"/>
              <a:ext cx="207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 sz="1400" i="0">
                  <a:solidFill>
                    <a:srgbClr val="CC66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.2</a:t>
              </a:r>
              <a:endParaRPr lang="pt-BR" sz="1400" i="0">
                <a:solidFill>
                  <a:srgbClr val="0066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21969" name="Line 49"/>
            <p:cNvSpPr>
              <a:spLocks noChangeAspect="1" noChangeShapeType="1"/>
            </p:cNvSpPr>
            <p:nvPr/>
          </p:nvSpPr>
          <p:spPr bwMode="auto">
            <a:xfrm flipH="1">
              <a:off x="1319" y="2136"/>
              <a:ext cx="139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1970" name="Line 50"/>
            <p:cNvSpPr>
              <a:spLocks noChangeAspect="1" noChangeShapeType="1"/>
            </p:cNvSpPr>
            <p:nvPr/>
          </p:nvSpPr>
          <p:spPr bwMode="auto">
            <a:xfrm flipH="1">
              <a:off x="1828" y="2042"/>
              <a:ext cx="135" cy="21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1973" name="Line 53"/>
            <p:cNvSpPr>
              <a:spLocks noChangeAspect="1" noChangeShapeType="1"/>
            </p:cNvSpPr>
            <p:nvPr/>
          </p:nvSpPr>
          <p:spPr bwMode="auto">
            <a:xfrm>
              <a:off x="2684" y="2137"/>
              <a:ext cx="109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21974" name="Line 54"/>
            <p:cNvSpPr>
              <a:spLocks noChangeAspect="1" noChangeShapeType="1"/>
            </p:cNvSpPr>
            <p:nvPr/>
          </p:nvSpPr>
          <p:spPr bwMode="auto">
            <a:xfrm rot="21420000" flipH="1">
              <a:off x="2782" y="1754"/>
              <a:ext cx="125" cy="37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21977" name="AutoShape 57"/>
          <p:cNvSpPr>
            <a:spLocks noChangeArrowheads="1"/>
          </p:cNvSpPr>
          <p:nvPr/>
        </p:nvSpPr>
        <p:spPr bwMode="auto">
          <a:xfrm>
            <a:off x="4648200" y="3657600"/>
            <a:ext cx="228600" cy="609600"/>
          </a:xfrm>
          <a:prstGeom prst="downArrow">
            <a:avLst>
              <a:gd name="adj1" fmla="val 50000"/>
              <a:gd name="adj2" fmla="val 66667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1978" name="AutoShape 58"/>
          <p:cNvSpPr>
            <a:spLocks noChangeArrowheads="1"/>
          </p:cNvSpPr>
          <p:nvPr/>
        </p:nvSpPr>
        <p:spPr bwMode="auto">
          <a:xfrm>
            <a:off x="4191000" y="3657600"/>
            <a:ext cx="228600" cy="609600"/>
          </a:xfrm>
          <a:prstGeom prst="downArrow">
            <a:avLst>
              <a:gd name="adj1" fmla="val 50000"/>
              <a:gd name="adj2" fmla="val 66667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1979" name="Rectangle 59"/>
          <p:cNvSpPr>
            <a:spLocks noChangeArrowheads="1"/>
          </p:cNvSpPr>
          <p:nvPr/>
        </p:nvSpPr>
        <p:spPr bwMode="auto">
          <a:xfrm>
            <a:off x="3733800" y="4343400"/>
            <a:ext cx="198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pt-BR" sz="2000" i="0"/>
              <a:t>COG    MOM</a:t>
            </a:r>
            <a:endParaRPr lang="pt-BR" sz="2400" i="0">
              <a:solidFill>
                <a:schemeClr val="tx1"/>
              </a:solidFill>
            </a:endParaRPr>
          </a:p>
          <a:p>
            <a:pPr marL="342900" indent="-342900">
              <a:buFontTx/>
              <a:buNone/>
              <a:defRPr/>
            </a:pPr>
            <a:r>
              <a:rPr lang="pt-BR" sz="3200" i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endParaRPr lang="pt-BR" sz="2400" i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21980" name="Rectangle 60"/>
          <p:cNvSpPr>
            <a:spLocks noChangeArrowheads="1"/>
          </p:cNvSpPr>
          <p:nvPr/>
        </p:nvSpPr>
        <p:spPr bwMode="auto">
          <a:xfrm>
            <a:off x="4724400" y="5257800"/>
            <a:ext cx="4114800" cy="838200"/>
          </a:xfrm>
          <a:prstGeom prst="rect">
            <a:avLst/>
          </a:prstGeom>
          <a:solidFill>
            <a:srgbClr val="FFFFBD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buFontTx/>
              <a:buNone/>
              <a:defRPr/>
            </a:pPr>
            <a:r>
              <a:rPr lang="pt-BR" sz="2000" i="0"/>
              <a:t>considera  somente as regras</a:t>
            </a:r>
          </a:p>
          <a:p>
            <a:pPr marL="342900" indent="-342900">
              <a:lnSpc>
                <a:spcPct val="70000"/>
              </a:lnSpc>
              <a:buFontTx/>
              <a:buNone/>
              <a:defRPr/>
            </a:pPr>
            <a:r>
              <a:rPr lang="pt-BR" sz="2000" i="0"/>
              <a:t>com o </a:t>
            </a:r>
            <a:r>
              <a:rPr lang="pt-BR" sz="2000">
                <a:solidFill>
                  <a:srgbClr val="1B6B45"/>
                </a:solidFill>
              </a:rPr>
              <a:t>maior</a:t>
            </a:r>
            <a:r>
              <a:rPr lang="pt-BR" sz="2000" i="0"/>
              <a:t> </a:t>
            </a:r>
            <a:r>
              <a:rPr lang="pt-BR" sz="2000">
                <a:solidFill>
                  <a:srgbClr val="A40000"/>
                </a:solidFill>
              </a:rPr>
              <a:t>grau de ativação</a:t>
            </a:r>
            <a:endParaRPr lang="pt-BR" sz="2000" i="0">
              <a:solidFill>
                <a:schemeClr val="tx1"/>
              </a:solidFill>
            </a:endParaRPr>
          </a:p>
          <a:p>
            <a:pPr marL="342900" indent="-342900">
              <a:buFontTx/>
              <a:buNone/>
              <a:defRPr/>
            </a:pPr>
            <a:r>
              <a:rPr lang="pt-BR" sz="3200" i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endParaRPr lang="pt-BR" sz="2000" i="0">
              <a:solidFill>
                <a:srgbClr val="1B6B45"/>
              </a:solidFill>
            </a:endParaRPr>
          </a:p>
          <a:p>
            <a:pPr marL="342900" indent="-342900">
              <a:buFontTx/>
              <a:buNone/>
              <a:defRPr/>
            </a:pPr>
            <a:endParaRPr lang="pt-BR" sz="2400" i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21981" name="Rectangle 61"/>
          <p:cNvSpPr>
            <a:spLocks noChangeArrowheads="1"/>
          </p:cNvSpPr>
          <p:nvPr/>
        </p:nvSpPr>
        <p:spPr bwMode="auto">
          <a:xfrm>
            <a:off x="685800" y="5257800"/>
            <a:ext cx="3886200" cy="457200"/>
          </a:xfrm>
          <a:prstGeom prst="rect">
            <a:avLst/>
          </a:prstGeom>
          <a:solidFill>
            <a:srgbClr val="FFFFBD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70000"/>
              </a:lnSpc>
              <a:buFontTx/>
              <a:buNone/>
              <a:defRPr/>
            </a:pPr>
            <a:r>
              <a:rPr lang="pt-BR" sz="3200" i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pt-BR" sz="2000" i="0"/>
              <a:t>considera </a:t>
            </a:r>
            <a:r>
              <a:rPr lang="pt-BR" sz="2000" i="0">
                <a:solidFill>
                  <a:srgbClr val="1B6B45"/>
                </a:solidFill>
              </a:rPr>
              <a:t>todas as regras</a:t>
            </a:r>
          </a:p>
          <a:p>
            <a:pPr marL="342900" indent="-342900">
              <a:lnSpc>
                <a:spcPct val="50000"/>
              </a:lnSpc>
              <a:buFontTx/>
              <a:buNone/>
              <a:defRPr/>
            </a:pPr>
            <a:endParaRPr lang="pt-BR" sz="2400" i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21982" name="AutoShape 62"/>
          <p:cNvSpPr>
            <a:spLocks noChangeArrowheads="1"/>
          </p:cNvSpPr>
          <p:nvPr/>
        </p:nvSpPr>
        <p:spPr bwMode="auto">
          <a:xfrm rot="2700000">
            <a:off x="3771900" y="4610100"/>
            <a:ext cx="76200" cy="609600"/>
          </a:xfrm>
          <a:prstGeom prst="downArrow">
            <a:avLst>
              <a:gd name="adj1" fmla="val 50000"/>
              <a:gd name="adj2" fmla="val 200000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1983" name="AutoShape 63"/>
          <p:cNvSpPr>
            <a:spLocks noChangeArrowheads="1"/>
          </p:cNvSpPr>
          <p:nvPr/>
        </p:nvSpPr>
        <p:spPr bwMode="auto">
          <a:xfrm rot="18900000">
            <a:off x="5257800" y="4648200"/>
            <a:ext cx="76200" cy="609600"/>
          </a:xfrm>
          <a:prstGeom prst="downArrow">
            <a:avLst>
              <a:gd name="adj1" fmla="val 50000"/>
              <a:gd name="adj2" fmla="val 200000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1984" name="AutoShape 64"/>
          <p:cNvSpPr>
            <a:spLocks noChangeArrowheads="1"/>
          </p:cNvSpPr>
          <p:nvPr/>
        </p:nvSpPr>
        <p:spPr bwMode="auto">
          <a:xfrm>
            <a:off x="2438400" y="5791200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1985" name="Rectangle 65"/>
          <p:cNvSpPr>
            <a:spLocks noChangeArrowheads="1"/>
          </p:cNvSpPr>
          <p:nvPr/>
        </p:nvSpPr>
        <p:spPr bwMode="auto">
          <a:xfrm>
            <a:off x="76200" y="6172200"/>
            <a:ext cx="4648200" cy="457200"/>
          </a:xfrm>
          <a:prstGeom prst="rect">
            <a:avLst/>
          </a:prstGeom>
          <a:solidFill>
            <a:srgbClr val="FFFFBD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36000" rIns="36000"/>
          <a:lstStyle/>
          <a:p>
            <a:pPr marL="342900" indent="-342900">
              <a:lnSpc>
                <a:spcPct val="120000"/>
              </a:lnSpc>
              <a:buFontTx/>
              <a:buNone/>
              <a:defRPr/>
            </a:pPr>
            <a:r>
              <a:rPr lang="pt-BR" sz="2000" i="0"/>
              <a:t>  forma dos conjuntos é importante</a:t>
            </a:r>
            <a:endParaRPr lang="pt-BR" sz="2000" i="0">
              <a:solidFill>
                <a:srgbClr val="1B6B45"/>
              </a:solidFill>
            </a:endParaRPr>
          </a:p>
          <a:p>
            <a:pPr marL="342900" indent="-342900">
              <a:lnSpc>
                <a:spcPct val="50000"/>
              </a:lnSpc>
              <a:buFontTx/>
              <a:buNone/>
              <a:defRPr/>
            </a:pPr>
            <a:endParaRPr lang="pt-BR" sz="2400" i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086600" cy="914400"/>
          </a:xfrm>
          <a:ln>
            <a:solidFill>
              <a:schemeClr val="accent2"/>
            </a:solidFill>
          </a:ln>
        </p:spPr>
        <p:txBody>
          <a:bodyPr/>
          <a:lstStyle/>
          <a:p>
            <a:pPr algn="ctr">
              <a:buFontTx/>
              <a:buNone/>
              <a:defRPr/>
            </a:pPr>
            <a:r>
              <a:rPr lang="pt-BR" sz="2400" b="1" i="1">
                <a:solidFill>
                  <a:srgbClr val="1B6B4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Número de conjuntos</a:t>
            </a:r>
            <a:r>
              <a:rPr lang="pt-BR" sz="2400" b="1"/>
              <a:t> (ou de funções de </a:t>
            </a:r>
          </a:p>
          <a:p>
            <a:pPr algn="ctr">
              <a:buFontTx/>
              <a:buNone/>
              <a:defRPr/>
            </a:pPr>
            <a:r>
              <a:rPr lang="pt-BR" sz="2400" b="1"/>
              <a:t>pertinência) </a:t>
            </a:r>
            <a:r>
              <a:rPr lang="pt-BR" sz="2400" b="1" i="1">
                <a:solidFill>
                  <a:srgbClr val="1B6B4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dos antecedentes</a:t>
            </a:r>
          </a:p>
          <a:p>
            <a:pPr>
              <a:buFontTx/>
              <a:buNone/>
              <a:defRPr/>
            </a:pPr>
            <a:endParaRPr lang="pt-BR" sz="2400" b="1">
              <a:solidFill>
                <a:schemeClr val="tx1"/>
              </a:solidFill>
            </a:endParaRPr>
          </a:p>
          <a:p>
            <a:pPr>
              <a:buFontTx/>
              <a:buNone/>
              <a:defRPr/>
            </a:pPr>
            <a:r>
              <a:rPr lang="pt-BR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" y="381000"/>
            <a:ext cx="8820150" cy="914400"/>
          </a:xfrm>
        </p:spPr>
        <p:txBody>
          <a:bodyPr/>
          <a:lstStyle/>
          <a:p>
            <a:pPr>
              <a:defRPr/>
            </a:pPr>
            <a:r>
              <a:rPr lang="pt-BR" sz="4000"/>
              <a:t>SISTEMA DE INFERÊNCIA FUZZY</a:t>
            </a:r>
            <a:endParaRPr lang="pt-BR"/>
          </a:p>
        </p:txBody>
      </p:sp>
      <p:sp>
        <p:nvSpPr>
          <p:cNvPr id="722974" name="AutoShape 30"/>
          <p:cNvSpPr>
            <a:spLocks noChangeArrowheads="1"/>
          </p:cNvSpPr>
          <p:nvPr/>
        </p:nvSpPr>
        <p:spPr bwMode="auto">
          <a:xfrm>
            <a:off x="3962400" y="257175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2975" name="Rectangle 31"/>
          <p:cNvSpPr>
            <a:spLocks noChangeArrowheads="1"/>
          </p:cNvSpPr>
          <p:nvPr/>
        </p:nvSpPr>
        <p:spPr bwMode="auto">
          <a:xfrm>
            <a:off x="1981200" y="3048000"/>
            <a:ext cx="4419600" cy="990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pt-BR" sz="2400">
                <a:solidFill>
                  <a:srgbClr val="1B6B4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Número de regras possíveis</a:t>
            </a:r>
            <a:endParaRPr lang="pt-BR" sz="2400" i="0"/>
          </a:p>
          <a:p>
            <a:pPr marL="342900" indent="-342900" algn="ctr">
              <a:buFontTx/>
              <a:buNone/>
              <a:defRPr/>
            </a:pPr>
            <a:r>
              <a:rPr lang="pt-BR" sz="2000" i="0"/>
              <a:t>(5 x 7 = 35, </a:t>
            </a:r>
            <a:r>
              <a:rPr lang="pt-B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no exemplo</a:t>
            </a:r>
            <a:r>
              <a:rPr lang="pt-BR" sz="2000" i="0"/>
              <a:t>)</a:t>
            </a:r>
          </a:p>
          <a:p>
            <a:pPr marL="342900" indent="-342900">
              <a:buFontTx/>
              <a:buNone/>
              <a:defRPr/>
            </a:pPr>
            <a:endParaRPr lang="pt-BR" sz="2400" i="0"/>
          </a:p>
          <a:p>
            <a:pPr marL="342900" indent="-342900">
              <a:buFontTx/>
              <a:buNone/>
              <a:defRPr/>
            </a:pPr>
            <a:endParaRPr lang="pt-BR" sz="2400" i="0">
              <a:solidFill>
                <a:schemeClr val="tx1"/>
              </a:solidFill>
            </a:endParaRPr>
          </a:p>
          <a:p>
            <a:pPr marL="342900" indent="-342900">
              <a:buFontTx/>
              <a:buNone/>
              <a:defRPr/>
            </a:pPr>
            <a:r>
              <a:rPr lang="pt-BR" sz="3200" i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</a:p>
        </p:txBody>
      </p:sp>
      <p:sp>
        <p:nvSpPr>
          <p:cNvPr id="722976" name="Rectangle 32"/>
          <p:cNvSpPr>
            <a:spLocks noChangeArrowheads="1"/>
          </p:cNvSpPr>
          <p:nvPr/>
        </p:nvSpPr>
        <p:spPr bwMode="auto">
          <a:xfrm>
            <a:off x="152400" y="4953000"/>
            <a:ext cx="2819400" cy="53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buFontTx/>
              <a:buNone/>
              <a:defRPr/>
            </a:pPr>
            <a:r>
              <a:rPr lang="pt-BR" sz="2400">
                <a:solidFill>
                  <a:srgbClr val="1B6B45"/>
                </a:solidFill>
              </a:rPr>
              <a:t>muitos conjuntos</a:t>
            </a:r>
            <a:endParaRPr lang="pt-BR" sz="2400" i="0"/>
          </a:p>
          <a:p>
            <a:pPr marL="342900" indent="-342900">
              <a:buFontTx/>
              <a:buNone/>
              <a:defRPr/>
            </a:pPr>
            <a:endParaRPr lang="pt-BR" sz="2400" i="0">
              <a:solidFill>
                <a:schemeClr val="tx1"/>
              </a:solidFill>
            </a:endParaRPr>
          </a:p>
          <a:p>
            <a:pPr marL="342900" indent="-342900">
              <a:buFontTx/>
              <a:buNone/>
              <a:defRPr/>
            </a:pPr>
            <a:r>
              <a:rPr lang="pt-BR" sz="3200" i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</a:p>
        </p:txBody>
      </p:sp>
      <p:sp>
        <p:nvSpPr>
          <p:cNvPr id="722978" name="AutoShape 34"/>
          <p:cNvSpPr>
            <a:spLocks noChangeArrowheads="1"/>
          </p:cNvSpPr>
          <p:nvPr/>
        </p:nvSpPr>
        <p:spPr bwMode="auto">
          <a:xfrm rot="16200000">
            <a:off x="3200400" y="50292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2979" name="Rectangle 35"/>
          <p:cNvSpPr>
            <a:spLocks noChangeArrowheads="1"/>
          </p:cNvSpPr>
          <p:nvPr/>
        </p:nvSpPr>
        <p:spPr bwMode="auto">
          <a:xfrm>
            <a:off x="3810000" y="4267200"/>
            <a:ext cx="4876800" cy="21907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2400">
                <a:solidFill>
                  <a:srgbClr val="1B6B45"/>
                </a:solidFill>
              </a:rPr>
              <a:t>dificuldade na construção da base de regras</a:t>
            </a:r>
          </a:p>
          <a:p>
            <a:pPr marL="342900" indent="-342900">
              <a:defRPr/>
            </a:pPr>
            <a:r>
              <a:rPr lang="pt-BR" sz="2400">
                <a:solidFill>
                  <a:srgbClr val="1B6B45"/>
                </a:solidFill>
              </a:rPr>
              <a:t>maior custo computacional</a:t>
            </a:r>
          </a:p>
          <a:p>
            <a:pPr marL="342900" indent="-342900">
              <a:defRPr/>
            </a:pPr>
            <a:r>
              <a:rPr lang="pt-BR" sz="2400">
                <a:solidFill>
                  <a:srgbClr val="1B6B45"/>
                </a:solidFill>
              </a:rPr>
              <a:t>menor interpretabilidade (linguística)</a:t>
            </a:r>
            <a:endParaRPr lang="pt-BR" sz="2400" i="0"/>
          </a:p>
          <a:p>
            <a:pPr marL="342900" indent="-342900">
              <a:buFontTx/>
              <a:buNone/>
              <a:defRPr/>
            </a:pPr>
            <a:endParaRPr lang="pt-BR" sz="2400" i="0">
              <a:solidFill>
                <a:schemeClr val="tx1"/>
              </a:solidFill>
            </a:endParaRPr>
          </a:p>
          <a:p>
            <a:pPr marL="342900" indent="-342900">
              <a:buFontTx/>
              <a:buNone/>
              <a:defRPr/>
            </a:pPr>
            <a:r>
              <a:rPr lang="pt-BR" sz="3200" i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 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086600" cy="533400"/>
          </a:xfrm>
          <a:ln>
            <a:solidFill>
              <a:schemeClr val="accent2"/>
            </a:solidFill>
          </a:ln>
        </p:spPr>
        <p:txBody>
          <a:bodyPr/>
          <a:lstStyle/>
          <a:p>
            <a:pPr algn="ctr">
              <a:lnSpc>
                <a:spcPct val="110000"/>
              </a:lnSpc>
              <a:buFontTx/>
              <a:buNone/>
              <a:defRPr/>
            </a:pPr>
            <a:r>
              <a:rPr lang="pt-BR" sz="2400" b="1" i="1">
                <a:solidFill>
                  <a:srgbClr val="1B6B4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Formas das</a:t>
            </a:r>
            <a:r>
              <a:rPr lang="pt-BR" sz="2400" b="1"/>
              <a:t> </a:t>
            </a:r>
            <a:r>
              <a:rPr lang="pt-BR" sz="2400" b="1" i="1">
                <a:solidFill>
                  <a:srgbClr val="1B6B4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funções de pertinência</a:t>
            </a:r>
            <a:endParaRPr lang="pt-BR" sz="2400" b="1">
              <a:solidFill>
                <a:schemeClr val="tx1"/>
              </a:solidFill>
            </a:endParaRPr>
          </a:p>
          <a:p>
            <a:pPr>
              <a:buFontTx/>
              <a:buNone/>
              <a:defRPr/>
            </a:pPr>
            <a:r>
              <a:rPr lang="pt-BR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" y="381000"/>
            <a:ext cx="8743950" cy="914400"/>
          </a:xfrm>
        </p:spPr>
        <p:txBody>
          <a:bodyPr/>
          <a:lstStyle/>
          <a:p>
            <a:pPr>
              <a:defRPr/>
            </a:pPr>
            <a:r>
              <a:rPr lang="pt-BR" sz="4000"/>
              <a:t>SISTEMA DE INFERÊNCIA FUZZY</a:t>
            </a:r>
            <a:endParaRPr lang="pt-BR"/>
          </a:p>
        </p:txBody>
      </p:sp>
      <p:sp>
        <p:nvSpPr>
          <p:cNvPr id="723972" name="AutoShape 4"/>
          <p:cNvSpPr>
            <a:spLocks noChangeArrowheads="1"/>
          </p:cNvSpPr>
          <p:nvPr/>
        </p:nvSpPr>
        <p:spPr bwMode="auto">
          <a:xfrm>
            <a:off x="4038600" y="24384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3973" name="Rectangle 5"/>
          <p:cNvSpPr>
            <a:spLocks noChangeArrowheads="1"/>
          </p:cNvSpPr>
          <p:nvPr/>
        </p:nvSpPr>
        <p:spPr bwMode="auto">
          <a:xfrm>
            <a:off x="914400" y="3124200"/>
            <a:ext cx="7162800" cy="2057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pt-BR" sz="2400">
                <a:solidFill>
                  <a:srgbClr val="1B6B45"/>
                </a:solidFill>
              </a:rPr>
              <a:t>arbitrárias, de início</a:t>
            </a:r>
          </a:p>
          <a:p>
            <a:pPr marL="342900" indent="-342900">
              <a:defRPr/>
            </a:pPr>
            <a:r>
              <a:rPr lang="pt-BR" sz="2400">
                <a:solidFill>
                  <a:srgbClr val="1B6B45"/>
                </a:solidFill>
              </a:rPr>
              <a:t>ajustadas de acordo com o desempenho</a:t>
            </a:r>
            <a:endParaRPr lang="pt-BR" sz="2000" i="0"/>
          </a:p>
          <a:p>
            <a:pPr marL="342900" indent="-342900">
              <a:buFontTx/>
              <a:buNone/>
              <a:defRPr/>
            </a:pPr>
            <a:endParaRPr lang="pt-BR" sz="2400" i="0"/>
          </a:p>
          <a:p>
            <a:pPr marL="342900" indent="-342900">
              <a:buFontTx/>
              <a:buNone/>
              <a:defRPr/>
            </a:pPr>
            <a:r>
              <a:rPr lang="pt-BR" sz="2400" i="0">
                <a:solidFill>
                  <a:schemeClr val="tx1"/>
                </a:solidFill>
              </a:rPr>
              <a:t>		</a:t>
            </a:r>
            <a:r>
              <a:rPr lang="pt-BR" sz="2400" i="0">
                <a:solidFill>
                  <a:srgbClr val="A40000"/>
                </a:solidFill>
              </a:rPr>
              <a:t>sistemas </a:t>
            </a:r>
            <a:r>
              <a:rPr lang="pt-BR" sz="2400">
                <a:solidFill>
                  <a:srgbClr val="A40000"/>
                </a:solidFill>
              </a:rPr>
              <a:t>neuro-fuzzy</a:t>
            </a:r>
            <a:r>
              <a:rPr lang="pt-BR" sz="2400" i="0">
                <a:solidFill>
                  <a:srgbClr val="A40000"/>
                </a:solidFill>
              </a:rPr>
              <a:t> e </a:t>
            </a:r>
            <a:r>
              <a:rPr lang="pt-BR" sz="2400">
                <a:solidFill>
                  <a:srgbClr val="A40000"/>
                </a:solidFill>
              </a:rPr>
              <a:t>fuzzy-genéticos</a:t>
            </a:r>
            <a:endParaRPr lang="pt-BR" sz="2400" i="0">
              <a:solidFill>
                <a:schemeClr val="tx1"/>
              </a:solidFill>
            </a:endParaRPr>
          </a:p>
          <a:p>
            <a:pPr marL="342900" indent="-342900">
              <a:buFontTx/>
              <a:buNone/>
              <a:defRPr/>
            </a:pPr>
            <a:r>
              <a:rPr lang="pt-BR" sz="3200" i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</a:p>
        </p:txBody>
      </p:sp>
      <p:sp>
        <p:nvSpPr>
          <p:cNvPr id="723978" name="AutoShape 10"/>
          <p:cNvSpPr>
            <a:spLocks noChangeArrowheads="1"/>
          </p:cNvSpPr>
          <p:nvPr/>
        </p:nvSpPr>
        <p:spPr bwMode="auto">
          <a:xfrm>
            <a:off x="4038600" y="40386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458200" cy="4343400"/>
          </a:xfrm>
        </p:spPr>
        <p:txBody>
          <a:bodyPr/>
          <a:lstStyle/>
          <a:p>
            <a:pPr defTabSz="971550">
              <a:lnSpc>
                <a:spcPct val="110000"/>
              </a:lnSpc>
              <a:buFontTx/>
              <a:buNone/>
              <a:defRPr/>
            </a:pPr>
            <a:r>
              <a:rPr lang="pt-BR" sz="2800" b="1"/>
              <a:t>	</a:t>
            </a:r>
            <a:r>
              <a:rPr lang="pt-BR" sz="28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Conclusão</a:t>
            </a:r>
            <a:r>
              <a:rPr lang="pt-BR" sz="2800" b="1"/>
              <a:t>  </a:t>
            </a:r>
            <a:r>
              <a:rPr lang="pt-BR" sz="2800" b="1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</a:t>
            </a:r>
            <a:r>
              <a:rPr lang="pt-BR" sz="2800" b="1">
                <a:sym typeface="Symbol" pitchFamily="18" charset="2"/>
              </a:rPr>
              <a:t>  	</a:t>
            </a:r>
            <a:r>
              <a:rPr lang="pt-BR" sz="2800" b="1"/>
              <a:t>o desempenho de um sistema</a:t>
            </a:r>
          </a:p>
          <a:p>
            <a:pPr defTabSz="971550">
              <a:lnSpc>
                <a:spcPct val="110000"/>
              </a:lnSpc>
              <a:buFontTx/>
              <a:buNone/>
              <a:defRPr/>
            </a:pPr>
            <a:r>
              <a:rPr lang="pt-BR" sz="2800" b="1"/>
              <a:t>				fuzzy é afetado por:</a:t>
            </a:r>
          </a:p>
          <a:p>
            <a:pPr lvl="1" defTabSz="971550">
              <a:lnSpc>
                <a:spcPct val="150000"/>
              </a:lnSpc>
              <a:buFontTx/>
              <a:buChar char="•"/>
              <a:defRPr/>
            </a:pPr>
            <a:r>
              <a:rPr lang="pt-BR" sz="2400" b="1">
                <a:solidFill>
                  <a:schemeClr val="accent2"/>
                </a:solidFill>
              </a:rPr>
              <a:t>base de regras</a:t>
            </a:r>
          </a:p>
          <a:p>
            <a:pPr lvl="1" defTabSz="971550">
              <a:lnSpc>
                <a:spcPct val="150000"/>
              </a:lnSpc>
              <a:buFontTx/>
              <a:buChar char="•"/>
              <a:defRPr/>
            </a:pPr>
            <a:r>
              <a:rPr lang="pt-BR" sz="2400" b="1">
                <a:solidFill>
                  <a:schemeClr val="accent2"/>
                </a:solidFill>
              </a:rPr>
              <a:t>número e forma dos conjuntos fuzzy</a:t>
            </a:r>
          </a:p>
          <a:p>
            <a:pPr lvl="1" defTabSz="971550">
              <a:lnSpc>
                <a:spcPct val="150000"/>
              </a:lnSpc>
              <a:buFontTx/>
              <a:buChar char="•"/>
              <a:defRPr/>
            </a:pPr>
            <a:r>
              <a:rPr lang="pt-BR" sz="2400" b="1">
                <a:solidFill>
                  <a:schemeClr val="accent2"/>
                </a:solidFill>
              </a:rPr>
              <a:t>operador de implicação</a:t>
            </a:r>
          </a:p>
          <a:p>
            <a:pPr lvl="1" defTabSz="971550">
              <a:lnSpc>
                <a:spcPct val="150000"/>
              </a:lnSpc>
              <a:buFontTx/>
              <a:buChar char="•"/>
              <a:defRPr/>
            </a:pPr>
            <a:r>
              <a:rPr lang="pt-BR" sz="2400" b="1">
                <a:solidFill>
                  <a:schemeClr val="accent2"/>
                </a:solidFill>
              </a:rPr>
              <a:t>método de defuzzificação</a:t>
            </a:r>
          </a:p>
          <a:p>
            <a:pPr defTabSz="971550">
              <a:lnSpc>
                <a:spcPct val="150000"/>
              </a:lnSpc>
              <a:buFontTx/>
              <a:buNone/>
              <a:defRPr/>
            </a:pPr>
            <a:r>
              <a:rPr lang="pt-BR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</a:p>
        </p:txBody>
      </p:sp>
      <p:sp>
        <p:nvSpPr>
          <p:cNvPr id="724995" name="Rectangle 3"/>
          <p:cNvSpPr>
            <a:spLocks noGrp="1" noChangeArrowheads="1"/>
          </p:cNvSpPr>
          <p:nvPr>
            <p:ph type="title"/>
          </p:nvPr>
        </p:nvSpPr>
        <p:spPr>
          <a:xfrm>
            <a:off x="133350" y="381000"/>
            <a:ext cx="8820150" cy="914400"/>
          </a:xfrm>
        </p:spPr>
        <p:txBody>
          <a:bodyPr/>
          <a:lstStyle/>
          <a:p>
            <a:pPr>
              <a:defRPr/>
            </a:pPr>
            <a:r>
              <a:rPr lang="pt-BR" sz="4000"/>
              <a:t>SISTEMA DE INFERÊNCIA FUZZY</a:t>
            </a:r>
            <a:endParaRPr lang="pt-BR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458200" cy="1447800"/>
          </a:xfrm>
          <a:ln>
            <a:solidFill>
              <a:schemeClr val="accent2"/>
            </a:solidFill>
          </a:ln>
        </p:spPr>
        <p:txBody>
          <a:bodyPr/>
          <a:lstStyle/>
          <a:p>
            <a:pPr defTabSz="971550">
              <a:lnSpc>
                <a:spcPct val="150000"/>
              </a:lnSpc>
              <a:buFontTx/>
              <a:buNone/>
              <a:defRPr/>
            </a:pPr>
            <a:r>
              <a:rPr lang="pt-BR" sz="2800" b="1"/>
              <a:t>	</a:t>
            </a:r>
            <a:r>
              <a:rPr lang="pt-BR" sz="2800" b="1" i="1">
                <a:solidFill>
                  <a:srgbClr val="1B6B4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Números Fuzzy:</a:t>
            </a:r>
            <a:r>
              <a:rPr lang="pt-BR" sz="2800" b="1"/>
              <a:t> conjuntos fuzzy definidos no conjunto dos números reais </a:t>
            </a:r>
          </a:p>
          <a:p>
            <a:pPr defTabSz="971550">
              <a:lnSpc>
                <a:spcPct val="160000"/>
              </a:lnSpc>
              <a:buFontTx/>
              <a:buNone/>
              <a:defRPr/>
            </a:pPr>
            <a:endParaRPr lang="pt-BR" sz="2800" b="1"/>
          </a:p>
          <a:p>
            <a:pPr defTabSz="971550">
              <a:lnSpc>
                <a:spcPct val="160000"/>
              </a:lnSpc>
              <a:buFontTx/>
              <a:buNone/>
              <a:defRPr/>
            </a:pPr>
            <a:r>
              <a:rPr lang="pt-BR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</a:p>
        </p:txBody>
      </p:sp>
      <p:sp>
        <p:nvSpPr>
          <p:cNvPr id="726020" name="AutoShape 4"/>
          <p:cNvSpPr>
            <a:spLocks noChangeArrowheads="1"/>
          </p:cNvSpPr>
          <p:nvPr/>
        </p:nvSpPr>
        <p:spPr bwMode="auto">
          <a:xfrm>
            <a:off x="6324600" y="31242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6021" name="AutoShape 5"/>
          <p:cNvSpPr>
            <a:spLocks noChangeArrowheads="1"/>
          </p:cNvSpPr>
          <p:nvPr/>
        </p:nvSpPr>
        <p:spPr bwMode="auto">
          <a:xfrm>
            <a:off x="1752600" y="3124200"/>
            <a:ext cx="381000" cy="609600"/>
          </a:xfrm>
          <a:prstGeom prst="downArrow">
            <a:avLst>
              <a:gd name="adj1" fmla="val 50000"/>
              <a:gd name="adj2" fmla="val 40000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6022" name="Rectangle 6"/>
          <p:cNvSpPr>
            <a:spLocks noChangeArrowheads="1"/>
          </p:cNvSpPr>
          <p:nvPr/>
        </p:nvSpPr>
        <p:spPr bwMode="auto">
          <a:xfrm>
            <a:off x="5181600" y="3867150"/>
            <a:ext cx="2895600" cy="609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defTabSz="971550">
              <a:lnSpc>
                <a:spcPct val="140000"/>
              </a:lnSpc>
              <a:buFontTx/>
              <a:buNone/>
              <a:defRPr/>
            </a:pPr>
            <a:r>
              <a:rPr lang="pt-BR" sz="2400">
                <a:solidFill>
                  <a:srgbClr val="1B6B4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Aritmética Fuzzy</a:t>
            </a:r>
            <a:endParaRPr lang="pt-BR" sz="2800" i="0"/>
          </a:p>
          <a:p>
            <a:pPr marL="342900" indent="-342900" defTabSz="971550">
              <a:lnSpc>
                <a:spcPct val="160000"/>
              </a:lnSpc>
              <a:buFontTx/>
              <a:buNone/>
              <a:defRPr/>
            </a:pPr>
            <a:endParaRPr lang="pt-BR" sz="2800" i="0"/>
          </a:p>
          <a:p>
            <a:pPr marL="342900" indent="-342900" defTabSz="971550">
              <a:lnSpc>
                <a:spcPct val="160000"/>
              </a:lnSpc>
              <a:buFontTx/>
              <a:buNone/>
              <a:defRPr/>
            </a:pPr>
            <a:r>
              <a:rPr lang="pt-BR" sz="2800" i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</a:p>
        </p:txBody>
      </p:sp>
      <p:sp>
        <p:nvSpPr>
          <p:cNvPr id="726023" name="AutoShape 7"/>
          <p:cNvSpPr>
            <a:spLocks noChangeArrowheads="1"/>
          </p:cNvSpPr>
          <p:nvPr/>
        </p:nvSpPr>
        <p:spPr bwMode="auto">
          <a:xfrm>
            <a:off x="6534150" y="4724400"/>
            <a:ext cx="152400" cy="685800"/>
          </a:xfrm>
          <a:prstGeom prst="downArrow">
            <a:avLst>
              <a:gd name="adj1" fmla="val 50000"/>
              <a:gd name="adj2" fmla="val 112500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6024" name="Rectangle 8"/>
          <p:cNvSpPr>
            <a:spLocks noChangeArrowheads="1"/>
          </p:cNvSpPr>
          <p:nvPr/>
        </p:nvSpPr>
        <p:spPr bwMode="auto">
          <a:xfrm>
            <a:off x="3886200" y="5562600"/>
            <a:ext cx="5257800" cy="609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defTabSz="971550">
              <a:lnSpc>
                <a:spcPct val="110000"/>
              </a:lnSpc>
              <a:buFontTx/>
              <a:buNone/>
              <a:defRPr/>
            </a:pPr>
            <a:r>
              <a:rPr lang="pt-BR" sz="2800" i="0"/>
              <a:t>	</a:t>
            </a:r>
            <a:r>
              <a:rPr lang="pt-BR" sz="2400" i="0"/>
              <a:t>base do </a:t>
            </a:r>
            <a:r>
              <a:rPr lang="pt-BR" sz="2400">
                <a:solidFill>
                  <a:srgbClr val="1B6B45"/>
                </a:solidFill>
              </a:rPr>
              <a:t>Raciocínio Aproximado</a:t>
            </a:r>
            <a:endParaRPr lang="pt-BR" sz="2400" i="0"/>
          </a:p>
          <a:p>
            <a:pPr marL="342900" indent="-342900" defTabSz="971550">
              <a:lnSpc>
                <a:spcPct val="160000"/>
              </a:lnSpc>
              <a:buFontTx/>
              <a:buNone/>
              <a:defRPr/>
            </a:pPr>
            <a:endParaRPr lang="pt-BR" sz="2800" i="0"/>
          </a:p>
          <a:p>
            <a:pPr marL="342900" indent="-342900" defTabSz="971550">
              <a:lnSpc>
                <a:spcPct val="160000"/>
              </a:lnSpc>
              <a:buFontTx/>
              <a:buNone/>
              <a:defRPr/>
            </a:pPr>
            <a:r>
              <a:rPr lang="pt-BR" sz="2800" i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</a:p>
        </p:txBody>
      </p:sp>
      <p:sp>
        <p:nvSpPr>
          <p:cNvPr id="726025" name="Rectangle 9"/>
          <p:cNvSpPr>
            <a:spLocks noChangeArrowheads="1"/>
          </p:cNvSpPr>
          <p:nvPr/>
        </p:nvSpPr>
        <p:spPr bwMode="auto">
          <a:xfrm>
            <a:off x="152400" y="3886200"/>
            <a:ext cx="4267200" cy="1371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defTabSz="971550">
              <a:buFontTx/>
              <a:buNone/>
              <a:defRPr/>
            </a:pPr>
            <a:r>
              <a:rPr lang="pt-BR" sz="2400" i="0"/>
              <a:t>Aplicações em:</a:t>
            </a:r>
          </a:p>
          <a:p>
            <a:pPr marL="742950" lvl="1" indent="-285750" defTabSz="971550">
              <a:lnSpc>
                <a:spcPct val="80000"/>
              </a:lnSpc>
              <a:defRPr/>
            </a:pPr>
            <a:r>
              <a:rPr lang="pt-BR" sz="2000"/>
              <a:t>Programação Linear Fuzzy</a:t>
            </a:r>
          </a:p>
          <a:p>
            <a:pPr marL="742950" lvl="1" indent="-285750" defTabSz="971550">
              <a:lnSpc>
                <a:spcPct val="80000"/>
              </a:lnSpc>
              <a:defRPr/>
            </a:pPr>
            <a:r>
              <a:rPr lang="pt-BR" sz="2000"/>
              <a:t>Previsão</a:t>
            </a:r>
          </a:p>
          <a:p>
            <a:pPr marL="742950" lvl="1" indent="-285750" defTabSz="971550">
              <a:lnSpc>
                <a:spcPct val="80000"/>
              </a:lnSpc>
              <a:defRPr/>
            </a:pPr>
            <a:r>
              <a:rPr lang="pt-BR" sz="2000"/>
              <a:t>Planejamento</a:t>
            </a:r>
            <a:endParaRPr lang="pt-BR" sz="2400">
              <a:solidFill>
                <a:schemeClr val="tx1"/>
              </a:solidFill>
            </a:endParaRPr>
          </a:p>
          <a:p>
            <a:pPr marL="342900" indent="-342900" defTabSz="971550">
              <a:lnSpc>
                <a:spcPct val="160000"/>
              </a:lnSpc>
              <a:buFontTx/>
              <a:buNone/>
              <a:defRPr/>
            </a:pPr>
            <a:r>
              <a:rPr lang="pt-BR" sz="2800" i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</a:p>
        </p:txBody>
      </p:sp>
      <p:sp>
        <p:nvSpPr>
          <p:cNvPr id="726027" name="Rectangle 11"/>
          <p:cNvSpPr>
            <a:spLocks noGrp="1" noChangeArrowheads="1"/>
          </p:cNvSpPr>
          <p:nvPr>
            <p:ph type="title"/>
          </p:nvPr>
        </p:nvSpPr>
        <p:spPr>
          <a:xfrm>
            <a:off x="495300" y="381000"/>
            <a:ext cx="8243888" cy="914400"/>
          </a:xfrm>
        </p:spPr>
        <p:txBody>
          <a:bodyPr/>
          <a:lstStyle/>
          <a:p>
            <a:pPr>
              <a:defRPr/>
            </a:pPr>
            <a:r>
              <a:rPr lang="pt-BR"/>
              <a:t>COMENTÁRIOS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1600" y="1295400"/>
            <a:ext cx="6553200" cy="533400"/>
          </a:xfrm>
        </p:spPr>
        <p:txBody>
          <a:bodyPr/>
          <a:lstStyle/>
          <a:p>
            <a:pPr defTabSz="971550">
              <a:lnSpc>
                <a:spcPct val="110000"/>
              </a:lnSpc>
              <a:buFontTx/>
              <a:buNone/>
              <a:defRPr/>
            </a:pPr>
            <a:r>
              <a:rPr lang="pt-BR" sz="2800" b="1"/>
              <a:t>Outros Sistemas de Inferência Fuzzy</a:t>
            </a:r>
          </a:p>
          <a:p>
            <a:pPr defTabSz="971550">
              <a:lnSpc>
                <a:spcPct val="80000"/>
              </a:lnSpc>
              <a:buFontTx/>
              <a:buNone/>
              <a:defRPr/>
            </a:pPr>
            <a:r>
              <a:rPr lang="pt-BR" sz="2800" b="1"/>
              <a:t>	</a:t>
            </a:r>
            <a:endParaRPr lang="pt-BR" sz="2800" b="1" i="1">
              <a:solidFill>
                <a:srgbClr val="1B6B45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42339" name="Group 16"/>
          <p:cNvGrpSpPr>
            <a:grpSpLocks/>
          </p:cNvGrpSpPr>
          <p:nvPr/>
        </p:nvGrpSpPr>
        <p:grpSpPr bwMode="auto">
          <a:xfrm>
            <a:off x="1371600" y="2895600"/>
            <a:ext cx="7502525" cy="3946525"/>
            <a:chOff x="864" y="1440"/>
            <a:chExt cx="4726" cy="2486"/>
          </a:xfrm>
        </p:grpSpPr>
        <p:graphicFrame>
          <p:nvGraphicFramePr>
            <p:cNvPr id="142343" name="Object 0"/>
            <p:cNvGraphicFramePr>
              <a:graphicFrameLocks noChangeAspect="1"/>
            </p:cNvGraphicFramePr>
            <p:nvPr/>
          </p:nvGraphicFramePr>
          <p:xfrm>
            <a:off x="1584" y="1440"/>
            <a:ext cx="4006" cy="2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4" name="Documento" r:id="rId3" imgW="5295900" imgH="3287268" progId="Word.Document.8">
                    <p:embed/>
                  </p:oleObj>
                </mc:Choice>
                <mc:Fallback>
                  <p:oleObj name="Documento" r:id="rId3" imgW="5295900" imgH="3287268" progId="Word.Document.8">
                    <p:embed/>
                    <p:pic>
                      <p:nvPicPr>
                        <p:cNvPr id="0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440"/>
                          <a:ext cx="4006" cy="2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053" name="Rectangle 13"/>
            <p:cNvSpPr>
              <a:spLocks noChangeArrowheads="1"/>
            </p:cNvSpPr>
            <p:nvPr/>
          </p:nvSpPr>
          <p:spPr bwMode="auto">
            <a:xfrm>
              <a:off x="864" y="1824"/>
              <a:ext cx="72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 defTabSz="971550">
                <a:lnSpc>
                  <a:spcPct val="160000"/>
                </a:lnSpc>
                <a:buFontTx/>
                <a:buNone/>
                <a:defRPr/>
              </a:pPr>
              <a:r>
                <a:rPr lang="pt-BR" sz="2000" i="0">
                  <a:solidFill>
                    <a:schemeClr val="tx1"/>
                  </a:solidFill>
                </a:rPr>
                <a:t>Regra 1</a:t>
              </a:r>
              <a:endParaRPr lang="pt-BR" sz="2800">
                <a:solidFill>
                  <a:srgbClr val="1B6B45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27055" name="Rectangle 15"/>
            <p:cNvSpPr>
              <a:spLocks noChangeArrowheads="1"/>
            </p:cNvSpPr>
            <p:nvPr/>
          </p:nvSpPr>
          <p:spPr bwMode="auto">
            <a:xfrm>
              <a:off x="864" y="2496"/>
              <a:ext cx="72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 defTabSz="971550">
                <a:lnSpc>
                  <a:spcPct val="160000"/>
                </a:lnSpc>
                <a:buFontTx/>
                <a:buNone/>
                <a:defRPr/>
              </a:pPr>
              <a:r>
                <a:rPr lang="pt-BR" sz="2000" i="0">
                  <a:solidFill>
                    <a:schemeClr val="tx1"/>
                  </a:solidFill>
                </a:rPr>
                <a:t>Regra 2</a:t>
              </a:r>
              <a:endParaRPr lang="pt-BR" sz="2800">
                <a:solidFill>
                  <a:srgbClr val="1B6B45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727057" name="Rectangle 17"/>
          <p:cNvSpPr>
            <a:spLocks noChangeArrowheads="1"/>
          </p:cNvSpPr>
          <p:nvPr/>
        </p:nvSpPr>
        <p:spPr bwMode="auto">
          <a:xfrm>
            <a:off x="457200" y="1905000"/>
            <a:ext cx="8686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buFontTx/>
              <a:buNone/>
              <a:defRPr/>
            </a:pPr>
            <a:r>
              <a:rPr lang="pt-BR" sz="2800">
                <a:solidFill>
                  <a:srgbClr val="1B6B4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Tsukamoto </a:t>
            </a:r>
            <a:r>
              <a:rPr lang="pt-BR" sz="2800" i="0">
                <a:solidFill>
                  <a:srgbClr val="1B6B45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 </a:t>
            </a:r>
            <a:r>
              <a:rPr lang="pt-BR" sz="2800"/>
              <a:t>se x é A e </a:t>
            </a:r>
            <a:r>
              <a:rPr lang="pt-BR" sz="2800">
                <a:sym typeface="Symbol" pitchFamily="18" charset="2"/>
              </a:rPr>
              <a:t>y é B então z é C</a:t>
            </a:r>
          </a:p>
          <a:p>
            <a:pPr marL="342900" indent="-342900">
              <a:lnSpc>
                <a:spcPct val="140000"/>
              </a:lnSpc>
              <a:buFontTx/>
              <a:buNone/>
              <a:defRPr/>
            </a:pPr>
            <a:r>
              <a:rPr lang="pt-BR" sz="2000">
                <a:sym typeface="Symbol" pitchFamily="18" charset="2"/>
              </a:rPr>
              <a:t>							                  monotônica</a:t>
            </a:r>
            <a:endParaRPr lang="pt-BR" sz="2800">
              <a:sym typeface="Symbol" pitchFamily="18" charset="2"/>
            </a:endParaRPr>
          </a:p>
        </p:txBody>
      </p:sp>
      <p:sp>
        <p:nvSpPr>
          <p:cNvPr id="727058" name="AutoShape 18"/>
          <p:cNvSpPr>
            <a:spLocks noChangeArrowheads="1"/>
          </p:cNvSpPr>
          <p:nvPr/>
        </p:nvSpPr>
        <p:spPr bwMode="auto">
          <a:xfrm rot="19500000" flipH="1">
            <a:off x="7620000" y="2287588"/>
            <a:ext cx="190500" cy="342900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7062" name="Rectangle 2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43888" cy="914400"/>
          </a:xfrm>
        </p:spPr>
        <p:txBody>
          <a:bodyPr/>
          <a:lstStyle/>
          <a:p>
            <a:pPr>
              <a:defRPr/>
            </a:pPr>
            <a:r>
              <a:rPr lang="pt-BR"/>
              <a:t>COMENTÁRIOS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1600" y="1295400"/>
            <a:ext cx="6553200" cy="533400"/>
          </a:xfrm>
        </p:spPr>
        <p:txBody>
          <a:bodyPr/>
          <a:lstStyle/>
          <a:p>
            <a:pPr defTabSz="971550">
              <a:lnSpc>
                <a:spcPct val="110000"/>
              </a:lnSpc>
              <a:buFontTx/>
              <a:buNone/>
              <a:defRPr/>
            </a:pPr>
            <a:r>
              <a:rPr lang="pt-BR" sz="2800" b="1"/>
              <a:t>Outros Sistemas de Inferência Fuzzy</a:t>
            </a:r>
          </a:p>
          <a:p>
            <a:pPr defTabSz="971550">
              <a:lnSpc>
                <a:spcPct val="80000"/>
              </a:lnSpc>
              <a:buFontTx/>
              <a:buNone/>
              <a:defRPr/>
            </a:pPr>
            <a:r>
              <a:rPr lang="pt-BR" sz="2800" b="1"/>
              <a:t>	</a:t>
            </a:r>
            <a:endParaRPr lang="pt-BR" sz="2800" b="1" i="1">
              <a:solidFill>
                <a:srgbClr val="1B6B45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title"/>
          </p:nvPr>
        </p:nvSpPr>
        <p:spPr>
          <a:xfrm>
            <a:off x="514350" y="381000"/>
            <a:ext cx="8243888" cy="914400"/>
          </a:xfrm>
        </p:spPr>
        <p:txBody>
          <a:bodyPr/>
          <a:lstStyle/>
          <a:p>
            <a:pPr>
              <a:defRPr/>
            </a:pPr>
            <a:r>
              <a:rPr lang="pt-BR" sz="4000"/>
              <a:t>COMENTÁRIOS</a:t>
            </a:r>
            <a:endParaRPr lang="pt-BR"/>
          </a:p>
        </p:txBody>
      </p:sp>
      <p:sp>
        <p:nvSpPr>
          <p:cNvPr id="729096" name="Rectangle 8"/>
          <p:cNvSpPr>
            <a:spLocks noChangeArrowheads="1"/>
          </p:cNvSpPr>
          <p:nvPr/>
        </p:nvSpPr>
        <p:spPr bwMode="auto">
          <a:xfrm>
            <a:off x="381000" y="1905000"/>
            <a:ext cx="9220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buFontTx/>
              <a:buNone/>
              <a:defRPr/>
            </a:pPr>
            <a:r>
              <a:rPr lang="pt-BR" sz="2800">
                <a:solidFill>
                  <a:srgbClr val="1B6B4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Takagi-Sugeno-(Kang) </a:t>
            </a:r>
            <a:r>
              <a:rPr lang="pt-BR" sz="2800" i="0">
                <a:solidFill>
                  <a:srgbClr val="1B6B45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 </a:t>
            </a:r>
            <a:r>
              <a:rPr lang="pt-BR" sz="2800"/>
              <a:t>se x é A e </a:t>
            </a:r>
            <a:r>
              <a:rPr lang="pt-BR" sz="2800">
                <a:sym typeface="Symbol" pitchFamily="18" charset="2"/>
              </a:rPr>
              <a:t>y é B </a:t>
            </a:r>
          </a:p>
          <a:p>
            <a:pPr marL="342900" indent="-342900">
              <a:lnSpc>
                <a:spcPct val="90000"/>
              </a:lnSpc>
              <a:buFontTx/>
              <a:buNone/>
              <a:defRPr/>
            </a:pPr>
            <a:r>
              <a:rPr lang="pt-BR" sz="2800">
                <a:sym typeface="Symbol" pitchFamily="18" charset="2"/>
              </a:rPr>
              <a:t>							então z = f(x,y) </a:t>
            </a:r>
            <a:r>
              <a:rPr lang="pt-BR" sz="2000">
                <a:sym typeface="Symbol" pitchFamily="18" charset="2"/>
              </a:rPr>
              <a:t>							</a:t>
            </a:r>
            <a:endParaRPr lang="pt-BR" sz="2800">
              <a:sym typeface="Symbol" pitchFamily="18" charset="2"/>
            </a:endParaRPr>
          </a:p>
        </p:txBody>
      </p:sp>
      <p:grpSp>
        <p:nvGrpSpPr>
          <p:cNvPr id="143365" name="Group 11"/>
          <p:cNvGrpSpPr>
            <a:grpSpLocks/>
          </p:cNvGrpSpPr>
          <p:nvPr/>
        </p:nvGrpSpPr>
        <p:grpSpPr bwMode="auto">
          <a:xfrm>
            <a:off x="1485900" y="2974975"/>
            <a:ext cx="6905625" cy="3856038"/>
            <a:chOff x="936" y="1874"/>
            <a:chExt cx="4350" cy="2429"/>
          </a:xfrm>
        </p:grpSpPr>
        <p:sp>
          <p:nvSpPr>
            <p:cNvPr id="729094" name="Rectangle 6"/>
            <p:cNvSpPr>
              <a:spLocks noChangeArrowheads="1"/>
            </p:cNvSpPr>
            <p:nvPr/>
          </p:nvSpPr>
          <p:spPr bwMode="auto">
            <a:xfrm>
              <a:off x="948" y="2244"/>
              <a:ext cx="72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 defTabSz="971550">
                <a:lnSpc>
                  <a:spcPct val="160000"/>
                </a:lnSpc>
                <a:buFontTx/>
                <a:buNone/>
                <a:defRPr/>
              </a:pPr>
              <a:r>
                <a:rPr lang="pt-BR" sz="2000" i="0">
                  <a:solidFill>
                    <a:schemeClr val="tx1"/>
                  </a:solidFill>
                </a:rPr>
                <a:t>Regra 1</a:t>
              </a:r>
              <a:endParaRPr lang="pt-BR" sz="2800">
                <a:solidFill>
                  <a:srgbClr val="1B6B45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29095" name="Rectangle 7"/>
            <p:cNvSpPr>
              <a:spLocks noChangeArrowheads="1"/>
            </p:cNvSpPr>
            <p:nvPr/>
          </p:nvSpPr>
          <p:spPr bwMode="auto">
            <a:xfrm>
              <a:off x="936" y="2976"/>
              <a:ext cx="72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 defTabSz="971550">
                <a:lnSpc>
                  <a:spcPct val="160000"/>
                </a:lnSpc>
                <a:buFontTx/>
                <a:buNone/>
                <a:defRPr/>
              </a:pPr>
              <a:r>
                <a:rPr lang="pt-BR" sz="2000" i="0">
                  <a:solidFill>
                    <a:schemeClr val="tx1"/>
                  </a:solidFill>
                </a:rPr>
                <a:t>Regra 2</a:t>
              </a:r>
              <a:endParaRPr lang="pt-BR" sz="2800">
                <a:solidFill>
                  <a:srgbClr val="1B6B45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aphicFrame>
          <p:nvGraphicFramePr>
            <p:cNvPr id="143368" name="Object 10"/>
            <p:cNvGraphicFramePr>
              <a:graphicFrameLocks noChangeAspect="1"/>
            </p:cNvGraphicFramePr>
            <p:nvPr/>
          </p:nvGraphicFramePr>
          <p:xfrm>
            <a:off x="1752" y="1874"/>
            <a:ext cx="3534" cy="2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68" name="Documento" r:id="rId3" imgW="5093208" imgH="3499104" progId="Word.Document.8">
                    <p:embed/>
                  </p:oleObj>
                </mc:Choice>
                <mc:Fallback>
                  <p:oleObj name="Documento" r:id="rId3" imgW="5093208" imgH="3499104" progId="Word.Document.8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" y="1874"/>
                          <a:ext cx="3534" cy="2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SISTEMA FUZZY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229600" cy="4114800"/>
          </a:xfrm>
        </p:spPr>
        <p:txBody>
          <a:bodyPr/>
          <a:lstStyle/>
          <a:p>
            <a:pPr lvl="1">
              <a:buFont typeface="Wingdings" pitchFamily="2" charset="2"/>
              <a:buChar char="n"/>
            </a:pPr>
            <a:r>
              <a:rPr lang="pt-BR" altLang="pt-BR" b="1" dirty="0">
                <a:solidFill>
                  <a:srgbClr val="CC0066"/>
                </a:solidFill>
              </a:rPr>
              <a:t>Principais vantagens:</a:t>
            </a:r>
          </a:p>
          <a:p>
            <a:pPr lvl="2">
              <a:lnSpc>
                <a:spcPct val="140000"/>
              </a:lnSpc>
              <a:buFont typeface="Wingdings" pitchFamily="2" charset="2"/>
              <a:buChar char="n"/>
            </a:pPr>
            <a:r>
              <a:rPr lang="pt-BR" altLang="pt-BR" b="1" dirty="0">
                <a:solidFill>
                  <a:srgbClr val="CC0066"/>
                </a:solidFill>
              </a:rPr>
              <a:t>Formulação através de regras linguísticas</a:t>
            </a:r>
          </a:p>
          <a:p>
            <a:pPr lvl="2">
              <a:lnSpc>
                <a:spcPct val="140000"/>
              </a:lnSpc>
              <a:buFont typeface="Wingdings" pitchFamily="2" charset="2"/>
              <a:buChar char="n"/>
            </a:pPr>
            <a:r>
              <a:rPr lang="pt-BR" altLang="pt-BR" b="1" dirty="0">
                <a:solidFill>
                  <a:srgbClr val="CC0066"/>
                </a:solidFill>
              </a:rPr>
              <a:t>Não necessita de modelo matemático formal</a:t>
            </a:r>
          </a:p>
          <a:p>
            <a:pPr lvl="1">
              <a:lnSpc>
                <a:spcPct val="140000"/>
              </a:lnSpc>
              <a:buFont typeface="Wingdings" pitchFamily="2" charset="2"/>
              <a:buChar char="n"/>
            </a:pPr>
            <a:r>
              <a:rPr lang="pt-BR" altLang="pt-BR" b="1" dirty="0">
                <a:solidFill>
                  <a:srgbClr val="CC0066"/>
                </a:solidFill>
              </a:rPr>
              <a:t>Regras linguísticas:</a:t>
            </a:r>
          </a:p>
          <a:p>
            <a:pPr lvl="2">
              <a:lnSpc>
                <a:spcPct val="140000"/>
              </a:lnSpc>
              <a:buFont typeface="Wingdings" pitchFamily="2" charset="2"/>
              <a:buChar char="n"/>
            </a:pPr>
            <a:r>
              <a:rPr lang="pt-BR" altLang="pt-BR" b="1" dirty="0">
                <a:solidFill>
                  <a:srgbClr val="CC0066"/>
                </a:solidFill>
              </a:rPr>
              <a:t>Obtidas através de especialistas</a:t>
            </a:r>
          </a:p>
          <a:p>
            <a:pPr lvl="2">
              <a:lnSpc>
                <a:spcPct val="140000"/>
              </a:lnSpc>
              <a:buFont typeface="Wingdings" pitchFamily="2" charset="2"/>
              <a:buChar char="n"/>
            </a:pPr>
            <a:r>
              <a:rPr lang="pt-BR" altLang="pt-BR" b="1" dirty="0">
                <a:solidFill>
                  <a:srgbClr val="CC0066"/>
                </a:solidFill>
              </a:rPr>
              <a:t>Geradas através de dados numéricos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828800"/>
            <a:ext cx="9144000" cy="4343400"/>
          </a:xfrm>
        </p:spPr>
        <p:txBody>
          <a:bodyPr/>
          <a:lstStyle/>
          <a:p>
            <a:pPr marL="438150" indent="-438150" defTabSz="971550">
              <a:lnSpc>
                <a:spcPct val="110000"/>
              </a:lnSpc>
              <a:buFontTx/>
              <a:buNone/>
              <a:defRPr/>
            </a:pPr>
            <a:r>
              <a:rPr lang="pt-BR" sz="2800" b="1"/>
              <a:t>Áreas de aplicação de Sistemas Fuzzy e Híbridos:</a:t>
            </a:r>
          </a:p>
          <a:p>
            <a:pPr marL="438150" indent="-438150" defTabSz="971550">
              <a:lnSpc>
                <a:spcPct val="110000"/>
              </a:lnSpc>
              <a:buFontTx/>
              <a:buNone/>
              <a:defRPr/>
            </a:pPr>
            <a:r>
              <a:rPr lang="pt-BR" sz="2000" b="1"/>
              <a:t>(bibliografia abundante)</a:t>
            </a:r>
            <a:endParaRPr lang="pt-BR" sz="2800" b="1"/>
          </a:p>
          <a:p>
            <a:pPr marL="914400" lvl="1" defTabSz="971550">
              <a:lnSpc>
                <a:spcPct val="140000"/>
              </a:lnSpc>
              <a:buFontTx/>
              <a:buChar char="•"/>
              <a:defRPr/>
            </a:pPr>
            <a:r>
              <a:rPr lang="pt-BR" sz="2400" b="1">
                <a:solidFill>
                  <a:schemeClr val="accent2"/>
                </a:solidFill>
              </a:rPr>
              <a:t>Controle</a:t>
            </a:r>
            <a:r>
              <a:rPr lang="pt-BR" sz="2400" b="1"/>
              <a:t> (</a:t>
            </a:r>
            <a:r>
              <a:rPr lang="pt-BR" sz="2400" b="1" i="1">
                <a:solidFill>
                  <a:srgbClr val="0A281A"/>
                </a:solidFill>
              </a:rPr>
              <a:t>NEFCON</a:t>
            </a:r>
            <a:r>
              <a:rPr lang="pt-BR" sz="2400" b="1"/>
              <a:t>)</a:t>
            </a:r>
          </a:p>
          <a:p>
            <a:pPr marL="914400" lvl="1" defTabSz="971550">
              <a:lnSpc>
                <a:spcPct val="140000"/>
              </a:lnSpc>
              <a:buFontTx/>
              <a:buChar char="•"/>
              <a:defRPr/>
            </a:pPr>
            <a:r>
              <a:rPr lang="pt-BR" sz="2400" b="1">
                <a:solidFill>
                  <a:schemeClr val="accent2"/>
                </a:solidFill>
              </a:rPr>
              <a:t>Classificação </a:t>
            </a:r>
            <a:r>
              <a:rPr lang="pt-BR" sz="2400" b="1"/>
              <a:t>(</a:t>
            </a:r>
            <a:r>
              <a:rPr lang="pt-BR" sz="2400" b="1" i="1">
                <a:solidFill>
                  <a:srgbClr val="28A067"/>
                </a:solidFill>
              </a:rPr>
              <a:t>NEFCLASS</a:t>
            </a:r>
            <a:r>
              <a:rPr lang="pt-BR" sz="2400" b="1"/>
              <a:t>)</a:t>
            </a:r>
          </a:p>
          <a:p>
            <a:pPr marL="914400" lvl="1" defTabSz="971550">
              <a:lnSpc>
                <a:spcPct val="140000"/>
              </a:lnSpc>
              <a:buFontTx/>
              <a:buChar char="•"/>
              <a:defRPr/>
            </a:pPr>
            <a:r>
              <a:rPr lang="pt-BR" sz="2400" b="1">
                <a:solidFill>
                  <a:schemeClr val="accent2"/>
                </a:solidFill>
              </a:rPr>
              <a:t>Aproximação de Funções</a:t>
            </a:r>
            <a:r>
              <a:rPr lang="pt-BR" sz="2400" b="1"/>
              <a:t> (</a:t>
            </a:r>
            <a:r>
              <a:rPr lang="pt-BR" sz="2400" b="1" i="1">
                <a:solidFill>
                  <a:srgbClr val="11412A"/>
                </a:solidFill>
              </a:rPr>
              <a:t>NEFPROX</a:t>
            </a:r>
            <a:r>
              <a:rPr lang="pt-BR" sz="2400" b="1">
                <a:solidFill>
                  <a:srgbClr val="11412A"/>
                </a:solidFill>
              </a:rPr>
              <a:t>)</a:t>
            </a:r>
            <a:endParaRPr lang="pt-BR" sz="2400" b="1"/>
          </a:p>
          <a:p>
            <a:pPr marL="914400" lvl="1" defTabSz="971550">
              <a:lnSpc>
                <a:spcPct val="140000"/>
              </a:lnSpc>
              <a:buFontTx/>
              <a:buChar char="•"/>
              <a:defRPr/>
            </a:pPr>
            <a:r>
              <a:rPr lang="pt-BR" sz="2400" b="1">
                <a:solidFill>
                  <a:schemeClr val="accent2"/>
                </a:solidFill>
              </a:rPr>
              <a:t>Previsão de Séries</a:t>
            </a:r>
            <a:r>
              <a:rPr lang="pt-BR" sz="2400" b="1"/>
              <a:t> (</a:t>
            </a:r>
            <a:r>
              <a:rPr lang="pt-BR" sz="2400" b="1" i="1">
                <a:solidFill>
                  <a:srgbClr val="A40000"/>
                </a:solidFill>
              </a:rPr>
              <a:t>extração automática de regras</a:t>
            </a:r>
            <a:r>
              <a:rPr lang="pt-BR" sz="2400" b="1"/>
              <a:t>)</a:t>
            </a:r>
          </a:p>
          <a:p>
            <a:pPr marL="914400" lvl="1" defTabSz="971550">
              <a:lnSpc>
                <a:spcPct val="140000"/>
              </a:lnSpc>
              <a:buFontTx/>
              <a:buChar char="•"/>
              <a:defRPr/>
            </a:pPr>
            <a:r>
              <a:rPr lang="pt-BR" sz="2400" b="1">
                <a:solidFill>
                  <a:schemeClr val="accent2"/>
                </a:solidFill>
              </a:rPr>
              <a:t>Fuzzy </a:t>
            </a:r>
            <a:r>
              <a:rPr lang="pt-BR" sz="2400" b="1" i="1">
                <a:solidFill>
                  <a:schemeClr val="accent2"/>
                </a:solidFill>
              </a:rPr>
              <a:t>clustering</a:t>
            </a:r>
          </a:p>
          <a:p>
            <a:pPr marL="914400" lvl="1" defTabSz="971550">
              <a:lnSpc>
                <a:spcPct val="140000"/>
              </a:lnSpc>
              <a:buFontTx/>
              <a:buChar char="•"/>
              <a:defRPr/>
            </a:pPr>
            <a:r>
              <a:rPr lang="pt-BR" sz="2400" b="1" i="1">
                <a:solidFill>
                  <a:schemeClr val="accent2"/>
                </a:solidFill>
              </a:rPr>
              <a:t>etc.</a:t>
            </a:r>
          </a:p>
          <a:p>
            <a:pPr marL="438150" indent="-438150" defTabSz="971550">
              <a:lnSpc>
                <a:spcPct val="80000"/>
              </a:lnSpc>
              <a:buFontTx/>
              <a:buNone/>
              <a:defRPr/>
            </a:pPr>
            <a:r>
              <a:rPr lang="pt-BR" sz="2800" b="1"/>
              <a:t>	</a:t>
            </a:r>
            <a:endParaRPr lang="pt-BR" sz="2800" b="1" i="1">
              <a:solidFill>
                <a:srgbClr val="1B6B45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30122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43888" cy="914400"/>
          </a:xfrm>
        </p:spPr>
        <p:txBody>
          <a:bodyPr/>
          <a:lstStyle/>
          <a:p>
            <a:pPr>
              <a:defRPr/>
            </a:pPr>
            <a:r>
              <a:rPr lang="pt-BR"/>
              <a:t>COMENTÁRIOS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SISTEMA FUZZY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057400" y="6103938"/>
            <a:ext cx="6324600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Clr>
                <a:schemeClr val="tx1"/>
              </a:buClr>
            </a:pPr>
            <a:r>
              <a:rPr lang="pt-BR" altLang="pt-BR" sz="1800" i="0"/>
              <a:t>  </a:t>
            </a:r>
            <a:r>
              <a:rPr lang="pt-BR" altLang="pt-BR" sz="1800" i="0">
                <a:solidFill>
                  <a:schemeClr val="tx1"/>
                </a:solidFill>
              </a:rPr>
              <a:t>Mapeia fuzzy sets em fuzzy sets</a:t>
            </a:r>
          </a:p>
          <a:p>
            <a:r>
              <a:rPr lang="pt-BR" altLang="pt-BR" sz="1800" i="0">
                <a:solidFill>
                  <a:schemeClr val="tx1"/>
                </a:solidFill>
                <a:sym typeface="Wingdings" pitchFamily="2" charset="2"/>
              </a:rPr>
              <a:t>  Determina como as regras são ativadas e combinadas</a:t>
            </a:r>
            <a:endParaRPr lang="pt-BR" altLang="pt-BR" sz="1800" i="0">
              <a:solidFill>
                <a:schemeClr val="tx1"/>
              </a:solidFill>
            </a:endParaRPr>
          </a:p>
        </p:txBody>
      </p:sp>
      <p:sp>
        <p:nvSpPr>
          <p:cNvPr id="801796" name="Rectangle 4"/>
          <p:cNvSpPr>
            <a:spLocks noChangeArrowheads="1"/>
          </p:cNvSpPr>
          <p:nvPr/>
        </p:nvSpPr>
        <p:spPr bwMode="auto">
          <a:xfrm>
            <a:off x="1219200" y="2819400"/>
            <a:ext cx="7010400" cy="3200400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797" name="Text Box 5"/>
          <p:cNvSpPr txBox="1">
            <a:spLocks noChangeArrowheads="1"/>
          </p:cNvSpPr>
          <p:nvPr/>
        </p:nvSpPr>
        <p:spPr bwMode="auto">
          <a:xfrm>
            <a:off x="3948113" y="3236913"/>
            <a:ext cx="1187450" cy="3952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>
                <a:effectLst>
                  <a:outerShdw blurRad="38100" dist="38100" dir="2700000" algn="tl">
                    <a:srgbClr val="000000"/>
                  </a:outerShdw>
                </a:effectLst>
              </a:rPr>
              <a:t>REGRAS</a:t>
            </a:r>
          </a:p>
        </p:txBody>
      </p:sp>
      <p:sp>
        <p:nvSpPr>
          <p:cNvPr id="801798" name="Text Box 6"/>
          <p:cNvSpPr txBox="1">
            <a:spLocks noChangeArrowheads="1"/>
          </p:cNvSpPr>
          <p:nvPr/>
        </p:nvSpPr>
        <p:spPr bwMode="auto">
          <a:xfrm>
            <a:off x="3776663" y="5160963"/>
            <a:ext cx="1606550" cy="3952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>
                <a:effectLst>
                  <a:outerShdw blurRad="38100" dist="38100" dir="2700000" algn="tl">
                    <a:srgbClr val="000000"/>
                  </a:outerShdw>
                </a:effectLst>
              </a:rPr>
              <a:t>INFERÊNCIA</a:t>
            </a:r>
            <a:endParaRPr lang="pt-BR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01799" name="Text Box 7"/>
          <p:cNvSpPr txBox="1">
            <a:spLocks noChangeArrowheads="1"/>
          </p:cNvSpPr>
          <p:nvPr/>
        </p:nvSpPr>
        <p:spPr bwMode="auto">
          <a:xfrm>
            <a:off x="1547813" y="4170363"/>
            <a:ext cx="1898650" cy="3952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>
                <a:effectLst>
                  <a:outerShdw blurRad="38100" dist="38100" dir="2700000" algn="tl">
                    <a:srgbClr val="000000"/>
                  </a:outerShdw>
                </a:effectLst>
              </a:rPr>
              <a:t>FUZZIFICADOR</a:t>
            </a:r>
          </a:p>
        </p:txBody>
      </p:sp>
      <p:sp>
        <p:nvSpPr>
          <p:cNvPr id="801800" name="Text Box 8"/>
          <p:cNvSpPr txBox="1">
            <a:spLocks noChangeArrowheads="1"/>
          </p:cNvSpPr>
          <p:nvPr/>
        </p:nvSpPr>
        <p:spPr bwMode="auto">
          <a:xfrm>
            <a:off x="5700713" y="4170363"/>
            <a:ext cx="2216150" cy="3952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DEFUZZIFICADOR</a:t>
            </a:r>
            <a:endParaRPr lang="pt-B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01801" name="Rectangle 9"/>
          <p:cNvSpPr>
            <a:spLocks noChangeArrowheads="1"/>
          </p:cNvSpPr>
          <p:nvPr/>
        </p:nvSpPr>
        <p:spPr bwMode="auto">
          <a:xfrm>
            <a:off x="3581400" y="3086100"/>
            <a:ext cx="2124075" cy="26289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2" name="Line 10"/>
          <p:cNvSpPr>
            <a:spLocks noChangeShapeType="1"/>
          </p:cNvSpPr>
          <p:nvPr/>
        </p:nvSpPr>
        <p:spPr bwMode="auto">
          <a:xfrm>
            <a:off x="2590800" y="4572000"/>
            <a:ext cx="1588" cy="704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3" name="Line 11"/>
          <p:cNvSpPr>
            <a:spLocks noChangeShapeType="1"/>
          </p:cNvSpPr>
          <p:nvPr/>
        </p:nvSpPr>
        <p:spPr bwMode="auto">
          <a:xfrm>
            <a:off x="2609850" y="5276850"/>
            <a:ext cx="12461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4" name="Line 12"/>
          <p:cNvSpPr>
            <a:spLocks noChangeShapeType="1"/>
          </p:cNvSpPr>
          <p:nvPr/>
        </p:nvSpPr>
        <p:spPr bwMode="auto">
          <a:xfrm>
            <a:off x="4572000" y="3657600"/>
            <a:ext cx="1588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5" name="Line 13"/>
          <p:cNvSpPr>
            <a:spLocks noChangeShapeType="1"/>
          </p:cNvSpPr>
          <p:nvPr/>
        </p:nvSpPr>
        <p:spPr bwMode="auto">
          <a:xfrm>
            <a:off x="5410200" y="5410200"/>
            <a:ext cx="96043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6" name="Line 14"/>
          <p:cNvSpPr>
            <a:spLocks noChangeShapeType="1"/>
          </p:cNvSpPr>
          <p:nvPr/>
        </p:nvSpPr>
        <p:spPr bwMode="auto">
          <a:xfrm flipV="1">
            <a:off x="6324600" y="4572000"/>
            <a:ext cx="1588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7" name="Line 15"/>
          <p:cNvSpPr>
            <a:spLocks noChangeShapeType="1"/>
          </p:cNvSpPr>
          <p:nvPr/>
        </p:nvSpPr>
        <p:spPr bwMode="auto">
          <a:xfrm>
            <a:off x="914400" y="4419600"/>
            <a:ext cx="65405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8" name="Line 16"/>
          <p:cNvSpPr>
            <a:spLocks noChangeShapeType="1"/>
          </p:cNvSpPr>
          <p:nvPr/>
        </p:nvSpPr>
        <p:spPr bwMode="auto">
          <a:xfrm>
            <a:off x="7924800" y="4343400"/>
            <a:ext cx="5715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09" name="Text Box 17"/>
          <p:cNvSpPr txBox="1">
            <a:spLocks noChangeArrowheads="1"/>
          </p:cNvSpPr>
          <p:nvPr/>
        </p:nvSpPr>
        <p:spPr bwMode="auto">
          <a:xfrm>
            <a:off x="609600" y="4267200"/>
            <a:ext cx="33337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 i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</a:p>
        </p:txBody>
      </p:sp>
      <p:sp>
        <p:nvSpPr>
          <p:cNvPr id="801810" name="Text Box 18"/>
          <p:cNvSpPr txBox="1">
            <a:spLocks noChangeArrowheads="1"/>
          </p:cNvSpPr>
          <p:nvPr/>
        </p:nvSpPr>
        <p:spPr bwMode="auto">
          <a:xfrm>
            <a:off x="8443913" y="4151313"/>
            <a:ext cx="307975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 i="0"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  <a:endParaRPr lang="pt-B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1219200" y="4724400"/>
            <a:ext cx="1752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chemeClr val="tx1"/>
                </a:solidFill>
              </a:rPr>
              <a:t>Conjuntos fuzzy de entrada</a:t>
            </a: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6381750" y="4800600"/>
            <a:ext cx="16954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chemeClr val="tx1"/>
                </a:solidFill>
              </a:rPr>
              <a:t>Conjunto fuzzy de saída</a:t>
            </a:r>
          </a:p>
        </p:txBody>
      </p:sp>
      <p:sp>
        <p:nvSpPr>
          <p:cNvPr id="801813" name="Text Box 21"/>
          <p:cNvSpPr txBox="1">
            <a:spLocks noChangeArrowheads="1"/>
          </p:cNvSpPr>
          <p:nvPr/>
        </p:nvSpPr>
        <p:spPr bwMode="auto">
          <a:xfrm>
            <a:off x="1828800" y="2068513"/>
            <a:ext cx="4002088" cy="6413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 i="0">
                <a:solidFill>
                  <a:schemeClr val="tx1"/>
                </a:solidFill>
              </a:rPr>
              <a:t>Fornecidas por especialistas ou extraídas de dados numéricos</a:t>
            </a:r>
            <a:endParaRPr lang="pt-B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1600200" y="3505200"/>
            <a:ext cx="1730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chemeClr val="tx1"/>
                </a:solidFill>
              </a:rPr>
              <a:t>Para ativar as regras</a:t>
            </a:r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6172200" y="3429000"/>
            <a:ext cx="2124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chemeClr val="tx1"/>
                </a:solidFill>
              </a:rPr>
              <a:t>Para fornecer a saída precisa</a:t>
            </a:r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76200" y="4572000"/>
            <a:ext cx="140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/>
              <a:t>Entradas precisas</a:t>
            </a:r>
            <a:endParaRPr lang="pt-BR" altLang="pt-BR" sz="1800"/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8229600" y="4637088"/>
            <a:ext cx="981075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/>
              <a:t>Saída</a:t>
            </a:r>
          </a:p>
          <a:p>
            <a:pPr>
              <a:buFontTx/>
              <a:buNone/>
            </a:pPr>
            <a:r>
              <a:rPr lang="pt-BR" altLang="pt-BR" sz="1800" i="0"/>
              <a:t>precisa</a:t>
            </a:r>
          </a:p>
        </p:txBody>
      </p:sp>
      <p:sp>
        <p:nvSpPr>
          <p:cNvPr id="801818" name="Line 26"/>
          <p:cNvSpPr>
            <a:spLocks noChangeShapeType="1"/>
          </p:cNvSpPr>
          <p:nvPr/>
        </p:nvSpPr>
        <p:spPr bwMode="auto">
          <a:xfrm>
            <a:off x="3352800" y="2678113"/>
            <a:ext cx="817563" cy="522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19" name="Line 27"/>
          <p:cNvSpPr>
            <a:spLocks noChangeShapeType="1"/>
          </p:cNvSpPr>
          <p:nvPr/>
        </p:nvSpPr>
        <p:spPr bwMode="auto">
          <a:xfrm flipV="1">
            <a:off x="4267200" y="5562600"/>
            <a:ext cx="244475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20" name="Line 28"/>
          <p:cNvSpPr>
            <a:spLocks noChangeShapeType="1"/>
          </p:cNvSpPr>
          <p:nvPr/>
        </p:nvSpPr>
        <p:spPr bwMode="auto">
          <a:xfrm>
            <a:off x="2819400" y="3886200"/>
            <a:ext cx="163513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21" name="Line 29"/>
          <p:cNvSpPr>
            <a:spLocks noChangeShapeType="1"/>
          </p:cNvSpPr>
          <p:nvPr/>
        </p:nvSpPr>
        <p:spPr bwMode="auto">
          <a:xfrm flipH="1">
            <a:off x="6019800" y="3733800"/>
            <a:ext cx="163513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1822" name="Line 30"/>
          <p:cNvSpPr>
            <a:spLocks noChangeShapeType="1"/>
          </p:cNvSpPr>
          <p:nvPr/>
        </p:nvSpPr>
        <p:spPr bwMode="auto">
          <a:xfrm>
            <a:off x="6019800" y="3886200"/>
            <a:ext cx="1588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83" name="Text Box 31"/>
          <p:cNvSpPr txBox="1">
            <a:spLocks noChangeArrowheads="1"/>
          </p:cNvSpPr>
          <p:nvPr/>
        </p:nvSpPr>
        <p:spPr bwMode="auto">
          <a:xfrm>
            <a:off x="762000" y="146685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2800" u="sng"/>
              <a:t>Visão Geral:</a:t>
            </a:r>
            <a:endParaRPr lang="pt-BR" altLang="pt-BR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CONJUNTOS FUZZY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66900"/>
            <a:ext cx="8153400" cy="2514600"/>
          </a:xfrm>
        </p:spPr>
        <p:txBody>
          <a:bodyPr/>
          <a:lstStyle/>
          <a:p>
            <a:pPr>
              <a:defRPr/>
            </a:pPr>
            <a:r>
              <a:rPr lang="pt-BR" b="1">
                <a:effectLst>
                  <a:outerShdw blurRad="38100" dist="38100" dir="2700000" algn="tl">
                    <a:srgbClr val="000000"/>
                  </a:outerShdw>
                </a:effectLst>
              </a:rPr>
              <a:t>Conjuntos Ordinários (ou “Crisp”)</a:t>
            </a:r>
            <a:endParaRPr lang="pt-BR">
              <a:sym typeface="Wingdings" pitchFamily="2" charset="2"/>
            </a:endParaRPr>
          </a:p>
          <a:p>
            <a:pPr lvl="1">
              <a:lnSpc>
                <a:spcPct val="120000"/>
              </a:lnSpc>
              <a:buFontTx/>
              <a:buNone/>
              <a:defRPr/>
            </a:pPr>
            <a:r>
              <a:rPr lang="pt-BR">
                <a:sym typeface="Wingdings" pitchFamily="2" charset="2"/>
              </a:rPr>
              <a:t>   </a:t>
            </a:r>
            <a:r>
              <a:rPr lang="pt-BR">
                <a:solidFill>
                  <a:schemeClr val="accent2"/>
                </a:solidFill>
                <a:sym typeface="Wingdings" pitchFamily="2" charset="2"/>
              </a:rPr>
              <a:t>A noção de pertinência é bem definida: elementos </a:t>
            </a:r>
            <a:r>
              <a:rPr lang="pt-BR" b="1">
                <a:solidFill>
                  <a:schemeClr val="accent2"/>
                </a:solidFill>
                <a:sym typeface="Wingdings" pitchFamily="2" charset="2"/>
              </a:rPr>
              <a:t>pertencem</a:t>
            </a:r>
            <a:r>
              <a:rPr lang="pt-BR">
                <a:solidFill>
                  <a:schemeClr val="accent2"/>
                </a:solidFill>
                <a:sym typeface="Wingdings" pitchFamily="2" charset="2"/>
              </a:rPr>
              <a:t> ou </a:t>
            </a:r>
            <a:r>
              <a:rPr lang="pt-BR" b="1">
                <a:solidFill>
                  <a:schemeClr val="accent2"/>
                </a:solidFill>
                <a:sym typeface="Wingdings" pitchFamily="2" charset="2"/>
              </a:rPr>
              <a:t>não pertencem </a:t>
            </a:r>
            <a:r>
              <a:rPr lang="pt-BR">
                <a:solidFill>
                  <a:schemeClr val="accent2"/>
                </a:solidFill>
                <a:sym typeface="Wingdings" pitchFamily="2" charset="2"/>
              </a:rPr>
              <a:t>a um dado conjunto </a:t>
            </a:r>
            <a:r>
              <a:rPr lang="pt-BR" i="1">
                <a:solidFill>
                  <a:schemeClr val="accent2"/>
                </a:solidFill>
                <a:sym typeface="Wingdings" pitchFamily="2" charset="2"/>
              </a:rPr>
              <a:t>A</a:t>
            </a:r>
            <a:r>
              <a:rPr lang="pt-BR">
                <a:solidFill>
                  <a:schemeClr val="accent2"/>
                </a:solidFill>
                <a:sym typeface="Wingdings" pitchFamily="2" charset="2"/>
              </a:rPr>
              <a:t> (em um universo </a:t>
            </a:r>
            <a:r>
              <a:rPr lang="pt-BR" i="1">
                <a:solidFill>
                  <a:schemeClr val="accent2"/>
                </a:solidFill>
                <a:sym typeface="Wingdings" pitchFamily="2" charset="2"/>
              </a:rPr>
              <a:t>X</a:t>
            </a:r>
            <a:r>
              <a:rPr lang="pt-BR">
                <a:solidFill>
                  <a:schemeClr val="accent2"/>
                </a:solidFill>
                <a:sym typeface="Wingdings" pitchFamily="2" charset="2"/>
              </a:rPr>
              <a:t>)</a:t>
            </a:r>
            <a:endParaRPr lang="pt-BR" b="1">
              <a:solidFill>
                <a:schemeClr val="accent2"/>
              </a:solidFill>
              <a:sym typeface="Wingdings" pitchFamily="2" charset="2"/>
            </a:endParaRPr>
          </a:p>
          <a:p>
            <a:pPr lvl="1">
              <a:lnSpc>
                <a:spcPct val="120000"/>
              </a:lnSpc>
              <a:buFontTx/>
              <a:buNone/>
              <a:defRPr/>
            </a:pPr>
            <a:r>
              <a:rPr lang="pt-BR">
                <a:sym typeface="Wingdings" pitchFamily="2" charset="2"/>
              </a:rPr>
              <a:t>	</a:t>
            </a:r>
          </a:p>
        </p:txBody>
      </p:sp>
      <p:graphicFrame>
        <p:nvGraphicFramePr>
          <p:cNvPr id="24580" name="Object 5"/>
          <p:cNvGraphicFramePr>
            <a:graphicFrameLocks noChangeAspect="1"/>
          </p:cNvGraphicFramePr>
          <p:nvPr/>
        </p:nvGraphicFramePr>
        <p:xfrm>
          <a:off x="1828800" y="4191000"/>
          <a:ext cx="5614988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ção" r:id="rId3" imgW="2247900" imgH="546100" progId="Equation.3">
                  <p:embed/>
                </p:oleObj>
              </mc:Choice>
              <mc:Fallback>
                <p:oleObj name="Equação" r:id="rId3" imgW="2247900" imgH="546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191000"/>
                        <a:ext cx="5614988" cy="1360488"/>
                      </a:xfrm>
                      <a:prstGeom prst="rect">
                        <a:avLst/>
                      </a:prstGeom>
                      <a:solidFill>
                        <a:srgbClr val="FFFFBD"/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971550" y="5867400"/>
            <a:ext cx="5715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lvl="2">
              <a:buFontTx/>
              <a:buNone/>
            </a:pPr>
            <a:r>
              <a:rPr lang="pt-BR" altLang="pt-BR">
                <a:solidFill>
                  <a:schemeClr val="tx1"/>
                </a:solidFill>
                <a:latin typeface="Times New Roman" pitchFamily="18" charset="0"/>
                <a:sym typeface="Wingdings" pitchFamily="2" charset="2"/>
              </a:rPr>
              <a:t>  </a:t>
            </a:r>
            <a:r>
              <a:rPr lang="pt-BR" altLang="pt-BR" sz="2800">
                <a:solidFill>
                  <a:schemeClr val="tx1"/>
                </a:solidFill>
                <a:latin typeface="Times New Roman" pitchFamily="18" charset="0"/>
                <a:sym typeface="Wingdings" pitchFamily="2" charset="2"/>
              </a:rPr>
              <a:t>f</a:t>
            </a:r>
            <a:r>
              <a:rPr lang="pt-BR" altLang="pt-BR" sz="2800" i="0">
                <a:solidFill>
                  <a:schemeClr val="tx1"/>
                </a:solidFill>
                <a:latin typeface="Times New Roman" pitchFamily="18" charset="0"/>
                <a:sym typeface="Wingdings" pitchFamily="2" charset="2"/>
              </a:rPr>
              <a:t> </a:t>
            </a:r>
            <a:r>
              <a:rPr lang="pt-BR" altLang="pt-BR" i="0">
                <a:solidFill>
                  <a:schemeClr val="accent2"/>
                </a:solidFill>
                <a:sym typeface="Wingdings" pitchFamily="2" charset="2"/>
              </a:rPr>
              <a:t>: função característica</a:t>
            </a:r>
            <a:endParaRPr lang="pt-BR" altLang="pt-BR" i="0">
              <a:solidFill>
                <a:schemeClr val="tx1"/>
              </a:solidFill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CONJUNTOS FUZZY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4152900"/>
            <a:ext cx="6705600" cy="1600200"/>
          </a:xfrm>
          <a:solidFill>
            <a:srgbClr val="FFCC99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1">
              <a:buFontTx/>
              <a:buChar char="•"/>
            </a:pPr>
            <a:r>
              <a:rPr lang="pt-BR" altLang="pt-BR">
                <a:sym typeface="Wingdings" pitchFamily="2" charset="2"/>
              </a:rPr>
              <a:t>conjunto de </a:t>
            </a:r>
            <a:r>
              <a:rPr lang="pt-BR" altLang="pt-BR" b="1" i="1">
                <a:solidFill>
                  <a:srgbClr val="CC0066"/>
                </a:solidFill>
                <a:sym typeface="Wingdings" pitchFamily="2" charset="2"/>
              </a:rPr>
              <a:t>pessoas altas</a:t>
            </a:r>
            <a:endParaRPr lang="pt-BR" altLang="pt-BR">
              <a:sym typeface="Wingdings" pitchFamily="2" charset="2"/>
            </a:endParaRPr>
          </a:p>
          <a:p>
            <a:pPr lvl="1">
              <a:buFontTx/>
              <a:buChar char="•"/>
            </a:pPr>
            <a:r>
              <a:rPr lang="pt-BR" altLang="pt-BR">
                <a:sym typeface="Wingdings" pitchFamily="2" charset="2"/>
              </a:rPr>
              <a:t>conjunto de </a:t>
            </a:r>
            <a:r>
              <a:rPr lang="pt-BR" altLang="pt-BR" b="1" i="1">
                <a:solidFill>
                  <a:srgbClr val="CC0066"/>
                </a:solidFill>
                <a:sym typeface="Wingdings" pitchFamily="2" charset="2"/>
              </a:rPr>
              <a:t>carros caros</a:t>
            </a:r>
            <a:endParaRPr lang="pt-BR" altLang="pt-BR">
              <a:sym typeface="Wingdings" pitchFamily="2" charset="2"/>
            </a:endParaRPr>
          </a:p>
          <a:p>
            <a:pPr lvl="1">
              <a:buFontTx/>
              <a:buChar char="•"/>
            </a:pPr>
            <a:r>
              <a:rPr lang="pt-BR" altLang="pt-BR">
                <a:sym typeface="Wingdings" pitchFamily="2" charset="2"/>
              </a:rPr>
              <a:t>números </a:t>
            </a:r>
            <a:r>
              <a:rPr lang="pt-BR" altLang="pt-BR" b="1" i="1">
                <a:solidFill>
                  <a:srgbClr val="CC0066"/>
                </a:solidFill>
                <a:sym typeface="Wingdings" pitchFamily="2" charset="2"/>
              </a:rPr>
              <a:t>muito maiores do que 1</a:t>
            </a:r>
            <a:r>
              <a:rPr lang="pt-BR" altLang="pt-BR">
                <a:sym typeface="Wingdings" pitchFamily="2" charset="2"/>
              </a:rPr>
              <a:t> </a:t>
            </a:r>
          </a:p>
          <a:p>
            <a:pPr lvl="1">
              <a:buFontTx/>
              <a:buNone/>
            </a:pPr>
            <a:r>
              <a:rPr lang="pt-BR" altLang="pt-BR">
                <a:sym typeface="Wingdings" pitchFamily="2" charset="2"/>
              </a:rPr>
              <a:t>   </a:t>
            </a:r>
            <a:endParaRPr lang="pt-BR" altLang="pt-BR" sz="2400">
              <a:sym typeface="Wingdings" pitchFamily="2" charset="2"/>
            </a:endParaRP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838200" y="1847850"/>
            <a:ext cx="79629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pt-BR" altLang="pt-BR" sz="2800" b="0" i="0"/>
              <a:t>Existem conjuntos cujo limite entre pertinência e não-pertinência </a:t>
            </a:r>
            <a:r>
              <a:rPr lang="pt-BR" altLang="pt-BR" sz="2800" b="0"/>
              <a:t>é </a:t>
            </a:r>
            <a:r>
              <a:rPr lang="pt-BR" altLang="pt-BR" sz="2800" i="0"/>
              <a:t>vago</a:t>
            </a:r>
            <a:endParaRPr lang="pt-BR" altLang="pt-BR" sz="2800" b="0" i="0">
              <a:solidFill>
                <a:schemeClr val="tx1"/>
              </a:solidFill>
            </a:endParaRPr>
          </a:p>
        </p:txBody>
      </p:sp>
      <p:sp>
        <p:nvSpPr>
          <p:cNvPr id="460806" name="Text Box 6"/>
          <p:cNvSpPr txBox="1">
            <a:spLocks noChangeArrowheads="1"/>
          </p:cNvSpPr>
          <p:nvPr/>
        </p:nvSpPr>
        <p:spPr bwMode="auto">
          <a:xfrm>
            <a:off x="1447800" y="3138488"/>
            <a:ext cx="2590800" cy="519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 sz="2800" i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Exemplos</a:t>
            </a:r>
            <a:endParaRPr lang="pt-B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534400" cy="5105400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pt-BR" b="1">
                <a:effectLst>
                  <a:outerShdw blurRad="38100" dist="38100" dir="2700000" algn="tl">
                    <a:srgbClr val="000000"/>
                  </a:outerShdw>
                </a:effectLst>
              </a:rPr>
              <a:t>Conjuntos Fuzzy</a:t>
            </a:r>
            <a:endParaRPr lang="pt-BR" b="1" i="1" u="sng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30000"/>
              </a:lnSpc>
              <a:buFontTx/>
              <a:buChar char="•"/>
              <a:defRPr/>
            </a:pPr>
            <a:r>
              <a:rPr lang="pt-BR">
                <a:solidFill>
                  <a:schemeClr val="accent2"/>
                </a:solidFill>
              </a:rPr>
              <a:t>A função característica é generalizada, podendo assumir um número infinito de valores no intervalo [0,1] </a:t>
            </a:r>
            <a:r>
              <a:rPr lang="pt-BR" b="1">
                <a:solidFill>
                  <a:schemeClr val="accent2"/>
                </a:solidFill>
                <a:sym typeface="Symbol" pitchFamily="18" charset="2"/>
              </a:rPr>
              <a:t> </a:t>
            </a:r>
            <a:r>
              <a:rPr lang="pt-BR" b="1" i="1">
                <a:solidFill>
                  <a:schemeClr val="accent2"/>
                </a:solidFill>
                <a:sym typeface="Symbol" pitchFamily="18" charset="2"/>
              </a:rPr>
              <a:t>função de pertinência</a:t>
            </a:r>
          </a:p>
          <a:p>
            <a:pPr lvl="1">
              <a:lnSpc>
                <a:spcPct val="130000"/>
              </a:lnSpc>
              <a:buFontTx/>
              <a:buChar char="•"/>
              <a:defRPr/>
            </a:pPr>
            <a:r>
              <a:rPr lang="pt-BR">
                <a:solidFill>
                  <a:schemeClr val="accent2"/>
                </a:solidFill>
              </a:rPr>
              <a:t>Um conjunto fuzzy</a:t>
            </a:r>
            <a:r>
              <a:rPr lang="pt-BR" b="1">
                <a:solidFill>
                  <a:schemeClr val="accent2"/>
                </a:solidFill>
              </a:rPr>
              <a:t> </a:t>
            </a:r>
            <a:r>
              <a:rPr lang="pt-BR" b="1" i="1">
                <a:solidFill>
                  <a:schemeClr val="accent2"/>
                </a:solidFill>
              </a:rPr>
              <a:t>A</a:t>
            </a:r>
            <a:r>
              <a:rPr lang="pt-BR">
                <a:solidFill>
                  <a:schemeClr val="accent2"/>
                </a:solidFill>
              </a:rPr>
              <a:t> em um universo </a:t>
            </a:r>
            <a:r>
              <a:rPr lang="pt-BR" b="1" i="1">
                <a:solidFill>
                  <a:schemeClr val="accent2"/>
                </a:solidFill>
              </a:rPr>
              <a:t>X</a:t>
            </a:r>
            <a:r>
              <a:rPr lang="pt-BR" i="1">
                <a:solidFill>
                  <a:schemeClr val="accent2"/>
                </a:solidFill>
              </a:rPr>
              <a:t> </a:t>
            </a:r>
            <a:r>
              <a:rPr lang="pt-BR">
                <a:solidFill>
                  <a:schemeClr val="accent2"/>
                </a:solidFill>
              </a:rPr>
              <a:t>é definido por uma </a:t>
            </a:r>
            <a:r>
              <a:rPr lang="pt-BR" b="1" i="1">
                <a:solidFill>
                  <a:schemeClr val="accent2"/>
                </a:solidFill>
              </a:rPr>
              <a:t>função de pertinência</a:t>
            </a:r>
          </a:p>
          <a:p>
            <a:pPr lvl="1" algn="ctr">
              <a:lnSpc>
                <a:spcPct val="130000"/>
              </a:lnSpc>
              <a:buFontTx/>
              <a:buNone/>
              <a:defRPr/>
            </a:pPr>
            <a:r>
              <a:rPr lang="pt-BR" b="1" i="1">
                <a:latin typeface="Times New Roman" pitchFamily="18" charset="0"/>
                <a:sym typeface="Symbol" pitchFamily="18" charset="2"/>
              </a:rPr>
              <a:t></a:t>
            </a:r>
            <a:r>
              <a:rPr lang="pt-BR" b="1" i="1" baseline="-25000">
                <a:latin typeface="Times New Roman" pitchFamily="18" charset="0"/>
                <a:sym typeface="Symbol" pitchFamily="18" charset="2"/>
              </a:rPr>
              <a:t>A</a:t>
            </a:r>
            <a:r>
              <a:rPr lang="pt-BR" b="1">
                <a:latin typeface="Times New Roman" pitchFamily="18" charset="0"/>
                <a:sym typeface="Symbol" pitchFamily="18" charset="2"/>
              </a:rPr>
              <a:t>(</a:t>
            </a:r>
            <a:r>
              <a:rPr lang="pt-BR" b="1" i="1">
                <a:latin typeface="Times New Roman" pitchFamily="18" charset="0"/>
                <a:sym typeface="Symbol" pitchFamily="18" charset="2"/>
              </a:rPr>
              <a:t>x</a:t>
            </a:r>
            <a:r>
              <a:rPr lang="pt-BR" b="1">
                <a:latin typeface="Times New Roman" pitchFamily="18" charset="0"/>
                <a:sym typeface="Symbol" pitchFamily="18" charset="2"/>
              </a:rPr>
              <a:t>): </a:t>
            </a:r>
            <a:r>
              <a:rPr lang="pt-BR" b="1" i="1">
                <a:latin typeface="Times New Roman" pitchFamily="18" charset="0"/>
                <a:sym typeface="Symbol" pitchFamily="18" charset="2"/>
              </a:rPr>
              <a:t>X</a:t>
            </a:r>
            <a:r>
              <a:rPr lang="pt-BR" b="1">
                <a:latin typeface="Times New Roman" pitchFamily="18" charset="0"/>
                <a:sym typeface="Symbol" pitchFamily="18" charset="2"/>
              </a:rPr>
              <a:t> [0,1]</a:t>
            </a:r>
          </a:p>
          <a:p>
            <a:pPr lvl="1">
              <a:lnSpc>
                <a:spcPct val="130000"/>
              </a:lnSpc>
              <a:buFontTx/>
              <a:buNone/>
              <a:defRPr/>
            </a:pPr>
            <a:endParaRPr lang="pt-BR" b="1"/>
          </a:p>
          <a:p>
            <a:pPr lvl="1">
              <a:defRPr/>
            </a:pPr>
            <a:endParaRPr lang="pt-BR" b="1"/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CONJUNTOS FUZZY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CONJUNTOS FUZZY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pt-BR" b="1" i="1"/>
              <a:t>Exemplo:</a:t>
            </a:r>
            <a:r>
              <a:rPr lang="pt-BR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pt-BR" b="1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 </a:t>
            </a:r>
            <a:r>
              <a:rPr lang="pt-BR" b="1" i="1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Pessoas Altas</a:t>
            </a:r>
            <a:endParaRPr lang="pt-BR" b="1" i="1" u="sng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2852" name="Line 4"/>
          <p:cNvSpPr>
            <a:spLocks noChangeShapeType="1"/>
          </p:cNvSpPr>
          <p:nvPr/>
        </p:nvSpPr>
        <p:spPr bwMode="auto">
          <a:xfrm flipV="1">
            <a:off x="990600" y="2971800"/>
            <a:ext cx="0" cy="2438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2853" name="Line 5"/>
          <p:cNvSpPr>
            <a:spLocks noChangeShapeType="1"/>
          </p:cNvSpPr>
          <p:nvPr/>
        </p:nvSpPr>
        <p:spPr bwMode="auto">
          <a:xfrm>
            <a:off x="762000" y="5105400"/>
            <a:ext cx="335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2854" name="Line 6"/>
          <p:cNvSpPr>
            <a:spLocks noChangeShapeType="1"/>
          </p:cNvSpPr>
          <p:nvPr/>
        </p:nvSpPr>
        <p:spPr bwMode="auto">
          <a:xfrm flipV="1">
            <a:off x="5200650" y="2952750"/>
            <a:ext cx="0" cy="2438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2855" name="Line 7"/>
          <p:cNvSpPr>
            <a:spLocks noChangeShapeType="1"/>
          </p:cNvSpPr>
          <p:nvPr/>
        </p:nvSpPr>
        <p:spPr bwMode="auto">
          <a:xfrm>
            <a:off x="4972050" y="5086350"/>
            <a:ext cx="335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304800" y="2822575"/>
            <a:ext cx="536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>
                <a:solidFill>
                  <a:schemeClr val="tx1"/>
                </a:solidFill>
                <a:sym typeface="Symbol" pitchFamily="18" charset="2"/>
              </a:rPr>
              <a:t>f(x)</a:t>
            </a:r>
            <a:endParaRPr lang="pt-BR" altLang="pt-BR" sz="1800" i="0">
              <a:solidFill>
                <a:schemeClr val="tx1"/>
              </a:solidFill>
            </a:endParaRP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4514850" y="2800350"/>
            <a:ext cx="6556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>
                <a:solidFill>
                  <a:schemeClr val="tx1"/>
                </a:solidFill>
                <a:sym typeface="Symbol" pitchFamily="18" charset="2"/>
              </a:rPr>
              <a:t> (x</a:t>
            </a:r>
            <a:r>
              <a:rPr lang="pt-BR" altLang="pt-BR" sz="1800" i="0">
                <a:solidFill>
                  <a:schemeClr val="tx1"/>
                </a:solidFill>
                <a:sym typeface="Symbol" pitchFamily="18" charset="2"/>
              </a:rPr>
              <a:t>)</a:t>
            </a:r>
            <a:endParaRPr lang="pt-BR" altLang="pt-BR" sz="1800" i="0">
              <a:solidFill>
                <a:schemeClr val="tx1"/>
              </a:solidFill>
            </a:endParaRP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3465513" y="4778375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600" i="0">
                <a:solidFill>
                  <a:schemeClr val="tx1"/>
                </a:solidFill>
              </a:rPr>
              <a:t>Altura (m)</a:t>
            </a:r>
            <a:endParaRPr lang="pt-BR" altLang="pt-BR" sz="1800" i="0">
              <a:solidFill>
                <a:schemeClr val="tx1"/>
              </a:solidFill>
            </a:endParaRPr>
          </a:p>
        </p:txBody>
      </p:sp>
      <p:sp>
        <p:nvSpPr>
          <p:cNvPr id="462859" name="Line 11"/>
          <p:cNvSpPr>
            <a:spLocks noChangeShapeType="1"/>
          </p:cNvSpPr>
          <p:nvPr/>
        </p:nvSpPr>
        <p:spPr bwMode="auto">
          <a:xfrm>
            <a:off x="838200" y="5105400"/>
            <a:ext cx="2209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2860" name="Line 12"/>
          <p:cNvSpPr>
            <a:spLocks noChangeShapeType="1"/>
          </p:cNvSpPr>
          <p:nvPr/>
        </p:nvSpPr>
        <p:spPr bwMode="auto">
          <a:xfrm flipV="1">
            <a:off x="3048000" y="3581400"/>
            <a:ext cx="0" cy="15240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2861" name="Line 13"/>
          <p:cNvSpPr>
            <a:spLocks noChangeShapeType="1"/>
          </p:cNvSpPr>
          <p:nvPr/>
        </p:nvSpPr>
        <p:spPr bwMode="auto">
          <a:xfrm>
            <a:off x="3048000" y="3581400"/>
            <a:ext cx="9906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2862" name="Line 14"/>
          <p:cNvSpPr>
            <a:spLocks noChangeShapeType="1"/>
          </p:cNvSpPr>
          <p:nvPr/>
        </p:nvSpPr>
        <p:spPr bwMode="auto">
          <a:xfrm flipH="1">
            <a:off x="990600" y="3581400"/>
            <a:ext cx="2057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2863" name="Line 15"/>
          <p:cNvSpPr>
            <a:spLocks noChangeShapeType="1"/>
          </p:cNvSpPr>
          <p:nvPr/>
        </p:nvSpPr>
        <p:spPr bwMode="auto">
          <a:xfrm>
            <a:off x="5105400" y="5080000"/>
            <a:ext cx="762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2864" name="Line 16"/>
          <p:cNvSpPr>
            <a:spLocks noChangeShapeType="1"/>
          </p:cNvSpPr>
          <p:nvPr/>
        </p:nvSpPr>
        <p:spPr bwMode="auto">
          <a:xfrm flipV="1">
            <a:off x="5187950" y="3581400"/>
            <a:ext cx="2203450" cy="15049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2865" name="Line 17"/>
          <p:cNvSpPr>
            <a:spLocks noChangeShapeType="1"/>
          </p:cNvSpPr>
          <p:nvPr/>
        </p:nvSpPr>
        <p:spPr bwMode="auto">
          <a:xfrm>
            <a:off x="7391400" y="3581400"/>
            <a:ext cx="6858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2866" name="Line 18"/>
          <p:cNvSpPr>
            <a:spLocks noChangeShapeType="1"/>
          </p:cNvSpPr>
          <p:nvPr/>
        </p:nvSpPr>
        <p:spPr bwMode="auto">
          <a:xfrm flipH="1">
            <a:off x="5181600" y="3581400"/>
            <a:ext cx="2209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2867" name="Line 19"/>
          <p:cNvSpPr>
            <a:spLocks noChangeShapeType="1"/>
          </p:cNvSpPr>
          <p:nvPr/>
        </p:nvSpPr>
        <p:spPr bwMode="auto">
          <a:xfrm flipV="1">
            <a:off x="3962400" y="5054600"/>
            <a:ext cx="0" cy="10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2868" name="Line 20"/>
          <p:cNvSpPr>
            <a:spLocks noChangeShapeType="1"/>
          </p:cNvSpPr>
          <p:nvPr/>
        </p:nvSpPr>
        <p:spPr bwMode="auto">
          <a:xfrm flipV="1">
            <a:off x="2433638" y="5046663"/>
            <a:ext cx="0" cy="10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2869" name="Line 21"/>
          <p:cNvSpPr>
            <a:spLocks noChangeShapeType="1"/>
          </p:cNvSpPr>
          <p:nvPr/>
        </p:nvSpPr>
        <p:spPr bwMode="auto">
          <a:xfrm flipV="1">
            <a:off x="3257550" y="5040313"/>
            <a:ext cx="0" cy="10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2870" name="Line 22"/>
          <p:cNvSpPr>
            <a:spLocks noChangeShapeType="1"/>
          </p:cNvSpPr>
          <p:nvPr/>
        </p:nvSpPr>
        <p:spPr bwMode="auto">
          <a:xfrm flipV="1">
            <a:off x="1649413" y="5051425"/>
            <a:ext cx="0" cy="10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2871" name="Line 23"/>
          <p:cNvSpPr>
            <a:spLocks noChangeShapeType="1"/>
          </p:cNvSpPr>
          <p:nvPr/>
        </p:nvSpPr>
        <p:spPr bwMode="auto">
          <a:xfrm flipV="1">
            <a:off x="1308100" y="5048250"/>
            <a:ext cx="0" cy="10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2872" name="Line 24"/>
          <p:cNvSpPr>
            <a:spLocks noChangeShapeType="1"/>
          </p:cNvSpPr>
          <p:nvPr/>
        </p:nvSpPr>
        <p:spPr bwMode="auto">
          <a:xfrm flipV="1">
            <a:off x="2038350" y="5043488"/>
            <a:ext cx="0" cy="10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2873" name="Line 25"/>
          <p:cNvSpPr>
            <a:spLocks noChangeShapeType="1"/>
          </p:cNvSpPr>
          <p:nvPr/>
        </p:nvSpPr>
        <p:spPr bwMode="auto">
          <a:xfrm flipV="1">
            <a:off x="2827338" y="5046663"/>
            <a:ext cx="0" cy="10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2874" name="Line 26"/>
          <p:cNvSpPr>
            <a:spLocks noChangeShapeType="1"/>
          </p:cNvSpPr>
          <p:nvPr/>
        </p:nvSpPr>
        <p:spPr bwMode="auto">
          <a:xfrm flipV="1">
            <a:off x="3619500" y="5043488"/>
            <a:ext cx="0" cy="10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1020763" y="5103813"/>
            <a:ext cx="5254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i="0">
                <a:solidFill>
                  <a:schemeClr val="tx1"/>
                </a:solidFill>
              </a:rPr>
              <a:t>1.30</a:t>
            </a:r>
            <a:endParaRPr lang="pt-BR" altLang="pt-BR" sz="1600" i="0">
              <a:solidFill>
                <a:schemeClr val="tx1"/>
              </a:solidFill>
            </a:endParaRPr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1384300" y="5103813"/>
            <a:ext cx="5254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i="0">
                <a:solidFill>
                  <a:schemeClr val="tx1"/>
                </a:solidFill>
              </a:rPr>
              <a:t>1.40</a:t>
            </a:r>
            <a:endParaRPr lang="pt-BR" altLang="pt-BR" sz="1600" i="0">
              <a:solidFill>
                <a:schemeClr val="tx1"/>
              </a:solidFill>
            </a:endParaRPr>
          </a:p>
        </p:txBody>
      </p:sp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1774825" y="5102225"/>
            <a:ext cx="5254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i="0">
                <a:solidFill>
                  <a:schemeClr val="tx1"/>
                </a:solidFill>
              </a:rPr>
              <a:t>1.50</a:t>
            </a:r>
            <a:endParaRPr lang="pt-BR" altLang="pt-BR" sz="1600" i="0">
              <a:solidFill>
                <a:schemeClr val="tx1"/>
              </a:solidFill>
            </a:endParaRPr>
          </a:p>
        </p:txBody>
      </p:sp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3724275" y="5092700"/>
            <a:ext cx="5254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i="0">
                <a:solidFill>
                  <a:schemeClr val="tx1"/>
                </a:solidFill>
              </a:rPr>
              <a:t>2.00</a:t>
            </a:r>
            <a:endParaRPr lang="pt-BR" altLang="pt-BR" sz="1600" i="0">
              <a:solidFill>
                <a:schemeClr val="tx1"/>
              </a:solidFill>
            </a:endParaRPr>
          </a:p>
        </p:txBody>
      </p:sp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2171700" y="5095875"/>
            <a:ext cx="5254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i="0">
                <a:solidFill>
                  <a:schemeClr val="tx1"/>
                </a:solidFill>
              </a:rPr>
              <a:t>1.60</a:t>
            </a:r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2965450" y="5103813"/>
            <a:ext cx="5254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i="0">
                <a:solidFill>
                  <a:schemeClr val="tx1"/>
                </a:solidFill>
              </a:rPr>
              <a:t>1.80</a:t>
            </a:r>
            <a:endParaRPr lang="pt-BR" altLang="pt-BR" sz="1600" i="0">
              <a:solidFill>
                <a:schemeClr val="tx1"/>
              </a:solidFill>
            </a:endParaRPr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3341688" y="5094288"/>
            <a:ext cx="5254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i="0">
                <a:solidFill>
                  <a:schemeClr val="tx1"/>
                </a:solidFill>
              </a:rPr>
              <a:t>1.90</a:t>
            </a:r>
            <a:endParaRPr lang="pt-BR" altLang="pt-BR" sz="1600" i="0">
              <a:solidFill>
                <a:schemeClr val="tx1"/>
              </a:solidFill>
            </a:endParaRPr>
          </a:p>
        </p:txBody>
      </p:sp>
      <p:sp>
        <p:nvSpPr>
          <p:cNvPr id="27682" name="Text Box 34"/>
          <p:cNvSpPr txBox="1">
            <a:spLocks noChangeArrowheads="1"/>
          </p:cNvSpPr>
          <p:nvPr/>
        </p:nvSpPr>
        <p:spPr bwMode="auto">
          <a:xfrm>
            <a:off x="2557463" y="5100638"/>
            <a:ext cx="5254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i="0">
                <a:solidFill>
                  <a:schemeClr val="tx1"/>
                </a:solidFill>
              </a:rPr>
              <a:t>1.70</a:t>
            </a:r>
            <a:endParaRPr lang="pt-BR" altLang="pt-BR" sz="1600" i="0">
              <a:solidFill>
                <a:schemeClr val="tx1"/>
              </a:solidFill>
            </a:endParaRPr>
          </a:p>
        </p:txBody>
      </p:sp>
      <p:sp>
        <p:nvSpPr>
          <p:cNvPr id="462883" name="Line 35"/>
          <p:cNvSpPr>
            <a:spLocks noChangeShapeType="1"/>
          </p:cNvSpPr>
          <p:nvPr/>
        </p:nvSpPr>
        <p:spPr bwMode="auto">
          <a:xfrm flipV="1">
            <a:off x="8131175" y="5027613"/>
            <a:ext cx="0" cy="10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2884" name="Line 36"/>
          <p:cNvSpPr>
            <a:spLocks noChangeShapeType="1"/>
          </p:cNvSpPr>
          <p:nvPr/>
        </p:nvSpPr>
        <p:spPr bwMode="auto">
          <a:xfrm flipV="1">
            <a:off x="6602413" y="5019675"/>
            <a:ext cx="0" cy="10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2885" name="Line 37"/>
          <p:cNvSpPr>
            <a:spLocks noChangeShapeType="1"/>
          </p:cNvSpPr>
          <p:nvPr/>
        </p:nvSpPr>
        <p:spPr bwMode="auto">
          <a:xfrm flipV="1">
            <a:off x="7426325" y="5013325"/>
            <a:ext cx="0" cy="10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2886" name="Line 38"/>
          <p:cNvSpPr>
            <a:spLocks noChangeShapeType="1"/>
          </p:cNvSpPr>
          <p:nvPr/>
        </p:nvSpPr>
        <p:spPr bwMode="auto">
          <a:xfrm flipV="1">
            <a:off x="5818188" y="5024438"/>
            <a:ext cx="0" cy="10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2887" name="Line 39"/>
          <p:cNvSpPr>
            <a:spLocks noChangeShapeType="1"/>
          </p:cNvSpPr>
          <p:nvPr/>
        </p:nvSpPr>
        <p:spPr bwMode="auto">
          <a:xfrm flipV="1">
            <a:off x="5476875" y="5021263"/>
            <a:ext cx="0" cy="10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2888" name="Line 40"/>
          <p:cNvSpPr>
            <a:spLocks noChangeShapeType="1"/>
          </p:cNvSpPr>
          <p:nvPr/>
        </p:nvSpPr>
        <p:spPr bwMode="auto">
          <a:xfrm flipV="1">
            <a:off x="6207125" y="5016500"/>
            <a:ext cx="0" cy="10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2889" name="Line 41"/>
          <p:cNvSpPr>
            <a:spLocks noChangeShapeType="1"/>
          </p:cNvSpPr>
          <p:nvPr/>
        </p:nvSpPr>
        <p:spPr bwMode="auto">
          <a:xfrm flipV="1">
            <a:off x="6996113" y="5019675"/>
            <a:ext cx="0" cy="10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2890" name="Line 42"/>
          <p:cNvSpPr>
            <a:spLocks noChangeShapeType="1"/>
          </p:cNvSpPr>
          <p:nvPr/>
        </p:nvSpPr>
        <p:spPr bwMode="auto">
          <a:xfrm flipV="1">
            <a:off x="7788275" y="5016500"/>
            <a:ext cx="0" cy="10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691" name="Text Box 43"/>
          <p:cNvSpPr txBox="1">
            <a:spLocks noChangeArrowheads="1"/>
          </p:cNvSpPr>
          <p:nvPr/>
        </p:nvSpPr>
        <p:spPr bwMode="auto">
          <a:xfrm>
            <a:off x="5189538" y="5076825"/>
            <a:ext cx="5254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i="0">
                <a:solidFill>
                  <a:schemeClr val="tx1"/>
                </a:solidFill>
              </a:rPr>
              <a:t>1.30</a:t>
            </a:r>
            <a:endParaRPr lang="pt-BR" altLang="pt-BR" sz="1600" i="0">
              <a:solidFill>
                <a:schemeClr val="tx1"/>
              </a:solidFill>
            </a:endParaRPr>
          </a:p>
        </p:txBody>
      </p:sp>
      <p:sp>
        <p:nvSpPr>
          <p:cNvPr id="27692" name="Text Box 44"/>
          <p:cNvSpPr txBox="1">
            <a:spLocks noChangeArrowheads="1"/>
          </p:cNvSpPr>
          <p:nvPr/>
        </p:nvSpPr>
        <p:spPr bwMode="auto">
          <a:xfrm>
            <a:off x="5553075" y="5076825"/>
            <a:ext cx="5254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i="0">
                <a:solidFill>
                  <a:schemeClr val="tx1"/>
                </a:solidFill>
              </a:rPr>
              <a:t>1.40</a:t>
            </a:r>
            <a:endParaRPr lang="pt-BR" altLang="pt-BR" sz="1600" i="0">
              <a:solidFill>
                <a:schemeClr val="tx1"/>
              </a:solidFill>
            </a:endParaRPr>
          </a:p>
        </p:txBody>
      </p:sp>
      <p:sp>
        <p:nvSpPr>
          <p:cNvPr id="27693" name="Text Box 45"/>
          <p:cNvSpPr txBox="1">
            <a:spLocks noChangeArrowheads="1"/>
          </p:cNvSpPr>
          <p:nvPr/>
        </p:nvSpPr>
        <p:spPr bwMode="auto">
          <a:xfrm>
            <a:off x="5943600" y="5075238"/>
            <a:ext cx="5254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i="0">
                <a:solidFill>
                  <a:schemeClr val="tx1"/>
                </a:solidFill>
              </a:rPr>
              <a:t>1.50</a:t>
            </a:r>
            <a:endParaRPr lang="pt-BR" altLang="pt-BR" sz="1600" i="0">
              <a:solidFill>
                <a:schemeClr val="tx1"/>
              </a:solidFill>
            </a:endParaRPr>
          </a:p>
        </p:txBody>
      </p:sp>
      <p:sp>
        <p:nvSpPr>
          <p:cNvPr id="27694" name="Text Box 46"/>
          <p:cNvSpPr txBox="1">
            <a:spLocks noChangeArrowheads="1"/>
          </p:cNvSpPr>
          <p:nvPr/>
        </p:nvSpPr>
        <p:spPr bwMode="auto">
          <a:xfrm>
            <a:off x="6340475" y="5068888"/>
            <a:ext cx="5254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i="0">
                <a:solidFill>
                  <a:schemeClr val="tx1"/>
                </a:solidFill>
              </a:rPr>
              <a:t>1.60</a:t>
            </a:r>
          </a:p>
        </p:txBody>
      </p:sp>
      <p:sp>
        <p:nvSpPr>
          <p:cNvPr id="27695" name="Text Box 47"/>
          <p:cNvSpPr txBox="1">
            <a:spLocks noChangeArrowheads="1"/>
          </p:cNvSpPr>
          <p:nvPr/>
        </p:nvSpPr>
        <p:spPr bwMode="auto">
          <a:xfrm>
            <a:off x="7134225" y="5076825"/>
            <a:ext cx="5254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i="0">
                <a:solidFill>
                  <a:schemeClr val="tx1"/>
                </a:solidFill>
              </a:rPr>
              <a:t>1.80</a:t>
            </a:r>
            <a:endParaRPr lang="pt-BR" altLang="pt-BR" sz="1600" i="0">
              <a:solidFill>
                <a:schemeClr val="tx1"/>
              </a:solidFill>
            </a:endParaRPr>
          </a:p>
        </p:txBody>
      </p:sp>
      <p:sp>
        <p:nvSpPr>
          <p:cNvPr id="27696" name="Text Box 48"/>
          <p:cNvSpPr txBox="1">
            <a:spLocks noChangeArrowheads="1"/>
          </p:cNvSpPr>
          <p:nvPr/>
        </p:nvSpPr>
        <p:spPr bwMode="auto">
          <a:xfrm>
            <a:off x="7510463" y="5067300"/>
            <a:ext cx="5254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i="0">
                <a:solidFill>
                  <a:schemeClr val="tx1"/>
                </a:solidFill>
              </a:rPr>
              <a:t>1.90</a:t>
            </a:r>
            <a:endParaRPr lang="pt-BR" altLang="pt-BR" sz="1600" i="0">
              <a:solidFill>
                <a:schemeClr val="tx1"/>
              </a:solidFill>
            </a:endParaRPr>
          </a:p>
        </p:txBody>
      </p:sp>
      <p:sp>
        <p:nvSpPr>
          <p:cNvPr id="27697" name="Text Box 49"/>
          <p:cNvSpPr txBox="1">
            <a:spLocks noChangeArrowheads="1"/>
          </p:cNvSpPr>
          <p:nvPr/>
        </p:nvSpPr>
        <p:spPr bwMode="auto">
          <a:xfrm>
            <a:off x="6726238" y="5073650"/>
            <a:ext cx="5254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i="0">
                <a:solidFill>
                  <a:schemeClr val="tx1"/>
                </a:solidFill>
              </a:rPr>
              <a:t>1.70</a:t>
            </a:r>
            <a:endParaRPr lang="pt-BR" altLang="pt-BR" sz="1600" i="0">
              <a:solidFill>
                <a:schemeClr val="tx1"/>
              </a:solidFill>
            </a:endParaRPr>
          </a:p>
        </p:txBody>
      </p:sp>
      <p:sp>
        <p:nvSpPr>
          <p:cNvPr id="27698" name="Text Box 50"/>
          <p:cNvSpPr txBox="1">
            <a:spLocks noChangeArrowheads="1"/>
          </p:cNvSpPr>
          <p:nvPr/>
        </p:nvSpPr>
        <p:spPr bwMode="auto">
          <a:xfrm>
            <a:off x="7677150" y="4748213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600" i="0">
                <a:solidFill>
                  <a:schemeClr val="tx1"/>
                </a:solidFill>
              </a:rPr>
              <a:t>Altura (m)</a:t>
            </a:r>
            <a:endParaRPr lang="pt-BR" altLang="pt-BR" sz="1800" i="0">
              <a:solidFill>
                <a:schemeClr val="tx1"/>
              </a:solidFill>
            </a:endParaRPr>
          </a:p>
        </p:txBody>
      </p:sp>
      <p:sp>
        <p:nvSpPr>
          <p:cNvPr id="27699" name="Text Box 51"/>
          <p:cNvSpPr txBox="1">
            <a:spLocks noChangeArrowheads="1"/>
          </p:cNvSpPr>
          <p:nvPr/>
        </p:nvSpPr>
        <p:spPr bwMode="auto">
          <a:xfrm>
            <a:off x="7924800" y="5062538"/>
            <a:ext cx="5254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i="0">
                <a:solidFill>
                  <a:schemeClr val="tx1"/>
                </a:solidFill>
              </a:rPr>
              <a:t>2.00</a:t>
            </a:r>
            <a:endParaRPr lang="pt-BR" altLang="pt-BR" sz="1600" i="0">
              <a:solidFill>
                <a:schemeClr val="tx1"/>
              </a:solidFill>
            </a:endParaRPr>
          </a:p>
        </p:txBody>
      </p:sp>
      <p:sp>
        <p:nvSpPr>
          <p:cNvPr id="462900" name="Line 52"/>
          <p:cNvSpPr>
            <a:spLocks noChangeShapeType="1"/>
          </p:cNvSpPr>
          <p:nvPr/>
        </p:nvSpPr>
        <p:spPr bwMode="auto">
          <a:xfrm flipV="1">
            <a:off x="7410450" y="3571875"/>
            <a:ext cx="0" cy="1524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2901" name="Text Box 53"/>
          <p:cNvSpPr txBox="1">
            <a:spLocks noChangeArrowheads="1"/>
          </p:cNvSpPr>
          <p:nvPr/>
        </p:nvSpPr>
        <p:spPr bwMode="auto">
          <a:xfrm>
            <a:off x="1128713" y="2779713"/>
            <a:ext cx="2568575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Função Característica</a:t>
            </a:r>
          </a:p>
        </p:txBody>
      </p:sp>
      <p:sp>
        <p:nvSpPr>
          <p:cNvPr id="462902" name="Text Box 54"/>
          <p:cNvSpPr txBox="1">
            <a:spLocks noChangeArrowheads="1"/>
          </p:cNvSpPr>
          <p:nvPr/>
        </p:nvSpPr>
        <p:spPr bwMode="auto">
          <a:xfrm>
            <a:off x="5472113" y="2779713"/>
            <a:ext cx="2619375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Função de Pertinência</a:t>
            </a:r>
          </a:p>
        </p:txBody>
      </p:sp>
      <p:sp>
        <p:nvSpPr>
          <p:cNvPr id="27703" name="Text Box 55"/>
          <p:cNvSpPr txBox="1">
            <a:spLocks noChangeArrowheads="1"/>
          </p:cNvSpPr>
          <p:nvPr/>
        </p:nvSpPr>
        <p:spPr bwMode="auto">
          <a:xfrm>
            <a:off x="1985963" y="5599113"/>
            <a:ext cx="898525" cy="385762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>
            <a:spAutoFit/>
          </a:bodyPr>
          <a:lstStyle>
            <a:lvl1pPr>
              <a:defRPr b="1" i="1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 i="1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 i="1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 i="1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 i="1">
                <a:solidFill>
                  <a:schemeClr val="accent2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CRISP</a:t>
            </a:r>
          </a:p>
        </p:txBody>
      </p:sp>
      <p:sp>
        <p:nvSpPr>
          <p:cNvPr id="27704" name="Text Box 56"/>
          <p:cNvSpPr txBox="1">
            <a:spLocks noChangeArrowheads="1"/>
          </p:cNvSpPr>
          <p:nvPr/>
        </p:nvSpPr>
        <p:spPr bwMode="auto">
          <a:xfrm>
            <a:off x="6324600" y="5638800"/>
            <a:ext cx="936625" cy="385763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>
            <a:spAutoFit/>
          </a:bodyPr>
          <a:lstStyle>
            <a:lvl1pPr>
              <a:defRPr b="1" i="1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 i="1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 i="1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 i="1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 i="1">
                <a:solidFill>
                  <a:schemeClr val="accent2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FUZZY</a:t>
            </a:r>
          </a:p>
        </p:txBody>
      </p:sp>
      <p:sp>
        <p:nvSpPr>
          <p:cNvPr id="27705" name="CaixaDeTexto 56"/>
          <p:cNvSpPr txBox="1">
            <a:spLocks noChangeArrowheads="1"/>
          </p:cNvSpPr>
          <p:nvPr/>
        </p:nvSpPr>
        <p:spPr bwMode="auto">
          <a:xfrm>
            <a:off x="684213" y="3429000"/>
            <a:ext cx="287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b="0" i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706" name="CaixaDeTexto 57"/>
          <p:cNvSpPr txBox="1">
            <a:spLocks noChangeArrowheads="1"/>
          </p:cNvSpPr>
          <p:nvPr/>
        </p:nvSpPr>
        <p:spPr bwMode="auto">
          <a:xfrm>
            <a:off x="4859338" y="3429000"/>
            <a:ext cx="288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b="0" i="0">
                <a:solidFill>
                  <a:schemeClr val="tx1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CONJUNTOS FUZZY</a:t>
            </a:r>
          </a:p>
        </p:txBody>
      </p:sp>
      <p:sp>
        <p:nvSpPr>
          <p:cNvPr id="4638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114800"/>
          </a:xfrm>
        </p:spPr>
        <p:txBody>
          <a:bodyPr/>
          <a:lstStyle/>
          <a:p>
            <a:pPr>
              <a:defRPr/>
            </a:pPr>
            <a:r>
              <a:rPr lang="pt-BR" sz="3000" b="1" i="1"/>
              <a:t>Exemplo:</a:t>
            </a:r>
            <a:r>
              <a:rPr lang="pt-BR"/>
              <a:t> </a:t>
            </a:r>
            <a:r>
              <a:rPr lang="pt-BR" sz="3000" b="1" i="1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Números muito maiores do que 1</a:t>
            </a:r>
            <a:endParaRPr lang="pt-BR" sz="3000" b="1" i="1" u="sng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3876" name="Line 1028"/>
          <p:cNvSpPr>
            <a:spLocks noChangeShapeType="1"/>
          </p:cNvSpPr>
          <p:nvPr/>
        </p:nvSpPr>
        <p:spPr bwMode="auto">
          <a:xfrm flipV="1">
            <a:off x="990600" y="2971800"/>
            <a:ext cx="0" cy="2438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77" name="Line 1029"/>
          <p:cNvSpPr>
            <a:spLocks noChangeShapeType="1"/>
          </p:cNvSpPr>
          <p:nvPr/>
        </p:nvSpPr>
        <p:spPr bwMode="auto">
          <a:xfrm>
            <a:off x="762000" y="5105400"/>
            <a:ext cx="335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78" name="Line 1030"/>
          <p:cNvSpPr>
            <a:spLocks noChangeShapeType="1"/>
          </p:cNvSpPr>
          <p:nvPr/>
        </p:nvSpPr>
        <p:spPr bwMode="auto">
          <a:xfrm flipV="1">
            <a:off x="5200650" y="2952750"/>
            <a:ext cx="0" cy="2438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679" name="Text Box 1031"/>
          <p:cNvSpPr txBox="1">
            <a:spLocks noChangeArrowheads="1"/>
          </p:cNvSpPr>
          <p:nvPr/>
        </p:nvSpPr>
        <p:spPr bwMode="auto">
          <a:xfrm>
            <a:off x="304800" y="2819400"/>
            <a:ext cx="581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f (x)</a:t>
            </a:r>
            <a:endParaRPr lang="pt-BR" altLang="pt-BR" sz="1800" i="0">
              <a:solidFill>
                <a:schemeClr val="tx1"/>
              </a:solidFill>
            </a:endParaRPr>
          </a:p>
        </p:txBody>
      </p:sp>
      <p:sp>
        <p:nvSpPr>
          <p:cNvPr id="28680" name="Text Box 1032"/>
          <p:cNvSpPr txBox="1">
            <a:spLocks noChangeArrowheads="1"/>
          </p:cNvSpPr>
          <p:nvPr/>
        </p:nvSpPr>
        <p:spPr bwMode="auto">
          <a:xfrm>
            <a:off x="4514850" y="2800350"/>
            <a:ext cx="636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 (x)</a:t>
            </a:r>
            <a:endParaRPr lang="pt-BR" altLang="pt-BR" sz="1800" i="0">
              <a:solidFill>
                <a:schemeClr val="tx1"/>
              </a:solidFill>
            </a:endParaRPr>
          </a:p>
        </p:txBody>
      </p:sp>
      <p:sp>
        <p:nvSpPr>
          <p:cNvPr id="463881" name="Line 1033"/>
          <p:cNvSpPr>
            <a:spLocks noChangeShapeType="1"/>
          </p:cNvSpPr>
          <p:nvPr/>
        </p:nvSpPr>
        <p:spPr bwMode="auto">
          <a:xfrm>
            <a:off x="838200" y="5105400"/>
            <a:ext cx="19812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82" name="Line 1034"/>
          <p:cNvSpPr>
            <a:spLocks noChangeShapeType="1"/>
          </p:cNvSpPr>
          <p:nvPr/>
        </p:nvSpPr>
        <p:spPr bwMode="auto">
          <a:xfrm flipV="1">
            <a:off x="2819400" y="3581400"/>
            <a:ext cx="0" cy="15240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83" name="Line 1035"/>
          <p:cNvSpPr>
            <a:spLocks noChangeShapeType="1"/>
          </p:cNvSpPr>
          <p:nvPr/>
        </p:nvSpPr>
        <p:spPr bwMode="auto">
          <a:xfrm>
            <a:off x="2819400" y="3581400"/>
            <a:ext cx="12192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84" name="Line 1036"/>
          <p:cNvSpPr>
            <a:spLocks noChangeShapeType="1"/>
          </p:cNvSpPr>
          <p:nvPr/>
        </p:nvSpPr>
        <p:spPr bwMode="auto">
          <a:xfrm flipH="1">
            <a:off x="990600" y="3581400"/>
            <a:ext cx="1828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85" name="Line 1037"/>
          <p:cNvSpPr>
            <a:spLocks noChangeShapeType="1"/>
          </p:cNvSpPr>
          <p:nvPr/>
        </p:nvSpPr>
        <p:spPr bwMode="auto">
          <a:xfrm flipV="1">
            <a:off x="5715000" y="3581400"/>
            <a:ext cx="1809750" cy="149542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86" name="Line 1038"/>
          <p:cNvSpPr>
            <a:spLocks noChangeShapeType="1"/>
          </p:cNvSpPr>
          <p:nvPr/>
        </p:nvSpPr>
        <p:spPr bwMode="auto">
          <a:xfrm flipH="1">
            <a:off x="5181600" y="3581400"/>
            <a:ext cx="22098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87" name="Line 1039"/>
          <p:cNvSpPr>
            <a:spLocks noChangeShapeType="1"/>
          </p:cNvSpPr>
          <p:nvPr/>
        </p:nvSpPr>
        <p:spPr bwMode="auto">
          <a:xfrm flipV="1">
            <a:off x="3962400" y="5054600"/>
            <a:ext cx="0" cy="10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88" name="Line 1040"/>
          <p:cNvSpPr>
            <a:spLocks noChangeShapeType="1"/>
          </p:cNvSpPr>
          <p:nvPr/>
        </p:nvSpPr>
        <p:spPr bwMode="auto">
          <a:xfrm flipV="1">
            <a:off x="2433638" y="5046663"/>
            <a:ext cx="0" cy="10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89" name="Line 1041"/>
          <p:cNvSpPr>
            <a:spLocks noChangeShapeType="1"/>
          </p:cNvSpPr>
          <p:nvPr/>
        </p:nvSpPr>
        <p:spPr bwMode="auto">
          <a:xfrm flipV="1">
            <a:off x="3276600" y="5029200"/>
            <a:ext cx="0" cy="10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90" name="Line 1042"/>
          <p:cNvSpPr>
            <a:spLocks noChangeShapeType="1"/>
          </p:cNvSpPr>
          <p:nvPr/>
        </p:nvSpPr>
        <p:spPr bwMode="auto">
          <a:xfrm flipV="1">
            <a:off x="1649413" y="5051425"/>
            <a:ext cx="0" cy="10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91" name="Line 1043"/>
          <p:cNvSpPr>
            <a:spLocks noChangeShapeType="1"/>
          </p:cNvSpPr>
          <p:nvPr/>
        </p:nvSpPr>
        <p:spPr bwMode="auto">
          <a:xfrm flipV="1">
            <a:off x="1308100" y="5048250"/>
            <a:ext cx="0" cy="10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92" name="Line 1044"/>
          <p:cNvSpPr>
            <a:spLocks noChangeShapeType="1"/>
          </p:cNvSpPr>
          <p:nvPr/>
        </p:nvSpPr>
        <p:spPr bwMode="auto">
          <a:xfrm flipV="1">
            <a:off x="2038350" y="5043488"/>
            <a:ext cx="0" cy="10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93" name="Line 1045"/>
          <p:cNvSpPr>
            <a:spLocks noChangeShapeType="1"/>
          </p:cNvSpPr>
          <p:nvPr/>
        </p:nvSpPr>
        <p:spPr bwMode="auto">
          <a:xfrm flipV="1">
            <a:off x="2827338" y="5046663"/>
            <a:ext cx="0" cy="10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894" name="Line 1046"/>
          <p:cNvSpPr>
            <a:spLocks noChangeShapeType="1"/>
          </p:cNvSpPr>
          <p:nvPr/>
        </p:nvSpPr>
        <p:spPr bwMode="auto">
          <a:xfrm flipV="1">
            <a:off x="3619500" y="5043488"/>
            <a:ext cx="0" cy="10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695" name="Text Box 1047"/>
          <p:cNvSpPr txBox="1">
            <a:spLocks noChangeArrowheads="1"/>
          </p:cNvSpPr>
          <p:nvPr/>
        </p:nvSpPr>
        <p:spPr bwMode="auto">
          <a:xfrm>
            <a:off x="1003300" y="5086350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i="0">
                <a:solidFill>
                  <a:schemeClr val="tx1"/>
                </a:solidFill>
              </a:rPr>
              <a:t>1</a:t>
            </a:r>
            <a:endParaRPr lang="pt-BR" altLang="pt-BR" sz="1600" i="0">
              <a:solidFill>
                <a:schemeClr val="tx1"/>
              </a:solidFill>
            </a:endParaRPr>
          </a:p>
        </p:txBody>
      </p:sp>
      <p:sp>
        <p:nvSpPr>
          <p:cNvPr id="28696" name="Text Box 1048"/>
          <p:cNvSpPr txBox="1">
            <a:spLocks noChangeArrowheads="1"/>
          </p:cNvSpPr>
          <p:nvPr/>
        </p:nvSpPr>
        <p:spPr bwMode="auto">
          <a:xfrm>
            <a:off x="1155700" y="5086350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i="0">
                <a:solidFill>
                  <a:schemeClr val="tx1"/>
                </a:solidFill>
              </a:rPr>
              <a:t>2</a:t>
            </a:r>
            <a:endParaRPr lang="pt-BR" altLang="pt-BR" sz="1600" i="0">
              <a:solidFill>
                <a:schemeClr val="tx1"/>
              </a:solidFill>
            </a:endParaRPr>
          </a:p>
        </p:txBody>
      </p:sp>
      <p:sp>
        <p:nvSpPr>
          <p:cNvPr id="28697" name="Text Box 1049"/>
          <p:cNvSpPr txBox="1">
            <a:spLocks noChangeArrowheads="1"/>
          </p:cNvSpPr>
          <p:nvPr/>
        </p:nvSpPr>
        <p:spPr bwMode="auto">
          <a:xfrm>
            <a:off x="1320800" y="5086350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i="0">
                <a:solidFill>
                  <a:schemeClr val="tx1"/>
                </a:solidFill>
              </a:rPr>
              <a:t>3</a:t>
            </a:r>
            <a:endParaRPr lang="pt-BR" altLang="pt-BR" sz="1600" i="0">
              <a:solidFill>
                <a:schemeClr val="tx1"/>
              </a:solidFill>
            </a:endParaRPr>
          </a:p>
        </p:txBody>
      </p:sp>
      <p:sp>
        <p:nvSpPr>
          <p:cNvPr id="28698" name="Text Box 1050"/>
          <p:cNvSpPr txBox="1">
            <a:spLocks noChangeArrowheads="1"/>
          </p:cNvSpPr>
          <p:nvPr/>
        </p:nvSpPr>
        <p:spPr bwMode="auto">
          <a:xfrm>
            <a:off x="2289175" y="5092700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i="0">
                <a:solidFill>
                  <a:schemeClr val="tx1"/>
                </a:solidFill>
              </a:rPr>
              <a:t>8</a:t>
            </a:r>
            <a:endParaRPr lang="pt-BR" altLang="pt-BR" sz="1600" i="0">
              <a:solidFill>
                <a:schemeClr val="tx1"/>
              </a:solidFill>
            </a:endParaRPr>
          </a:p>
        </p:txBody>
      </p:sp>
      <p:sp>
        <p:nvSpPr>
          <p:cNvPr id="28699" name="Text Box 1051"/>
          <p:cNvSpPr txBox="1">
            <a:spLocks noChangeArrowheads="1"/>
          </p:cNvSpPr>
          <p:nvPr/>
        </p:nvSpPr>
        <p:spPr bwMode="auto">
          <a:xfrm>
            <a:off x="1495425" y="5092700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i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700" name="Text Box 1052"/>
          <p:cNvSpPr txBox="1">
            <a:spLocks noChangeArrowheads="1"/>
          </p:cNvSpPr>
          <p:nvPr/>
        </p:nvSpPr>
        <p:spPr bwMode="auto">
          <a:xfrm>
            <a:off x="1885950" y="5087938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i="0">
                <a:solidFill>
                  <a:schemeClr val="tx1"/>
                </a:solidFill>
              </a:rPr>
              <a:t>6</a:t>
            </a:r>
            <a:endParaRPr lang="pt-BR" altLang="pt-BR" sz="1600" i="0">
              <a:solidFill>
                <a:schemeClr val="tx1"/>
              </a:solidFill>
            </a:endParaRPr>
          </a:p>
        </p:txBody>
      </p:sp>
      <p:sp>
        <p:nvSpPr>
          <p:cNvPr id="28701" name="Text Box 1053"/>
          <p:cNvSpPr txBox="1">
            <a:spLocks noChangeArrowheads="1"/>
          </p:cNvSpPr>
          <p:nvPr/>
        </p:nvSpPr>
        <p:spPr bwMode="auto">
          <a:xfrm>
            <a:off x="2090738" y="5087938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i="0">
                <a:solidFill>
                  <a:schemeClr val="tx1"/>
                </a:solidFill>
              </a:rPr>
              <a:t>7</a:t>
            </a:r>
            <a:endParaRPr lang="pt-BR" altLang="pt-BR" sz="1600" i="0">
              <a:solidFill>
                <a:schemeClr val="tx1"/>
              </a:solidFill>
            </a:endParaRPr>
          </a:p>
        </p:txBody>
      </p:sp>
      <p:sp>
        <p:nvSpPr>
          <p:cNvPr id="28702" name="Text Box 1054"/>
          <p:cNvSpPr txBox="1">
            <a:spLocks noChangeArrowheads="1"/>
          </p:cNvSpPr>
          <p:nvPr/>
        </p:nvSpPr>
        <p:spPr bwMode="auto">
          <a:xfrm>
            <a:off x="1700213" y="5084763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i="0">
                <a:solidFill>
                  <a:schemeClr val="tx1"/>
                </a:solidFill>
              </a:rPr>
              <a:t>5</a:t>
            </a:r>
            <a:endParaRPr lang="pt-BR" altLang="pt-BR" sz="1600" i="0">
              <a:solidFill>
                <a:schemeClr val="tx1"/>
              </a:solidFill>
            </a:endParaRPr>
          </a:p>
        </p:txBody>
      </p:sp>
      <p:sp>
        <p:nvSpPr>
          <p:cNvPr id="463903" name="Line 1055"/>
          <p:cNvSpPr>
            <a:spLocks noChangeShapeType="1"/>
          </p:cNvSpPr>
          <p:nvPr/>
        </p:nvSpPr>
        <p:spPr bwMode="auto">
          <a:xfrm flipV="1">
            <a:off x="7515225" y="3562350"/>
            <a:ext cx="0" cy="1524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904" name="Text Box 1056"/>
          <p:cNvSpPr txBox="1">
            <a:spLocks noChangeArrowheads="1"/>
          </p:cNvSpPr>
          <p:nvPr/>
        </p:nvSpPr>
        <p:spPr bwMode="auto">
          <a:xfrm>
            <a:off x="1128713" y="2779713"/>
            <a:ext cx="2568575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Função Característica</a:t>
            </a:r>
          </a:p>
        </p:txBody>
      </p:sp>
      <p:sp>
        <p:nvSpPr>
          <p:cNvPr id="463905" name="Text Box 1057"/>
          <p:cNvSpPr txBox="1">
            <a:spLocks noChangeArrowheads="1"/>
          </p:cNvSpPr>
          <p:nvPr/>
        </p:nvSpPr>
        <p:spPr bwMode="auto">
          <a:xfrm>
            <a:off x="5472113" y="2779713"/>
            <a:ext cx="2619375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Função de Pertinência</a:t>
            </a:r>
          </a:p>
        </p:txBody>
      </p:sp>
      <p:sp>
        <p:nvSpPr>
          <p:cNvPr id="28706" name="Text Box 1058"/>
          <p:cNvSpPr txBox="1">
            <a:spLocks noChangeArrowheads="1"/>
          </p:cNvSpPr>
          <p:nvPr/>
        </p:nvSpPr>
        <p:spPr bwMode="auto">
          <a:xfrm>
            <a:off x="1985963" y="5599113"/>
            <a:ext cx="898525" cy="385762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>
            <a:spAutoFit/>
          </a:bodyPr>
          <a:lstStyle>
            <a:lvl1pPr>
              <a:defRPr b="1" i="1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 i="1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 i="1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 i="1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 i="1">
                <a:solidFill>
                  <a:schemeClr val="accent2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CRISP</a:t>
            </a:r>
          </a:p>
        </p:txBody>
      </p:sp>
      <p:sp>
        <p:nvSpPr>
          <p:cNvPr id="28707" name="Text Box 1059"/>
          <p:cNvSpPr txBox="1">
            <a:spLocks noChangeArrowheads="1"/>
          </p:cNvSpPr>
          <p:nvPr/>
        </p:nvSpPr>
        <p:spPr bwMode="auto">
          <a:xfrm>
            <a:off x="6324600" y="5638800"/>
            <a:ext cx="936625" cy="385763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>
            <a:spAutoFit/>
          </a:bodyPr>
          <a:lstStyle>
            <a:lvl1pPr>
              <a:defRPr b="1" i="1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defRPr b="1" i="1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defRPr b="1" i="1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defRPr b="1" i="1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defRPr b="1" i="1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 i="1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 i="1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 i="1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 i="1">
                <a:solidFill>
                  <a:schemeClr val="accent2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>
                <a:solidFill>
                  <a:schemeClr val="tx1"/>
                </a:solidFill>
              </a:rPr>
              <a:t>FUZZY</a:t>
            </a:r>
          </a:p>
        </p:txBody>
      </p:sp>
      <p:sp>
        <p:nvSpPr>
          <p:cNvPr id="463908" name="Line 1060"/>
          <p:cNvSpPr>
            <a:spLocks noChangeShapeType="1"/>
          </p:cNvSpPr>
          <p:nvPr/>
        </p:nvSpPr>
        <p:spPr bwMode="auto">
          <a:xfrm flipV="1">
            <a:off x="1136650" y="5049838"/>
            <a:ext cx="0" cy="10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909" name="Line 1061"/>
          <p:cNvSpPr>
            <a:spLocks noChangeShapeType="1"/>
          </p:cNvSpPr>
          <p:nvPr/>
        </p:nvSpPr>
        <p:spPr bwMode="auto">
          <a:xfrm flipV="1">
            <a:off x="1466850" y="5049838"/>
            <a:ext cx="0" cy="10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910" name="Line 1062"/>
          <p:cNvSpPr>
            <a:spLocks noChangeShapeType="1"/>
          </p:cNvSpPr>
          <p:nvPr/>
        </p:nvSpPr>
        <p:spPr bwMode="auto">
          <a:xfrm flipV="1">
            <a:off x="1841500" y="5049838"/>
            <a:ext cx="0" cy="10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911" name="Line 1063"/>
          <p:cNvSpPr>
            <a:spLocks noChangeShapeType="1"/>
          </p:cNvSpPr>
          <p:nvPr/>
        </p:nvSpPr>
        <p:spPr bwMode="auto">
          <a:xfrm flipV="1">
            <a:off x="2228850" y="5049838"/>
            <a:ext cx="0" cy="10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912" name="Line 1064"/>
          <p:cNvSpPr>
            <a:spLocks noChangeShapeType="1"/>
          </p:cNvSpPr>
          <p:nvPr/>
        </p:nvSpPr>
        <p:spPr bwMode="auto">
          <a:xfrm flipV="1">
            <a:off x="2628900" y="5056188"/>
            <a:ext cx="0" cy="10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913" name="Line 1065"/>
          <p:cNvSpPr>
            <a:spLocks noChangeShapeType="1"/>
          </p:cNvSpPr>
          <p:nvPr/>
        </p:nvSpPr>
        <p:spPr bwMode="auto">
          <a:xfrm flipV="1">
            <a:off x="3035300" y="5043488"/>
            <a:ext cx="0" cy="10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914" name="Line 1066"/>
          <p:cNvSpPr>
            <a:spLocks noChangeShapeType="1"/>
          </p:cNvSpPr>
          <p:nvPr/>
        </p:nvSpPr>
        <p:spPr bwMode="auto">
          <a:xfrm flipV="1">
            <a:off x="3441700" y="5049838"/>
            <a:ext cx="0" cy="10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915" name="Line 1067"/>
          <p:cNvSpPr>
            <a:spLocks noChangeShapeType="1"/>
          </p:cNvSpPr>
          <p:nvPr/>
        </p:nvSpPr>
        <p:spPr bwMode="auto">
          <a:xfrm flipV="1">
            <a:off x="3797300" y="5049838"/>
            <a:ext cx="0" cy="10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716" name="Text Box 1068"/>
          <p:cNvSpPr txBox="1">
            <a:spLocks noChangeArrowheads="1"/>
          </p:cNvSpPr>
          <p:nvPr/>
        </p:nvSpPr>
        <p:spPr bwMode="auto">
          <a:xfrm>
            <a:off x="2632075" y="5062538"/>
            <a:ext cx="40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600" i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8717" name="Text Box 1069"/>
          <p:cNvSpPr txBox="1">
            <a:spLocks noChangeArrowheads="1"/>
          </p:cNvSpPr>
          <p:nvPr/>
        </p:nvSpPr>
        <p:spPr bwMode="auto">
          <a:xfrm>
            <a:off x="2495550" y="5092700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i="0">
                <a:solidFill>
                  <a:schemeClr val="tx1"/>
                </a:solidFill>
              </a:rPr>
              <a:t>9</a:t>
            </a:r>
            <a:endParaRPr lang="pt-BR" altLang="pt-BR" sz="1600" i="0">
              <a:solidFill>
                <a:schemeClr val="tx1"/>
              </a:solidFill>
            </a:endParaRPr>
          </a:p>
        </p:txBody>
      </p:sp>
      <p:sp>
        <p:nvSpPr>
          <p:cNvPr id="28718" name="Text Box 1070"/>
          <p:cNvSpPr txBox="1">
            <a:spLocks noChangeArrowheads="1"/>
          </p:cNvSpPr>
          <p:nvPr/>
        </p:nvSpPr>
        <p:spPr bwMode="auto">
          <a:xfrm>
            <a:off x="3403600" y="5046663"/>
            <a:ext cx="40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600" i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8719" name="Text Box 1071"/>
          <p:cNvSpPr txBox="1">
            <a:spLocks noChangeArrowheads="1"/>
          </p:cNvSpPr>
          <p:nvPr/>
        </p:nvSpPr>
        <p:spPr bwMode="auto">
          <a:xfrm>
            <a:off x="3073400" y="5080000"/>
            <a:ext cx="377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i="0">
                <a:solidFill>
                  <a:schemeClr val="tx1"/>
                </a:solidFill>
              </a:rPr>
              <a:t>12</a:t>
            </a:r>
            <a:endParaRPr lang="pt-BR" altLang="pt-BR" sz="1600" i="0">
              <a:solidFill>
                <a:schemeClr val="tx1"/>
              </a:solidFill>
            </a:endParaRPr>
          </a:p>
        </p:txBody>
      </p:sp>
      <p:sp>
        <p:nvSpPr>
          <p:cNvPr id="463920" name="Line 1072"/>
          <p:cNvSpPr>
            <a:spLocks noChangeShapeType="1"/>
          </p:cNvSpPr>
          <p:nvPr/>
        </p:nvSpPr>
        <p:spPr bwMode="auto">
          <a:xfrm>
            <a:off x="5026025" y="5087938"/>
            <a:ext cx="335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921" name="Line 1073"/>
          <p:cNvSpPr>
            <a:spLocks noChangeShapeType="1"/>
          </p:cNvSpPr>
          <p:nvPr/>
        </p:nvSpPr>
        <p:spPr bwMode="auto">
          <a:xfrm flipV="1">
            <a:off x="8226425" y="5018088"/>
            <a:ext cx="0" cy="10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922" name="Line 1074"/>
          <p:cNvSpPr>
            <a:spLocks noChangeShapeType="1"/>
          </p:cNvSpPr>
          <p:nvPr/>
        </p:nvSpPr>
        <p:spPr bwMode="auto">
          <a:xfrm flipV="1">
            <a:off x="6697663" y="5010150"/>
            <a:ext cx="0" cy="10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923" name="Line 1075"/>
          <p:cNvSpPr>
            <a:spLocks noChangeShapeType="1"/>
          </p:cNvSpPr>
          <p:nvPr/>
        </p:nvSpPr>
        <p:spPr bwMode="auto">
          <a:xfrm flipV="1">
            <a:off x="7521575" y="5003800"/>
            <a:ext cx="0" cy="10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924" name="Line 1076"/>
          <p:cNvSpPr>
            <a:spLocks noChangeShapeType="1"/>
          </p:cNvSpPr>
          <p:nvPr/>
        </p:nvSpPr>
        <p:spPr bwMode="auto">
          <a:xfrm flipV="1">
            <a:off x="5913438" y="5014913"/>
            <a:ext cx="0" cy="10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925" name="Line 1077"/>
          <p:cNvSpPr>
            <a:spLocks noChangeShapeType="1"/>
          </p:cNvSpPr>
          <p:nvPr/>
        </p:nvSpPr>
        <p:spPr bwMode="auto">
          <a:xfrm flipV="1">
            <a:off x="5572125" y="5011738"/>
            <a:ext cx="0" cy="10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926" name="Line 1078"/>
          <p:cNvSpPr>
            <a:spLocks noChangeShapeType="1"/>
          </p:cNvSpPr>
          <p:nvPr/>
        </p:nvSpPr>
        <p:spPr bwMode="auto">
          <a:xfrm flipV="1">
            <a:off x="6302375" y="5006975"/>
            <a:ext cx="0" cy="10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927" name="Line 1079"/>
          <p:cNvSpPr>
            <a:spLocks noChangeShapeType="1"/>
          </p:cNvSpPr>
          <p:nvPr/>
        </p:nvSpPr>
        <p:spPr bwMode="auto">
          <a:xfrm flipV="1">
            <a:off x="7091363" y="5010150"/>
            <a:ext cx="0" cy="10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928" name="Line 1080"/>
          <p:cNvSpPr>
            <a:spLocks noChangeShapeType="1"/>
          </p:cNvSpPr>
          <p:nvPr/>
        </p:nvSpPr>
        <p:spPr bwMode="auto">
          <a:xfrm flipV="1">
            <a:off x="7883525" y="5006975"/>
            <a:ext cx="0" cy="10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729" name="Text Box 1081"/>
          <p:cNvSpPr txBox="1">
            <a:spLocks noChangeArrowheads="1"/>
          </p:cNvSpPr>
          <p:nvPr/>
        </p:nvSpPr>
        <p:spPr bwMode="auto">
          <a:xfrm>
            <a:off x="5267325" y="5049838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i="0">
                <a:solidFill>
                  <a:schemeClr val="tx1"/>
                </a:solidFill>
              </a:rPr>
              <a:t>1</a:t>
            </a:r>
            <a:endParaRPr lang="pt-BR" altLang="pt-BR" sz="1600" i="0">
              <a:solidFill>
                <a:schemeClr val="tx1"/>
              </a:solidFill>
            </a:endParaRPr>
          </a:p>
        </p:txBody>
      </p:sp>
      <p:sp>
        <p:nvSpPr>
          <p:cNvPr id="28730" name="Text Box 1082"/>
          <p:cNvSpPr txBox="1">
            <a:spLocks noChangeArrowheads="1"/>
          </p:cNvSpPr>
          <p:nvPr/>
        </p:nvSpPr>
        <p:spPr bwMode="auto">
          <a:xfrm>
            <a:off x="5419725" y="5049838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i="0">
                <a:solidFill>
                  <a:schemeClr val="tx1"/>
                </a:solidFill>
              </a:rPr>
              <a:t>2</a:t>
            </a:r>
            <a:endParaRPr lang="pt-BR" altLang="pt-BR" sz="1600" i="0">
              <a:solidFill>
                <a:schemeClr val="tx1"/>
              </a:solidFill>
            </a:endParaRPr>
          </a:p>
        </p:txBody>
      </p:sp>
      <p:sp>
        <p:nvSpPr>
          <p:cNvPr id="28731" name="Text Box 1083"/>
          <p:cNvSpPr txBox="1">
            <a:spLocks noChangeArrowheads="1"/>
          </p:cNvSpPr>
          <p:nvPr/>
        </p:nvSpPr>
        <p:spPr bwMode="auto">
          <a:xfrm>
            <a:off x="5584825" y="5049838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i="0">
                <a:solidFill>
                  <a:schemeClr val="tx1"/>
                </a:solidFill>
              </a:rPr>
              <a:t>3</a:t>
            </a:r>
            <a:endParaRPr lang="pt-BR" altLang="pt-BR" sz="1600" i="0">
              <a:solidFill>
                <a:schemeClr val="tx1"/>
              </a:solidFill>
            </a:endParaRPr>
          </a:p>
        </p:txBody>
      </p:sp>
      <p:sp>
        <p:nvSpPr>
          <p:cNvPr id="28732" name="Text Box 1084"/>
          <p:cNvSpPr txBox="1">
            <a:spLocks noChangeArrowheads="1"/>
          </p:cNvSpPr>
          <p:nvPr/>
        </p:nvSpPr>
        <p:spPr bwMode="auto">
          <a:xfrm>
            <a:off x="6553200" y="5056188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i="0">
                <a:solidFill>
                  <a:schemeClr val="tx1"/>
                </a:solidFill>
              </a:rPr>
              <a:t>8</a:t>
            </a:r>
            <a:endParaRPr lang="pt-BR" altLang="pt-BR" sz="1600" i="0">
              <a:solidFill>
                <a:schemeClr val="tx1"/>
              </a:solidFill>
            </a:endParaRPr>
          </a:p>
        </p:txBody>
      </p:sp>
      <p:sp>
        <p:nvSpPr>
          <p:cNvPr id="28733" name="Text Box 1085"/>
          <p:cNvSpPr txBox="1">
            <a:spLocks noChangeArrowheads="1"/>
          </p:cNvSpPr>
          <p:nvPr/>
        </p:nvSpPr>
        <p:spPr bwMode="auto">
          <a:xfrm>
            <a:off x="5759450" y="5056188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i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734" name="Text Box 1086"/>
          <p:cNvSpPr txBox="1">
            <a:spLocks noChangeArrowheads="1"/>
          </p:cNvSpPr>
          <p:nvPr/>
        </p:nvSpPr>
        <p:spPr bwMode="auto">
          <a:xfrm>
            <a:off x="6149975" y="5051425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i="0">
                <a:solidFill>
                  <a:schemeClr val="tx1"/>
                </a:solidFill>
              </a:rPr>
              <a:t>6</a:t>
            </a:r>
            <a:endParaRPr lang="pt-BR" altLang="pt-BR" sz="1600" i="0">
              <a:solidFill>
                <a:schemeClr val="tx1"/>
              </a:solidFill>
            </a:endParaRPr>
          </a:p>
        </p:txBody>
      </p:sp>
      <p:sp>
        <p:nvSpPr>
          <p:cNvPr id="28735" name="Text Box 1087"/>
          <p:cNvSpPr txBox="1">
            <a:spLocks noChangeArrowheads="1"/>
          </p:cNvSpPr>
          <p:nvPr/>
        </p:nvSpPr>
        <p:spPr bwMode="auto">
          <a:xfrm>
            <a:off x="6354763" y="5051425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i="0">
                <a:solidFill>
                  <a:schemeClr val="tx1"/>
                </a:solidFill>
              </a:rPr>
              <a:t>7</a:t>
            </a:r>
            <a:endParaRPr lang="pt-BR" altLang="pt-BR" sz="1600" i="0">
              <a:solidFill>
                <a:schemeClr val="tx1"/>
              </a:solidFill>
            </a:endParaRPr>
          </a:p>
        </p:txBody>
      </p:sp>
      <p:sp>
        <p:nvSpPr>
          <p:cNvPr id="28736" name="Text Box 1088"/>
          <p:cNvSpPr txBox="1">
            <a:spLocks noChangeArrowheads="1"/>
          </p:cNvSpPr>
          <p:nvPr/>
        </p:nvSpPr>
        <p:spPr bwMode="auto">
          <a:xfrm>
            <a:off x="5964238" y="5048250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i="0">
                <a:solidFill>
                  <a:schemeClr val="tx1"/>
                </a:solidFill>
              </a:rPr>
              <a:t>5</a:t>
            </a:r>
            <a:endParaRPr lang="pt-BR" altLang="pt-BR" sz="1600" i="0">
              <a:solidFill>
                <a:schemeClr val="tx1"/>
              </a:solidFill>
            </a:endParaRPr>
          </a:p>
        </p:txBody>
      </p:sp>
      <p:sp>
        <p:nvSpPr>
          <p:cNvPr id="463937" name="Line 1089"/>
          <p:cNvSpPr>
            <a:spLocks noChangeShapeType="1"/>
          </p:cNvSpPr>
          <p:nvPr/>
        </p:nvSpPr>
        <p:spPr bwMode="auto">
          <a:xfrm flipV="1">
            <a:off x="5400675" y="5013325"/>
            <a:ext cx="0" cy="10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938" name="Line 1090"/>
          <p:cNvSpPr>
            <a:spLocks noChangeShapeType="1"/>
          </p:cNvSpPr>
          <p:nvPr/>
        </p:nvSpPr>
        <p:spPr bwMode="auto">
          <a:xfrm flipV="1">
            <a:off x="5730875" y="5013325"/>
            <a:ext cx="0" cy="10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939" name="Line 1091"/>
          <p:cNvSpPr>
            <a:spLocks noChangeShapeType="1"/>
          </p:cNvSpPr>
          <p:nvPr/>
        </p:nvSpPr>
        <p:spPr bwMode="auto">
          <a:xfrm flipV="1">
            <a:off x="6105525" y="5013325"/>
            <a:ext cx="0" cy="10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940" name="Line 1092"/>
          <p:cNvSpPr>
            <a:spLocks noChangeShapeType="1"/>
          </p:cNvSpPr>
          <p:nvPr/>
        </p:nvSpPr>
        <p:spPr bwMode="auto">
          <a:xfrm flipV="1">
            <a:off x="6492875" y="5013325"/>
            <a:ext cx="0" cy="10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941" name="Line 1093"/>
          <p:cNvSpPr>
            <a:spLocks noChangeShapeType="1"/>
          </p:cNvSpPr>
          <p:nvPr/>
        </p:nvSpPr>
        <p:spPr bwMode="auto">
          <a:xfrm flipV="1">
            <a:off x="6892925" y="5019675"/>
            <a:ext cx="0" cy="10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942" name="Line 1094"/>
          <p:cNvSpPr>
            <a:spLocks noChangeShapeType="1"/>
          </p:cNvSpPr>
          <p:nvPr/>
        </p:nvSpPr>
        <p:spPr bwMode="auto">
          <a:xfrm flipV="1">
            <a:off x="7299325" y="5006975"/>
            <a:ext cx="0" cy="10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943" name="Line 1095"/>
          <p:cNvSpPr>
            <a:spLocks noChangeShapeType="1"/>
          </p:cNvSpPr>
          <p:nvPr/>
        </p:nvSpPr>
        <p:spPr bwMode="auto">
          <a:xfrm flipV="1">
            <a:off x="7705725" y="5013325"/>
            <a:ext cx="0" cy="10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944" name="Line 1096"/>
          <p:cNvSpPr>
            <a:spLocks noChangeShapeType="1"/>
          </p:cNvSpPr>
          <p:nvPr/>
        </p:nvSpPr>
        <p:spPr bwMode="auto">
          <a:xfrm flipV="1">
            <a:off x="8061325" y="5013325"/>
            <a:ext cx="0" cy="10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745" name="Text Box 1097"/>
          <p:cNvSpPr txBox="1">
            <a:spLocks noChangeArrowheads="1"/>
          </p:cNvSpPr>
          <p:nvPr/>
        </p:nvSpPr>
        <p:spPr bwMode="auto">
          <a:xfrm>
            <a:off x="6896100" y="5026025"/>
            <a:ext cx="40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600" i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8746" name="Text Box 1098"/>
          <p:cNvSpPr txBox="1">
            <a:spLocks noChangeArrowheads="1"/>
          </p:cNvSpPr>
          <p:nvPr/>
        </p:nvSpPr>
        <p:spPr bwMode="auto">
          <a:xfrm>
            <a:off x="6759575" y="5056188"/>
            <a:ext cx="27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i="0">
                <a:solidFill>
                  <a:schemeClr val="tx1"/>
                </a:solidFill>
              </a:rPr>
              <a:t>9</a:t>
            </a:r>
            <a:endParaRPr lang="pt-BR" altLang="pt-BR" sz="1600" i="0">
              <a:solidFill>
                <a:schemeClr val="tx1"/>
              </a:solidFill>
            </a:endParaRPr>
          </a:p>
        </p:txBody>
      </p:sp>
      <p:sp>
        <p:nvSpPr>
          <p:cNvPr id="28747" name="Text Box 1099"/>
          <p:cNvSpPr txBox="1">
            <a:spLocks noChangeArrowheads="1"/>
          </p:cNvSpPr>
          <p:nvPr/>
        </p:nvSpPr>
        <p:spPr bwMode="auto">
          <a:xfrm>
            <a:off x="7677150" y="5019675"/>
            <a:ext cx="40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600" i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8748" name="Text Box 1100"/>
          <p:cNvSpPr txBox="1">
            <a:spLocks noChangeArrowheads="1"/>
          </p:cNvSpPr>
          <p:nvPr/>
        </p:nvSpPr>
        <p:spPr bwMode="auto">
          <a:xfrm>
            <a:off x="7337425" y="5043488"/>
            <a:ext cx="377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i="0">
                <a:solidFill>
                  <a:schemeClr val="tx1"/>
                </a:solidFill>
              </a:rPr>
              <a:t>12</a:t>
            </a:r>
            <a:endParaRPr lang="pt-BR" altLang="pt-BR" sz="1600" i="0">
              <a:solidFill>
                <a:schemeClr val="tx1"/>
              </a:solidFill>
            </a:endParaRPr>
          </a:p>
        </p:txBody>
      </p:sp>
      <p:sp>
        <p:nvSpPr>
          <p:cNvPr id="463949" name="Line 1101"/>
          <p:cNvSpPr>
            <a:spLocks noChangeShapeType="1"/>
          </p:cNvSpPr>
          <p:nvPr/>
        </p:nvSpPr>
        <p:spPr bwMode="auto">
          <a:xfrm>
            <a:off x="5105400" y="5067300"/>
            <a:ext cx="6096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3950" name="Line 1102"/>
          <p:cNvSpPr>
            <a:spLocks noChangeShapeType="1"/>
          </p:cNvSpPr>
          <p:nvPr/>
        </p:nvSpPr>
        <p:spPr bwMode="auto">
          <a:xfrm>
            <a:off x="7543800" y="3581400"/>
            <a:ext cx="3810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751" name="CaixaDeTexto 78"/>
          <p:cNvSpPr txBox="1">
            <a:spLocks noChangeArrowheads="1"/>
          </p:cNvSpPr>
          <p:nvPr/>
        </p:nvSpPr>
        <p:spPr bwMode="auto">
          <a:xfrm>
            <a:off x="684213" y="3429000"/>
            <a:ext cx="287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b="0" i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752" name="CaixaDeTexto 79"/>
          <p:cNvSpPr txBox="1">
            <a:spLocks noChangeArrowheads="1"/>
          </p:cNvSpPr>
          <p:nvPr/>
        </p:nvSpPr>
        <p:spPr bwMode="auto">
          <a:xfrm>
            <a:off x="4859338" y="3429000"/>
            <a:ext cx="288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b="0" i="0">
                <a:solidFill>
                  <a:schemeClr val="tx1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INTRODUÇÃO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001000" cy="4114800"/>
          </a:xfrm>
        </p:spPr>
        <p:txBody>
          <a:bodyPr/>
          <a:lstStyle/>
          <a:p>
            <a:pPr lvl="1">
              <a:buFont typeface="Wingdings" pitchFamily="2" charset="2"/>
              <a:buChar char="n"/>
              <a:defRPr/>
            </a:pPr>
            <a:r>
              <a:rPr lang="pt-BR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Teoria de Conjuntos </a:t>
            </a:r>
            <a:r>
              <a:rPr lang="pt-BR" sz="36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Fuzzy</a:t>
            </a:r>
            <a:r>
              <a:rPr lang="pt-BR" sz="3600" dirty="0">
                <a:solidFill>
                  <a:schemeClr val="accent2"/>
                </a:solidFill>
              </a:rPr>
              <a:t> </a:t>
            </a:r>
            <a:r>
              <a:rPr lang="pt-BR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</a:t>
            </a:r>
            <a:r>
              <a:rPr lang="pt-BR" sz="3200" dirty="0">
                <a:solidFill>
                  <a:srgbClr val="000000"/>
                </a:solidFill>
              </a:rPr>
              <a:t> </a:t>
            </a:r>
          </a:p>
          <a:p>
            <a:pPr algn="ctr">
              <a:buFontTx/>
              <a:buNone/>
              <a:defRPr/>
            </a:pPr>
            <a:r>
              <a:rPr lang="pt-BR" sz="3600" b="1" dirty="0" err="1">
                <a:solidFill>
                  <a:srgbClr val="FF0066"/>
                </a:solidFill>
              </a:rPr>
              <a:t>Zadeh</a:t>
            </a:r>
            <a:r>
              <a:rPr lang="pt-BR" sz="3600" b="1" dirty="0">
                <a:solidFill>
                  <a:srgbClr val="FF0066"/>
                </a:solidFill>
              </a:rPr>
              <a:t> (1965)</a:t>
            </a:r>
            <a:endParaRPr lang="pt-BR" sz="3600" dirty="0">
              <a:solidFill>
                <a:srgbClr val="000000"/>
              </a:solidFill>
            </a:endParaRPr>
          </a:p>
          <a:p>
            <a:pPr>
              <a:buFontTx/>
              <a:buNone/>
              <a:defRPr/>
            </a:pPr>
            <a:endParaRPr lang="pt-BR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buFont typeface="Wingdings" pitchFamily="2" charset="2"/>
              <a:buChar char="n"/>
              <a:defRPr/>
            </a:pPr>
            <a:r>
              <a:rPr lang="pt-BR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Lógica </a:t>
            </a:r>
            <a:r>
              <a:rPr lang="pt-BR" sz="36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Fuzzy</a:t>
            </a:r>
            <a:r>
              <a:rPr lang="pt-BR" sz="3600" dirty="0">
                <a:solidFill>
                  <a:schemeClr val="accent2"/>
                </a:solidFill>
              </a:rPr>
              <a:t> </a:t>
            </a:r>
            <a:r>
              <a:rPr lang="pt-BR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</a:t>
            </a:r>
            <a:r>
              <a:rPr lang="pt-BR" dirty="0">
                <a:solidFill>
                  <a:srgbClr val="000000"/>
                </a:solidFill>
              </a:rPr>
              <a:t> 	</a:t>
            </a:r>
            <a:r>
              <a:rPr lang="pt-BR" sz="3600" b="1" dirty="0" err="1">
                <a:solidFill>
                  <a:srgbClr val="FF0066"/>
                </a:solidFill>
              </a:rPr>
              <a:t>Zadeh</a:t>
            </a:r>
            <a:r>
              <a:rPr lang="pt-BR" sz="3600" b="1" dirty="0">
                <a:solidFill>
                  <a:srgbClr val="FF0066"/>
                </a:solidFill>
              </a:rPr>
              <a:t> (1973)</a:t>
            </a:r>
            <a:r>
              <a:rPr lang="pt-BR" dirty="0">
                <a:solidFill>
                  <a:srgbClr val="000000"/>
                </a:solidFill>
              </a:rPr>
              <a:t>  </a:t>
            </a:r>
          </a:p>
          <a:p>
            <a:pPr>
              <a:buFontTx/>
              <a:buNone/>
              <a:defRPr/>
            </a:pPr>
            <a:r>
              <a:rPr lang="pt-BR" b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		</a:t>
            </a:r>
            <a:r>
              <a:rPr lang="pt-BR" dirty="0">
                <a:solidFill>
                  <a:srgbClr val="000000"/>
                </a:solidFill>
              </a:rPr>
              <a:t> 	</a:t>
            </a:r>
            <a:r>
              <a:rPr lang="pt-BR" sz="3600" b="1" dirty="0">
                <a:solidFill>
                  <a:srgbClr val="FF0066"/>
                </a:solidFill>
              </a:rPr>
              <a:t>Diversos outros autores,</a:t>
            </a:r>
          </a:p>
          <a:p>
            <a:pPr>
              <a:buFontTx/>
              <a:buNone/>
              <a:defRPr/>
            </a:pPr>
            <a:r>
              <a:rPr lang="pt-BR" sz="3600" b="1" dirty="0">
                <a:solidFill>
                  <a:srgbClr val="FF0066"/>
                </a:solidFill>
              </a:rPr>
              <a:t>			posteriormente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CONJUNTOS FUZZY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229600" cy="1447800"/>
          </a:xfrm>
        </p:spPr>
        <p:txBody>
          <a:bodyPr/>
          <a:lstStyle/>
          <a:p>
            <a:pPr>
              <a:defRPr/>
            </a:pPr>
            <a:r>
              <a:rPr lang="pt-BR" b="1" i="1"/>
              <a:t>Exemplo:</a:t>
            </a:r>
            <a:endParaRPr lang="pt-BR" b="1" i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Tx/>
              <a:buNone/>
              <a:defRPr/>
            </a:pPr>
            <a:r>
              <a:rPr lang="pt-BR" b="1"/>
              <a:t>   </a:t>
            </a:r>
            <a:r>
              <a:rPr lang="pt-BR" sz="2800" b="1" i="1">
                <a:solidFill>
                  <a:schemeClr val="tx1"/>
                </a:solidFill>
              </a:rPr>
              <a:t>X</a:t>
            </a:r>
            <a:r>
              <a:rPr lang="pt-BR" sz="2800" b="1">
                <a:solidFill>
                  <a:schemeClr val="tx1"/>
                </a:solidFill>
              </a:rPr>
              <a:t> = todos os automóveis do Rio de Janeiro</a:t>
            </a:r>
          </a:p>
          <a:p>
            <a:pPr>
              <a:buFontTx/>
              <a:buNone/>
              <a:defRPr/>
            </a:pPr>
            <a:endParaRPr lang="pt-BR" sz="2800" b="1">
              <a:solidFill>
                <a:schemeClr val="tx1"/>
              </a:solidFill>
            </a:endParaRPr>
          </a:p>
          <a:p>
            <a:pPr algn="ctr">
              <a:buFontTx/>
              <a:buNone/>
              <a:defRPr/>
            </a:pPr>
            <a:r>
              <a:rPr lang="pt-BR" b="1" i="1">
                <a:solidFill>
                  <a:srgbClr val="CC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Conjuntos crisp</a:t>
            </a:r>
          </a:p>
        </p:txBody>
      </p:sp>
      <p:sp>
        <p:nvSpPr>
          <p:cNvPr id="465924" name="Rectangle 4"/>
          <p:cNvSpPr>
            <a:spLocks noChangeArrowheads="1"/>
          </p:cNvSpPr>
          <p:nvPr/>
        </p:nvSpPr>
        <p:spPr bwMode="auto">
          <a:xfrm>
            <a:off x="762000" y="4343400"/>
            <a:ext cx="2362200" cy="1828800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25" name="Rectangle 5"/>
          <p:cNvSpPr>
            <a:spLocks noChangeArrowheads="1"/>
          </p:cNvSpPr>
          <p:nvPr/>
        </p:nvSpPr>
        <p:spPr bwMode="auto">
          <a:xfrm>
            <a:off x="6019800" y="4343400"/>
            <a:ext cx="2362200" cy="1828800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26" name="Rectangle 6"/>
          <p:cNvSpPr>
            <a:spLocks noChangeArrowheads="1"/>
          </p:cNvSpPr>
          <p:nvPr/>
        </p:nvSpPr>
        <p:spPr bwMode="auto">
          <a:xfrm>
            <a:off x="3352800" y="4343400"/>
            <a:ext cx="2362200" cy="1828800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27" name="Line 7"/>
          <p:cNvSpPr>
            <a:spLocks noChangeShapeType="1"/>
          </p:cNvSpPr>
          <p:nvPr/>
        </p:nvSpPr>
        <p:spPr bwMode="auto">
          <a:xfrm flipV="1">
            <a:off x="762000" y="4343400"/>
            <a:ext cx="7620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28" name="Line 8"/>
          <p:cNvSpPr>
            <a:spLocks noChangeShapeType="1"/>
          </p:cNvSpPr>
          <p:nvPr/>
        </p:nvSpPr>
        <p:spPr bwMode="auto">
          <a:xfrm>
            <a:off x="1066800" y="4800600"/>
            <a:ext cx="38100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29" name="Line 9"/>
          <p:cNvSpPr>
            <a:spLocks noChangeShapeType="1"/>
          </p:cNvSpPr>
          <p:nvPr/>
        </p:nvSpPr>
        <p:spPr bwMode="auto">
          <a:xfrm flipV="1">
            <a:off x="1219200" y="4343400"/>
            <a:ext cx="121920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30" name="Line 10"/>
          <p:cNvSpPr>
            <a:spLocks noChangeShapeType="1"/>
          </p:cNvSpPr>
          <p:nvPr/>
        </p:nvSpPr>
        <p:spPr bwMode="auto">
          <a:xfrm>
            <a:off x="2209800" y="4572000"/>
            <a:ext cx="3810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31" name="Line 11"/>
          <p:cNvSpPr>
            <a:spLocks noChangeShapeType="1"/>
          </p:cNvSpPr>
          <p:nvPr/>
        </p:nvSpPr>
        <p:spPr bwMode="auto">
          <a:xfrm flipV="1">
            <a:off x="2438400" y="5105400"/>
            <a:ext cx="685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32" name="Line 12"/>
          <p:cNvSpPr>
            <a:spLocks noChangeShapeType="1"/>
          </p:cNvSpPr>
          <p:nvPr/>
        </p:nvSpPr>
        <p:spPr bwMode="auto">
          <a:xfrm flipV="1">
            <a:off x="3352800" y="4343400"/>
            <a:ext cx="236220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33" name="Line 13"/>
          <p:cNvSpPr>
            <a:spLocks noChangeShapeType="1"/>
          </p:cNvSpPr>
          <p:nvPr/>
        </p:nvSpPr>
        <p:spPr bwMode="auto">
          <a:xfrm>
            <a:off x="6019800" y="525780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34" name="Line 14"/>
          <p:cNvSpPr>
            <a:spLocks noChangeShapeType="1"/>
          </p:cNvSpPr>
          <p:nvPr/>
        </p:nvSpPr>
        <p:spPr bwMode="auto">
          <a:xfrm>
            <a:off x="6019800" y="480060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35" name="Line 15"/>
          <p:cNvSpPr>
            <a:spLocks noChangeShapeType="1"/>
          </p:cNvSpPr>
          <p:nvPr/>
        </p:nvSpPr>
        <p:spPr bwMode="auto">
          <a:xfrm>
            <a:off x="6019800" y="571500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5936" name="Text Box 16"/>
          <p:cNvSpPr txBox="1">
            <a:spLocks noChangeArrowheads="1"/>
          </p:cNvSpPr>
          <p:nvPr/>
        </p:nvSpPr>
        <p:spPr bwMode="auto">
          <a:xfrm rot="-2564269">
            <a:off x="685800" y="4419600"/>
            <a:ext cx="62547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>
                <a:effectLst>
                  <a:outerShdw blurRad="38100" dist="38100" dir="2700000" algn="tl">
                    <a:srgbClr val="000000"/>
                  </a:outerShdw>
                </a:effectLst>
              </a:rPr>
              <a:t>azul</a:t>
            </a:r>
          </a:p>
        </p:txBody>
      </p:sp>
      <p:sp>
        <p:nvSpPr>
          <p:cNvPr id="465937" name="Text Box 17"/>
          <p:cNvSpPr txBox="1">
            <a:spLocks noChangeArrowheads="1"/>
          </p:cNvSpPr>
          <p:nvPr/>
        </p:nvSpPr>
        <p:spPr bwMode="auto">
          <a:xfrm rot="-2478133">
            <a:off x="998538" y="4600575"/>
            <a:ext cx="103187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marrom</a:t>
            </a:r>
            <a:endParaRPr lang="pt-B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5938" name="Text Box 18"/>
          <p:cNvSpPr txBox="1">
            <a:spLocks noChangeArrowheads="1"/>
          </p:cNvSpPr>
          <p:nvPr/>
        </p:nvSpPr>
        <p:spPr bwMode="auto">
          <a:xfrm>
            <a:off x="685800" y="5715000"/>
            <a:ext cx="75247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>
                <a:solidFill>
                  <a:srgbClr val="80808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cinza</a:t>
            </a:r>
            <a:endParaRPr lang="pt-B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5939" name="Text Box 19"/>
          <p:cNvSpPr txBox="1">
            <a:spLocks noChangeArrowheads="1"/>
          </p:cNvSpPr>
          <p:nvPr/>
        </p:nvSpPr>
        <p:spPr bwMode="auto">
          <a:xfrm>
            <a:off x="1238250" y="5334000"/>
            <a:ext cx="119697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vermelho</a:t>
            </a:r>
            <a:endParaRPr lang="pt-B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5940" name="Text Box 20"/>
          <p:cNvSpPr txBox="1">
            <a:spLocks noChangeArrowheads="1"/>
          </p:cNvSpPr>
          <p:nvPr/>
        </p:nvSpPr>
        <p:spPr bwMode="auto">
          <a:xfrm rot="-1104069">
            <a:off x="2286000" y="4724400"/>
            <a:ext cx="79057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verde</a:t>
            </a:r>
            <a:endParaRPr lang="pt-B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5941" name="Text Box 21"/>
          <p:cNvSpPr txBox="1">
            <a:spLocks noChangeArrowheads="1"/>
          </p:cNvSpPr>
          <p:nvPr/>
        </p:nvSpPr>
        <p:spPr bwMode="auto">
          <a:xfrm>
            <a:off x="2400300" y="5295900"/>
            <a:ext cx="75247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outra</a:t>
            </a:r>
            <a:endParaRPr lang="pt-B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5942" name="Text Box 22"/>
          <p:cNvSpPr txBox="1">
            <a:spLocks noChangeArrowheads="1"/>
          </p:cNvSpPr>
          <p:nvPr/>
        </p:nvSpPr>
        <p:spPr bwMode="auto">
          <a:xfrm rot="-2246112">
            <a:off x="3487738" y="4745038"/>
            <a:ext cx="123983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Nacional</a:t>
            </a:r>
            <a:endParaRPr lang="pt-B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5943" name="Text Box 23"/>
          <p:cNvSpPr txBox="1">
            <a:spLocks noChangeArrowheads="1"/>
          </p:cNvSpPr>
          <p:nvPr/>
        </p:nvSpPr>
        <p:spPr bwMode="auto">
          <a:xfrm rot="-2197790">
            <a:off x="4114800" y="5334000"/>
            <a:ext cx="14224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Importado</a:t>
            </a:r>
          </a:p>
        </p:txBody>
      </p:sp>
      <p:sp>
        <p:nvSpPr>
          <p:cNvPr id="465944" name="Text Box 24"/>
          <p:cNvSpPr txBox="1">
            <a:spLocks noChangeArrowheads="1"/>
          </p:cNvSpPr>
          <p:nvPr/>
        </p:nvSpPr>
        <p:spPr bwMode="auto">
          <a:xfrm>
            <a:off x="6519863" y="4398963"/>
            <a:ext cx="1323975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 cilindros</a:t>
            </a:r>
            <a:endParaRPr lang="pt-B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5945" name="Text Box 25"/>
          <p:cNvSpPr txBox="1">
            <a:spLocks noChangeArrowheads="1"/>
          </p:cNvSpPr>
          <p:nvPr/>
        </p:nvSpPr>
        <p:spPr bwMode="auto">
          <a:xfrm>
            <a:off x="6538913" y="4875213"/>
            <a:ext cx="1323975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 cilindros</a:t>
            </a:r>
            <a:endParaRPr lang="pt-B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5946" name="Text Box 26"/>
          <p:cNvSpPr txBox="1">
            <a:spLocks noChangeArrowheads="1"/>
          </p:cNvSpPr>
          <p:nvPr/>
        </p:nvSpPr>
        <p:spPr bwMode="auto">
          <a:xfrm>
            <a:off x="6557963" y="5294313"/>
            <a:ext cx="1323975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 cilindros</a:t>
            </a:r>
            <a:endParaRPr lang="pt-B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5947" name="Text Box 27"/>
          <p:cNvSpPr txBox="1">
            <a:spLocks noChangeArrowheads="1"/>
          </p:cNvSpPr>
          <p:nvPr/>
        </p:nvSpPr>
        <p:spPr bwMode="auto">
          <a:xfrm>
            <a:off x="6786563" y="5732463"/>
            <a:ext cx="892175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outros</a:t>
            </a:r>
            <a:endParaRPr lang="pt-B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CONJUNTOS FUZZY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229600" cy="16002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pt-BR"/>
              <a:t>Conjunto </a:t>
            </a:r>
            <a:r>
              <a:rPr lang="pt-BR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pt-BR"/>
              <a:t> no universo </a:t>
            </a:r>
            <a:r>
              <a:rPr lang="pt-BR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pt-BR"/>
              <a:t> com </a:t>
            </a:r>
            <a:r>
              <a:rPr lang="pt-BR" b="1" i="1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</a:t>
            </a:r>
            <a:r>
              <a:rPr lang="pt-BR" b="1" i="1" baseline="-250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pt-BR" b="1" i="1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(x</a:t>
            </a:r>
            <a:r>
              <a:rPr lang="pt-BR" b="1">
                <a:solidFill>
                  <a:schemeClr val="tx1"/>
                </a:solidFill>
                <a:sym typeface="Symbol" pitchFamily="18" charset="2"/>
              </a:rPr>
              <a:t>)  </a:t>
            </a:r>
            <a:r>
              <a:rPr lang="pt-BR">
                <a:solidFill>
                  <a:schemeClr val="tx1"/>
                </a:solidFill>
                <a:sym typeface="Symbol" pitchFamily="18" charset="2"/>
              </a:rPr>
              <a:t>[0,1]</a:t>
            </a:r>
          </a:p>
          <a:p>
            <a:pPr>
              <a:defRPr/>
            </a:pPr>
            <a:endParaRPr lang="pt-BR" b="1">
              <a:solidFill>
                <a:schemeClr val="tx1"/>
              </a:solidFill>
              <a:sym typeface="Symbol" pitchFamily="18" charset="2"/>
            </a:endParaRPr>
          </a:p>
          <a:p>
            <a:pPr>
              <a:buFontTx/>
              <a:buNone/>
              <a:defRPr/>
            </a:pPr>
            <a:r>
              <a:rPr lang="pt-BR"/>
              <a:t>        </a:t>
            </a:r>
          </a:p>
        </p:txBody>
      </p:sp>
      <p:sp>
        <p:nvSpPr>
          <p:cNvPr id="466949" name="Text Box 5"/>
          <p:cNvSpPr txBox="1">
            <a:spLocks noChangeArrowheads="1"/>
          </p:cNvSpPr>
          <p:nvPr/>
        </p:nvSpPr>
        <p:spPr bwMode="auto">
          <a:xfrm>
            <a:off x="3314700" y="2971800"/>
            <a:ext cx="5486400" cy="762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lvl="2">
              <a:buFontTx/>
              <a:buNone/>
              <a:defRPr/>
            </a:pPr>
            <a:r>
              <a:rPr lang="pt-BR" sz="2000" i="0">
                <a:solidFill>
                  <a:schemeClr val="tx1"/>
                </a:solidFill>
              </a:rPr>
              <a:t>medida do grau de </a:t>
            </a:r>
            <a:r>
              <a:rPr lang="pt-BR" sz="2000" i="0" u="sng">
                <a:solidFill>
                  <a:schemeClr val="tx1"/>
                </a:solidFill>
              </a:rPr>
              <a:t>compatibilidade </a:t>
            </a:r>
            <a:endParaRPr lang="pt-BR" sz="2000" i="0">
              <a:solidFill>
                <a:schemeClr val="tx1"/>
              </a:solidFill>
            </a:endParaRPr>
          </a:p>
          <a:p>
            <a:pPr lvl="2">
              <a:buFontTx/>
              <a:buNone/>
              <a:defRPr/>
            </a:pPr>
            <a:r>
              <a:rPr lang="pt-BR" sz="2000" i="0">
                <a:solidFill>
                  <a:schemeClr val="tx1"/>
                </a:solidFill>
              </a:rPr>
              <a:t>de </a:t>
            </a:r>
            <a:r>
              <a:rPr lang="pt-BR" sz="2000"/>
              <a:t>x</a:t>
            </a:r>
            <a:r>
              <a:rPr lang="pt-B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pt-BR" sz="2000" i="0">
                <a:solidFill>
                  <a:schemeClr val="tx1"/>
                </a:solidFill>
              </a:rPr>
              <a:t>com</a:t>
            </a:r>
            <a:r>
              <a:rPr lang="pt-B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pt-BR" sz="2000"/>
              <a:t>A</a:t>
            </a:r>
            <a:endParaRPr lang="pt-BR" sz="2000" i="0">
              <a:solidFill>
                <a:srgbClr val="CC6600"/>
              </a:solidFill>
            </a:endParaRPr>
          </a:p>
        </p:txBody>
      </p:sp>
      <p:sp>
        <p:nvSpPr>
          <p:cNvPr id="30725" name="Text Box 8"/>
          <p:cNvSpPr txBox="1">
            <a:spLocks noChangeArrowheads="1"/>
          </p:cNvSpPr>
          <p:nvPr/>
        </p:nvSpPr>
        <p:spPr bwMode="auto">
          <a:xfrm>
            <a:off x="7124700" y="6057900"/>
            <a:ext cx="1638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600" i="0">
                <a:solidFill>
                  <a:schemeClr val="tx1"/>
                </a:solidFill>
              </a:rPr>
              <a:t>% de peças nacionais</a:t>
            </a:r>
          </a:p>
        </p:txBody>
      </p:sp>
      <p:grpSp>
        <p:nvGrpSpPr>
          <p:cNvPr id="30726" name="Group 46"/>
          <p:cNvGrpSpPr>
            <a:grpSpLocks/>
          </p:cNvGrpSpPr>
          <p:nvPr/>
        </p:nvGrpSpPr>
        <p:grpSpPr bwMode="auto">
          <a:xfrm>
            <a:off x="1581150" y="3829050"/>
            <a:ext cx="5543550" cy="2625725"/>
            <a:chOff x="924" y="2568"/>
            <a:chExt cx="3492" cy="1654"/>
          </a:xfrm>
        </p:grpSpPr>
        <p:sp>
          <p:nvSpPr>
            <p:cNvPr id="466950" name="Line 6"/>
            <p:cNvSpPr>
              <a:spLocks noChangeShapeType="1"/>
            </p:cNvSpPr>
            <p:nvPr/>
          </p:nvSpPr>
          <p:spPr bwMode="auto">
            <a:xfrm flipV="1">
              <a:off x="1344" y="2640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6951" name="Line 7"/>
            <p:cNvSpPr>
              <a:spLocks noChangeShapeType="1"/>
            </p:cNvSpPr>
            <p:nvPr/>
          </p:nvSpPr>
          <p:spPr bwMode="auto">
            <a:xfrm>
              <a:off x="1200" y="4032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730" name="Text Box 9"/>
            <p:cNvSpPr txBox="1">
              <a:spLocks noChangeArrowheads="1"/>
            </p:cNvSpPr>
            <p:nvPr/>
          </p:nvSpPr>
          <p:spPr bwMode="auto">
            <a:xfrm>
              <a:off x="924" y="2568"/>
              <a:ext cx="4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pt-BR" altLang="pt-BR" sz="180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 (x</a:t>
              </a:r>
              <a:r>
                <a:rPr lang="pt-BR" altLang="pt-BR" sz="1800" i="0">
                  <a:solidFill>
                    <a:schemeClr val="tx1"/>
                  </a:solidFill>
                  <a:sym typeface="Symbol" pitchFamily="18" charset="2"/>
                </a:rPr>
                <a:t>)</a:t>
              </a:r>
              <a:endParaRPr lang="pt-BR" altLang="pt-BR" sz="1800" i="0">
                <a:solidFill>
                  <a:schemeClr val="tx1"/>
                </a:solidFill>
              </a:endParaRPr>
            </a:p>
          </p:txBody>
        </p:sp>
        <p:sp>
          <p:nvSpPr>
            <p:cNvPr id="466954" name="Line 10"/>
            <p:cNvSpPr>
              <a:spLocks noChangeShapeType="1"/>
            </p:cNvSpPr>
            <p:nvPr/>
          </p:nvSpPr>
          <p:spPr bwMode="auto">
            <a:xfrm flipV="1">
              <a:off x="3888" y="3996"/>
              <a:ext cx="0" cy="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6955" name="Line 11"/>
            <p:cNvSpPr>
              <a:spLocks noChangeShapeType="1"/>
            </p:cNvSpPr>
            <p:nvPr/>
          </p:nvSpPr>
          <p:spPr bwMode="auto">
            <a:xfrm flipV="1">
              <a:off x="3288" y="3996"/>
              <a:ext cx="0" cy="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6956" name="Line 12"/>
            <p:cNvSpPr>
              <a:spLocks noChangeShapeType="1"/>
            </p:cNvSpPr>
            <p:nvPr/>
          </p:nvSpPr>
          <p:spPr bwMode="auto">
            <a:xfrm flipV="1">
              <a:off x="1998" y="3996"/>
              <a:ext cx="0" cy="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6957" name="Line 13"/>
            <p:cNvSpPr>
              <a:spLocks noChangeShapeType="1"/>
            </p:cNvSpPr>
            <p:nvPr/>
          </p:nvSpPr>
          <p:spPr bwMode="auto">
            <a:xfrm flipV="1">
              <a:off x="2640" y="3996"/>
              <a:ext cx="0" cy="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735" name="Text Box 14"/>
            <p:cNvSpPr txBox="1">
              <a:spLocks noChangeArrowheads="1"/>
            </p:cNvSpPr>
            <p:nvPr/>
          </p:nvSpPr>
          <p:spPr bwMode="auto">
            <a:xfrm>
              <a:off x="1869" y="4010"/>
              <a:ext cx="2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pt-BR" altLang="pt-BR" sz="1600" i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30736" name="Text Box 15"/>
            <p:cNvSpPr txBox="1">
              <a:spLocks noChangeArrowheads="1"/>
            </p:cNvSpPr>
            <p:nvPr/>
          </p:nvSpPr>
          <p:spPr bwMode="auto">
            <a:xfrm>
              <a:off x="2511" y="4004"/>
              <a:ext cx="2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pt-BR" altLang="pt-BR" sz="1600" i="0">
                  <a:solidFill>
                    <a:schemeClr val="tx1"/>
                  </a:solidFill>
                </a:rPr>
                <a:t>50</a:t>
              </a:r>
            </a:p>
          </p:txBody>
        </p:sp>
        <p:sp>
          <p:nvSpPr>
            <p:cNvPr id="30737" name="Text Box 16"/>
            <p:cNvSpPr txBox="1">
              <a:spLocks noChangeArrowheads="1"/>
            </p:cNvSpPr>
            <p:nvPr/>
          </p:nvSpPr>
          <p:spPr bwMode="auto">
            <a:xfrm>
              <a:off x="3153" y="4010"/>
              <a:ext cx="2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pt-BR" altLang="pt-BR" sz="1600" i="0">
                  <a:solidFill>
                    <a:schemeClr val="tx1"/>
                  </a:solidFill>
                </a:rPr>
                <a:t>75</a:t>
              </a:r>
            </a:p>
          </p:txBody>
        </p:sp>
        <p:sp>
          <p:nvSpPr>
            <p:cNvPr id="30738" name="Text Box 17"/>
            <p:cNvSpPr txBox="1">
              <a:spLocks noChangeArrowheads="1"/>
            </p:cNvSpPr>
            <p:nvPr/>
          </p:nvSpPr>
          <p:spPr bwMode="auto">
            <a:xfrm>
              <a:off x="3711" y="4004"/>
              <a:ext cx="3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pt-BR" altLang="pt-BR" sz="1600" i="0">
                  <a:solidFill>
                    <a:schemeClr val="tx1"/>
                  </a:solidFill>
                </a:rPr>
                <a:t>100</a:t>
              </a:r>
            </a:p>
          </p:txBody>
        </p:sp>
        <p:sp>
          <p:nvSpPr>
            <p:cNvPr id="466962" name="Line 18"/>
            <p:cNvSpPr>
              <a:spLocks noChangeShapeType="1"/>
            </p:cNvSpPr>
            <p:nvPr/>
          </p:nvSpPr>
          <p:spPr bwMode="auto">
            <a:xfrm rot="5400000" flipV="1">
              <a:off x="1339" y="2945"/>
              <a:ext cx="1" cy="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6963" name="Line 19"/>
            <p:cNvSpPr>
              <a:spLocks noChangeShapeType="1"/>
            </p:cNvSpPr>
            <p:nvPr/>
          </p:nvSpPr>
          <p:spPr bwMode="auto">
            <a:xfrm rot="5400000" flipV="1">
              <a:off x="1339" y="3419"/>
              <a:ext cx="1" cy="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6964" name="Line 20"/>
            <p:cNvSpPr>
              <a:spLocks noChangeShapeType="1"/>
            </p:cNvSpPr>
            <p:nvPr/>
          </p:nvSpPr>
          <p:spPr bwMode="auto">
            <a:xfrm rot="5400000" flipV="1">
              <a:off x="1345" y="3029"/>
              <a:ext cx="1" cy="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6965" name="Line 21"/>
            <p:cNvSpPr>
              <a:spLocks noChangeShapeType="1"/>
            </p:cNvSpPr>
            <p:nvPr/>
          </p:nvSpPr>
          <p:spPr bwMode="auto">
            <a:xfrm rot="5400000" flipV="1">
              <a:off x="1345" y="3725"/>
              <a:ext cx="1" cy="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6966" name="Line 22"/>
            <p:cNvSpPr>
              <a:spLocks noChangeShapeType="1"/>
            </p:cNvSpPr>
            <p:nvPr/>
          </p:nvSpPr>
          <p:spPr bwMode="auto">
            <a:xfrm flipV="1">
              <a:off x="1992" y="2976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6967" name="Line 23"/>
            <p:cNvSpPr>
              <a:spLocks noChangeShapeType="1"/>
            </p:cNvSpPr>
            <p:nvPr/>
          </p:nvSpPr>
          <p:spPr bwMode="auto">
            <a:xfrm>
              <a:off x="1344" y="2976"/>
              <a:ext cx="2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6968" name="Line 24"/>
            <p:cNvSpPr>
              <a:spLocks noChangeShapeType="1"/>
            </p:cNvSpPr>
            <p:nvPr/>
          </p:nvSpPr>
          <p:spPr bwMode="auto">
            <a:xfrm flipV="1">
              <a:off x="2634" y="2964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6969" name="Line 25"/>
            <p:cNvSpPr>
              <a:spLocks noChangeShapeType="1"/>
            </p:cNvSpPr>
            <p:nvPr/>
          </p:nvSpPr>
          <p:spPr bwMode="auto">
            <a:xfrm flipV="1">
              <a:off x="3288" y="2964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6970" name="Line 26"/>
            <p:cNvSpPr>
              <a:spLocks noChangeShapeType="1"/>
            </p:cNvSpPr>
            <p:nvPr/>
          </p:nvSpPr>
          <p:spPr bwMode="auto">
            <a:xfrm flipV="1">
              <a:off x="3882" y="2958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6971" name="Line 27"/>
            <p:cNvSpPr>
              <a:spLocks noChangeShapeType="1"/>
            </p:cNvSpPr>
            <p:nvPr/>
          </p:nvSpPr>
          <p:spPr bwMode="auto">
            <a:xfrm>
              <a:off x="1344" y="3072"/>
              <a:ext cx="19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6972" name="Line 28"/>
            <p:cNvSpPr>
              <a:spLocks noChangeShapeType="1"/>
            </p:cNvSpPr>
            <p:nvPr/>
          </p:nvSpPr>
          <p:spPr bwMode="auto">
            <a:xfrm>
              <a:off x="1344" y="3456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6973" name="Line 29"/>
            <p:cNvSpPr>
              <a:spLocks noChangeShapeType="1"/>
            </p:cNvSpPr>
            <p:nvPr/>
          </p:nvSpPr>
          <p:spPr bwMode="auto">
            <a:xfrm>
              <a:off x="1344" y="3744"/>
              <a:ext cx="19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6974" name="Line 30"/>
            <p:cNvSpPr>
              <a:spLocks noChangeShapeType="1"/>
            </p:cNvSpPr>
            <p:nvPr/>
          </p:nvSpPr>
          <p:spPr bwMode="auto">
            <a:xfrm flipV="1">
              <a:off x="1344" y="3456"/>
              <a:ext cx="1296" cy="576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6975" name="Line 31"/>
            <p:cNvSpPr>
              <a:spLocks noChangeShapeType="1"/>
            </p:cNvSpPr>
            <p:nvPr/>
          </p:nvSpPr>
          <p:spPr bwMode="auto">
            <a:xfrm flipV="1">
              <a:off x="2640" y="3072"/>
              <a:ext cx="624" cy="384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6976" name="Line 32"/>
            <p:cNvSpPr>
              <a:spLocks noChangeShapeType="1"/>
            </p:cNvSpPr>
            <p:nvPr/>
          </p:nvSpPr>
          <p:spPr bwMode="auto">
            <a:xfrm flipV="1">
              <a:off x="3264" y="2976"/>
              <a:ext cx="624" cy="96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6977" name="Line 33"/>
            <p:cNvSpPr>
              <a:spLocks noChangeShapeType="1"/>
            </p:cNvSpPr>
            <p:nvPr/>
          </p:nvSpPr>
          <p:spPr bwMode="auto">
            <a:xfrm>
              <a:off x="1344" y="2976"/>
              <a:ext cx="642" cy="96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6978" name="Line 34"/>
            <p:cNvSpPr>
              <a:spLocks noChangeShapeType="1"/>
            </p:cNvSpPr>
            <p:nvPr/>
          </p:nvSpPr>
          <p:spPr bwMode="auto">
            <a:xfrm>
              <a:off x="1992" y="3072"/>
              <a:ext cx="636" cy="378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6979" name="Line 35"/>
            <p:cNvSpPr>
              <a:spLocks noChangeShapeType="1"/>
            </p:cNvSpPr>
            <p:nvPr/>
          </p:nvSpPr>
          <p:spPr bwMode="auto">
            <a:xfrm>
              <a:off x="2628" y="3456"/>
              <a:ext cx="1254" cy="57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757" name="Text Box 36"/>
            <p:cNvSpPr txBox="1">
              <a:spLocks noChangeArrowheads="1"/>
            </p:cNvSpPr>
            <p:nvPr/>
          </p:nvSpPr>
          <p:spPr bwMode="auto">
            <a:xfrm>
              <a:off x="1068" y="2844"/>
              <a:ext cx="2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pt-BR" altLang="pt-BR" sz="1600" i="0">
                  <a:solidFill>
                    <a:schemeClr val="tx1"/>
                  </a:solidFill>
                </a:rPr>
                <a:t>1.0</a:t>
              </a:r>
            </a:p>
          </p:txBody>
        </p:sp>
        <p:sp>
          <p:nvSpPr>
            <p:cNvPr id="30758" name="Text Box 37"/>
            <p:cNvSpPr txBox="1">
              <a:spLocks noChangeArrowheads="1"/>
            </p:cNvSpPr>
            <p:nvPr/>
          </p:nvSpPr>
          <p:spPr bwMode="auto">
            <a:xfrm>
              <a:off x="1074" y="2970"/>
              <a:ext cx="2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pt-BR" altLang="pt-BR" sz="1600" i="0">
                  <a:solidFill>
                    <a:schemeClr val="tx1"/>
                  </a:solidFill>
                </a:rPr>
                <a:t>0.9</a:t>
              </a:r>
            </a:p>
          </p:txBody>
        </p:sp>
        <p:sp>
          <p:nvSpPr>
            <p:cNvPr id="30759" name="Text Box 38"/>
            <p:cNvSpPr txBox="1">
              <a:spLocks noChangeArrowheads="1"/>
            </p:cNvSpPr>
            <p:nvPr/>
          </p:nvSpPr>
          <p:spPr bwMode="auto">
            <a:xfrm>
              <a:off x="1062" y="3342"/>
              <a:ext cx="2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pt-BR" altLang="pt-BR" sz="1600" i="0">
                  <a:solidFill>
                    <a:schemeClr val="tx1"/>
                  </a:solidFill>
                </a:rPr>
                <a:t>0.5</a:t>
              </a:r>
            </a:p>
          </p:txBody>
        </p:sp>
        <p:sp>
          <p:nvSpPr>
            <p:cNvPr id="30760" name="Text Box 39"/>
            <p:cNvSpPr txBox="1">
              <a:spLocks noChangeArrowheads="1"/>
            </p:cNvSpPr>
            <p:nvPr/>
          </p:nvSpPr>
          <p:spPr bwMode="auto">
            <a:xfrm>
              <a:off x="996" y="3642"/>
              <a:ext cx="3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pt-BR" altLang="pt-BR" sz="1600" i="0">
                  <a:solidFill>
                    <a:schemeClr val="tx1"/>
                  </a:solidFill>
                </a:rPr>
                <a:t>0.25</a:t>
              </a:r>
            </a:p>
          </p:txBody>
        </p:sp>
        <p:sp>
          <p:nvSpPr>
            <p:cNvPr id="466984" name="Text Box 40"/>
            <p:cNvSpPr txBox="1">
              <a:spLocks noChangeArrowheads="1"/>
            </p:cNvSpPr>
            <p:nvPr/>
          </p:nvSpPr>
          <p:spPr bwMode="auto">
            <a:xfrm>
              <a:off x="1680" y="2688"/>
              <a:ext cx="81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importado</a:t>
              </a: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66985" name="Text Box 41"/>
            <p:cNvSpPr txBox="1">
              <a:spLocks noChangeArrowheads="1"/>
            </p:cNvSpPr>
            <p:nvPr/>
          </p:nvSpPr>
          <p:spPr bwMode="auto">
            <a:xfrm>
              <a:off x="3360" y="2688"/>
              <a:ext cx="69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>
                  <a:solidFill>
                    <a:srgbClr val="008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nacional</a:t>
              </a: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66986" name="Line 42"/>
            <p:cNvSpPr>
              <a:spLocks noChangeShapeType="1"/>
            </p:cNvSpPr>
            <p:nvPr/>
          </p:nvSpPr>
          <p:spPr bwMode="auto">
            <a:xfrm flipH="1">
              <a:off x="1632" y="2832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6987" name="Line 43"/>
            <p:cNvSpPr>
              <a:spLocks noChangeShapeType="1"/>
            </p:cNvSpPr>
            <p:nvPr/>
          </p:nvSpPr>
          <p:spPr bwMode="auto">
            <a:xfrm flipH="1">
              <a:off x="1584" y="2832"/>
              <a:ext cx="4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6988" name="Line 44"/>
            <p:cNvSpPr>
              <a:spLocks noChangeShapeType="1"/>
            </p:cNvSpPr>
            <p:nvPr/>
          </p:nvSpPr>
          <p:spPr bwMode="auto">
            <a:xfrm flipH="1">
              <a:off x="3312" y="2832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6989" name="Line 45"/>
            <p:cNvSpPr>
              <a:spLocks noChangeShapeType="1"/>
            </p:cNvSpPr>
            <p:nvPr/>
          </p:nvSpPr>
          <p:spPr bwMode="auto">
            <a:xfrm flipH="1">
              <a:off x="3216" y="2832"/>
              <a:ext cx="96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66992" name="Line 48"/>
          <p:cNvSpPr>
            <a:spLocks noChangeShapeType="1"/>
          </p:cNvSpPr>
          <p:nvPr/>
        </p:nvSpPr>
        <p:spPr bwMode="auto">
          <a:xfrm>
            <a:off x="6934200" y="2514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Formas de Imprecisão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pt-BR" b="1" i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Probabilidade 	X 	Lógica Fuzzy:</a:t>
            </a:r>
          </a:p>
        </p:txBody>
      </p:sp>
      <p:sp>
        <p:nvSpPr>
          <p:cNvPr id="804868" name="Text Box 4"/>
          <p:cNvSpPr txBox="1">
            <a:spLocks noChangeArrowheads="1"/>
          </p:cNvSpPr>
          <p:nvPr/>
        </p:nvSpPr>
        <p:spPr bwMode="auto">
          <a:xfrm>
            <a:off x="595313" y="2362200"/>
            <a:ext cx="4357687" cy="43561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 sz="2000" dirty="0">
                <a:solidFill>
                  <a:schemeClr val="tx1"/>
                </a:solidFill>
              </a:rPr>
              <a:t>Tenta explicar como certos </a:t>
            </a:r>
            <a:r>
              <a:rPr lang="pt-BR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eventos ocorrem em um certo espaço randômico</a:t>
            </a: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>
                <a:solidFill>
                  <a:schemeClr val="tx1"/>
                </a:solidFill>
                <a:sym typeface="Wingdings" pitchFamily="2" charset="2"/>
              </a:rPr>
              <a:t> explica </a:t>
            </a:r>
            <a:r>
              <a:rPr lang="pt-BR" sz="2000" dirty="0"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populações</a:t>
            </a:r>
            <a:r>
              <a:rPr lang="pt-BR" sz="2000" dirty="0">
                <a:solidFill>
                  <a:schemeClr val="tx1"/>
                </a:solidFill>
                <a:sym typeface="Wingdings" pitchFamily="2" charset="2"/>
              </a:rPr>
              <a:t> e </a:t>
            </a:r>
            <a:r>
              <a:rPr lang="pt-BR" sz="2000" dirty="0"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não instâncias individuais</a:t>
            </a:r>
          </a:p>
          <a:p>
            <a:pPr algn="ctr">
              <a:buFontTx/>
              <a:buNone/>
              <a:defRPr/>
            </a:pPr>
            <a:r>
              <a:rPr lang="pt-BR" sz="2000" i="0" dirty="0">
                <a:solidFill>
                  <a:schemeClr val="tx1"/>
                </a:solidFill>
                <a:sym typeface="Wingdings" pitchFamily="2" charset="2"/>
              </a:rPr>
              <a:t></a:t>
            </a:r>
          </a:p>
          <a:p>
            <a:pPr>
              <a:buFontTx/>
              <a:buNone/>
              <a:defRPr/>
            </a:pPr>
            <a:r>
              <a:rPr lang="pt-BR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Antes de selecionar</a:t>
            </a:r>
            <a:r>
              <a:rPr lang="pt-BR" sz="2000" dirty="0">
                <a:solidFill>
                  <a:schemeClr val="tx1"/>
                </a:solidFill>
              </a:rPr>
              <a:t> um elemento de uma certa população, conhecem-se as </a:t>
            </a:r>
            <a:r>
              <a:rPr lang="pt-BR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chances do evento ocorrer</a:t>
            </a:r>
          </a:p>
          <a:p>
            <a:pPr algn="ctr">
              <a:buFontTx/>
              <a:buNone/>
              <a:defRPr/>
            </a:pPr>
            <a:r>
              <a:rPr lang="pt-BR" sz="2000" i="0" dirty="0">
                <a:solidFill>
                  <a:schemeClr val="tx1"/>
                </a:solidFill>
                <a:sym typeface="Wingdings" pitchFamily="2" charset="2"/>
              </a:rPr>
              <a:t></a:t>
            </a:r>
          </a:p>
          <a:p>
            <a:pPr>
              <a:buFontTx/>
              <a:buNone/>
              <a:defRPr/>
            </a:pPr>
            <a:r>
              <a:rPr lang="pt-BR" sz="2000" dirty="0">
                <a:solidFill>
                  <a:schemeClr val="tx1"/>
                </a:solidFill>
              </a:rPr>
              <a:t>Após selecionado o elemento, </a:t>
            </a:r>
            <a:r>
              <a:rPr lang="pt-BR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NÃO</a:t>
            </a:r>
            <a:r>
              <a:rPr lang="pt-BR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pt-BR" sz="2000" dirty="0">
                <a:solidFill>
                  <a:schemeClr val="tx1"/>
                </a:solidFill>
              </a:rPr>
              <a:t>existe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000" dirty="0">
                <a:solidFill>
                  <a:schemeClr val="tx1"/>
                </a:solidFill>
              </a:rPr>
              <a:t>mais a </a:t>
            </a:r>
            <a:r>
              <a:rPr lang="pt-BR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probabilidade</a:t>
            </a:r>
          </a:p>
        </p:txBody>
      </p:sp>
      <p:sp>
        <p:nvSpPr>
          <p:cNvPr id="804869" name="Text Box 5"/>
          <p:cNvSpPr txBox="1">
            <a:spLocks noChangeArrowheads="1"/>
          </p:cNvSpPr>
          <p:nvPr/>
        </p:nvSpPr>
        <p:spPr bwMode="auto">
          <a:xfrm>
            <a:off x="5091113" y="2590800"/>
            <a:ext cx="3824287" cy="29876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 sz="2000" dirty="0">
                <a:solidFill>
                  <a:schemeClr val="tx1"/>
                </a:solidFill>
              </a:rPr>
              <a:t>Descreve propriedades que têm valores contínuos, associando </a:t>
            </a:r>
            <a:r>
              <a:rPr lang="pt-BR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 partições</a:t>
            </a:r>
            <a:r>
              <a:rPr lang="pt-BR" sz="2000" dirty="0">
                <a:solidFill>
                  <a:schemeClr val="tx1"/>
                </a:solidFill>
              </a:rPr>
              <a:t> desses valores a um </a:t>
            </a:r>
            <a:r>
              <a:rPr lang="pt-BR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rótulo semântico</a:t>
            </a:r>
          </a:p>
          <a:p>
            <a:pPr algn="ctr">
              <a:buFontTx/>
              <a:buNone/>
              <a:defRPr/>
            </a:pPr>
            <a:r>
              <a:rPr lang="pt-BR" sz="2000" i="0" dirty="0">
                <a:solidFill>
                  <a:schemeClr val="tx1"/>
                </a:solidFill>
                <a:sym typeface="Wingdings" pitchFamily="2" charset="2"/>
              </a:rPr>
              <a:t></a:t>
            </a:r>
          </a:p>
          <a:p>
            <a:pPr>
              <a:buFontTx/>
              <a:buNone/>
              <a:defRPr/>
            </a:pPr>
            <a:r>
              <a:rPr lang="pt-BR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Importante:</a:t>
            </a:r>
            <a:r>
              <a:rPr lang="pt-BR" sz="2000" dirty="0">
                <a:solidFill>
                  <a:schemeClr val="tx1"/>
                </a:solidFill>
              </a:rPr>
              <a:t> as partições podem coincidir (</a:t>
            </a:r>
            <a:r>
              <a:rPr lang="pt-BR" sz="2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overlap</a:t>
            </a:r>
            <a:r>
              <a:rPr lang="pt-BR" sz="2000" dirty="0">
                <a:solidFill>
                  <a:schemeClr val="tx1"/>
                </a:solidFill>
              </a:rPr>
              <a:t>) </a:t>
            </a:r>
            <a:r>
              <a:rPr lang="pt-BR" sz="2000" dirty="0">
                <a:solidFill>
                  <a:schemeClr val="tx1"/>
                </a:solidFill>
                <a:sym typeface="Wingdings" pitchFamily="2" charset="2"/>
              </a:rPr>
              <a:t> </a:t>
            </a:r>
            <a:r>
              <a:rPr lang="pt-BR" sz="2000" dirty="0"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Ambiguidade</a:t>
            </a:r>
            <a:r>
              <a:rPr lang="pt-BR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Formas de Imprecisão</a:t>
            </a:r>
          </a:p>
        </p:txBody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153400" cy="502920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  <a:defRPr/>
            </a:pPr>
            <a:r>
              <a:rPr lang="pt-BR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Probabilidade 	X 	Lógica </a:t>
            </a:r>
            <a:r>
              <a:rPr lang="pt-BR" sz="2800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Fuzzy</a:t>
            </a:r>
            <a:r>
              <a:rPr lang="pt-BR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</a:p>
          <a:p>
            <a:pPr>
              <a:lnSpc>
                <a:spcPct val="30000"/>
              </a:lnSpc>
              <a:buFontTx/>
              <a:buNone/>
              <a:defRPr/>
            </a:pPr>
            <a:r>
              <a:rPr lang="pt-BR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pt-BR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</a:p>
          <a:p>
            <a:pPr>
              <a:lnSpc>
                <a:spcPct val="110000"/>
              </a:lnSpc>
              <a:buFontTx/>
              <a:buNone/>
              <a:defRPr/>
            </a:pPr>
            <a:r>
              <a:rPr lang="pt-BR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   </a:t>
            </a:r>
            <a:r>
              <a:rPr lang="pt-BR" sz="2800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Grau de Pertinência</a:t>
            </a:r>
            <a:r>
              <a:rPr lang="pt-BR" sz="2800" b="1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pt-BR" sz="2400" dirty="0">
                <a:solidFill>
                  <a:schemeClr val="tx1"/>
                </a:solidFill>
                <a:sym typeface="Wingdings" pitchFamily="2" charset="2"/>
              </a:rPr>
              <a:t></a:t>
            </a:r>
            <a:r>
              <a:rPr lang="pt-BR" b="1" i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 </a:t>
            </a:r>
            <a:r>
              <a:rPr lang="pt-BR" sz="2400" b="1" dirty="0">
                <a:solidFill>
                  <a:srgbClr val="FF3300"/>
                </a:solidFill>
                <a:sym typeface="Wingdings" pitchFamily="2" charset="2"/>
              </a:rPr>
              <a:t>nível de compatibilidade</a:t>
            </a:r>
            <a:r>
              <a:rPr lang="pt-BR" sz="2400" b="1" dirty="0">
                <a:solidFill>
                  <a:schemeClr val="tx1"/>
                </a:solidFill>
                <a:sym typeface="Wingdings" pitchFamily="2" charset="2"/>
              </a:rPr>
              <a:t> de um elemento do conjunto com o conceito do conjunto</a:t>
            </a:r>
            <a:endParaRPr lang="pt-BR" b="1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lnSpc>
                <a:spcPct val="110000"/>
              </a:lnSpc>
              <a:buFontTx/>
              <a:buNone/>
              <a:defRPr/>
            </a:pPr>
            <a:r>
              <a:rPr lang="pt-BR" sz="2400" b="1" dirty="0">
                <a:solidFill>
                  <a:schemeClr val="tx1"/>
                </a:solidFill>
                <a:sym typeface="Wingdings" pitchFamily="2" charset="2"/>
              </a:rPr>
              <a:t>	Exemplo:  </a:t>
            </a:r>
          </a:p>
          <a:p>
            <a:pPr>
              <a:lnSpc>
                <a:spcPct val="110000"/>
              </a:lnSpc>
              <a:buFontTx/>
              <a:buNone/>
              <a:defRPr/>
            </a:pPr>
            <a:r>
              <a:rPr lang="pt-BR" sz="2400" b="1" dirty="0">
                <a:sym typeface="Wingdings" pitchFamily="2" charset="2"/>
              </a:rPr>
              <a:t> Pedro é ALTO com </a:t>
            </a:r>
            <a:r>
              <a:rPr lang="pt-BR" sz="2400" b="1" i="1" dirty="0">
                <a:sym typeface="Symbol" pitchFamily="18" charset="2"/>
              </a:rPr>
              <a:t></a:t>
            </a:r>
            <a:r>
              <a:rPr lang="pt-BR" sz="2400" b="1" dirty="0">
                <a:sym typeface="Symbol" pitchFamily="18" charset="2"/>
              </a:rPr>
              <a:t> = 0.85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pt-BR" sz="2400" b="1" dirty="0">
              <a:sym typeface="Symbol" pitchFamily="18" charset="2"/>
            </a:endParaRPr>
          </a:p>
          <a:p>
            <a:pPr>
              <a:lnSpc>
                <a:spcPct val="250000"/>
              </a:lnSpc>
              <a:buFontTx/>
              <a:buNone/>
              <a:defRPr/>
            </a:pPr>
            <a:r>
              <a:rPr lang="pt-BR" sz="2400" b="1" dirty="0">
                <a:solidFill>
                  <a:schemeClr val="tx1"/>
                </a:solidFill>
                <a:sym typeface="Symbol" pitchFamily="18" charset="2"/>
              </a:rPr>
              <a:t>	   </a:t>
            </a:r>
            <a:r>
              <a:rPr lang="pt-BR" sz="2400" b="1" dirty="0">
                <a:sym typeface="Wingdings" pitchFamily="2" charset="2"/>
              </a:rPr>
              <a:t> </a:t>
            </a:r>
            <a:r>
              <a:rPr lang="pt-BR" sz="2400" b="1" dirty="0">
                <a:sym typeface="Symbol" pitchFamily="18" charset="2"/>
              </a:rPr>
              <a:t>Pedro tem 0.85 de probabilidade de ser ALTO</a:t>
            </a:r>
            <a:endParaRPr lang="pt-BR" sz="2400" b="1" i="1" dirty="0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Wingdings" pitchFamily="2" charset="2"/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619672" y="4824403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dirty="0">
                <a:solidFill>
                  <a:schemeClr val="tx1"/>
                </a:solidFill>
              </a:rPr>
              <a:t>Indica que Pedro </a:t>
            </a:r>
            <a:r>
              <a:rPr lang="pt-BR" altLang="pt-BR" sz="1800" dirty="0">
                <a:solidFill>
                  <a:srgbClr val="CC3300"/>
                </a:solidFill>
              </a:rPr>
              <a:t>é bem compatível</a:t>
            </a:r>
            <a:r>
              <a:rPr lang="pt-BR" altLang="pt-BR" sz="1800" dirty="0">
                <a:solidFill>
                  <a:schemeClr val="tx1"/>
                </a:solidFill>
              </a:rPr>
              <a:t> com o conceito </a:t>
            </a:r>
            <a:r>
              <a:rPr lang="pt-BR" altLang="pt-BR" sz="1800" dirty="0">
                <a:solidFill>
                  <a:srgbClr val="CC3300"/>
                </a:solidFill>
              </a:rPr>
              <a:t>ALTO</a:t>
            </a:r>
            <a:r>
              <a:rPr lang="pt-BR" altLang="pt-BR" sz="1800" dirty="0">
                <a:solidFill>
                  <a:schemeClr val="tx1"/>
                </a:solidFill>
              </a:rPr>
              <a:t>. </a:t>
            </a:r>
            <a:r>
              <a:rPr lang="pt-BR" altLang="pt-BR" sz="1800" dirty="0">
                <a:solidFill>
                  <a:schemeClr val="tx1"/>
                </a:solidFill>
                <a:sym typeface="Wingdings" pitchFamily="2" charset="2"/>
              </a:rPr>
              <a:t>  </a:t>
            </a:r>
            <a:r>
              <a:rPr lang="pt-BR" altLang="pt-BR" sz="1800" dirty="0">
                <a:solidFill>
                  <a:srgbClr val="FF6600"/>
                </a:solidFill>
              </a:rPr>
              <a:t>Tem-se uma </a:t>
            </a:r>
            <a:r>
              <a:rPr lang="pt-BR" altLang="pt-BR" sz="1800" dirty="0" err="1">
                <a:solidFill>
                  <a:srgbClr val="FF6600"/>
                </a:solidFill>
              </a:rPr>
              <a:t>idéia</a:t>
            </a:r>
            <a:r>
              <a:rPr lang="pt-BR" altLang="pt-BR" sz="1800" dirty="0">
                <a:solidFill>
                  <a:srgbClr val="FF6600"/>
                </a:solidFill>
              </a:rPr>
              <a:t> da altura de Pedro.</a:t>
            </a:r>
            <a:endParaRPr lang="pt-BR" altLang="pt-BR" sz="1800" dirty="0">
              <a:solidFill>
                <a:schemeClr val="tx1"/>
              </a:solidFill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590675" y="5927725"/>
            <a:ext cx="5962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dirty="0">
                <a:solidFill>
                  <a:schemeClr val="tx1"/>
                </a:solidFill>
              </a:rPr>
              <a:t>Indica que Pedro </a:t>
            </a:r>
            <a:r>
              <a:rPr lang="pt-BR" altLang="pt-BR" sz="1800" dirty="0">
                <a:solidFill>
                  <a:srgbClr val="CC3300"/>
                </a:solidFill>
              </a:rPr>
              <a:t>tem grandes chances</a:t>
            </a:r>
            <a:r>
              <a:rPr lang="pt-BR" altLang="pt-BR" sz="1800" dirty="0">
                <a:solidFill>
                  <a:schemeClr val="tx1"/>
                </a:solidFill>
              </a:rPr>
              <a:t> de ser </a:t>
            </a:r>
            <a:r>
              <a:rPr lang="pt-BR" altLang="pt-BR" sz="1800" dirty="0">
                <a:solidFill>
                  <a:srgbClr val="CC3300"/>
                </a:solidFill>
              </a:rPr>
              <a:t>ALTO</a:t>
            </a:r>
            <a:r>
              <a:rPr lang="pt-BR" altLang="pt-BR" sz="1800" dirty="0">
                <a:solidFill>
                  <a:schemeClr val="tx1"/>
                </a:solidFill>
              </a:rPr>
              <a:t>. </a:t>
            </a:r>
            <a:r>
              <a:rPr lang="pt-BR" altLang="pt-BR" sz="1800" dirty="0">
                <a:solidFill>
                  <a:schemeClr val="tx1"/>
                </a:solidFill>
                <a:sym typeface="Wingdings" pitchFamily="2" charset="2"/>
              </a:rPr>
              <a:t>  </a:t>
            </a:r>
            <a:r>
              <a:rPr lang="pt-BR" altLang="pt-BR" sz="1800" dirty="0">
                <a:solidFill>
                  <a:srgbClr val="FF6600"/>
                </a:solidFill>
                <a:sym typeface="Wingdings" pitchFamily="2" charset="2"/>
              </a:rPr>
              <a:t>NÃO se t</a:t>
            </a:r>
            <a:r>
              <a:rPr lang="pt-BR" altLang="pt-BR" sz="1800" dirty="0">
                <a:solidFill>
                  <a:srgbClr val="FF6600"/>
                </a:solidFill>
              </a:rPr>
              <a:t>em a menor </a:t>
            </a:r>
            <a:r>
              <a:rPr lang="pt-BR" altLang="pt-BR" sz="1800" dirty="0" err="1">
                <a:solidFill>
                  <a:srgbClr val="FF6600"/>
                </a:solidFill>
              </a:rPr>
              <a:t>idéia</a:t>
            </a:r>
            <a:r>
              <a:rPr lang="pt-BR" altLang="pt-BR" sz="1800" dirty="0">
                <a:solidFill>
                  <a:srgbClr val="FF6600"/>
                </a:solidFill>
              </a:rPr>
              <a:t> da altura de Pedro.</a:t>
            </a:r>
            <a:endParaRPr lang="pt-BR" altLang="pt-BR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CONJUNTOS FUZZY</a:t>
            </a:r>
          </a:p>
        </p:txBody>
      </p:sp>
      <p:graphicFrame>
        <p:nvGraphicFramePr>
          <p:cNvPr id="33795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2514600" y="4870450"/>
          <a:ext cx="37433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ção" r:id="rId3" imgW="1485255" imgH="215806" progId="Equation.3">
                  <p:embed/>
                </p:oleObj>
              </mc:Choice>
              <mc:Fallback>
                <p:oleObj name="Equação" r:id="rId3" imgW="1485255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870450"/>
                        <a:ext cx="3743325" cy="5397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6916" name="Rectangle 4"/>
          <p:cNvSpPr>
            <a:spLocks noChangeArrowheads="1"/>
          </p:cNvSpPr>
          <p:nvPr/>
        </p:nvSpPr>
        <p:spPr bwMode="auto">
          <a:xfrm>
            <a:off x="1143000" y="1828800"/>
            <a:ext cx="7086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None/>
              <a:defRPr/>
            </a:pPr>
            <a:r>
              <a:rPr lang="pt-BR" sz="2800" i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Representação:</a:t>
            </a:r>
            <a:endParaRPr lang="pt-BR" sz="2800" i="0" u="sng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Tx/>
              <a:buNone/>
              <a:defRPr/>
            </a:pPr>
            <a:r>
              <a:rPr lang="pt-BR" sz="3200" i="0" dirty="0"/>
              <a:t>	</a:t>
            </a:r>
            <a:r>
              <a:rPr lang="pt-BR" sz="2400" i="0" dirty="0"/>
              <a:t>Um conjunto </a:t>
            </a:r>
            <a:r>
              <a:rPr lang="pt-BR" sz="2400" i="0" dirty="0" err="1"/>
              <a:t>fuzzy</a:t>
            </a:r>
            <a:r>
              <a:rPr lang="pt-BR" sz="2400" i="0" dirty="0"/>
              <a:t> </a:t>
            </a:r>
            <a:r>
              <a:rPr lang="pt-BR" sz="2400" dirty="0">
                <a:solidFill>
                  <a:srgbClr val="FF3300"/>
                </a:solidFill>
              </a:rPr>
              <a:t>A </a:t>
            </a:r>
            <a:r>
              <a:rPr lang="pt-BR" sz="2400" i="0" dirty="0"/>
              <a:t>em </a:t>
            </a:r>
            <a:r>
              <a:rPr lang="pt-BR" sz="2400" dirty="0">
                <a:solidFill>
                  <a:srgbClr val="FF3300"/>
                </a:solidFill>
              </a:rPr>
              <a:t>X</a:t>
            </a:r>
            <a:r>
              <a:rPr lang="pt-BR" sz="2400" i="0" dirty="0"/>
              <a:t> pode ser representado por um </a:t>
            </a:r>
            <a:r>
              <a:rPr lang="pt-BR" sz="2400" dirty="0">
                <a:solidFill>
                  <a:srgbClr val="008000"/>
                </a:solidFill>
              </a:rPr>
              <a:t>conjunto de pares ordenados</a:t>
            </a:r>
            <a:endParaRPr lang="pt-BR" sz="3200" dirty="0">
              <a:solidFill>
                <a:srgbClr val="CC6600"/>
              </a:solidFill>
            </a:endParaRPr>
          </a:p>
          <a:p>
            <a:pPr marL="742950" lvl="1" indent="-285750" algn="ctr">
              <a:buFontTx/>
              <a:buNone/>
              <a:defRPr/>
            </a:pPr>
            <a:endParaRPr lang="pt-BR" sz="2800" i="0" dirty="0">
              <a:solidFill>
                <a:srgbClr val="9933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 marL="742950" lvl="1" indent="-285750">
              <a:buFontTx/>
              <a:buChar char="–"/>
              <a:defRPr/>
            </a:pPr>
            <a:endParaRPr lang="pt-BR" sz="2800" i="0" dirty="0">
              <a:solidFill>
                <a:schemeClr val="tx1"/>
              </a:solidFill>
              <a:sym typeface="Symbol" pitchFamily="18" charset="2"/>
            </a:endParaRPr>
          </a:p>
          <a:p>
            <a:pPr marL="742950" lvl="1" indent="-285750" algn="ctr">
              <a:buFontTx/>
              <a:buNone/>
              <a:defRPr/>
            </a:pPr>
            <a:endParaRPr lang="pt-BR" sz="2800" i="0" dirty="0">
              <a:solidFill>
                <a:srgbClr val="9933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ção" r:id="rId5" imgW="114151" imgH="215619" progId="Equation.3">
                  <p:embed/>
                </p:oleObj>
              </mc:Choice>
              <mc:Fallback>
                <p:oleObj name="Equação" r:id="rId5" imgW="114151" imgH="21561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4114800" y="3321050"/>
          <a:ext cx="914400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ção" r:id="rId7" imgW="391303" imgH="739129" progId="Equation.3">
                  <p:embed/>
                </p:oleObj>
              </mc:Choice>
              <mc:Fallback>
                <p:oleObj name="Equação" r:id="rId7" imgW="391303" imgH="7391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CONJUNTOS FUZZY</a:t>
            </a:r>
          </a:p>
        </p:txBody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610600" cy="5105400"/>
          </a:xfrm>
        </p:spPr>
        <p:txBody>
          <a:bodyPr/>
          <a:lstStyle/>
          <a:p>
            <a:pPr>
              <a:defRPr/>
            </a:pPr>
            <a:r>
              <a:rPr lang="pt-BR" sz="2800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Outra Representação:</a:t>
            </a:r>
            <a:endParaRPr lang="pt-BR" sz="2800" b="1" i="1" u="sng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819150" lvl="1">
              <a:lnSpc>
                <a:spcPct val="210000"/>
              </a:lnSpc>
              <a:buFontTx/>
              <a:buNone/>
              <a:defRPr/>
            </a:pPr>
            <a:r>
              <a:rPr lang="pt-BR" b="1" i="1" dirty="0">
                <a:solidFill>
                  <a:srgbClr val="CC0000"/>
                </a:solidFill>
              </a:rPr>
              <a:t>X</a:t>
            </a:r>
            <a:r>
              <a:rPr lang="pt-BR" b="1" i="1" dirty="0">
                <a:solidFill>
                  <a:schemeClr val="accent2"/>
                </a:solidFill>
              </a:rPr>
              <a:t> contínuo:</a:t>
            </a:r>
          </a:p>
          <a:p>
            <a:pPr marL="819150" lvl="1">
              <a:lnSpc>
                <a:spcPct val="150000"/>
              </a:lnSpc>
              <a:buFontTx/>
              <a:buNone/>
              <a:defRPr/>
            </a:pPr>
            <a:r>
              <a:rPr lang="pt-BR" sz="2400" b="1" dirty="0"/>
              <a:t>	denota a coleção de todos os pontos </a:t>
            </a:r>
            <a:r>
              <a:rPr lang="pt-BR" sz="2400" b="1" i="1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</a:t>
            </a:r>
            <a:r>
              <a:rPr lang="pt-BR" sz="2400" b="1" i="1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 X</a:t>
            </a:r>
            <a:r>
              <a:rPr lang="pt-BR" sz="2400" b="1" dirty="0">
                <a:sym typeface="Symbol" pitchFamily="18" charset="2"/>
              </a:rPr>
              <a:t> com</a:t>
            </a:r>
          </a:p>
          <a:p>
            <a:pPr marL="819150" lvl="1">
              <a:buFontTx/>
              <a:buNone/>
              <a:defRPr/>
            </a:pPr>
            <a:r>
              <a:rPr lang="pt-BR" sz="2400" b="1" dirty="0">
                <a:sym typeface="Symbol" pitchFamily="18" charset="2"/>
              </a:rPr>
              <a:t>	função de pertinência </a:t>
            </a:r>
            <a:r>
              <a:rPr lang="pt-BR" sz="2400" b="1" i="1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 (x)</a:t>
            </a:r>
            <a:endParaRPr lang="pt-BR" sz="2400" b="1" dirty="0">
              <a:solidFill>
                <a:srgbClr val="0080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 marL="819150" lvl="1">
              <a:lnSpc>
                <a:spcPct val="70000"/>
              </a:lnSpc>
              <a:buFontTx/>
              <a:buNone/>
              <a:defRPr/>
            </a:pPr>
            <a:endParaRPr lang="pt-BR" b="1" i="1" dirty="0">
              <a:solidFill>
                <a:schemeClr val="accent2"/>
              </a:solidFill>
            </a:endParaRPr>
          </a:p>
          <a:p>
            <a:pPr marL="819150" lvl="1">
              <a:buFontTx/>
              <a:buNone/>
              <a:defRPr/>
            </a:pPr>
            <a:r>
              <a:rPr lang="pt-BR" b="1" i="1" dirty="0">
                <a:solidFill>
                  <a:srgbClr val="CC0000"/>
                </a:solidFill>
              </a:rPr>
              <a:t>X</a:t>
            </a:r>
            <a:r>
              <a:rPr lang="pt-BR" b="1" i="1" dirty="0">
                <a:solidFill>
                  <a:schemeClr val="accent2"/>
                </a:solidFill>
              </a:rPr>
              <a:t> discreto:</a:t>
            </a:r>
            <a:endParaRPr lang="pt-BR" b="1" dirty="0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 marL="819150" lvl="1">
              <a:lnSpc>
                <a:spcPct val="235000"/>
              </a:lnSpc>
              <a:spcBef>
                <a:spcPct val="40000"/>
              </a:spcBef>
              <a:buFontTx/>
              <a:buNone/>
              <a:defRPr/>
            </a:pPr>
            <a:r>
              <a:rPr lang="pt-BR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	</a:t>
            </a:r>
            <a:r>
              <a:rPr lang="pt-BR" sz="2400" b="1" dirty="0">
                <a:sym typeface="Symbol" pitchFamily="18" charset="2"/>
              </a:rPr>
              <a:t>denota a </a:t>
            </a:r>
            <a:r>
              <a:rPr lang="pt-BR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união </a:t>
            </a:r>
            <a:r>
              <a:rPr lang="pt-BR" sz="2400" b="1" dirty="0">
                <a:solidFill>
                  <a:schemeClr val="tx2"/>
                </a:solidFill>
                <a:sym typeface="Symbol" pitchFamily="18" charset="2"/>
              </a:rPr>
              <a:t>de</a:t>
            </a:r>
            <a:r>
              <a:rPr lang="pt-BR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 </a:t>
            </a:r>
            <a:r>
              <a:rPr lang="pt-BR" sz="2400" b="1" dirty="0"/>
              <a:t>todos os pontos </a:t>
            </a:r>
            <a:r>
              <a:rPr lang="pt-BR" sz="2400" b="1" i="1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pt-BR" sz="2400" b="1" i="1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pt-BR" sz="2400" b="1" i="1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pt-BR" sz="2400" b="1" i="1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 X</a:t>
            </a:r>
            <a:r>
              <a:rPr lang="pt-BR" sz="2400" b="1" dirty="0">
                <a:sym typeface="Symbol" pitchFamily="18" charset="2"/>
              </a:rPr>
              <a:t> com graus</a:t>
            </a:r>
          </a:p>
          <a:p>
            <a:pPr marL="819150" lvl="1">
              <a:lnSpc>
                <a:spcPct val="25000"/>
              </a:lnSpc>
              <a:spcBef>
                <a:spcPct val="40000"/>
              </a:spcBef>
              <a:buFontTx/>
              <a:buNone/>
              <a:defRPr/>
            </a:pPr>
            <a:r>
              <a:rPr lang="pt-BR" sz="2400" b="1" dirty="0">
                <a:sym typeface="Symbol" pitchFamily="18" charset="2"/>
              </a:rPr>
              <a:t>	de pertinência </a:t>
            </a:r>
            <a:r>
              <a:rPr lang="pt-BR" sz="2400" b="1" i="1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 (x</a:t>
            </a:r>
            <a:r>
              <a:rPr lang="pt-BR" sz="2400" b="1" i="1" baseline="-25000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i </a:t>
            </a:r>
            <a:r>
              <a:rPr lang="pt-BR" sz="2400" b="1" i="1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)</a:t>
            </a:r>
            <a:endParaRPr lang="pt-BR" sz="2400" b="1" dirty="0">
              <a:solidFill>
                <a:srgbClr val="0080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3276600" y="4492625"/>
          <a:ext cx="229235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ção" r:id="rId3" imgW="914400" imgH="457200" progId="Equation.3">
                  <p:embed/>
                </p:oleObj>
              </mc:Choice>
              <mc:Fallback>
                <p:oleObj name="Equação" r:id="rId3" imgW="914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492625"/>
                        <a:ext cx="2292350" cy="11461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3657600" y="2590800"/>
          <a:ext cx="202565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ção" r:id="rId5" imgW="812447" imgH="330057" progId="Equation.3">
                  <p:embed/>
                </p:oleObj>
              </mc:Choice>
              <mc:Fallback>
                <p:oleObj name="Equação" r:id="rId5" imgW="812447" imgH="33005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590800"/>
                        <a:ext cx="2025650" cy="8239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CONJUNTOS FUZZY</a:t>
            </a:r>
          </a:p>
        </p:txBody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5181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pt-BR" sz="2800" b="1" i="1" dirty="0"/>
              <a:t>Exemplo:</a:t>
            </a:r>
            <a:r>
              <a:rPr lang="pt-BR" b="1" dirty="0"/>
              <a:t>    </a:t>
            </a:r>
            <a:r>
              <a:rPr lang="pt-BR" sz="2400" b="1" dirty="0">
                <a:solidFill>
                  <a:schemeClr val="tx1"/>
                </a:solidFill>
              </a:rPr>
              <a:t>seja </a:t>
            </a:r>
            <a:r>
              <a:rPr lang="pt-BR" sz="2400" b="1" dirty="0">
                <a:solidFill>
                  <a:srgbClr val="CC0099"/>
                </a:solidFill>
              </a:rPr>
              <a:t>A</a:t>
            </a:r>
            <a:r>
              <a:rPr lang="pt-BR" sz="2400" b="1" dirty="0">
                <a:solidFill>
                  <a:schemeClr val="tx1"/>
                </a:solidFill>
              </a:rPr>
              <a:t> = inteiros próximos de 10</a:t>
            </a:r>
          </a:p>
          <a:p>
            <a:pPr>
              <a:buFontTx/>
              <a:buNone/>
              <a:defRPr/>
            </a:pPr>
            <a:r>
              <a:rPr lang="pt-BR" sz="2400" b="1" dirty="0">
                <a:solidFill>
                  <a:schemeClr val="tx1"/>
                </a:solidFill>
              </a:rPr>
              <a:t>			   </a:t>
            </a:r>
            <a:r>
              <a:rPr lang="pt-BR" sz="2400" b="1" dirty="0">
                <a:solidFill>
                  <a:srgbClr val="006600"/>
                </a:solidFill>
              </a:rPr>
              <a:t>X</a:t>
            </a:r>
            <a:r>
              <a:rPr lang="pt-BR" sz="2400" b="1" dirty="0">
                <a:solidFill>
                  <a:schemeClr val="tx1"/>
                </a:solidFill>
              </a:rPr>
              <a:t> = {n</a:t>
            </a:r>
            <a:r>
              <a:rPr lang="pt-BR" sz="2400" b="1" baseline="30000" dirty="0">
                <a:solidFill>
                  <a:schemeClr val="tx1"/>
                </a:solidFill>
              </a:rPr>
              <a:t>os</a:t>
            </a:r>
            <a:r>
              <a:rPr lang="pt-BR" sz="2400" b="1" dirty="0">
                <a:solidFill>
                  <a:schemeClr val="tx1"/>
                </a:solidFill>
              </a:rPr>
              <a:t> inteiros de 1 a 20}</a:t>
            </a:r>
            <a:endParaRPr lang="pt-BR" sz="2800" b="1" dirty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buFontTx/>
              <a:buNone/>
              <a:defRPr/>
            </a:pPr>
            <a:r>
              <a:rPr lang="pt-BR" sz="2400" b="1" dirty="0">
                <a:solidFill>
                  <a:srgbClr val="CC0099"/>
                </a:solidFill>
              </a:rPr>
              <a:t>A = {0.1/7, 0.5/8, 0.8/9, 1/10, 0.8/11, 0.5/12, 0.1/13}</a:t>
            </a:r>
          </a:p>
          <a:p>
            <a:pPr>
              <a:lnSpc>
                <a:spcPct val="130000"/>
              </a:lnSpc>
              <a:buFontTx/>
              <a:buNone/>
              <a:defRPr/>
            </a:pPr>
            <a:r>
              <a:rPr lang="pt-BR" sz="2400" b="1" dirty="0">
                <a:solidFill>
                  <a:srgbClr val="CC0000"/>
                </a:solidFill>
              </a:rPr>
              <a:t>Observações</a:t>
            </a:r>
            <a:r>
              <a:rPr lang="pt-BR" sz="2400" b="1" dirty="0"/>
              <a:t>:</a:t>
            </a:r>
            <a:r>
              <a:rPr lang="pt-BR" sz="2800" b="1" i="1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>
              <a:lnSpc>
                <a:spcPct val="130000"/>
              </a:lnSpc>
              <a:defRPr/>
            </a:pPr>
            <a:r>
              <a:rPr lang="pt-BR" sz="2400" b="1" dirty="0"/>
              <a:t>Os </a:t>
            </a:r>
            <a:r>
              <a:rPr lang="pt-BR" sz="2400" b="1" dirty="0">
                <a:solidFill>
                  <a:srgbClr val="CC3300"/>
                </a:solidFill>
              </a:rPr>
              <a:t>inteiros</a:t>
            </a:r>
            <a:r>
              <a:rPr lang="pt-BR" sz="2400" b="1" dirty="0"/>
              <a:t> </a:t>
            </a:r>
            <a:r>
              <a:rPr lang="pt-BR" sz="2400" b="1" dirty="0">
                <a:solidFill>
                  <a:srgbClr val="CC3300"/>
                </a:solidFill>
              </a:rPr>
              <a:t>não especificados</a:t>
            </a:r>
            <a:r>
              <a:rPr lang="pt-BR" sz="2400" b="1" dirty="0"/>
              <a:t> possuem </a:t>
            </a:r>
            <a:r>
              <a:rPr lang="pt-BR" sz="2400" b="1" i="1" dirty="0">
                <a:solidFill>
                  <a:srgbClr val="CC3300"/>
                </a:solidFill>
                <a:sym typeface="Symbol" pitchFamily="18" charset="2"/>
              </a:rPr>
              <a:t></a:t>
            </a:r>
            <a:r>
              <a:rPr lang="pt-BR" sz="2400" b="1" i="1" baseline="-25000" dirty="0">
                <a:solidFill>
                  <a:srgbClr val="CC3300"/>
                </a:solidFill>
                <a:sym typeface="Symbol" pitchFamily="18" charset="2"/>
              </a:rPr>
              <a:t>A</a:t>
            </a:r>
            <a:r>
              <a:rPr lang="pt-BR" sz="2400" b="1" i="1" dirty="0">
                <a:solidFill>
                  <a:srgbClr val="CC3300"/>
                </a:solidFill>
                <a:sym typeface="Symbol" pitchFamily="18" charset="2"/>
              </a:rPr>
              <a:t> </a:t>
            </a:r>
            <a:r>
              <a:rPr lang="pt-BR" sz="2400" b="1" dirty="0">
                <a:solidFill>
                  <a:srgbClr val="CC3300"/>
                </a:solidFill>
                <a:sym typeface="Symbol" pitchFamily="18" charset="2"/>
              </a:rPr>
              <a:t>(</a:t>
            </a:r>
            <a:r>
              <a:rPr lang="pt-BR" sz="2400" b="1" i="1" dirty="0">
                <a:solidFill>
                  <a:srgbClr val="CC3300"/>
                </a:solidFill>
                <a:sym typeface="Symbol" pitchFamily="18" charset="2"/>
              </a:rPr>
              <a:t>x</a:t>
            </a:r>
            <a:r>
              <a:rPr lang="pt-BR" sz="2400" b="1" dirty="0">
                <a:solidFill>
                  <a:srgbClr val="CC3300"/>
                </a:solidFill>
                <a:sym typeface="Symbol" pitchFamily="18" charset="2"/>
              </a:rPr>
              <a:t>) = 0</a:t>
            </a:r>
            <a:endParaRPr lang="pt-BR" sz="2400" b="1" dirty="0">
              <a:sym typeface="Symbol" pitchFamily="18" charset="2"/>
            </a:endParaRPr>
          </a:p>
          <a:p>
            <a:pPr>
              <a:defRPr/>
            </a:pPr>
            <a:endParaRPr lang="pt-BR" sz="2400" b="1" dirty="0">
              <a:sym typeface="Symbol" pitchFamily="18" charset="2"/>
            </a:endParaRPr>
          </a:p>
          <a:p>
            <a:pPr>
              <a:defRPr/>
            </a:pPr>
            <a:r>
              <a:rPr lang="pt-BR" sz="2400" b="1" dirty="0">
                <a:sym typeface="Symbol" pitchFamily="18" charset="2"/>
              </a:rPr>
              <a:t>A </a:t>
            </a:r>
            <a:r>
              <a:rPr lang="pt-BR" sz="2400" b="1" dirty="0">
                <a:solidFill>
                  <a:srgbClr val="CC3300"/>
                </a:solidFill>
                <a:sym typeface="Symbol" pitchFamily="18" charset="2"/>
              </a:rPr>
              <a:t>função de pertinência</a:t>
            </a:r>
            <a:r>
              <a:rPr lang="pt-BR" sz="2400" b="1" dirty="0">
                <a:sym typeface="Symbol" pitchFamily="18" charset="2"/>
              </a:rPr>
              <a:t>, </a:t>
            </a:r>
            <a:r>
              <a:rPr lang="pt-BR" sz="2400" b="1" dirty="0">
                <a:solidFill>
                  <a:srgbClr val="FF0066"/>
                </a:solidFill>
                <a:sym typeface="Symbol" pitchFamily="18" charset="2"/>
              </a:rPr>
              <a:t>neste caso específico</a:t>
            </a:r>
            <a:r>
              <a:rPr lang="pt-BR" sz="2400" b="1" dirty="0">
                <a:sym typeface="Symbol" pitchFamily="18" charset="2"/>
              </a:rPr>
              <a:t>, deve ser </a:t>
            </a:r>
            <a:r>
              <a:rPr lang="pt-BR" sz="2400" b="1" dirty="0">
                <a:solidFill>
                  <a:srgbClr val="CC3300"/>
                </a:solidFill>
                <a:sym typeface="Symbol" pitchFamily="18" charset="2"/>
              </a:rPr>
              <a:t>simétrica</a:t>
            </a:r>
            <a:r>
              <a:rPr lang="pt-BR" sz="2400" b="1" dirty="0">
                <a:sym typeface="Symbol" pitchFamily="18" charset="2"/>
              </a:rPr>
              <a:t>.</a:t>
            </a:r>
          </a:p>
          <a:p>
            <a:pPr>
              <a:defRPr/>
            </a:pPr>
            <a:endParaRPr lang="pt-BR" sz="24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CONJUNTOS FUZZY</a:t>
            </a:r>
          </a:p>
        </p:txBody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800" b="1" dirty="0"/>
              <a:t>Domínio</a:t>
            </a:r>
            <a:endParaRPr lang="pt-BR" sz="2800" b="1" i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20000"/>
              </a:lnSpc>
              <a:buFontTx/>
              <a:buNone/>
              <a:defRPr/>
            </a:pPr>
            <a:r>
              <a:rPr lang="pt-BR" sz="2400" b="1" dirty="0"/>
              <a:t>	Universo total de valores possíveis para os elementos </a:t>
            </a:r>
            <a:r>
              <a:rPr lang="pt-BR" sz="2400" b="1" dirty="0">
                <a:solidFill>
                  <a:srgbClr val="CC0000"/>
                </a:solidFill>
              </a:rPr>
              <a:t>de um conjunto</a:t>
            </a:r>
            <a:r>
              <a:rPr lang="pt-BR" sz="2400" b="1" dirty="0"/>
              <a:t> </a:t>
            </a:r>
            <a:r>
              <a:rPr lang="pt-BR" sz="2400" b="1" dirty="0">
                <a:sym typeface="Wingdings" pitchFamily="2" charset="2"/>
              </a:rPr>
              <a:t> </a:t>
            </a:r>
            <a:r>
              <a:rPr lang="pt-BR" sz="2400" b="1" dirty="0">
                <a:solidFill>
                  <a:srgbClr val="800000"/>
                </a:solidFill>
                <a:sym typeface="Wingdings" pitchFamily="2" charset="2"/>
              </a:rPr>
              <a:t>depende do contexto</a:t>
            </a:r>
            <a:endParaRPr lang="pt-BR" sz="2400" b="1" u="sng" dirty="0"/>
          </a:p>
        </p:txBody>
      </p:sp>
      <p:sp>
        <p:nvSpPr>
          <p:cNvPr id="811012" name="Line 4"/>
          <p:cNvSpPr>
            <a:spLocks noChangeShapeType="1"/>
          </p:cNvSpPr>
          <p:nvPr/>
        </p:nvSpPr>
        <p:spPr bwMode="auto">
          <a:xfrm flipV="1">
            <a:off x="1219200" y="3810000"/>
            <a:ext cx="0" cy="2438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1013" name="Line 5"/>
          <p:cNvSpPr>
            <a:spLocks noChangeShapeType="1"/>
          </p:cNvSpPr>
          <p:nvPr/>
        </p:nvSpPr>
        <p:spPr bwMode="auto">
          <a:xfrm>
            <a:off x="914400" y="6019800"/>
            <a:ext cx="3276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1014" name="Line 6"/>
          <p:cNvSpPr>
            <a:spLocks noChangeShapeType="1"/>
          </p:cNvSpPr>
          <p:nvPr/>
        </p:nvSpPr>
        <p:spPr bwMode="auto">
          <a:xfrm flipV="1">
            <a:off x="5486400" y="3810000"/>
            <a:ext cx="0" cy="2438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1015" name="Line 7"/>
          <p:cNvSpPr>
            <a:spLocks noChangeShapeType="1"/>
          </p:cNvSpPr>
          <p:nvPr/>
        </p:nvSpPr>
        <p:spPr bwMode="auto">
          <a:xfrm>
            <a:off x="5181600" y="6019800"/>
            <a:ext cx="3276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1016" name="Freeform 8"/>
          <p:cNvSpPr>
            <a:spLocks/>
          </p:cNvSpPr>
          <p:nvPr/>
        </p:nvSpPr>
        <p:spPr bwMode="auto">
          <a:xfrm>
            <a:off x="1219200" y="4343400"/>
            <a:ext cx="2819400" cy="1676400"/>
          </a:xfrm>
          <a:custGeom>
            <a:avLst/>
            <a:gdLst/>
            <a:ahLst/>
            <a:cxnLst>
              <a:cxn ang="0">
                <a:pos x="0" y="1056"/>
              </a:cxn>
              <a:cxn ang="0">
                <a:pos x="672" y="960"/>
              </a:cxn>
              <a:cxn ang="0">
                <a:pos x="960" y="528"/>
              </a:cxn>
              <a:cxn ang="0">
                <a:pos x="1200" y="96"/>
              </a:cxn>
              <a:cxn ang="0">
                <a:pos x="1776" y="0"/>
              </a:cxn>
            </a:cxnLst>
            <a:rect l="0" t="0" r="r" b="b"/>
            <a:pathLst>
              <a:path w="1776" h="1056">
                <a:moveTo>
                  <a:pt x="0" y="1056"/>
                </a:moveTo>
                <a:cubicBezTo>
                  <a:pt x="256" y="1052"/>
                  <a:pt x="512" y="1048"/>
                  <a:pt x="672" y="960"/>
                </a:cubicBezTo>
                <a:cubicBezTo>
                  <a:pt x="832" y="872"/>
                  <a:pt x="872" y="672"/>
                  <a:pt x="960" y="528"/>
                </a:cubicBezTo>
                <a:cubicBezTo>
                  <a:pt x="1048" y="384"/>
                  <a:pt x="1064" y="184"/>
                  <a:pt x="1200" y="96"/>
                </a:cubicBezTo>
                <a:cubicBezTo>
                  <a:pt x="1336" y="8"/>
                  <a:pt x="1680" y="16"/>
                  <a:pt x="1776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1017" name="Line 9"/>
          <p:cNvSpPr>
            <a:spLocks noChangeShapeType="1"/>
          </p:cNvSpPr>
          <p:nvPr/>
        </p:nvSpPr>
        <p:spPr bwMode="auto">
          <a:xfrm>
            <a:off x="4038600" y="4343400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1018" name="Freeform 10"/>
          <p:cNvSpPr>
            <a:spLocks/>
          </p:cNvSpPr>
          <p:nvPr/>
        </p:nvSpPr>
        <p:spPr bwMode="auto">
          <a:xfrm>
            <a:off x="5486400" y="4229100"/>
            <a:ext cx="1143000" cy="1816100"/>
          </a:xfrm>
          <a:custGeom>
            <a:avLst/>
            <a:gdLst/>
            <a:ahLst/>
            <a:cxnLst>
              <a:cxn ang="0">
                <a:pos x="0" y="1128"/>
              </a:cxn>
              <a:cxn ang="0">
                <a:pos x="240" y="1080"/>
              </a:cxn>
              <a:cxn ang="0">
                <a:pos x="384" y="744"/>
              </a:cxn>
              <a:cxn ang="0">
                <a:pos x="624" y="120"/>
              </a:cxn>
              <a:cxn ang="0">
                <a:pos x="720" y="24"/>
              </a:cxn>
            </a:cxnLst>
            <a:rect l="0" t="0" r="r" b="b"/>
            <a:pathLst>
              <a:path w="720" h="1144">
                <a:moveTo>
                  <a:pt x="0" y="1128"/>
                </a:moveTo>
                <a:cubicBezTo>
                  <a:pt x="88" y="1136"/>
                  <a:pt x="176" y="1144"/>
                  <a:pt x="240" y="1080"/>
                </a:cubicBezTo>
                <a:cubicBezTo>
                  <a:pt x="304" y="1016"/>
                  <a:pt x="320" y="904"/>
                  <a:pt x="384" y="744"/>
                </a:cubicBezTo>
                <a:cubicBezTo>
                  <a:pt x="448" y="584"/>
                  <a:pt x="568" y="240"/>
                  <a:pt x="624" y="120"/>
                </a:cubicBezTo>
                <a:cubicBezTo>
                  <a:pt x="680" y="0"/>
                  <a:pt x="700" y="12"/>
                  <a:pt x="720" y="24"/>
                </a:cubicBezTo>
              </a:path>
            </a:pathLst>
          </a:custGeom>
          <a:noFill/>
          <a:ln w="57150" cap="flat" cmpd="sng">
            <a:solidFill>
              <a:srgbClr val="008000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1019" name="Freeform 11"/>
          <p:cNvSpPr>
            <a:spLocks/>
          </p:cNvSpPr>
          <p:nvPr/>
        </p:nvSpPr>
        <p:spPr bwMode="auto">
          <a:xfrm flipH="1">
            <a:off x="6591300" y="4219575"/>
            <a:ext cx="1143000" cy="1816100"/>
          </a:xfrm>
          <a:custGeom>
            <a:avLst/>
            <a:gdLst/>
            <a:ahLst/>
            <a:cxnLst>
              <a:cxn ang="0">
                <a:pos x="0" y="1128"/>
              </a:cxn>
              <a:cxn ang="0">
                <a:pos x="240" y="1080"/>
              </a:cxn>
              <a:cxn ang="0">
                <a:pos x="384" y="744"/>
              </a:cxn>
              <a:cxn ang="0">
                <a:pos x="624" y="120"/>
              </a:cxn>
              <a:cxn ang="0">
                <a:pos x="720" y="24"/>
              </a:cxn>
            </a:cxnLst>
            <a:rect l="0" t="0" r="r" b="b"/>
            <a:pathLst>
              <a:path w="720" h="1144">
                <a:moveTo>
                  <a:pt x="0" y="1128"/>
                </a:moveTo>
                <a:cubicBezTo>
                  <a:pt x="88" y="1136"/>
                  <a:pt x="176" y="1144"/>
                  <a:pt x="240" y="1080"/>
                </a:cubicBezTo>
                <a:cubicBezTo>
                  <a:pt x="304" y="1016"/>
                  <a:pt x="320" y="904"/>
                  <a:pt x="384" y="744"/>
                </a:cubicBezTo>
                <a:cubicBezTo>
                  <a:pt x="448" y="584"/>
                  <a:pt x="568" y="240"/>
                  <a:pt x="624" y="120"/>
                </a:cubicBezTo>
                <a:cubicBezTo>
                  <a:pt x="680" y="0"/>
                  <a:pt x="700" y="12"/>
                  <a:pt x="720" y="24"/>
                </a:cubicBezTo>
              </a:path>
            </a:pathLst>
          </a:custGeom>
          <a:noFill/>
          <a:ln w="57150" cap="flat" cmpd="sng">
            <a:solidFill>
              <a:srgbClr val="008000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1020" name="AutoShape 12"/>
          <p:cNvSpPr>
            <a:spLocks/>
          </p:cNvSpPr>
          <p:nvPr/>
        </p:nvSpPr>
        <p:spPr bwMode="auto">
          <a:xfrm rot="5400000">
            <a:off x="2590800" y="4676775"/>
            <a:ext cx="76200" cy="2819400"/>
          </a:xfrm>
          <a:prstGeom prst="rightBrace">
            <a:avLst>
              <a:gd name="adj1" fmla="val 308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1021" name="AutoShape 13"/>
          <p:cNvSpPr>
            <a:spLocks/>
          </p:cNvSpPr>
          <p:nvPr/>
        </p:nvSpPr>
        <p:spPr bwMode="auto">
          <a:xfrm rot="5400000">
            <a:off x="6562725" y="4981575"/>
            <a:ext cx="76200" cy="2209800"/>
          </a:xfrm>
          <a:prstGeom prst="rightBrace">
            <a:avLst>
              <a:gd name="adj1" fmla="val 241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1600200" y="6172200"/>
            <a:ext cx="189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/>
              <a:t>Domínio Aberto</a:t>
            </a:r>
          </a:p>
        </p:txBody>
      </p:sp>
      <p:sp>
        <p:nvSpPr>
          <p:cNvPr id="811023" name="Text Box 15"/>
          <p:cNvSpPr txBox="1">
            <a:spLocks noChangeArrowheads="1"/>
          </p:cNvSpPr>
          <p:nvPr/>
        </p:nvSpPr>
        <p:spPr bwMode="auto">
          <a:xfrm>
            <a:off x="5562600" y="6172200"/>
            <a:ext cx="209867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/>
              <a:t>Domínio Fechado</a:t>
            </a:r>
            <a:endParaRPr lang="pt-B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5486400" y="3824288"/>
            <a:ext cx="13620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>
                <a:solidFill>
                  <a:srgbClr val="008000"/>
                </a:solidFill>
              </a:rPr>
              <a:t>Meia-Idade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1219200" y="3824288"/>
            <a:ext cx="739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>
                <a:solidFill>
                  <a:srgbClr val="FF0000"/>
                </a:solidFill>
              </a:rPr>
              <a:t>Altas</a:t>
            </a:r>
            <a:endParaRPr lang="pt-BR" altLang="pt-BR" sz="1800">
              <a:solidFill>
                <a:srgbClr val="008000"/>
              </a:solidFill>
            </a:endParaRP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3657600" y="6019800"/>
            <a:ext cx="684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i="0">
                <a:solidFill>
                  <a:schemeClr val="tx1"/>
                </a:solidFill>
              </a:rPr>
              <a:t>1.80m</a:t>
            </a:r>
            <a:endParaRPr lang="pt-BR" altLang="pt-BR" sz="1800" i="0"/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6562725" y="5753100"/>
            <a:ext cx="377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i="0">
                <a:solidFill>
                  <a:schemeClr val="tx1"/>
                </a:solidFill>
              </a:rPr>
              <a:t>45</a:t>
            </a:r>
            <a:endParaRPr lang="pt-BR" altLang="pt-BR" sz="1800" i="0"/>
          </a:p>
        </p:txBody>
      </p:sp>
      <p:sp>
        <p:nvSpPr>
          <p:cNvPr id="811028" name="Line 20"/>
          <p:cNvSpPr>
            <a:spLocks noChangeShapeType="1"/>
          </p:cNvSpPr>
          <p:nvPr/>
        </p:nvSpPr>
        <p:spPr bwMode="auto">
          <a:xfrm>
            <a:off x="6610350" y="4267200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CONJUNTOS FUZZY</a:t>
            </a:r>
          </a:p>
        </p:txBody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  <a:defRPr/>
            </a:pPr>
            <a:r>
              <a:rPr lang="pt-BR" sz="2800" b="1" dirty="0"/>
              <a:t>Suporte</a:t>
            </a:r>
          </a:p>
          <a:p>
            <a:pPr lvl="1">
              <a:lnSpc>
                <a:spcPct val="120000"/>
              </a:lnSpc>
              <a:buFontTx/>
              <a:buNone/>
              <a:defRPr/>
            </a:pPr>
            <a:r>
              <a:rPr lang="pt-BR" sz="2400" b="1" dirty="0"/>
              <a:t>	Área efetiva do </a:t>
            </a:r>
            <a:r>
              <a:rPr lang="pt-BR" sz="2400" b="1" i="1" dirty="0">
                <a:solidFill>
                  <a:srgbClr val="CC0000"/>
                </a:solidFill>
              </a:rPr>
              <a:t>domínio</a:t>
            </a:r>
            <a:r>
              <a:rPr lang="pt-BR" sz="2400" b="1" dirty="0"/>
              <a:t> de um conjunto </a:t>
            </a:r>
            <a:r>
              <a:rPr lang="pt-BR" sz="2400" b="1" dirty="0" err="1"/>
              <a:t>fuzzy</a:t>
            </a:r>
            <a:r>
              <a:rPr lang="pt-BR" sz="2400" b="1" dirty="0"/>
              <a:t> que apresenta valores de</a:t>
            </a:r>
            <a:r>
              <a:rPr lang="pt-BR" sz="2400" b="1" i="1" dirty="0"/>
              <a:t> </a:t>
            </a:r>
            <a:r>
              <a:rPr lang="pt-BR" sz="2400" b="1" i="1" dirty="0">
                <a:solidFill>
                  <a:srgbClr val="800000"/>
                </a:solidFill>
                <a:sym typeface="Symbol" pitchFamily="18" charset="2"/>
              </a:rPr>
              <a:t> (x) </a:t>
            </a:r>
            <a:r>
              <a:rPr lang="pt-BR" sz="2400" b="1" dirty="0">
                <a:solidFill>
                  <a:srgbClr val="800000"/>
                </a:solidFill>
                <a:sym typeface="Symbol" pitchFamily="18" charset="2"/>
              </a:rPr>
              <a:t> 0</a:t>
            </a:r>
            <a:endParaRPr lang="pt-BR" b="1" i="1" dirty="0"/>
          </a:p>
          <a:p>
            <a:pPr>
              <a:defRPr/>
            </a:pPr>
            <a:endParaRPr lang="pt-BR" b="1" i="1" u="sng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12036" name="Line 4"/>
          <p:cNvSpPr>
            <a:spLocks noChangeShapeType="1"/>
          </p:cNvSpPr>
          <p:nvPr/>
        </p:nvSpPr>
        <p:spPr bwMode="auto">
          <a:xfrm flipV="1">
            <a:off x="2133600" y="3657600"/>
            <a:ext cx="0" cy="2249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2037" name="Line 5"/>
          <p:cNvSpPr>
            <a:spLocks noChangeShapeType="1"/>
          </p:cNvSpPr>
          <p:nvPr/>
        </p:nvSpPr>
        <p:spPr bwMode="auto">
          <a:xfrm>
            <a:off x="1981200" y="5638800"/>
            <a:ext cx="914400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2038" name="Line 6"/>
          <p:cNvSpPr>
            <a:spLocks noChangeShapeType="1"/>
          </p:cNvSpPr>
          <p:nvPr/>
        </p:nvSpPr>
        <p:spPr bwMode="auto">
          <a:xfrm flipV="1">
            <a:off x="2895600" y="4191000"/>
            <a:ext cx="1905000" cy="14478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2039" name="Line 7"/>
          <p:cNvSpPr>
            <a:spLocks noChangeShapeType="1"/>
          </p:cNvSpPr>
          <p:nvPr/>
        </p:nvSpPr>
        <p:spPr bwMode="auto">
          <a:xfrm>
            <a:off x="4800600" y="4191000"/>
            <a:ext cx="1219200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2040" name="Text Box 8"/>
          <p:cNvSpPr txBox="1">
            <a:spLocks noChangeArrowheads="1"/>
          </p:cNvSpPr>
          <p:nvPr/>
        </p:nvSpPr>
        <p:spPr bwMode="auto">
          <a:xfrm>
            <a:off x="2130425" y="3733800"/>
            <a:ext cx="99377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Pesado</a:t>
            </a:r>
            <a:endParaRPr lang="pt-B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1477963" y="3657600"/>
            <a:ext cx="65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>
                <a:solidFill>
                  <a:schemeClr val="tx1"/>
                </a:solidFill>
                <a:sym typeface="Symbol" pitchFamily="18" charset="2"/>
              </a:rPr>
              <a:t> (x)</a:t>
            </a:r>
            <a:endParaRPr lang="pt-BR" altLang="pt-BR" sz="1800" i="0">
              <a:solidFill>
                <a:schemeClr val="tx1"/>
              </a:solidFill>
            </a:endParaRPr>
          </a:p>
        </p:txBody>
      </p:sp>
      <p:sp>
        <p:nvSpPr>
          <p:cNvPr id="812042" name="AutoShape 10"/>
          <p:cNvSpPr>
            <a:spLocks/>
          </p:cNvSpPr>
          <p:nvPr/>
        </p:nvSpPr>
        <p:spPr bwMode="auto">
          <a:xfrm rot="5388316">
            <a:off x="4306093" y="4456907"/>
            <a:ext cx="150813" cy="2971800"/>
          </a:xfrm>
          <a:prstGeom prst="rightBrace">
            <a:avLst>
              <a:gd name="adj1" fmla="val 16421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2043" name="Text Box 11"/>
          <p:cNvSpPr txBox="1">
            <a:spLocks noChangeArrowheads="1"/>
          </p:cNvSpPr>
          <p:nvPr/>
        </p:nvSpPr>
        <p:spPr bwMode="auto">
          <a:xfrm>
            <a:off x="3929063" y="5919788"/>
            <a:ext cx="1044575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>
                <a:effectLst>
                  <a:outerShdw blurRad="38100" dist="38100" dir="2700000" algn="tl">
                    <a:srgbClr val="000000"/>
                  </a:outerShdw>
                </a:effectLst>
              </a:rPr>
              <a:t>Suporte</a:t>
            </a:r>
          </a:p>
        </p:txBody>
      </p:sp>
      <p:sp>
        <p:nvSpPr>
          <p:cNvPr id="812044" name="AutoShape 12"/>
          <p:cNvSpPr>
            <a:spLocks/>
          </p:cNvSpPr>
          <p:nvPr/>
        </p:nvSpPr>
        <p:spPr bwMode="auto">
          <a:xfrm rot="5388316">
            <a:off x="3886994" y="4496594"/>
            <a:ext cx="227012" cy="3733800"/>
          </a:xfrm>
          <a:prstGeom prst="rightBrace">
            <a:avLst>
              <a:gd name="adj1" fmla="val 13706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2045" name="Text Box 13"/>
          <p:cNvSpPr txBox="1">
            <a:spLocks noChangeArrowheads="1"/>
          </p:cNvSpPr>
          <p:nvPr/>
        </p:nvSpPr>
        <p:spPr bwMode="auto">
          <a:xfrm>
            <a:off x="3600450" y="6415088"/>
            <a:ext cx="1095375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>
                <a:effectLst>
                  <a:outerShdw blurRad="38100" dist="38100" dir="2700000" algn="tl">
                    <a:srgbClr val="000000"/>
                  </a:outerShdw>
                </a:effectLst>
              </a:rPr>
              <a:t>Domínio</a:t>
            </a:r>
          </a:p>
        </p:txBody>
      </p:sp>
      <p:sp>
        <p:nvSpPr>
          <p:cNvPr id="812046" name="Line 14"/>
          <p:cNvSpPr>
            <a:spLocks noChangeShapeType="1"/>
          </p:cNvSpPr>
          <p:nvPr/>
        </p:nvSpPr>
        <p:spPr bwMode="auto">
          <a:xfrm>
            <a:off x="1924050" y="5637213"/>
            <a:ext cx="47053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2047" name="Line 15"/>
          <p:cNvSpPr>
            <a:spLocks noChangeShapeType="1"/>
          </p:cNvSpPr>
          <p:nvPr/>
        </p:nvSpPr>
        <p:spPr bwMode="auto">
          <a:xfrm flipV="1">
            <a:off x="2505075" y="557053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2048" name="Line 16"/>
          <p:cNvSpPr>
            <a:spLocks noChangeShapeType="1"/>
          </p:cNvSpPr>
          <p:nvPr/>
        </p:nvSpPr>
        <p:spPr bwMode="auto">
          <a:xfrm flipV="1">
            <a:off x="2876550" y="5580063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2049" name="Line 17"/>
          <p:cNvSpPr>
            <a:spLocks noChangeShapeType="1"/>
          </p:cNvSpPr>
          <p:nvPr/>
        </p:nvSpPr>
        <p:spPr bwMode="auto">
          <a:xfrm flipV="1">
            <a:off x="3257550" y="5580063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2050" name="Line 18"/>
          <p:cNvSpPr>
            <a:spLocks noChangeShapeType="1"/>
          </p:cNvSpPr>
          <p:nvPr/>
        </p:nvSpPr>
        <p:spPr bwMode="auto">
          <a:xfrm flipV="1">
            <a:off x="3638550" y="5580063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2051" name="Line 19"/>
          <p:cNvSpPr>
            <a:spLocks noChangeShapeType="1"/>
          </p:cNvSpPr>
          <p:nvPr/>
        </p:nvSpPr>
        <p:spPr bwMode="auto">
          <a:xfrm flipV="1">
            <a:off x="4019550" y="5580063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2052" name="Line 20"/>
          <p:cNvSpPr>
            <a:spLocks noChangeShapeType="1"/>
          </p:cNvSpPr>
          <p:nvPr/>
        </p:nvSpPr>
        <p:spPr bwMode="auto">
          <a:xfrm flipV="1">
            <a:off x="4400550" y="5580063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2053" name="Line 21"/>
          <p:cNvSpPr>
            <a:spLocks noChangeShapeType="1"/>
          </p:cNvSpPr>
          <p:nvPr/>
        </p:nvSpPr>
        <p:spPr bwMode="auto">
          <a:xfrm flipV="1">
            <a:off x="4772025" y="5561013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2054" name="Line 22"/>
          <p:cNvSpPr>
            <a:spLocks noChangeShapeType="1"/>
          </p:cNvSpPr>
          <p:nvPr/>
        </p:nvSpPr>
        <p:spPr bwMode="auto">
          <a:xfrm flipV="1">
            <a:off x="5162550" y="5561013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2055" name="Line 23"/>
          <p:cNvSpPr>
            <a:spLocks noChangeShapeType="1"/>
          </p:cNvSpPr>
          <p:nvPr/>
        </p:nvSpPr>
        <p:spPr bwMode="auto">
          <a:xfrm flipV="1">
            <a:off x="5543550" y="557053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2056" name="Line 24"/>
          <p:cNvSpPr>
            <a:spLocks noChangeShapeType="1"/>
          </p:cNvSpPr>
          <p:nvPr/>
        </p:nvSpPr>
        <p:spPr bwMode="auto">
          <a:xfrm flipV="1">
            <a:off x="5924550" y="5561013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913" name="Text Box 25"/>
          <p:cNvSpPr txBox="1">
            <a:spLocks noChangeArrowheads="1"/>
          </p:cNvSpPr>
          <p:nvPr/>
        </p:nvSpPr>
        <p:spPr bwMode="auto">
          <a:xfrm>
            <a:off x="2224088" y="5638800"/>
            <a:ext cx="377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i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37914" name="Text Box 26"/>
          <p:cNvSpPr txBox="1">
            <a:spLocks noChangeArrowheads="1"/>
          </p:cNvSpPr>
          <p:nvPr/>
        </p:nvSpPr>
        <p:spPr bwMode="auto">
          <a:xfrm>
            <a:off x="3014663" y="5638800"/>
            <a:ext cx="377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i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37915" name="Text Box 27"/>
          <p:cNvSpPr txBox="1">
            <a:spLocks noChangeArrowheads="1"/>
          </p:cNvSpPr>
          <p:nvPr/>
        </p:nvSpPr>
        <p:spPr bwMode="auto">
          <a:xfrm>
            <a:off x="2667000" y="5638800"/>
            <a:ext cx="377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i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37916" name="Text Box 28"/>
          <p:cNvSpPr txBox="1">
            <a:spLocks noChangeArrowheads="1"/>
          </p:cNvSpPr>
          <p:nvPr/>
        </p:nvSpPr>
        <p:spPr bwMode="auto">
          <a:xfrm>
            <a:off x="3386138" y="5629275"/>
            <a:ext cx="377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i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37917" name="Text Box 29"/>
          <p:cNvSpPr txBox="1">
            <a:spLocks noChangeArrowheads="1"/>
          </p:cNvSpPr>
          <p:nvPr/>
        </p:nvSpPr>
        <p:spPr bwMode="auto">
          <a:xfrm>
            <a:off x="4157663" y="5638800"/>
            <a:ext cx="476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i="0">
                <a:solidFill>
                  <a:schemeClr val="tx1"/>
                </a:solidFill>
              </a:rPr>
              <a:t>110</a:t>
            </a:r>
          </a:p>
        </p:txBody>
      </p:sp>
      <p:sp>
        <p:nvSpPr>
          <p:cNvPr id="37918" name="Text Box 30"/>
          <p:cNvSpPr txBox="1">
            <a:spLocks noChangeArrowheads="1"/>
          </p:cNvSpPr>
          <p:nvPr/>
        </p:nvSpPr>
        <p:spPr bwMode="auto">
          <a:xfrm>
            <a:off x="3776663" y="5629275"/>
            <a:ext cx="476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i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37919" name="Text Box 31"/>
          <p:cNvSpPr txBox="1">
            <a:spLocks noChangeArrowheads="1"/>
          </p:cNvSpPr>
          <p:nvPr/>
        </p:nvSpPr>
        <p:spPr bwMode="auto">
          <a:xfrm>
            <a:off x="5672138" y="5627688"/>
            <a:ext cx="476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i="0">
                <a:solidFill>
                  <a:schemeClr val="tx1"/>
                </a:solidFill>
              </a:rPr>
              <a:t>150</a:t>
            </a:r>
          </a:p>
        </p:txBody>
      </p:sp>
      <p:sp>
        <p:nvSpPr>
          <p:cNvPr id="37920" name="Text Box 32"/>
          <p:cNvSpPr txBox="1">
            <a:spLocks noChangeArrowheads="1"/>
          </p:cNvSpPr>
          <p:nvPr/>
        </p:nvSpPr>
        <p:spPr bwMode="auto">
          <a:xfrm>
            <a:off x="5291138" y="5637213"/>
            <a:ext cx="476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i="0">
                <a:solidFill>
                  <a:schemeClr val="tx1"/>
                </a:solidFill>
              </a:rPr>
              <a:t>140</a:t>
            </a:r>
          </a:p>
        </p:txBody>
      </p:sp>
      <p:sp>
        <p:nvSpPr>
          <p:cNvPr id="37921" name="Text Box 33"/>
          <p:cNvSpPr txBox="1">
            <a:spLocks noChangeArrowheads="1"/>
          </p:cNvSpPr>
          <p:nvPr/>
        </p:nvSpPr>
        <p:spPr bwMode="auto">
          <a:xfrm>
            <a:off x="4910138" y="5637213"/>
            <a:ext cx="476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i="0">
                <a:solidFill>
                  <a:schemeClr val="tx1"/>
                </a:solidFill>
              </a:rPr>
              <a:t>130</a:t>
            </a:r>
          </a:p>
        </p:txBody>
      </p:sp>
      <p:sp>
        <p:nvSpPr>
          <p:cNvPr id="37922" name="Text Box 34"/>
          <p:cNvSpPr txBox="1">
            <a:spLocks noChangeArrowheads="1"/>
          </p:cNvSpPr>
          <p:nvPr/>
        </p:nvSpPr>
        <p:spPr bwMode="auto">
          <a:xfrm>
            <a:off x="4510088" y="5637213"/>
            <a:ext cx="476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i="0">
                <a:solidFill>
                  <a:schemeClr val="tx1"/>
                </a:solidFill>
              </a:rPr>
              <a:t>120</a:t>
            </a:r>
          </a:p>
        </p:txBody>
      </p:sp>
      <p:sp>
        <p:nvSpPr>
          <p:cNvPr id="37923" name="Text Box 35"/>
          <p:cNvSpPr txBox="1">
            <a:spLocks noChangeArrowheads="1"/>
          </p:cNvSpPr>
          <p:nvPr/>
        </p:nvSpPr>
        <p:spPr bwMode="auto">
          <a:xfrm>
            <a:off x="1719263" y="5600700"/>
            <a:ext cx="377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i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7924" name="Text Box 36"/>
          <p:cNvSpPr txBox="1">
            <a:spLocks noChangeArrowheads="1"/>
          </p:cNvSpPr>
          <p:nvPr/>
        </p:nvSpPr>
        <p:spPr bwMode="auto">
          <a:xfrm>
            <a:off x="6553200" y="5413375"/>
            <a:ext cx="447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chemeClr val="tx1"/>
                </a:solidFill>
                <a:sym typeface="Symbol" pitchFamily="18" charset="2"/>
              </a:rPr>
              <a:t>kg</a:t>
            </a:r>
            <a:endParaRPr lang="pt-BR" altLang="pt-BR" sz="1800" i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CONJUNTOS FUZZY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10600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800" b="1" dirty="0"/>
              <a:t>Observação:</a:t>
            </a:r>
          </a:p>
          <a:p>
            <a:pPr lvl="1">
              <a:lnSpc>
                <a:spcPct val="110000"/>
              </a:lnSpc>
              <a:buFontTx/>
              <a:buNone/>
              <a:defRPr/>
            </a:pPr>
            <a:r>
              <a:rPr lang="pt-BR" sz="2400" b="1" dirty="0"/>
              <a:t>	O conjunto </a:t>
            </a:r>
            <a:r>
              <a:rPr lang="pt-BR" sz="2400" b="1" dirty="0" err="1"/>
              <a:t>fuzzy</a:t>
            </a:r>
            <a:r>
              <a:rPr lang="pt-BR" sz="2400" b="1" dirty="0"/>
              <a:t> cujo </a:t>
            </a:r>
            <a:r>
              <a:rPr lang="pt-BR" sz="2400" b="1" dirty="0">
                <a:solidFill>
                  <a:srgbClr val="800000"/>
                </a:solidFill>
              </a:rPr>
              <a:t>suporte </a:t>
            </a:r>
            <a:r>
              <a:rPr lang="pt-BR" sz="2400" b="1" dirty="0"/>
              <a:t>é um </a:t>
            </a:r>
            <a:r>
              <a:rPr lang="pt-BR" sz="2400" b="1" dirty="0">
                <a:solidFill>
                  <a:srgbClr val="800000"/>
                </a:solidFill>
              </a:rPr>
              <a:t>único ponto em X</a:t>
            </a:r>
            <a:r>
              <a:rPr lang="pt-BR" sz="2400" b="1" dirty="0"/>
              <a:t>, com valor de </a:t>
            </a:r>
            <a:r>
              <a:rPr lang="pt-BR" sz="2400" b="1" dirty="0">
                <a:solidFill>
                  <a:srgbClr val="800000"/>
                </a:solidFill>
                <a:sym typeface="Symbol" pitchFamily="18" charset="2"/>
              </a:rPr>
              <a:t> (x) = 1</a:t>
            </a:r>
            <a:r>
              <a:rPr lang="pt-BR" sz="2400" b="1" dirty="0">
                <a:sym typeface="Symbol" pitchFamily="18" charset="2"/>
              </a:rPr>
              <a:t>, é chamado de </a:t>
            </a:r>
            <a:r>
              <a:rPr lang="pt-BR" sz="2400" b="1" dirty="0" err="1">
                <a:solidFill>
                  <a:srgbClr val="FF0066"/>
                </a:solidFill>
                <a:sym typeface="Symbol" pitchFamily="18" charset="2"/>
              </a:rPr>
              <a:t>singleton</a:t>
            </a:r>
            <a:endParaRPr lang="pt-BR" sz="2400" b="1" u="sng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13060" name="Line 4"/>
          <p:cNvSpPr>
            <a:spLocks noChangeShapeType="1"/>
          </p:cNvSpPr>
          <p:nvPr/>
        </p:nvSpPr>
        <p:spPr bwMode="auto">
          <a:xfrm flipV="1">
            <a:off x="2895600" y="3922713"/>
            <a:ext cx="0" cy="2249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3061" name="Line 5"/>
          <p:cNvSpPr>
            <a:spLocks noChangeShapeType="1"/>
          </p:cNvSpPr>
          <p:nvPr/>
        </p:nvSpPr>
        <p:spPr bwMode="auto">
          <a:xfrm>
            <a:off x="2667000" y="5903913"/>
            <a:ext cx="3733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2895600" y="3998913"/>
            <a:ext cx="1447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>
                <a:solidFill>
                  <a:srgbClr val="008000"/>
                </a:solidFill>
              </a:rPr>
              <a:t>Igual a 10</a:t>
            </a:r>
            <a:endParaRPr lang="pt-BR" altLang="pt-BR" sz="1800"/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2209800" y="3922713"/>
            <a:ext cx="6556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>
                <a:solidFill>
                  <a:schemeClr val="tx1"/>
                </a:solidFill>
                <a:sym typeface="Symbol" pitchFamily="18" charset="2"/>
              </a:rPr>
              <a:t> (x)</a:t>
            </a:r>
            <a:endParaRPr lang="pt-BR" altLang="pt-BR" sz="1800" i="0">
              <a:solidFill>
                <a:schemeClr val="tx1"/>
              </a:solidFill>
            </a:endParaRPr>
          </a:p>
        </p:txBody>
      </p:sp>
      <p:sp>
        <p:nvSpPr>
          <p:cNvPr id="813064" name="Line 8"/>
          <p:cNvSpPr>
            <a:spLocks noChangeShapeType="1"/>
          </p:cNvSpPr>
          <p:nvPr/>
        </p:nvSpPr>
        <p:spPr bwMode="auto">
          <a:xfrm flipV="1">
            <a:off x="4953000" y="4532313"/>
            <a:ext cx="0" cy="13716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3065" name="Line 9"/>
          <p:cNvSpPr>
            <a:spLocks noChangeShapeType="1"/>
          </p:cNvSpPr>
          <p:nvPr/>
        </p:nvSpPr>
        <p:spPr bwMode="auto">
          <a:xfrm flipH="1">
            <a:off x="2895600" y="4532313"/>
            <a:ext cx="2057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4724400" y="594360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chemeClr val="tx1"/>
                </a:solidFill>
              </a:rPr>
              <a:t>10</a:t>
            </a:r>
            <a:endParaRPr lang="pt-BR" altLang="pt-BR" sz="1800" i="0"/>
          </a:p>
        </p:txBody>
      </p:sp>
      <p:sp>
        <p:nvSpPr>
          <p:cNvPr id="38923" name="CaixaDeTexto 10"/>
          <p:cNvSpPr txBox="1">
            <a:spLocks noChangeArrowheads="1"/>
          </p:cNvSpPr>
          <p:nvPr/>
        </p:nvSpPr>
        <p:spPr bwMode="auto">
          <a:xfrm>
            <a:off x="2555875" y="4365625"/>
            <a:ext cx="2873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400" b="0" i="0">
                <a:solidFill>
                  <a:schemeClr val="tx1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INTRODUÇÃO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n"/>
              <a:defRPr/>
            </a:pPr>
            <a:r>
              <a:rPr lang="pt-BR" sz="3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Lógica </a:t>
            </a:r>
            <a:r>
              <a:rPr lang="pt-BR" sz="3600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Fuzzy</a:t>
            </a:r>
            <a:r>
              <a:rPr lang="pt-BR" sz="3600" dirty="0">
                <a:solidFill>
                  <a:srgbClr val="000000"/>
                </a:solidFill>
              </a:rPr>
              <a:t> </a:t>
            </a:r>
            <a:r>
              <a:rPr lang="pt-BR" sz="3600" b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</a:t>
            </a:r>
            <a:r>
              <a:rPr lang="pt-BR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pt-BR" b="1" dirty="0">
                <a:solidFill>
                  <a:srgbClr val="CC0066"/>
                </a:solidFill>
              </a:rPr>
              <a:t>inspirada na lógica tradicional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pt-BR" b="1" dirty="0">
                <a:solidFill>
                  <a:srgbClr val="CC0066"/>
                </a:solidFill>
                <a:sym typeface="Wingdings" pitchFamily="2" charset="2"/>
              </a:rPr>
              <a:t>procura modelar os </a:t>
            </a:r>
            <a:r>
              <a:rPr lang="pt-BR" b="1" dirty="0">
                <a:solidFill>
                  <a:srgbClr val="CC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modos imprecisos do raciocínio</a:t>
            </a:r>
            <a:r>
              <a:rPr lang="pt-BR" b="1" dirty="0">
                <a:solidFill>
                  <a:srgbClr val="CC0066"/>
                </a:solidFill>
                <a:sym typeface="Wingdings" pitchFamily="2" charset="2"/>
              </a:rPr>
              <a:t> que têm um papel fundamental na habilidade humana de tomar decisões </a:t>
            </a:r>
            <a:endParaRPr lang="pt-BR" dirty="0"/>
          </a:p>
          <a:p>
            <a:pPr>
              <a:defRPr/>
            </a:pPr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Variáveis Linguísticas</a:t>
            </a:r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609600" y="2133600"/>
            <a:ext cx="8229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  <a:buNone/>
              <a:defRPr/>
            </a:pPr>
            <a:r>
              <a:rPr lang="pt-BR" sz="3200" i="0" dirty="0">
                <a:sym typeface="Symbol" pitchFamily="18" charset="2"/>
              </a:rPr>
              <a:t>Têm a função de fornecer uma maneira sistemática para uma caracterização aproximada de fenômenos complexos ou mal definidos</a:t>
            </a:r>
          </a:p>
          <a:p>
            <a:pPr marL="742950" lvl="1" indent="-285750">
              <a:lnSpc>
                <a:spcPct val="120000"/>
              </a:lnSpc>
              <a:buFontTx/>
              <a:buChar char="–"/>
              <a:defRPr/>
            </a:pPr>
            <a:endParaRPr lang="pt-BR" sz="2800" i="0" dirty="0">
              <a:solidFill>
                <a:schemeClr val="tx1"/>
              </a:solidFill>
              <a:sym typeface="Symbol" pitchFamily="18" charset="2"/>
            </a:endParaRPr>
          </a:p>
          <a:p>
            <a:pPr marL="742950" lvl="1" indent="-285750">
              <a:lnSpc>
                <a:spcPct val="120000"/>
              </a:lnSpc>
              <a:buFontTx/>
              <a:buNone/>
              <a:defRPr/>
            </a:pPr>
            <a:endParaRPr lang="pt-BR" sz="2800" i="0" dirty="0">
              <a:solidFill>
                <a:srgbClr val="9933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Variáveis Linguísticas</a:t>
            </a:r>
          </a:p>
        </p:txBody>
      </p:sp>
      <p:sp>
        <p:nvSpPr>
          <p:cNvPr id="47822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85800" y="1790700"/>
            <a:ext cx="7772400" cy="468630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  <a:defRPr/>
            </a:pPr>
            <a:r>
              <a:rPr lang="pt-BR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Variável linguística:</a:t>
            </a:r>
            <a:r>
              <a:rPr lang="pt-BR" dirty="0"/>
              <a:t> variável cujos </a:t>
            </a:r>
            <a:r>
              <a:rPr lang="pt-BR" b="1" i="1" dirty="0"/>
              <a:t>valores</a:t>
            </a:r>
            <a:r>
              <a:rPr lang="pt-BR" dirty="0"/>
              <a:t> são nomes de conjuntos </a:t>
            </a:r>
            <a:r>
              <a:rPr lang="pt-BR" dirty="0" err="1"/>
              <a:t>fuzzy</a:t>
            </a:r>
            <a:endParaRPr lang="pt-BR" dirty="0"/>
          </a:p>
          <a:p>
            <a:pPr lvl="1">
              <a:lnSpc>
                <a:spcPct val="140000"/>
              </a:lnSpc>
              <a:buFontTx/>
              <a:buNone/>
              <a:defRPr/>
            </a:pPr>
            <a:r>
              <a:rPr lang="pt-BR" dirty="0">
                <a:solidFill>
                  <a:schemeClr val="accent2"/>
                </a:solidFill>
              </a:rPr>
              <a:t>Exemplo: temperatura de um processo</a:t>
            </a:r>
            <a:endParaRPr lang="pt-BR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40964" name="Group 61"/>
          <p:cNvGrpSpPr>
            <a:grpSpLocks/>
          </p:cNvGrpSpPr>
          <p:nvPr/>
        </p:nvGrpSpPr>
        <p:grpSpPr bwMode="auto">
          <a:xfrm>
            <a:off x="533400" y="3770313"/>
            <a:ext cx="7181850" cy="2401887"/>
            <a:chOff x="336" y="2375"/>
            <a:chExt cx="4524" cy="1513"/>
          </a:xfrm>
        </p:grpSpPr>
        <p:sp>
          <p:nvSpPr>
            <p:cNvPr id="478224" name="Line 16"/>
            <p:cNvSpPr>
              <a:spLocks noChangeShapeType="1"/>
            </p:cNvSpPr>
            <p:nvPr/>
          </p:nvSpPr>
          <p:spPr bwMode="auto">
            <a:xfrm flipV="1">
              <a:off x="1356" y="2399"/>
              <a:ext cx="0" cy="1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8225" name="Line 17"/>
            <p:cNvSpPr>
              <a:spLocks noChangeShapeType="1"/>
            </p:cNvSpPr>
            <p:nvPr/>
          </p:nvSpPr>
          <p:spPr bwMode="auto">
            <a:xfrm>
              <a:off x="1212" y="3695"/>
              <a:ext cx="36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8226" name="Line 18"/>
            <p:cNvSpPr>
              <a:spLocks noChangeShapeType="1"/>
            </p:cNvSpPr>
            <p:nvPr/>
          </p:nvSpPr>
          <p:spPr bwMode="auto">
            <a:xfrm flipV="1">
              <a:off x="4452" y="3647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8227" name="Line 19"/>
            <p:cNvSpPr>
              <a:spLocks noChangeShapeType="1"/>
            </p:cNvSpPr>
            <p:nvPr/>
          </p:nvSpPr>
          <p:spPr bwMode="auto">
            <a:xfrm flipV="1">
              <a:off x="1578" y="3653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8228" name="Line 20"/>
            <p:cNvSpPr>
              <a:spLocks noChangeShapeType="1"/>
            </p:cNvSpPr>
            <p:nvPr/>
          </p:nvSpPr>
          <p:spPr bwMode="auto">
            <a:xfrm flipV="1">
              <a:off x="1812" y="3659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8229" name="Line 21"/>
            <p:cNvSpPr>
              <a:spLocks noChangeShapeType="1"/>
            </p:cNvSpPr>
            <p:nvPr/>
          </p:nvSpPr>
          <p:spPr bwMode="auto">
            <a:xfrm flipV="1">
              <a:off x="2052" y="3659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8230" name="Line 22"/>
            <p:cNvSpPr>
              <a:spLocks noChangeShapeType="1"/>
            </p:cNvSpPr>
            <p:nvPr/>
          </p:nvSpPr>
          <p:spPr bwMode="auto">
            <a:xfrm flipV="1">
              <a:off x="2292" y="3659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8231" name="Line 23"/>
            <p:cNvSpPr>
              <a:spLocks noChangeShapeType="1"/>
            </p:cNvSpPr>
            <p:nvPr/>
          </p:nvSpPr>
          <p:spPr bwMode="auto">
            <a:xfrm flipV="1">
              <a:off x="2532" y="3659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8232" name="Line 24"/>
            <p:cNvSpPr>
              <a:spLocks noChangeShapeType="1"/>
            </p:cNvSpPr>
            <p:nvPr/>
          </p:nvSpPr>
          <p:spPr bwMode="auto">
            <a:xfrm flipV="1">
              <a:off x="2772" y="3659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8233" name="Line 25"/>
            <p:cNvSpPr>
              <a:spLocks noChangeShapeType="1"/>
            </p:cNvSpPr>
            <p:nvPr/>
          </p:nvSpPr>
          <p:spPr bwMode="auto">
            <a:xfrm flipV="1">
              <a:off x="3006" y="3647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8234" name="Line 26"/>
            <p:cNvSpPr>
              <a:spLocks noChangeShapeType="1"/>
            </p:cNvSpPr>
            <p:nvPr/>
          </p:nvSpPr>
          <p:spPr bwMode="auto">
            <a:xfrm flipV="1">
              <a:off x="3252" y="3647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8235" name="Line 27"/>
            <p:cNvSpPr>
              <a:spLocks noChangeShapeType="1"/>
            </p:cNvSpPr>
            <p:nvPr/>
          </p:nvSpPr>
          <p:spPr bwMode="auto">
            <a:xfrm flipV="1">
              <a:off x="3492" y="3653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8236" name="Line 28"/>
            <p:cNvSpPr>
              <a:spLocks noChangeShapeType="1"/>
            </p:cNvSpPr>
            <p:nvPr/>
          </p:nvSpPr>
          <p:spPr bwMode="auto">
            <a:xfrm flipV="1">
              <a:off x="4206" y="3653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8237" name="Line 29"/>
            <p:cNvSpPr>
              <a:spLocks noChangeShapeType="1"/>
            </p:cNvSpPr>
            <p:nvPr/>
          </p:nvSpPr>
          <p:spPr bwMode="auto">
            <a:xfrm flipV="1">
              <a:off x="3972" y="3647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8238" name="Line 30"/>
            <p:cNvSpPr>
              <a:spLocks noChangeShapeType="1"/>
            </p:cNvSpPr>
            <p:nvPr/>
          </p:nvSpPr>
          <p:spPr bwMode="auto">
            <a:xfrm flipV="1">
              <a:off x="3732" y="3647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981" name="Text Box 31"/>
            <p:cNvSpPr txBox="1">
              <a:spLocks noChangeArrowheads="1"/>
            </p:cNvSpPr>
            <p:nvPr/>
          </p:nvSpPr>
          <p:spPr bwMode="auto">
            <a:xfrm>
              <a:off x="1401" y="3696"/>
              <a:ext cx="3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pt-BR" altLang="pt-BR" sz="1400" i="0">
                  <a:solidFill>
                    <a:schemeClr val="tx1"/>
                  </a:solidFill>
                </a:rPr>
                <a:t>120</a:t>
              </a:r>
            </a:p>
          </p:txBody>
        </p:sp>
        <p:sp>
          <p:nvSpPr>
            <p:cNvPr id="40982" name="Text Box 32"/>
            <p:cNvSpPr txBox="1">
              <a:spLocks noChangeArrowheads="1"/>
            </p:cNvSpPr>
            <p:nvPr/>
          </p:nvSpPr>
          <p:spPr bwMode="auto">
            <a:xfrm>
              <a:off x="1899" y="3696"/>
              <a:ext cx="3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pt-BR" altLang="pt-BR" sz="1400" i="0">
                  <a:solidFill>
                    <a:schemeClr val="tx1"/>
                  </a:solidFill>
                </a:rPr>
                <a:t>160</a:t>
              </a:r>
            </a:p>
          </p:txBody>
        </p:sp>
        <p:sp>
          <p:nvSpPr>
            <p:cNvPr id="40983" name="Text Box 33"/>
            <p:cNvSpPr txBox="1">
              <a:spLocks noChangeArrowheads="1"/>
            </p:cNvSpPr>
            <p:nvPr/>
          </p:nvSpPr>
          <p:spPr bwMode="auto">
            <a:xfrm>
              <a:off x="1659" y="3690"/>
              <a:ext cx="3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pt-BR" altLang="pt-BR" sz="1400" i="0">
                  <a:solidFill>
                    <a:schemeClr val="tx1"/>
                  </a:solidFill>
                </a:rPr>
                <a:t>140</a:t>
              </a:r>
            </a:p>
          </p:txBody>
        </p:sp>
        <p:sp>
          <p:nvSpPr>
            <p:cNvPr id="40984" name="Text Box 34"/>
            <p:cNvSpPr txBox="1">
              <a:spLocks noChangeArrowheads="1"/>
            </p:cNvSpPr>
            <p:nvPr/>
          </p:nvSpPr>
          <p:spPr bwMode="auto">
            <a:xfrm>
              <a:off x="2133" y="3690"/>
              <a:ext cx="3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pt-BR" altLang="pt-BR" sz="1400" i="0">
                  <a:solidFill>
                    <a:schemeClr val="tx1"/>
                  </a:solidFill>
                </a:rPr>
                <a:t>180</a:t>
              </a:r>
            </a:p>
          </p:txBody>
        </p:sp>
        <p:sp>
          <p:nvSpPr>
            <p:cNvPr id="40985" name="Text Box 35"/>
            <p:cNvSpPr txBox="1">
              <a:spLocks noChangeArrowheads="1"/>
            </p:cNvSpPr>
            <p:nvPr/>
          </p:nvSpPr>
          <p:spPr bwMode="auto">
            <a:xfrm>
              <a:off x="2619" y="3696"/>
              <a:ext cx="3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pt-BR" altLang="pt-BR" sz="1400" i="0">
                  <a:solidFill>
                    <a:schemeClr val="tx1"/>
                  </a:solidFill>
                </a:rPr>
                <a:t>220</a:t>
              </a:r>
            </a:p>
          </p:txBody>
        </p:sp>
        <p:sp>
          <p:nvSpPr>
            <p:cNvPr id="40986" name="Text Box 36"/>
            <p:cNvSpPr txBox="1">
              <a:spLocks noChangeArrowheads="1"/>
            </p:cNvSpPr>
            <p:nvPr/>
          </p:nvSpPr>
          <p:spPr bwMode="auto">
            <a:xfrm>
              <a:off x="2379" y="3690"/>
              <a:ext cx="3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pt-BR" altLang="pt-BR" sz="1400" i="0">
                  <a:solidFill>
                    <a:schemeClr val="tx1"/>
                  </a:solidFill>
                </a:rPr>
                <a:t>200</a:t>
              </a:r>
            </a:p>
          </p:txBody>
        </p:sp>
        <p:sp>
          <p:nvSpPr>
            <p:cNvPr id="40987" name="Text Box 37"/>
            <p:cNvSpPr txBox="1">
              <a:spLocks noChangeArrowheads="1"/>
            </p:cNvSpPr>
            <p:nvPr/>
          </p:nvSpPr>
          <p:spPr bwMode="auto">
            <a:xfrm>
              <a:off x="4293" y="3684"/>
              <a:ext cx="3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pt-BR" altLang="pt-BR" sz="1400" i="0">
                  <a:solidFill>
                    <a:schemeClr val="tx1"/>
                  </a:solidFill>
                </a:rPr>
                <a:t>360</a:t>
              </a:r>
            </a:p>
          </p:txBody>
        </p:sp>
        <p:sp>
          <p:nvSpPr>
            <p:cNvPr id="40988" name="Text Box 38"/>
            <p:cNvSpPr txBox="1">
              <a:spLocks noChangeArrowheads="1"/>
            </p:cNvSpPr>
            <p:nvPr/>
          </p:nvSpPr>
          <p:spPr bwMode="auto">
            <a:xfrm>
              <a:off x="4047" y="3690"/>
              <a:ext cx="3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pt-BR" altLang="pt-BR" sz="1400" i="0">
                  <a:solidFill>
                    <a:schemeClr val="tx1"/>
                  </a:solidFill>
                </a:rPr>
                <a:t>340</a:t>
              </a:r>
            </a:p>
          </p:txBody>
        </p:sp>
        <p:sp>
          <p:nvSpPr>
            <p:cNvPr id="40989" name="Text Box 39"/>
            <p:cNvSpPr txBox="1">
              <a:spLocks noChangeArrowheads="1"/>
            </p:cNvSpPr>
            <p:nvPr/>
          </p:nvSpPr>
          <p:spPr bwMode="auto">
            <a:xfrm>
              <a:off x="3813" y="3695"/>
              <a:ext cx="3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pt-BR" altLang="pt-BR" sz="1400" i="0">
                  <a:solidFill>
                    <a:schemeClr val="tx1"/>
                  </a:solidFill>
                </a:rPr>
                <a:t>320</a:t>
              </a:r>
            </a:p>
          </p:txBody>
        </p:sp>
        <p:sp>
          <p:nvSpPr>
            <p:cNvPr id="40990" name="Text Box 40"/>
            <p:cNvSpPr txBox="1">
              <a:spLocks noChangeArrowheads="1"/>
            </p:cNvSpPr>
            <p:nvPr/>
          </p:nvSpPr>
          <p:spPr bwMode="auto">
            <a:xfrm>
              <a:off x="3573" y="3689"/>
              <a:ext cx="3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pt-BR" altLang="pt-BR" sz="1400" i="0">
                  <a:solidFill>
                    <a:schemeClr val="tx1"/>
                  </a:solidFill>
                </a:rPr>
                <a:t>300</a:t>
              </a:r>
            </a:p>
          </p:txBody>
        </p:sp>
        <p:sp>
          <p:nvSpPr>
            <p:cNvPr id="40991" name="Text Box 41"/>
            <p:cNvSpPr txBox="1">
              <a:spLocks noChangeArrowheads="1"/>
            </p:cNvSpPr>
            <p:nvPr/>
          </p:nvSpPr>
          <p:spPr bwMode="auto">
            <a:xfrm>
              <a:off x="3333" y="3695"/>
              <a:ext cx="3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pt-BR" altLang="pt-BR" sz="1400" i="0">
                  <a:solidFill>
                    <a:schemeClr val="tx1"/>
                  </a:solidFill>
                </a:rPr>
                <a:t>280</a:t>
              </a:r>
            </a:p>
          </p:txBody>
        </p:sp>
        <p:sp>
          <p:nvSpPr>
            <p:cNvPr id="40992" name="Text Box 42"/>
            <p:cNvSpPr txBox="1">
              <a:spLocks noChangeArrowheads="1"/>
            </p:cNvSpPr>
            <p:nvPr/>
          </p:nvSpPr>
          <p:spPr bwMode="auto">
            <a:xfrm>
              <a:off x="3093" y="3695"/>
              <a:ext cx="3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pt-BR" altLang="pt-BR" sz="1400" i="0">
                  <a:solidFill>
                    <a:schemeClr val="tx1"/>
                  </a:solidFill>
                </a:rPr>
                <a:t>260</a:t>
              </a:r>
            </a:p>
          </p:txBody>
        </p:sp>
        <p:sp>
          <p:nvSpPr>
            <p:cNvPr id="40993" name="Text Box 43"/>
            <p:cNvSpPr txBox="1">
              <a:spLocks noChangeArrowheads="1"/>
            </p:cNvSpPr>
            <p:nvPr/>
          </p:nvSpPr>
          <p:spPr bwMode="auto">
            <a:xfrm>
              <a:off x="2841" y="3695"/>
              <a:ext cx="3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pt-BR" altLang="pt-BR" sz="1400" i="0">
                  <a:solidFill>
                    <a:schemeClr val="tx1"/>
                  </a:solidFill>
                </a:rPr>
                <a:t>240</a:t>
              </a:r>
            </a:p>
          </p:txBody>
        </p:sp>
        <p:sp>
          <p:nvSpPr>
            <p:cNvPr id="40994" name="Text Box 44"/>
            <p:cNvSpPr txBox="1">
              <a:spLocks noChangeArrowheads="1"/>
            </p:cNvSpPr>
            <p:nvPr/>
          </p:nvSpPr>
          <p:spPr bwMode="auto">
            <a:xfrm>
              <a:off x="1083" y="3696"/>
              <a:ext cx="3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pt-BR" altLang="pt-BR" sz="1400" i="0">
                  <a:solidFill>
                    <a:schemeClr val="tx1"/>
                  </a:solidFill>
                </a:rPr>
                <a:t>100</a:t>
              </a:r>
            </a:p>
          </p:txBody>
        </p:sp>
        <p:sp>
          <p:nvSpPr>
            <p:cNvPr id="478253" name="Line 45"/>
            <p:cNvSpPr>
              <a:spLocks noChangeShapeType="1"/>
            </p:cNvSpPr>
            <p:nvPr/>
          </p:nvSpPr>
          <p:spPr bwMode="auto">
            <a:xfrm>
              <a:off x="1344" y="2711"/>
              <a:ext cx="432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8254" name="Line 46"/>
            <p:cNvSpPr>
              <a:spLocks noChangeShapeType="1"/>
            </p:cNvSpPr>
            <p:nvPr/>
          </p:nvSpPr>
          <p:spPr bwMode="auto">
            <a:xfrm>
              <a:off x="1776" y="2711"/>
              <a:ext cx="504" cy="972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8255" name="Line 47"/>
            <p:cNvSpPr>
              <a:spLocks noChangeShapeType="1"/>
            </p:cNvSpPr>
            <p:nvPr/>
          </p:nvSpPr>
          <p:spPr bwMode="auto">
            <a:xfrm flipH="1" flipV="1">
              <a:off x="2280" y="2711"/>
              <a:ext cx="720" cy="97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8256" name="Line 48"/>
            <p:cNvSpPr>
              <a:spLocks noChangeShapeType="1"/>
            </p:cNvSpPr>
            <p:nvPr/>
          </p:nvSpPr>
          <p:spPr bwMode="auto">
            <a:xfrm flipV="1">
              <a:off x="1584" y="2717"/>
              <a:ext cx="714" cy="96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8257" name="Line 49"/>
            <p:cNvSpPr>
              <a:spLocks noChangeShapeType="1"/>
            </p:cNvSpPr>
            <p:nvPr/>
          </p:nvSpPr>
          <p:spPr bwMode="auto">
            <a:xfrm flipV="1">
              <a:off x="2304" y="2711"/>
              <a:ext cx="714" cy="966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8258" name="Line 50"/>
            <p:cNvSpPr>
              <a:spLocks noChangeShapeType="1"/>
            </p:cNvSpPr>
            <p:nvPr/>
          </p:nvSpPr>
          <p:spPr bwMode="auto">
            <a:xfrm flipH="1" flipV="1">
              <a:off x="2988" y="2711"/>
              <a:ext cx="720" cy="972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8259" name="Line 51"/>
            <p:cNvSpPr>
              <a:spLocks noChangeShapeType="1"/>
            </p:cNvSpPr>
            <p:nvPr/>
          </p:nvSpPr>
          <p:spPr bwMode="auto">
            <a:xfrm flipV="1">
              <a:off x="3012" y="2705"/>
              <a:ext cx="714" cy="966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8260" name="Line 52"/>
            <p:cNvSpPr>
              <a:spLocks noChangeShapeType="1"/>
            </p:cNvSpPr>
            <p:nvPr/>
          </p:nvSpPr>
          <p:spPr bwMode="auto">
            <a:xfrm>
              <a:off x="3708" y="2711"/>
              <a:ext cx="720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003" name="Text Box 53"/>
            <p:cNvSpPr txBox="1">
              <a:spLocks noChangeArrowheads="1"/>
            </p:cNvSpPr>
            <p:nvPr/>
          </p:nvSpPr>
          <p:spPr bwMode="auto">
            <a:xfrm>
              <a:off x="1335" y="2446"/>
              <a:ext cx="49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pt-BR" altLang="pt-BR" sz="1800">
                  <a:solidFill>
                    <a:srgbClr val="008000"/>
                  </a:solidFill>
                </a:rPr>
                <a:t>Baixa</a:t>
              </a:r>
            </a:p>
          </p:txBody>
        </p:sp>
        <p:sp>
          <p:nvSpPr>
            <p:cNvPr id="41004" name="Text Box 54"/>
            <p:cNvSpPr txBox="1">
              <a:spLocks noChangeArrowheads="1"/>
            </p:cNvSpPr>
            <p:nvPr/>
          </p:nvSpPr>
          <p:spPr bwMode="auto">
            <a:xfrm>
              <a:off x="2016" y="2471"/>
              <a:ext cx="52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pt-BR" altLang="pt-BR" sz="1800">
                  <a:solidFill>
                    <a:srgbClr val="FF0000"/>
                  </a:solidFill>
                </a:rPr>
                <a:t>Média</a:t>
              </a:r>
              <a:endParaRPr lang="pt-BR" altLang="pt-BR" sz="1800">
                <a:solidFill>
                  <a:srgbClr val="008000"/>
                </a:solidFill>
              </a:endParaRPr>
            </a:p>
          </p:txBody>
        </p:sp>
        <p:sp>
          <p:nvSpPr>
            <p:cNvPr id="41005" name="Text Box 55"/>
            <p:cNvSpPr txBox="1">
              <a:spLocks noChangeArrowheads="1"/>
            </p:cNvSpPr>
            <p:nvPr/>
          </p:nvSpPr>
          <p:spPr bwMode="auto">
            <a:xfrm>
              <a:off x="2736" y="2471"/>
              <a:ext cx="38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pt-BR" altLang="pt-BR" sz="1800"/>
                <a:t>Alta</a:t>
              </a:r>
              <a:endParaRPr lang="pt-BR" altLang="pt-BR" sz="1800">
                <a:solidFill>
                  <a:srgbClr val="008000"/>
                </a:solidFill>
              </a:endParaRPr>
            </a:p>
          </p:txBody>
        </p:sp>
        <p:sp>
          <p:nvSpPr>
            <p:cNvPr id="41006" name="Text Box 56"/>
            <p:cNvSpPr txBox="1">
              <a:spLocks noChangeArrowheads="1"/>
            </p:cNvSpPr>
            <p:nvPr/>
          </p:nvSpPr>
          <p:spPr bwMode="auto">
            <a:xfrm>
              <a:off x="3696" y="2471"/>
              <a:ext cx="8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pt-BR" altLang="pt-BR" sz="1800">
                  <a:solidFill>
                    <a:srgbClr val="FF9900"/>
                  </a:solidFill>
                </a:rPr>
                <a:t>Muito Alta</a:t>
              </a:r>
              <a:endParaRPr lang="pt-BR" altLang="pt-BR" sz="1800">
                <a:solidFill>
                  <a:srgbClr val="008000"/>
                </a:solidFill>
              </a:endParaRPr>
            </a:p>
          </p:txBody>
        </p:sp>
        <p:sp>
          <p:nvSpPr>
            <p:cNvPr id="478265" name="Text Box 57"/>
            <p:cNvSpPr txBox="1">
              <a:spLocks noChangeArrowheads="1"/>
            </p:cNvSpPr>
            <p:nvPr/>
          </p:nvSpPr>
          <p:spPr bwMode="auto">
            <a:xfrm>
              <a:off x="336" y="2375"/>
              <a:ext cx="882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>
                  <a:solidFill>
                    <a:schemeClr val="tx1"/>
                  </a:solidFill>
                </a:rPr>
                <a:t>pertinência</a:t>
              </a: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478266" name="Text Box 58"/>
          <p:cNvSpPr txBox="1">
            <a:spLocks noChangeArrowheads="1"/>
          </p:cNvSpPr>
          <p:nvPr/>
        </p:nvSpPr>
        <p:spPr bwMode="auto">
          <a:xfrm>
            <a:off x="6629400" y="6076950"/>
            <a:ext cx="1628775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>
                <a:solidFill>
                  <a:schemeClr val="tx1"/>
                </a:solidFill>
              </a:rPr>
              <a:t>Temperatura</a:t>
            </a:r>
            <a:r>
              <a:rPr lang="pt-BR" i="0">
                <a:solidFill>
                  <a:schemeClr val="tx1"/>
                </a:solidFill>
              </a:rPr>
              <a:t> </a:t>
            </a:r>
            <a:endParaRPr lang="pt-B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Funções de Pertinência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763000" cy="3886200"/>
          </a:xfrm>
        </p:spPr>
        <p:txBody>
          <a:bodyPr/>
          <a:lstStyle/>
          <a:p>
            <a:pPr>
              <a:defRPr/>
            </a:pPr>
            <a:r>
              <a:rPr lang="pt-BR" b="1"/>
              <a:t>Aos </a:t>
            </a:r>
            <a:r>
              <a:rPr lang="pt-BR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termos</a:t>
            </a:r>
            <a:r>
              <a:rPr lang="pt-BR" b="1"/>
              <a:t> de uma </a:t>
            </a:r>
            <a:r>
              <a:rPr lang="pt-BR" b="1" i="1"/>
              <a:t>variável linguística</a:t>
            </a:r>
            <a:r>
              <a:rPr lang="pt-BR" b="1"/>
              <a:t> (ou a seus </a:t>
            </a:r>
            <a:r>
              <a:rPr lang="pt-BR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valores</a:t>
            </a:r>
            <a:r>
              <a:rPr lang="pt-BR" b="1"/>
              <a:t>) faz-se corresponder conjuntos fuzzy, definidos por suas </a:t>
            </a:r>
            <a:r>
              <a:rPr lang="pt-BR" b="1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funções de pertinência</a:t>
            </a:r>
            <a:endParaRPr lang="pt-BR" b="1"/>
          </a:p>
          <a:p>
            <a:pPr>
              <a:buFontTx/>
              <a:buNone/>
              <a:defRPr/>
            </a:pPr>
            <a:endParaRPr lang="pt-BR" b="1"/>
          </a:p>
          <a:p>
            <a:pPr>
              <a:defRPr/>
            </a:pPr>
            <a:r>
              <a:rPr lang="pt-BR" b="1"/>
              <a:t>Podem ter formas padrão ou definidas pelo usuário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Funções de Pertinência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057400"/>
            <a:ext cx="8763000" cy="1143000"/>
          </a:xfrm>
        </p:spPr>
        <p:txBody>
          <a:bodyPr/>
          <a:lstStyle/>
          <a:p>
            <a:r>
              <a:rPr lang="pt-BR" altLang="pt-BR" b="1"/>
              <a:t>Contínuas: podem ser definidas por meio de funções analíticas</a:t>
            </a:r>
          </a:p>
          <a:p>
            <a:pPr>
              <a:buFontTx/>
              <a:buNone/>
            </a:pPr>
            <a:endParaRPr lang="pt-BR" altLang="pt-BR" b="1"/>
          </a:p>
        </p:txBody>
      </p:sp>
      <p:graphicFrame>
        <p:nvGraphicFramePr>
          <p:cNvPr id="43012" name="Object 7"/>
          <p:cNvGraphicFramePr>
            <a:graphicFrameLocks noChangeAspect="1"/>
          </p:cNvGraphicFramePr>
          <p:nvPr/>
        </p:nvGraphicFramePr>
        <p:xfrm>
          <a:off x="2286000" y="3276600"/>
          <a:ext cx="41322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ção" r:id="rId3" imgW="1651000" imgH="228600" progId="Equation.3">
                  <p:embed/>
                </p:oleObj>
              </mc:Choice>
              <mc:Fallback>
                <p:oleObj name="Equação" r:id="rId3" imgW="16510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76600"/>
                        <a:ext cx="4132263" cy="571500"/>
                      </a:xfrm>
                      <a:prstGeom prst="rect">
                        <a:avLst/>
                      </a:prstGeom>
                      <a:solidFill>
                        <a:srgbClr val="FFFFBD"/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8"/>
          <p:cNvGraphicFramePr>
            <a:graphicFrameLocks noChangeAspect="1"/>
          </p:cNvGraphicFramePr>
          <p:nvPr/>
        </p:nvGraphicFramePr>
        <p:xfrm>
          <a:off x="2286000" y="4038600"/>
          <a:ext cx="4610100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ção" r:id="rId5" imgW="1841500" imgH="939800" progId="Equation.3">
                  <p:embed/>
                </p:oleObj>
              </mc:Choice>
              <mc:Fallback>
                <p:oleObj name="Equação" r:id="rId5" imgW="1841500" imgH="939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038600"/>
                        <a:ext cx="4610100" cy="235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Funções de Pertinência</a:t>
            </a: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457200" y="1752600"/>
            <a:ext cx="8305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r>
              <a:rPr lang="pt-BR" altLang="pt-BR" i="0"/>
              <a:t>Discretas: consistem em valores discretos correspondendo a elementos (discretos) do universo</a:t>
            </a:r>
          </a:p>
          <a:p>
            <a:pPr>
              <a:buFontTx/>
              <a:buNone/>
            </a:pPr>
            <a:endParaRPr lang="pt-BR" altLang="pt-BR" i="0"/>
          </a:p>
        </p:txBody>
      </p:sp>
      <p:graphicFrame>
        <p:nvGraphicFramePr>
          <p:cNvPr id="44036" name="Object 7"/>
          <p:cNvGraphicFramePr>
            <a:graphicFrameLocks/>
          </p:cNvGraphicFramePr>
          <p:nvPr/>
        </p:nvGraphicFramePr>
        <p:xfrm>
          <a:off x="1752600" y="4343400"/>
          <a:ext cx="6053138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ção" r:id="rId3" imgW="2425700" imgH="876300" progId="Equation.3">
                  <p:embed/>
                </p:oleObj>
              </mc:Choice>
              <mc:Fallback>
                <p:oleObj name="Equação" r:id="rId3" imgW="2425700" imgH="87630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343400"/>
                        <a:ext cx="6053138" cy="218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8"/>
          <p:cNvGraphicFramePr>
            <a:graphicFrameLocks noChangeAspect="1"/>
          </p:cNvGraphicFramePr>
          <p:nvPr/>
        </p:nvGraphicFramePr>
        <p:xfrm>
          <a:off x="1752600" y="3505200"/>
          <a:ext cx="32829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ção" r:id="rId5" imgW="1294838" imgH="215806" progId="Equation.3">
                  <p:embed/>
                </p:oleObj>
              </mc:Choice>
              <mc:Fallback>
                <p:oleObj name="Equação" r:id="rId5" imgW="1294838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05200"/>
                        <a:ext cx="32829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Funções de Pertinência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534400" cy="38100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pt-BR" altLang="pt-BR" b="1"/>
              <a:t>Diferentes pessoas, ou grupos de pessoas, podem definir funções de pertinência (para um mesmo conjunto) de forma diferente </a:t>
            </a:r>
          </a:p>
          <a:p>
            <a:pPr lvl="1">
              <a:lnSpc>
                <a:spcPct val="130000"/>
              </a:lnSpc>
              <a:buFontTx/>
              <a:buChar char="•"/>
            </a:pPr>
            <a:r>
              <a:rPr lang="pt-BR" altLang="pt-BR" b="1">
                <a:solidFill>
                  <a:srgbClr val="FF6600"/>
                </a:solidFill>
              </a:rPr>
              <a:t>Exemplo: estatura de pessoas</a:t>
            </a:r>
            <a:endParaRPr lang="pt-BR" altLang="pt-BR" b="1"/>
          </a:p>
          <a:p>
            <a:endParaRPr lang="pt-BR" altLang="pt-BR" b="1" i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Funções de Pertinência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534400" cy="1143000"/>
          </a:xfrm>
        </p:spPr>
        <p:txBody>
          <a:bodyPr/>
          <a:lstStyle/>
          <a:p>
            <a:r>
              <a:rPr lang="pt-BR" altLang="pt-BR" b="1" i="1"/>
              <a:t>Exemplo: conjunto fuzzy “meia idade”</a:t>
            </a:r>
          </a:p>
        </p:txBody>
      </p:sp>
      <p:grpSp>
        <p:nvGrpSpPr>
          <p:cNvPr id="46084" name="Group 14"/>
          <p:cNvGrpSpPr>
            <a:grpSpLocks/>
          </p:cNvGrpSpPr>
          <p:nvPr/>
        </p:nvGrpSpPr>
        <p:grpSpPr bwMode="auto">
          <a:xfrm>
            <a:off x="1981200" y="3124200"/>
            <a:ext cx="5654675" cy="2308225"/>
            <a:chOff x="1248" y="1968"/>
            <a:chExt cx="3562" cy="1454"/>
          </a:xfrm>
        </p:grpSpPr>
        <p:sp>
          <p:nvSpPr>
            <p:cNvPr id="496645" name="Line 5"/>
            <p:cNvSpPr>
              <a:spLocks noChangeShapeType="1"/>
            </p:cNvSpPr>
            <p:nvPr/>
          </p:nvSpPr>
          <p:spPr bwMode="auto">
            <a:xfrm flipV="1">
              <a:off x="1680" y="2016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6646" name="Line 6"/>
            <p:cNvSpPr>
              <a:spLocks noChangeShapeType="1"/>
            </p:cNvSpPr>
            <p:nvPr/>
          </p:nvSpPr>
          <p:spPr bwMode="auto">
            <a:xfrm>
              <a:off x="1536" y="3168"/>
              <a:ext cx="27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087" name="Text Box 7"/>
            <p:cNvSpPr txBox="1">
              <a:spLocks noChangeArrowheads="1"/>
            </p:cNvSpPr>
            <p:nvPr/>
          </p:nvSpPr>
          <p:spPr bwMode="auto">
            <a:xfrm>
              <a:off x="1248" y="1968"/>
              <a:ext cx="4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pt-BR" altLang="pt-BR" sz="180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 (x)</a:t>
              </a:r>
              <a:endParaRPr lang="pt-BR" altLang="pt-BR" sz="1800" i="0">
                <a:solidFill>
                  <a:schemeClr val="tx1"/>
                </a:solidFill>
              </a:endParaRPr>
            </a:p>
          </p:txBody>
        </p:sp>
        <p:sp>
          <p:nvSpPr>
            <p:cNvPr id="46088" name="Text Box 8"/>
            <p:cNvSpPr txBox="1">
              <a:spLocks noChangeArrowheads="1"/>
            </p:cNvSpPr>
            <p:nvPr/>
          </p:nvSpPr>
          <p:spPr bwMode="auto">
            <a:xfrm>
              <a:off x="4320" y="3024"/>
              <a:ext cx="4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pt-BR" altLang="pt-BR" sz="1800" i="0">
                  <a:solidFill>
                    <a:schemeClr val="tx1"/>
                  </a:solidFill>
                </a:rPr>
                <a:t>idade</a:t>
              </a:r>
            </a:p>
          </p:txBody>
        </p:sp>
        <p:sp>
          <p:nvSpPr>
            <p:cNvPr id="46089" name="Text Box 9"/>
            <p:cNvSpPr txBox="1">
              <a:spLocks noChangeArrowheads="1"/>
            </p:cNvSpPr>
            <p:nvPr/>
          </p:nvSpPr>
          <p:spPr bwMode="auto">
            <a:xfrm>
              <a:off x="2727" y="3191"/>
              <a:ext cx="2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pt-BR" altLang="pt-BR" sz="1800" i="0">
                  <a:solidFill>
                    <a:schemeClr val="tx1"/>
                  </a:solidFill>
                </a:rPr>
                <a:t>45</a:t>
              </a:r>
              <a:endParaRPr lang="pt-BR" altLang="pt-BR" sz="1800"/>
            </a:p>
          </p:txBody>
        </p:sp>
        <p:sp>
          <p:nvSpPr>
            <p:cNvPr id="496650" name="Line 10"/>
            <p:cNvSpPr>
              <a:spLocks noChangeShapeType="1"/>
            </p:cNvSpPr>
            <p:nvPr/>
          </p:nvSpPr>
          <p:spPr bwMode="auto">
            <a:xfrm flipV="1">
              <a:off x="2160" y="2400"/>
              <a:ext cx="672" cy="768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6651" name="Line 11"/>
            <p:cNvSpPr>
              <a:spLocks noChangeShapeType="1"/>
            </p:cNvSpPr>
            <p:nvPr/>
          </p:nvSpPr>
          <p:spPr bwMode="auto">
            <a:xfrm flipH="1" flipV="1">
              <a:off x="2832" y="2400"/>
              <a:ext cx="672" cy="768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6652" name="Text Box 12"/>
            <p:cNvSpPr txBox="1">
              <a:spLocks noChangeArrowheads="1"/>
            </p:cNvSpPr>
            <p:nvPr/>
          </p:nvSpPr>
          <p:spPr bwMode="auto">
            <a:xfrm>
              <a:off x="3159" y="2423"/>
              <a:ext cx="778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>
                  <a:solidFill>
                    <a:srgbClr val="008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triangular</a:t>
              </a: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6093" name="Text Box 13"/>
            <p:cNvSpPr txBox="1">
              <a:spLocks noChangeArrowheads="1"/>
            </p:cNvSpPr>
            <p:nvPr/>
          </p:nvSpPr>
          <p:spPr bwMode="auto">
            <a:xfrm>
              <a:off x="1767" y="2039"/>
              <a:ext cx="85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pt-BR" altLang="pt-BR" sz="1800">
                  <a:solidFill>
                    <a:schemeClr val="tx1"/>
                  </a:solidFill>
                </a:rPr>
                <a:t>Meia Idade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Funções de Pertinência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305800" cy="685800"/>
          </a:xfrm>
        </p:spPr>
        <p:txBody>
          <a:bodyPr/>
          <a:lstStyle/>
          <a:p>
            <a:r>
              <a:rPr lang="pt-BR" altLang="pt-BR" b="1" i="1"/>
              <a:t>Exemplo: conjunto fuzzy “meia idade”</a:t>
            </a:r>
          </a:p>
        </p:txBody>
      </p:sp>
      <p:grpSp>
        <p:nvGrpSpPr>
          <p:cNvPr id="47108" name="Group 16"/>
          <p:cNvGrpSpPr>
            <a:grpSpLocks/>
          </p:cNvGrpSpPr>
          <p:nvPr/>
        </p:nvGrpSpPr>
        <p:grpSpPr bwMode="auto">
          <a:xfrm>
            <a:off x="1752600" y="3101975"/>
            <a:ext cx="5654675" cy="2308225"/>
            <a:chOff x="1104" y="1812"/>
            <a:chExt cx="3562" cy="1454"/>
          </a:xfrm>
        </p:grpSpPr>
        <p:sp>
          <p:nvSpPr>
            <p:cNvPr id="486404" name="Line 4"/>
            <p:cNvSpPr>
              <a:spLocks noChangeShapeType="1"/>
            </p:cNvSpPr>
            <p:nvPr/>
          </p:nvSpPr>
          <p:spPr bwMode="auto">
            <a:xfrm flipV="1">
              <a:off x="1536" y="1860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6405" name="Line 5"/>
            <p:cNvSpPr>
              <a:spLocks noChangeShapeType="1"/>
            </p:cNvSpPr>
            <p:nvPr/>
          </p:nvSpPr>
          <p:spPr bwMode="auto">
            <a:xfrm>
              <a:off x="1392" y="3012"/>
              <a:ext cx="27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111" name="Text Box 6"/>
            <p:cNvSpPr txBox="1">
              <a:spLocks noChangeArrowheads="1"/>
            </p:cNvSpPr>
            <p:nvPr/>
          </p:nvSpPr>
          <p:spPr bwMode="auto">
            <a:xfrm>
              <a:off x="1104" y="1812"/>
              <a:ext cx="4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pt-BR" altLang="pt-BR" sz="180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 (x)</a:t>
              </a:r>
              <a:endParaRPr lang="pt-BR" altLang="pt-BR" sz="1800" i="0">
                <a:solidFill>
                  <a:schemeClr val="tx1"/>
                </a:solidFill>
              </a:endParaRPr>
            </a:p>
          </p:txBody>
        </p:sp>
        <p:sp>
          <p:nvSpPr>
            <p:cNvPr id="47112" name="Text Box 7"/>
            <p:cNvSpPr txBox="1">
              <a:spLocks noChangeArrowheads="1"/>
            </p:cNvSpPr>
            <p:nvPr/>
          </p:nvSpPr>
          <p:spPr bwMode="auto">
            <a:xfrm>
              <a:off x="4176" y="2868"/>
              <a:ext cx="4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pt-BR" altLang="pt-BR" sz="1800" i="0">
                  <a:solidFill>
                    <a:schemeClr val="tx1"/>
                  </a:solidFill>
                </a:rPr>
                <a:t>idade</a:t>
              </a:r>
            </a:p>
          </p:txBody>
        </p:sp>
        <p:sp>
          <p:nvSpPr>
            <p:cNvPr id="47113" name="Text Box 8"/>
            <p:cNvSpPr txBox="1">
              <a:spLocks noChangeArrowheads="1"/>
            </p:cNvSpPr>
            <p:nvPr/>
          </p:nvSpPr>
          <p:spPr bwMode="auto">
            <a:xfrm>
              <a:off x="2583" y="3035"/>
              <a:ext cx="2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pt-BR" altLang="pt-BR" sz="1800" i="0">
                  <a:solidFill>
                    <a:schemeClr val="tx1"/>
                  </a:solidFill>
                </a:rPr>
                <a:t>45</a:t>
              </a:r>
              <a:endParaRPr lang="pt-BR" altLang="pt-BR" sz="1800"/>
            </a:p>
          </p:txBody>
        </p:sp>
        <p:sp>
          <p:nvSpPr>
            <p:cNvPr id="486411" name="Freeform 11"/>
            <p:cNvSpPr>
              <a:spLocks/>
            </p:cNvSpPr>
            <p:nvPr/>
          </p:nvSpPr>
          <p:spPr bwMode="auto">
            <a:xfrm>
              <a:off x="1968" y="2244"/>
              <a:ext cx="1392" cy="768"/>
            </a:xfrm>
            <a:custGeom>
              <a:avLst/>
              <a:gdLst/>
              <a:ahLst/>
              <a:cxnLst>
                <a:cxn ang="0">
                  <a:pos x="0" y="768"/>
                </a:cxn>
                <a:cxn ang="0">
                  <a:pos x="432" y="432"/>
                </a:cxn>
                <a:cxn ang="0">
                  <a:pos x="720" y="0"/>
                </a:cxn>
                <a:cxn ang="0">
                  <a:pos x="1008" y="432"/>
                </a:cxn>
                <a:cxn ang="0">
                  <a:pos x="1392" y="768"/>
                </a:cxn>
              </a:cxnLst>
              <a:rect l="0" t="0" r="r" b="b"/>
              <a:pathLst>
                <a:path w="1392" h="768">
                  <a:moveTo>
                    <a:pt x="0" y="768"/>
                  </a:moveTo>
                  <a:cubicBezTo>
                    <a:pt x="156" y="664"/>
                    <a:pt x="312" y="560"/>
                    <a:pt x="432" y="432"/>
                  </a:cubicBezTo>
                  <a:cubicBezTo>
                    <a:pt x="552" y="304"/>
                    <a:pt x="624" y="0"/>
                    <a:pt x="720" y="0"/>
                  </a:cubicBezTo>
                  <a:cubicBezTo>
                    <a:pt x="816" y="0"/>
                    <a:pt x="896" y="304"/>
                    <a:pt x="1008" y="432"/>
                  </a:cubicBezTo>
                  <a:cubicBezTo>
                    <a:pt x="1120" y="560"/>
                    <a:pt x="1328" y="720"/>
                    <a:pt x="1392" y="768"/>
                  </a:cubicBez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6413" name="Text Box 13"/>
            <p:cNvSpPr txBox="1">
              <a:spLocks noChangeArrowheads="1"/>
            </p:cNvSpPr>
            <p:nvPr/>
          </p:nvSpPr>
          <p:spPr bwMode="auto">
            <a:xfrm>
              <a:off x="3024" y="2304"/>
              <a:ext cx="410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sino</a:t>
              </a: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7116" name="Text Box 14"/>
            <p:cNvSpPr txBox="1">
              <a:spLocks noChangeArrowheads="1"/>
            </p:cNvSpPr>
            <p:nvPr/>
          </p:nvSpPr>
          <p:spPr bwMode="auto">
            <a:xfrm>
              <a:off x="1623" y="1883"/>
              <a:ext cx="85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Arial" charset="0"/>
                </a:defRPr>
              </a:lvl1pPr>
              <a:lvl2pPr marL="742950" indent="-285750"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Arial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hlink"/>
                  </a:solidFill>
                  <a:latin typeface="Arial" charset="0"/>
                </a:defRPr>
              </a:lvl9pPr>
            </a:lstStyle>
            <a:p>
              <a:pPr>
                <a:buFontTx/>
                <a:buNone/>
              </a:pPr>
              <a:r>
                <a:rPr lang="pt-BR" altLang="pt-BR" sz="1800">
                  <a:solidFill>
                    <a:schemeClr val="tx1"/>
                  </a:solidFill>
                </a:rPr>
                <a:t>Meia Idade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Funções de Pertinência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pt-BR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Linear</a:t>
            </a:r>
          </a:p>
          <a:p>
            <a:pPr lvl="1">
              <a:defRPr/>
            </a:pPr>
            <a:endParaRPr lang="pt-BR" b="1" i="1" u="sng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533400" y="2819400"/>
            <a:ext cx="8001000" cy="3125788"/>
            <a:chOff x="336" y="2256"/>
            <a:chExt cx="5040" cy="1969"/>
          </a:xfrm>
        </p:grpSpPr>
        <p:sp>
          <p:nvSpPr>
            <p:cNvPr id="489477" name="Rectangle 5"/>
            <p:cNvSpPr>
              <a:spLocks noChangeArrowheads="1"/>
            </p:cNvSpPr>
            <p:nvPr/>
          </p:nvSpPr>
          <p:spPr bwMode="auto">
            <a:xfrm>
              <a:off x="336" y="2256"/>
              <a:ext cx="5040" cy="1920"/>
            </a:xfrm>
            <a:prstGeom prst="rect">
              <a:avLst/>
            </a:prstGeom>
            <a:solidFill>
              <a:srgbClr val="FFCC99">
                <a:alpha val="5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9478" name="Line 6"/>
            <p:cNvSpPr>
              <a:spLocks noChangeShapeType="1"/>
            </p:cNvSpPr>
            <p:nvPr/>
          </p:nvSpPr>
          <p:spPr bwMode="auto">
            <a:xfrm>
              <a:off x="3216" y="2382"/>
              <a:ext cx="1" cy="16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9479" name="Line 7"/>
            <p:cNvSpPr>
              <a:spLocks noChangeShapeType="1"/>
            </p:cNvSpPr>
            <p:nvPr/>
          </p:nvSpPr>
          <p:spPr bwMode="auto">
            <a:xfrm>
              <a:off x="3168" y="4032"/>
              <a:ext cx="9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9480" name="Line 8"/>
            <p:cNvSpPr>
              <a:spLocks noChangeShapeType="1"/>
            </p:cNvSpPr>
            <p:nvPr/>
          </p:nvSpPr>
          <p:spPr bwMode="auto">
            <a:xfrm>
              <a:off x="3168" y="3755"/>
              <a:ext cx="9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9481" name="Line 9"/>
            <p:cNvSpPr>
              <a:spLocks noChangeShapeType="1"/>
            </p:cNvSpPr>
            <p:nvPr/>
          </p:nvSpPr>
          <p:spPr bwMode="auto">
            <a:xfrm>
              <a:off x="3168" y="3482"/>
              <a:ext cx="9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9482" name="Line 10"/>
            <p:cNvSpPr>
              <a:spLocks noChangeShapeType="1"/>
            </p:cNvSpPr>
            <p:nvPr/>
          </p:nvSpPr>
          <p:spPr bwMode="auto">
            <a:xfrm>
              <a:off x="3168" y="3205"/>
              <a:ext cx="9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9483" name="Line 11"/>
            <p:cNvSpPr>
              <a:spLocks noChangeShapeType="1"/>
            </p:cNvSpPr>
            <p:nvPr/>
          </p:nvSpPr>
          <p:spPr bwMode="auto">
            <a:xfrm>
              <a:off x="3168" y="2932"/>
              <a:ext cx="9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9484" name="Line 12"/>
            <p:cNvSpPr>
              <a:spLocks noChangeShapeType="1"/>
            </p:cNvSpPr>
            <p:nvPr/>
          </p:nvSpPr>
          <p:spPr bwMode="auto">
            <a:xfrm>
              <a:off x="3168" y="2655"/>
              <a:ext cx="9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9485" name="Line 13"/>
            <p:cNvSpPr>
              <a:spLocks noChangeShapeType="1"/>
            </p:cNvSpPr>
            <p:nvPr/>
          </p:nvSpPr>
          <p:spPr bwMode="auto">
            <a:xfrm>
              <a:off x="3216" y="4032"/>
              <a:ext cx="211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9486" name="Line 14"/>
            <p:cNvSpPr>
              <a:spLocks noChangeShapeType="1"/>
            </p:cNvSpPr>
            <p:nvPr/>
          </p:nvSpPr>
          <p:spPr bwMode="auto">
            <a:xfrm flipV="1">
              <a:off x="3216" y="3995"/>
              <a:ext cx="1" cy="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9487" name="Rectangle 15"/>
            <p:cNvSpPr>
              <a:spLocks noChangeArrowheads="1"/>
            </p:cNvSpPr>
            <p:nvPr/>
          </p:nvSpPr>
          <p:spPr bwMode="auto">
            <a:xfrm>
              <a:off x="3018" y="3966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 sz="1600" i="0">
                  <a:solidFill>
                    <a:srgbClr val="000000"/>
                  </a:solidFill>
                </a:rPr>
                <a:t>0</a:t>
              </a: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89488" name="Rectangle 16"/>
            <p:cNvSpPr>
              <a:spLocks noChangeArrowheads="1"/>
            </p:cNvSpPr>
            <p:nvPr/>
          </p:nvSpPr>
          <p:spPr bwMode="auto">
            <a:xfrm>
              <a:off x="2898" y="3689"/>
              <a:ext cx="1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 sz="1600" i="0">
                  <a:solidFill>
                    <a:srgbClr val="000000"/>
                  </a:solidFill>
                </a:rPr>
                <a:t>0,2</a:t>
              </a: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89489" name="Rectangle 17"/>
            <p:cNvSpPr>
              <a:spLocks noChangeArrowheads="1"/>
            </p:cNvSpPr>
            <p:nvPr/>
          </p:nvSpPr>
          <p:spPr bwMode="auto">
            <a:xfrm>
              <a:off x="2898" y="3416"/>
              <a:ext cx="1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 sz="1600" i="0">
                  <a:solidFill>
                    <a:srgbClr val="000000"/>
                  </a:solidFill>
                </a:rPr>
                <a:t>0,4</a:t>
              </a: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89490" name="Rectangle 18"/>
            <p:cNvSpPr>
              <a:spLocks noChangeArrowheads="1"/>
            </p:cNvSpPr>
            <p:nvPr/>
          </p:nvSpPr>
          <p:spPr bwMode="auto">
            <a:xfrm>
              <a:off x="2898" y="3139"/>
              <a:ext cx="1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 sz="1600" i="0">
                  <a:solidFill>
                    <a:srgbClr val="000000"/>
                  </a:solidFill>
                </a:rPr>
                <a:t>0,6</a:t>
              </a: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89491" name="Rectangle 19"/>
            <p:cNvSpPr>
              <a:spLocks noChangeArrowheads="1"/>
            </p:cNvSpPr>
            <p:nvPr/>
          </p:nvSpPr>
          <p:spPr bwMode="auto">
            <a:xfrm>
              <a:off x="2898" y="2866"/>
              <a:ext cx="1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 sz="1600" i="0">
                  <a:solidFill>
                    <a:srgbClr val="000000"/>
                  </a:solidFill>
                </a:rPr>
                <a:t>0,8</a:t>
              </a: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89492" name="Rectangle 20"/>
            <p:cNvSpPr>
              <a:spLocks noChangeArrowheads="1"/>
            </p:cNvSpPr>
            <p:nvPr/>
          </p:nvSpPr>
          <p:spPr bwMode="auto">
            <a:xfrm>
              <a:off x="3018" y="2589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 sz="1600" i="0">
                  <a:solidFill>
                    <a:srgbClr val="000000"/>
                  </a:solidFill>
                </a:rPr>
                <a:t>1</a:t>
              </a: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89493" name="Text Box 21"/>
            <p:cNvSpPr txBox="1">
              <a:spLocks noChangeArrowheads="1"/>
            </p:cNvSpPr>
            <p:nvPr/>
          </p:nvSpPr>
          <p:spPr bwMode="auto">
            <a:xfrm>
              <a:off x="2784" y="2256"/>
              <a:ext cx="401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 (x)</a:t>
              </a:r>
              <a:endParaRPr lang="pt-BR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89494" name="Line 22"/>
            <p:cNvSpPr>
              <a:spLocks noChangeShapeType="1"/>
            </p:cNvSpPr>
            <p:nvPr/>
          </p:nvSpPr>
          <p:spPr bwMode="auto">
            <a:xfrm>
              <a:off x="768" y="2382"/>
              <a:ext cx="1" cy="16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9495" name="Line 23"/>
            <p:cNvSpPr>
              <a:spLocks noChangeShapeType="1"/>
            </p:cNvSpPr>
            <p:nvPr/>
          </p:nvSpPr>
          <p:spPr bwMode="auto">
            <a:xfrm>
              <a:off x="720" y="4032"/>
              <a:ext cx="9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9496" name="Line 24"/>
            <p:cNvSpPr>
              <a:spLocks noChangeShapeType="1"/>
            </p:cNvSpPr>
            <p:nvPr/>
          </p:nvSpPr>
          <p:spPr bwMode="auto">
            <a:xfrm>
              <a:off x="720" y="3755"/>
              <a:ext cx="9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9497" name="Line 25"/>
            <p:cNvSpPr>
              <a:spLocks noChangeShapeType="1"/>
            </p:cNvSpPr>
            <p:nvPr/>
          </p:nvSpPr>
          <p:spPr bwMode="auto">
            <a:xfrm>
              <a:off x="720" y="3482"/>
              <a:ext cx="9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9498" name="Line 26"/>
            <p:cNvSpPr>
              <a:spLocks noChangeShapeType="1"/>
            </p:cNvSpPr>
            <p:nvPr/>
          </p:nvSpPr>
          <p:spPr bwMode="auto">
            <a:xfrm>
              <a:off x="720" y="3205"/>
              <a:ext cx="9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9499" name="Line 27"/>
            <p:cNvSpPr>
              <a:spLocks noChangeShapeType="1"/>
            </p:cNvSpPr>
            <p:nvPr/>
          </p:nvSpPr>
          <p:spPr bwMode="auto">
            <a:xfrm>
              <a:off x="720" y="2932"/>
              <a:ext cx="9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9500" name="Line 28"/>
            <p:cNvSpPr>
              <a:spLocks noChangeShapeType="1"/>
            </p:cNvSpPr>
            <p:nvPr/>
          </p:nvSpPr>
          <p:spPr bwMode="auto">
            <a:xfrm>
              <a:off x="720" y="2655"/>
              <a:ext cx="9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9501" name="Line 29"/>
            <p:cNvSpPr>
              <a:spLocks noChangeShapeType="1"/>
            </p:cNvSpPr>
            <p:nvPr/>
          </p:nvSpPr>
          <p:spPr bwMode="auto">
            <a:xfrm>
              <a:off x="768" y="4032"/>
              <a:ext cx="211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9502" name="Line 30"/>
            <p:cNvSpPr>
              <a:spLocks noChangeShapeType="1"/>
            </p:cNvSpPr>
            <p:nvPr/>
          </p:nvSpPr>
          <p:spPr bwMode="auto">
            <a:xfrm flipV="1">
              <a:off x="768" y="3995"/>
              <a:ext cx="1" cy="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9503" name="Rectangle 31"/>
            <p:cNvSpPr>
              <a:spLocks noChangeArrowheads="1"/>
            </p:cNvSpPr>
            <p:nvPr/>
          </p:nvSpPr>
          <p:spPr bwMode="auto">
            <a:xfrm>
              <a:off x="570" y="3966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 sz="1600" i="0">
                  <a:solidFill>
                    <a:srgbClr val="000000"/>
                  </a:solidFill>
                </a:rPr>
                <a:t>0</a:t>
              </a: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89504" name="Rectangle 32"/>
            <p:cNvSpPr>
              <a:spLocks noChangeArrowheads="1"/>
            </p:cNvSpPr>
            <p:nvPr/>
          </p:nvSpPr>
          <p:spPr bwMode="auto">
            <a:xfrm>
              <a:off x="450" y="3689"/>
              <a:ext cx="1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 sz="1600" i="0">
                  <a:solidFill>
                    <a:srgbClr val="000000"/>
                  </a:solidFill>
                </a:rPr>
                <a:t>0,2</a:t>
              </a: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89505" name="Rectangle 33"/>
            <p:cNvSpPr>
              <a:spLocks noChangeArrowheads="1"/>
            </p:cNvSpPr>
            <p:nvPr/>
          </p:nvSpPr>
          <p:spPr bwMode="auto">
            <a:xfrm>
              <a:off x="450" y="3416"/>
              <a:ext cx="1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 sz="1600" i="0">
                  <a:solidFill>
                    <a:srgbClr val="000000"/>
                  </a:solidFill>
                </a:rPr>
                <a:t>0,4</a:t>
              </a: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89506" name="Rectangle 34"/>
            <p:cNvSpPr>
              <a:spLocks noChangeArrowheads="1"/>
            </p:cNvSpPr>
            <p:nvPr/>
          </p:nvSpPr>
          <p:spPr bwMode="auto">
            <a:xfrm>
              <a:off x="450" y="3139"/>
              <a:ext cx="1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 sz="1600" i="0">
                  <a:solidFill>
                    <a:srgbClr val="000000"/>
                  </a:solidFill>
                </a:rPr>
                <a:t>0,6</a:t>
              </a: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89507" name="Rectangle 35"/>
            <p:cNvSpPr>
              <a:spLocks noChangeArrowheads="1"/>
            </p:cNvSpPr>
            <p:nvPr/>
          </p:nvSpPr>
          <p:spPr bwMode="auto">
            <a:xfrm>
              <a:off x="450" y="2866"/>
              <a:ext cx="17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 sz="1600" i="0">
                  <a:solidFill>
                    <a:srgbClr val="000000"/>
                  </a:solidFill>
                </a:rPr>
                <a:t>0,8</a:t>
              </a: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89508" name="Rectangle 36"/>
            <p:cNvSpPr>
              <a:spLocks noChangeArrowheads="1"/>
            </p:cNvSpPr>
            <p:nvPr/>
          </p:nvSpPr>
          <p:spPr bwMode="auto">
            <a:xfrm>
              <a:off x="570" y="2589"/>
              <a:ext cx="7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 sz="1600" i="0">
                  <a:solidFill>
                    <a:srgbClr val="000000"/>
                  </a:solidFill>
                </a:rPr>
                <a:t>1</a:t>
              </a: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89509" name="Text Box 37"/>
            <p:cNvSpPr txBox="1">
              <a:spLocks noChangeArrowheads="1"/>
            </p:cNvSpPr>
            <p:nvPr/>
          </p:nvSpPr>
          <p:spPr bwMode="auto">
            <a:xfrm>
              <a:off x="336" y="2256"/>
              <a:ext cx="401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 (x</a:t>
              </a:r>
              <a:r>
                <a:rPr lang="pt-BR" i="0">
                  <a:solidFill>
                    <a:schemeClr val="tx1"/>
                  </a:solidFill>
                  <a:sym typeface="Symbol" pitchFamily="18" charset="2"/>
                </a:rPr>
                <a:t>)</a:t>
              </a:r>
              <a:endParaRPr lang="pt-BR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89510" name="Line 38"/>
            <p:cNvSpPr>
              <a:spLocks noChangeShapeType="1"/>
            </p:cNvSpPr>
            <p:nvPr/>
          </p:nvSpPr>
          <p:spPr bwMode="auto">
            <a:xfrm>
              <a:off x="3216" y="2640"/>
              <a:ext cx="1776" cy="1392"/>
            </a:xfrm>
            <a:prstGeom prst="line">
              <a:avLst/>
            </a:prstGeom>
            <a:noFill/>
            <a:ln w="57150">
              <a:solidFill>
                <a:srgbClr val="009999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9511" name="Line 39"/>
            <p:cNvSpPr>
              <a:spLocks noChangeShapeType="1"/>
            </p:cNvSpPr>
            <p:nvPr/>
          </p:nvSpPr>
          <p:spPr bwMode="auto">
            <a:xfrm flipH="1">
              <a:off x="768" y="2640"/>
              <a:ext cx="1776" cy="1392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9512" name="Line 40"/>
            <p:cNvSpPr>
              <a:spLocks noChangeShapeType="1"/>
            </p:cNvSpPr>
            <p:nvPr/>
          </p:nvSpPr>
          <p:spPr bwMode="auto">
            <a:xfrm>
              <a:off x="2544" y="2640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9513" name="Line 41"/>
            <p:cNvSpPr>
              <a:spLocks noChangeShapeType="1"/>
            </p:cNvSpPr>
            <p:nvPr/>
          </p:nvSpPr>
          <p:spPr bwMode="auto">
            <a:xfrm flipH="1">
              <a:off x="768" y="2640"/>
              <a:ext cx="17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89514" name="Text Box 42"/>
            <p:cNvSpPr txBox="1">
              <a:spLocks noChangeArrowheads="1"/>
            </p:cNvSpPr>
            <p:nvPr/>
          </p:nvSpPr>
          <p:spPr bwMode="auto">
            <a:xfrm>
              <a:off x="1143" y="2327"/>
              <a:ext cx="810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Crescente</a:t>
              </a:r>
            </a:p>
          </p:txBody>
        </p:sp>
        <p:sp>
          <p:nvSpPr>
            <p:cNvPr id="489515" name="Text Box 43"/>
            <p:cNvSpPr txBox="1">
              <a:spLocks noChangeArrowheads="1"/>
            </p:cNvSpPr>
            <p:nvPr/>
          </p:nvSpPr>
          <p:spPr bwMode="auto">
            <a:xfrm>
              <a:off x="3552" y="2313"/>
              <a:ext cx="970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>
                  <a:solidFill>
                    <a:srgbClr val="0099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Decrescente</a:t>
              </a:r>
            </a:p>
          </p:txBody>
        </p:sp>
        <p:sp>
          <p:nvSpPr>
            <p:cNvPr id="489516" name="Text Box 44"/>
            <p:cNvSpPr txBox="1">
              <a:spLocks noChangeArrowheads="1"/>
            </p:cNvSpPr>
            <p:nvPr/>
          </p:nvSpPr>
          <p:spPr bwMode="auto">
            <a:xfrm>
              <a:off x="5088" y="3994"/>
              <a:ext cx="186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endParaRPr lang="pt-BR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89517" name="Text Box 45"/>
            <p:cNvSpPr txBox="1">
              <a:spLocks noChangeArrowheads="1"/>
            </p:cNvSpPr>
            <p:nvPr/>
          </p:nvSpPr>
          <p:spPr bwMode="auto">
            <a:xfrm>
              <a:off x="2592" y="3994"/>
              <a:ext cx="186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endParaRPr lang="pt-BR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Funções de Pertinência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6858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pt-BR" sz="28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Trapezoidal</a:t>
            </a:r>
            <a:r>
              <a:rPr lang="pt-BR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pt-BR" sz="24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 	</a:t>
            </a:r>
            <a:r>
              <a:rPr lang="pt-BR" sz="2400" b="1">
                <a:solidFill>
                  <a:schemeClr val="tx1"/>
                </a:solidFill>
                <a:sym typeface="Wingdings" pitchFamily="2" charset="2"/>
              </a:rPr>
              <a:t></a:t>
            </a:r>
            <a:r>
              <a:rPr lang="pt-BR" b="1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pt-BR" sz="2400" b="1">
                <a:solidFill>
                  <a:schemeClr val="tx1"/>
                </a:solidFill>
              </a:rPr>
              <a:t>Rápido processamento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pt-BR" sz="24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			</a:t>
            </a:r>
            <a:r>
              <a:rPr lang="pt-BR" sz="2400" b="1">
                <a:solidFill>
                  <a:schemeClr val="tx1"/>
                </a:solidFill>
                <a:sym typeface="Wingdings" pitchFamily="2" charset="2"/>
              </a:rPr>
              <a:t></a:t>
            </a:r>
            <a:r>
              <a:rPr lang="pt-BR" sz="2400" b="1" 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pt-BR" sz="2400" b="1">
                <a:solidFill>
                  <a:schemeClr val="tx1"/>
                </a:solidFill>
              </a:rPr>
              <a:t>Contém descontinuidades</a:t>
            </a:r>
          </a:p>
        </p:txBody>
      </p:sp>
      <p:grpSp>
        <p:nvGrpSpPr>
          <p:cNvPr id="49156" name="Group 4"/>
          <p:cNvGrpSpPr>
            <a:grpSpLocks/>
          </p:cNvGrpSpPr>
          <p:nvPr/>
        </p:nvGrpSpPr>
        <p:grpSpPr bwMode="auto">
          <a:xfrm>
            <a:off x="2305050" y="3198813"/>
            <a:ext cx="4857750" cy="2592387"/>
            <a:chOff x="1452" y="1872"/>
            <a:chExt cx="3060" cy="1633"/>
          </a:xfrm>
        </p:grpSpPr>
        <p:sp>
          <p:nvSpPr>
            <p:cNvPr id="490501" name="Rectangle 5"/>
            <p:cNvSpPr>
              <a:spLocks noChangeArrowheads="1"/>
            </p:cNvSpPr>
            <p:nvPr/>
          </p:nvSpPr>
          <p:spPr bwMode="auto">
            <a:xfrm>
              <a:off x="1488" y="1872"/>
              <a:ext cx="3024" cy="1609"/>
            </a:xfrm>
            <a:prstGeom prst="rect">
              <a:avLst/>
            </a:prstGeom>
            <a:solidFill>
              <a:srgbClr val="FFCC99">
                <a:alpha val="5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0502" name="Text Box 6"/>
            <p:cNvSpPr txBox="1">
              <a:spLocks noChangeArrowheads="1"/>
            </p:cNvSpPr>
            <p:nvPr/>
          </p:nvSpPr>
          <p:spPr bwMode="auto">
            <a:xfrm>
              <a:off x="1452" y="1961"/>
              <a:ext cx="401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 (x)</a:t>
              </a:r>
              <a:endParaRPr lang="pt-BR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90503" name="Line 7"/>
            <p:cNvSpPr>
              <a:spLocks noChangeShapeType="1"/>
            </p:cNvSpPr>
            <p:nvPr/>
          </p:nvSpPr>
          <p:spPr bwMode="auto">
            <a:xfrm flipV="1">
              <a:off x="1877" y="2006"/>
              <a:ext cx="0" cy="13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0504" name="Line 8"/>
            <p:cNvSpPr>
              <a:spLocks noChangeShapeType="1"/>
            </p:cNvSpPr>
            <p:nvPr/>
          </p:nvSpPr>
          <p:spPr bwMode="auto">
            <a:xfrm>
              <a:off x="1779" y="3265"/>
              <a:ext cx="25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0505" name="Text Box 9"/>
            <p:cNvSpPr txBox="1">
              <a:spLocks noChangeArrowheads="1"/>
            </p:cNvSpPr>
            <p:nvPr/>
          </p:nvSpPr>
          <p:spPr bwMode="auto">
            <a:xfrm>
              <a:off x="1584" y="2181"/>
              <a:ext cx="31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 i="0">
                  <a:solidFill>
                    <a:schemeClr val="tx1"/>
                  </a:solidFill>
                </a:rPr>
                <a:t>1.0</a:t>
              </a: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90506" name="Line 10"/>
            <p:cNvSpPr>
              <a:spLocks noChangeShapeType="1"/>
            </p:cNvSpPr>
            <p:nvPr/>
          </p:nvSpPr>
          <p:spPr bwMode="auto">
            <a:xfrm>
              <a:off x="2208" y="3225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0507" name="Line 11"/>
            <p:cNvSpPr>
              <a:spLocks noChangeShapeType="1"/>
            </p:cNvSpPr>
            <p:nvPr/>
          </p:nvSpPr>
          <p:spPr bwMode="auto">
            <a:xfrm>
              <a:off x="4064" y="3230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0508" name="Line 12"/>
            <p:cNvSpPr>
              <a:spLocks noChangeShapeType="1"/>
            </p:cNvSpPr>
            <p:nvPr/>
          </p:nvSpPr>
          <p:spPr bwMode="auto">
            <a:xfrm>
              <a:off x="2736" y="3225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0509" name="Line 13"/>
            <p:cNvSpPr>
              <a:spLocks noChangeShapeType="1"/>
            </p:cNvSpPr>
            <p:nvPr/>
          </p:nvSpPr>
          <p:spPr bwMode="auto">
            <a:xfrm>
              <a:off x="1872" y="3273"/>
              <a:ext cx="336" cy="0"/>
            </a:xfrm>
            <a:prstGeom prst="line">
              <a:avLst/>
            </a:prstGeom>
            <a:noFill/>
            <a:ln w="57150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0510" name="Line 14"/>
            <p:cNvSpPr>
              <a:spLocks noChangeShapeType="1"/>
            </p:cNvSpPr>
            <p:nvPr/>
          </p:nvSpPr>
          <p:spPr bwMode="auto">
            <a:xfrm flipV="1">
              <a:off x="2208" y="2265"/>
              <a:ext cx="528" cy="1008"/>
            </a:xfrm>
            <a:prstGeom prst="line">
              <a:avLst/>
            </a:prstGeom>
            <a:noFill/>
            <a:ln w="57150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0511" name="Line 15"/>
            <p:cNvSpPr>
              <a:spLocks noChangeShapeType="1"/>
            </p:cNvSpPr>
            <p:nvPr/>
          </p:nvSpPr>
          <p:spPr bwMode="auto">
            <a:xfrm>
              <a:off x="2736" y="2265"/>
              <a:ext cx="432" cy="0"/>
            </a:xfrm>
            <a:prstGeom prst="line">
              <a:avLst/>
            </a:prstGeom>
            <a:noFill/>
            <a:ln w="57150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0512" name="Line 16"/>
            <p:cNvSpPr>
              <a:spLocks noChangeShapeType="1"/>
            </p:cNvSpPr>
            <p:nvPr/>
          </p:nvSpPr>
          <p:spPr bwMode="auto">
            <a:xfrm>
              <a:off x="3168" y="2265"/>
              <a:ext cx="528" cy="1008"/>
            </a:xfrm>
            <a:prstGeom prst="line">
              <a:avLst/>
            </a:prstGeom>
            <a:noFill/>
            <a:ln w="57150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0513" name="Line 17"/>
            <p:cNvSpPr>
              <a:spLocks noChangeShapeType="1"/>
            </p:cNvSpPr>
            <p:nvPr/>
          </p:nvSpPr>
          <p:spPr bwMode="auto">
            <a:xfrm>
              <a:off x="3696" y="3273"/>
              <a:ext cx="336" cy="0"/>
            </a:xfrm>
            <a:prstGeom prst="line">
              <a:avLst/>
            </a:prstGeom>
            <a:noFill/>
            <a:ln w="57150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0514" name="Line 18"/>
            <p:cNvSpPr>
              <a:spLocks noChangeShapeType="1"/>
            </p:cNvSpPr>
            <p:nvPr/>
          </p:nvSpPr>
          <p:spPr bwMode="auto">
            <a:xfrm>
              <a:off x="2736" y="2265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0515" name="Line 19"/>
            <p:cNvSpPr>
              <a:spLocks noChangeShapeType="1"/>
            </p:cNvSpPr>
            <p:nvPr/>
          </p:nvSpPr>
          <p:spPr bwMode="auto">
            <a:xfrm>
              <a:off x="3168" y="2265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0516" name="Line 20"/>
            <p:cNvSpPr>
              <a:spLocks noChangeShapeType="1"/>
            </p:cNvSpPr>
            <p:nvPr/>
          </p:nvSpPr>
          <p:spPr bwMode="auto">
            <a:xfrm>
              <a:off x="3168" y="3225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0517" name="Line 21"/>
            <p:cNvSpPr>
              <a:spLocks noChangeShapeType="1"/>
            </p:cNvSpPr>
            <p:nvPr/>
          </p:nvSpPr>
          <p:spPr bwMode="auto">
            <a:xfrm>
              <a:off x="3696" y="3225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0518" name="Line 22"/>
            <p:cNvSpPr>
              <a:spLocks noChangeShapeType="1"/>
            </p:cNvSpPr>
            <p:nvPr/>
          </p:nvSpPr>
          <p:spPr bwMode="auto">
            <a:xfrm flipH="1">
              <a:off x="1872" y="2265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0519" name="Text Box 23"/>
            <p:cNvSpPr txBox="1">
              <a:spLocks noChangeArrowheads="1"/>
            </p:cNvSpPr>
            <p:nvPr/>
          </p:nvSpPr>
          <p:spPr bwMode="auto">
            <a:xfrm>
              <a:off x="4176" y="3274"/>
              <a:ext cx="186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endParaRPr lang="pt-BR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INTRODUÇÃO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09800"/>
            <a:ext cx="8686800" cy="4114800"/>
          </a:xfrm>
        </p:spPr>
        <p:txBody>
          <a:bodyPr/>
          <a:lstStyle/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pt-BR" altLang="pt-BR" b="1" dirty="0">
                <a:solidFill>
                  <a:srgbClr val="CC0066"/>
                </a:solidFill>
              </a:rPr>
              <a:t>Serve de base para o raciocínio aproximado (“</a:t>
            </a:r>
            <a:r>
              <a:rPr lang="pt-BR" altLang="pt-BR" b="1" dirty="0" err="1">
                <a:solidFill>
                  <a:srgbClr val="CC0066"/>
                </a:solidFill>
              </a:rPr>
              <a:t>approximate</a:t>
            </a:r>
            <a:r>
              <a:rPr lang="pt-BR" altLang="pt-BR" b="1" dirty="0">
                <a:solidFill>
                  <a:srgbClr val="CC0066"/>
                </a:solidFill>
              </a:rPr>
              <a:t> </a:t>
            </a:r>
            <a:r>
              <a:rPr lang="pt-BR" altLang="pt-BR" b="1" dirty="0" err="1">
                <a:solidFill>
                  <a:srgbClr val="CC0066"/>
                </a:solidFill>
              </a:rPr>
              <a:t>reasoning</a:t>
            </a:r>
            <a:r>
              <a:rPr lang="pt-BR" altLang="pt-BR" b="1" dirty="0">
                <a:solidFill>
                  <a:srgbClr val="CC0066"/>
                </a:solidFill>
              </a:rPr>
              <a:t>”)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n"/>
            </a:pPr>
            <a:r>
              <a:rPr lang="pt-BR" altLang="pt-BR" b="1" dirty="0">
                <a:solidFill>
                  <a:srgbClr val="CC0066"/>
                </a:solidFill>
              </a:rPr>
              <a:t>fornece o ferramental matemático para o tratamento de informações de caráter impreciso ou vago</a:t>
            </a:r>
          </a:p>
        </p:txBody>
      </p:sp>
      <p:sp>
        <p:nvSpPr>
          <p:cNvPr id="412676" name="Rectangle 4"/>
          <p:cNvSpPr>
            <a:spLocks noChangeArrowheads="1"/>
          </p:cNvSpPr>
          <p:nvPr/>
        </p:nvSpPr>
        <p:spPr bwMode="auto">
          <a:xfrm>
            <a:off x="838200" y="762000"/>
            <a:ext cx="7772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anchor="ctr">
            <a:flatTx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pt-BR" sz="4400" i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INTRODUÇÃO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Funções de Pertinência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9144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pt-BR" sz="28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Triangular</a:t>
            </a:r>
            <a:r>
              <a:rPr lang="pt-BR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pt-BR" sz="2400" b="1"/>
              <a:t>(caso particular de Trapezoidal)</a:t>
            </a:r>
            <a:endParaRPr lang="pt-BR" sz="2400" b="1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pt-BR" sz="2400" b="1" i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			</a:t>
            </a:r>
          </a:p>
        </p:txBody>
      </p:sp>
      <p:grpSp>
        <p:nvGrpSpPr>
          <p:cNvPr id="50180" name="Group 4"/>
          <p:cNvGrpSpPr>
            <a:grpSpLocks/>
          </p:cNvGrpSpPr>
          <p:nvPr/>
        </p:nvGrpSpPr>
        <p:grpSpPr bwMode="auto">
          <a:xfrm>
            <a:off x="2438400" y="3289300"/>
            <a:ext cx="4800600" cy="2578100"/>
            <a:chOff x="1536" y="1968"/>
            <a:chExt cx="3024" cy="1624"/>
          </a:xfrm>
        </p:grpSpPr>
        <p:sp>
          <p:nvSpPr>
            <p:cNvPr id="491525" name="Rectangle 5"/>
            <p:cNvSpPr>
              <a:spLocks noChangeArrowheads="1"/>
            </p:cNvSpPr>
            <p:nvPr/>
          </p:nvSpPr>
          <p:spPr bwMode="auto">
            <a:xfrm>
              <a:off x="1536" y="1968"/>
              <a:ext cx="3024" cy="1609"/>
            </a:xfrm>
            <a:prstGeom prst="rect">
              <a:avLst/>
            </a:prstGeom>
            <a:solidFill>
              <a:srgbClr val="FFCC99">
                <a:alpha val="5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1526" name="Text Box 6"/>
            <p:cNvSpPr txBox="1">
              <a:spLocks noChangeArrowheads="1"/>
            </p:cNvSpPr>
            <p:nvPr/>
          </p:nvSpPr>
          <p:spPr bwMode="auto">
            <a:xfrm>
              <a:off x="1548" y="2057"/>
              <a:ext cx="401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 (x)</a:t>
              </a:r>
              <a:endParaRPr lang="pt-BR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91527" name="Line 7"/>
            <p:cNvSpPr>
              <a:spLocks noChangeShapeType="1"/>
            </p:cNvSpPr>
            <p:nvPr/>
          </p:nvSpPr>
          <p:spPr bwMode="auto">
            <a:xfrm flipV="1">
              <a:off x="1973" y="2102"/>
              <a:ext cx="0" cy="13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1528" name="Line 8"/>
            <p:cNvSpPr>
              <a:spLocks noChangeShapeType="1"/>
            </p:cNvSpPr>
            <p:nvPr/>
          </p:nvSpPr>
          <p:spPr bwMode="auto">
            <a:xfrm>
              <a:off x="1875" y="3361"/>
              <a:ext cx="25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1529" name="Text Box 9"/>
            <p:cNvSpPr txBox="1">
              <a:spLocks noChangeArrowheads="1"/>
            </p:cNvSpPr>
            <p:nvPr/>
          </p:nvSpPr>
          <p:spPr bwMode="auto">
            <a:xfrm>
              <a:off x="1680" y="2277"/>
              <a:ext cx="31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 i="0">
                  <a:solidFill>
                    <a:schemeClr val="tx1"/>
                  </a:solidFill>
                </a:rPr>
                <a:t>1.0</a:t>
              </a: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91530" name="Line 10"/>
            <p:cNvSpPr>
              <a:spLocks noChangeShapeType="1"/>
            </p:cNvSpPr>
            <p:nvPr/>
          </p:nvSpPr>
          <p:spPr bwMode="auto">
            <a:xfrm>
              <a:off x="2304" y="3321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1531" name="Line 11"/>
            <p:cNvSpPr>
              <a:spLocks noChangeShapeType="1"/>
            </p:cNvSpPr>
            <p:nvPr/>
          </p:nvSpPr>
          <p:spPr bwMode="auto">
            <a:xfrm>
              <a:off x="4160" y="3326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1532" name="Line 12"/>
            <p:cNvSpPr>
              <a:spLocks noChangeShapeType="1"/>
            </p:cNvSpPr>
            <p:nvPr/>
          </p:nvSpPr>
          <p:spPr bwMode="auto">
            <a:xfrm>
              <a:off x="3024" y="3321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1533" name="Line 13"/>
            <p:cNvSpPr>
              <a:spLocks noChangeShapeType="1"/>
            </p:cNvSpPr>
            <p:nvPr/>
          </p:nvSpPr>
          <p:spPr bwMode="auto">
            <a:xfrm>
              <a:off x="1968" y="3369"/>
              <a:ext cx="336" cy="0"/>
            </a:xfrm>
            <a:prstGeom prst="line">
              <a:avLst/>
            </a:prstGeom>
            <a:noFill/>
            <a:ln w="57150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1534" name="Line 14"/>
            <p:cNvSpPr>
              <a:spLocks noChangeShapeType="1"/>
            </p:cNvSpPr>
            <p:nvPr/>
          </p:nvSpPr>
          <p:spPr bwMode="auto">
            <a:xfrm flipV="1">
              <a:off x="2304" y="2361"/>
              <a:ext cx="720" cy="1008"/>
            </a:xfrm>
            <a:prstGeom prst="line">
              <a:avLst/>
            </a:prstGeom>
            <a:noFill/>
            <a:ln w="57150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1535" name="Line 15"/>
            <p:cNvSpPr>
              <a:spLocks noChangeShapeType="1"/>
            </p:cNvSpPr>
            <p:nvPr/>
          </p:nvSpPr>
          <p:spPr bwMode="auto">
            <a:xfrm>
              <a:off x="3024" y="2361"/>
              <a:ext cx="768" cy="1008"/>
            </a:xfrm>
            <a:prstGeom prst="line">
              <a:avLst/>
            </a:prstGeom>
            <a:noFill/>
            <a:ln w="57150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1536" name="Line 16"/>
            <p:cNvSpPr>
              <a:spLocks noChangeShapeType="1"/>
            </p:cNvSpPr>
            <p:nvPr/>
          </p:nvSpPr>
          <p:spPr bwMode="auto">
            <a:xfrm>
              <a:off x="3792" y="3369"/>
              <a:ext cx="336" cy="0"/>
            </a:xfrm>
            <a:prstGeom prst="line">
              <a:avLst/>
            </a:prstGeom>
            <a:noFill/>
            <a:ln w="57150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1537" name="Line 17"/>
            <p:cNvSpPr>
              <a:spLocks noChangeShapeType="1"/>
            </p:cNvSpPr>
            <p:nvPr/>
          </p:nvSpPr>
          <p:spPr bwMode="auto">
            <a:xfrm>
              <a:off x="3024" y="2361"/>
              <a:ext cx="0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1538" name="Line 18"/>
            <p:cNvSpPr>
              <a:spLocks noChangeShapeType="1"/>
            </p:cNvSpPr>
            <p:nvPr/>
          </p:nvSpPr>
          <p:spPr bwMode="auto">
            <a:xfrm>
              <a:off x="3792" y="3321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1539" name="Line 19"/>
            <p:cNvSpPr>
              <a:spLocks noChangeShapeType="1"/>
            </p:cNvSpPr>
            <p:nvPr/>
          </p:nvSpPr>
          <p:spPr bwMode="auto">
            <a:xfrm flipH="1">
              <a:off x="1968" y="2361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1540" name="Text Box 20"/>
            <p:cNvSpPr txBox="1">
              <a:spLocks noChangeArrowheads="1"/>
            </p:cNvSpPr>
            <p:nvPr/>
          </p:nvSpPr>
          <p:spPr bwMode="auto">
            <a:xfrm>
              <a:off x="4272" y="3361"/>
              <a:ext cx="186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endParaRPr lang="pt-BR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Funções de Pertinência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pt-BR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Formato S</a:t>
            </a:r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2133600" y="2971800"/>
            <a:ext cx="4800600" cy="2606675"/>
            <a:chOff x="1296" y="2679"/>
            <a:chExt cx="3024" cy="1642"/>
          </a:xfrm>
        </p:grpSpPr>
        <p:sp>
          <p:nvSpPr>
            <p:cNvPr id="492549" name="Rectangle 5"/>
            <p:cNvSpPr>
              <a:spLocks noChangeArrowheads="1"/>
            </p:cNvSpPr>
            <p:nvPr/>
          </p:nvSpPr>
          <p:spPr bwMode="auto">
            <a:xfrm>
              <a:off x="1296" y="2679"/>
              <a:ext cx="3024" cy="1609"/>
            </a:xfrm>
            <a:prstGeom prst="rect">
              <a:avLst/>
            </a:prstGeom>
            <a:solidFill>
              <a:srgbClr val="FFCC99">
                <a:alpha val="5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2550" name="Text Box 6"/>
            <p:cNvSpPr txBox="1">
              <a:spLocks noChangeArrowheads="1"/>
            </p:cNvSpPr>
            <p:nvPr/>
          </p:nvSpPr>
          <p:spPr bwMode="auto">
            <a:xfrm>
              <a:off x="1308" y="2768"/>
              <a:ext cx="401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 (x</a:t>
              </a:r>
              <a:r>
                <a:rPr lang="pt-BR" i="0">
                  <a:solidFill>
                    <a:schemeClr val="tx1"/>
                  </a:solidFill>
                  <a:sym typeface="Symbol" pitchFamily="18" charset="2"/>
                </a:rPr>
                <a:t>)</a:t>
              </a:r>
              <a:endParaRPr lang="pt-BR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92551" name="Line 7"/>
            <p:cNvSpPr>
              <a:spLocks noChangeShapeType="1"/>
            </p:cNvSpPr>
            <p:nvPr/>
          </p:nvSpPr>
          <p:spPr bwMode="auto">
            <a:xfrm flipV="1">
              <a:off x="1733" y="2813"/>
              <a:ext cx="0" cy="13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2552" name="Line 8"/>
            <p:cNvSpPr>
              <a:spLocks noChangeShapeType="1"/>
            </p:cNvSpPr>
            <p:nvPr/>
          </p:nvSpPr>
          <p:spPr bwMode="auto">
            <a:xfrm>
              <a:off x="1635" y="4072"/>
              <a:ext cx="25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2553" name="Freeform 9"/>
            <p:cNvSpPr>
              <a:spLocks/>
            </p:cNvSpPr>
            <p:nvPr/>
          </p:nvSpPr>
          <p:spPr bwMode="auto">
            <a:xfrm>
              <a:off x="1929" y="3058"/>
              <a:ext cx="2003" cy="1014"/>
            </a:xfrm>
            <a:custGeom>
              <a:avLst/>
              <a:gdLst/>
              <a:ahLst/>
              <a:cxnLst>
                <a:cxn ang="0">
                  <a:pos x="0" y="1392"/>
                </a:cxn>
                <a:cxn ang="0">
                  <a:pos x="480" y="1104"/>
                </a:cxn>
                <a:cxn ang="0">
                  <a:pos x="816" y="672"/>
                </a:cxn>
                <a:cxn ang="0">
                  <a:pos x="1152" y="288"/>
                </a:cxn>
                <a:cxn ang="0">
                  <a:pos x="1632" y="48"/>
                </a:cxn>
                <a:cxn ang="0">
                  <a:pos x="1968" y="0"/>
                </a:cxn>
              </a:cxnLst>
              <a:rect l="0" t="0" r="r" b="b"/>
              <a:pathLst>
                <a:path w="1968" h="1392">
                  <a:moveTo>
                    <a:pt x="0" y="1392"/>
                  </a:moveTo>
                  <a:cubicBezTo>
                    <a:pt x="172" y="1308"/>
                    <a:pt x="344" y="1224"/>
                    <a:pt x="480" y="1104"/>
                  </a:cubicBezTo>
                  <a:cubicBezTo>
                    <a:pt x="616" y="984"/>
                    <a:pt x="704" y="808"/>
                    <a:pt x="816" y="672"/>
                  </a:cubicBezTo>
                  <a:cubicBezTo>
                    <a:pt x="928" y="536"/>
                    <a:pt x="1016" y="392"/>
                    <a:pt x="1152" y="288"/>
                  </a:cubicBezTo>
                  <a:cubicBezTo>
                    <a:pt x="1288" y="184"/>
                    <a:pt x="1496" y="96"/>
                    <a:pt x="1632" y="48"/>
                  </a:cubicBezTo>
                  <a:cubicBezTo>
                    <a:pt x="1768" y="0"/>
                    <a:pt x="1920" y="8"/>
                    <a:pt x="1968" y="0"/>
                  </a:cubicBezTo>
                </a:path>
              </a:pathLst>
            </a:custGeom>
            <a:noFill/>
            <a:ln w="57150" cap="flat" cmpd="sng">
              <a:solidFill>
                <a:srgbClr val="CC6600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2554" name="Line 10"/>
            <p:cNvSpPr>
              <a:spLocks noChangeShapeType="1"/>
            </p:cNvSpPr>
            <p:nvPr/>
          </p:nvSpPr>
          <p:spPr bwMode="auto">
            <a:xfrm flipH="1">
              <a:off x="1733" y="3058"/>
              <a:ext cx="21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2555" name="Line 11"/>
            <p:cNvSpPr>
              <a:spLocks noChangeShapeType="1"/>
            </p:cNvSpPr>
            <p:nvPr/>
          </p:nvSpPr>
          <p:spPr bwMode="auto">
            <a:xfrm>
              <a:off x="3932" y="3058"/>
              <a:ext cx="0" cy="10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2556" name="Text Box 12"/>
            <p:cNvSpPr txBox="1">
              <a:spLocks noChangeArrowheads="1"/>
            </p:cNvSpPr>
            <p:nvPr/>
          </p:nvSpPr>
          <p:spPr bwMode="auto">
            <a:xfrm>
              <a:off x="1440" y="2988"/>
              <a:ext cx="31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 i="0">
                  <a:solidFill>
                    <a:schemeClr val="tx1"/>
                  </a:solidFill>
                </a:rPr>
                <a:t>1.0</a:t>
              </a: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92557" name="Line 13"/>
            <p:cNvSpPr>
              <a:spLocks noChangeShapeType="1"/>
            </p:cNvSpPr>
            <p:nvPr/>
          </p:nvSpPr>
          <p:spPr bwMode="auto">
            <a:xfrm>
              <a:off x="1929" y="4037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2558" name="Line 14"/>
            <p:cNvSpPr>
              <a:spLocks noChangeShapeType="1"/>
            </p:cNvSpPr>
            <p:nvPr/>
          </p:nvSpPr>
          <p:spPr bwMode="auto">
            <a:xfrm>
              <a:off x="3920" y="4037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2559" name="Line 15"/>
            <p:cNvSpPr>
              <a:spLocks noChangeShapeType="1"/>
            </p:cNvSpPr>
            <p:nvPr/>
          </p:nvSpPr>
          <p:spPr bwMode="auto">
            <a:xfrm>
              <a:off x="2796" y="4037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2560" name="Text Box 16"/>
            <p:cNvSpPr txBox="1">
              <a:spLocks noChangeArrowheads="1"/>
            </p:cNvSpPr>
            <p:nvPr/>
          </p:nvSpPr>
          <p:spPr bwMode="auto">
            <a:xfrm>
              <a:off x="1806" y="4072"/>
              <a:ext cx="11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92561" name="Text Box 17"/>
            <p:cNvSpPr txBox="1">
              <a:spLocks noChangeArrowheads="1"/>
            </p:cNvSpPr>
            <p:nvPr/>
          </p:nvSpPr>
          <p:spPr bwMode="auto">
            <a:xfrm>
              <a:off x="3822" y="4072"/>
              <a:ext cx="11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92562" name="Text Box 18"/>
            <p:cNvSpPr txBox="1">
              <a:spLocks noChangeArrowheads="1"/>
            </p:cNvSpPr>
            <p:nvPr/>
          </p:nvSpPr>
          <p:spPr bwMode="auto">
            <a:xfrm>
              <a:off x="4032" y="4090"/>
              <a:ext cx="186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endParaRPr lang="pt-BR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Funções de Pertinência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458200" cy="762000"/>
          </a:xfrm>
        </p:spPr>
        <p:txBody>
          <a:bodyPr/>
          <a:lstStyle/>
          <a:p>
            <a:pPr>
              <a:defRPr/>
            </a:pPr>
            <a:r>
              <a:rPr lang="pt-BR" sz="28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Gaussiana</a:t>
            </a:r>
            <a:r>
              <a:rPr lang="pt-BR" b="1">
                <a:solidFill>
                  <a:schemeClr val="tx1"/>
                </a:solidFill>
              </a:rPr>
              <a:t> 	</a:t>
            </a:r>
            <a:endParaRPr lang="pt-BR" sz="2400" b="1" i="1" u="sng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52228" name="Group 4"/>
          <p:cNvGrpSpPr>
            <a:grpSpLocks/>
          </p:cNvGrpSpPr>
          <p:nvPr/>
        </p:nvGrpSpPr>
        <p:grpSpPr bwMode="auto">
          <a:xfrm>
            <a:off x="2514600" y="2743200"/>
            <a:ext cx="4419600" cy="3171825"/>
            <a:chOff x="480" y="1968"/>
            <a:chExt cx="2784" cy="2181"/>
          </a:xfrm>
        </p:grpSpPr>
        <p:sp>
          <p:nvSpPr>
            <p:cNvPr id="493573" name="Rectangle 5"/>
            <p:cNvSpPr>
              <a:spLocks noChangeArrowheads="1"/>
            </p:cNvSpPr>
            <p:nvPr/>
          </p:nvSpPr>
          <p:spPr bwMode="auto">
            <a:xfrm>
              <a:off x="480" y="1968"/>
              <a:ext cx="2784" cy="2041"/>
            </a:xfrm>
            <a:prstGeom prst="rect">
              <a:avLst/>
            </a:prstGeom>
            <a:solidFill>
              <a:srgbClr val="FFCC99">
                <a:alpha val="5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3574" name="Text Box 6"/>
            <p:cNvSpPr txBox="1">
              <a:spLocks noChangeArrowheads="1"/>
            </p:cNvSpPr>
            <p:nvPr/>
          </p:nvSpPr>
          <p:spPr bwMode="auto">
            <a:xfrm>
              <a:off x="528" y="2064"/>
              <a:ext cx="401" cy="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 (x)</a:t>
              </a:r>
              <a:endParaRPr lang="pt-BR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93575" name="Line 7"/>
            <p:cNvSpPr>
              <a:spLocks noChangeShapeType="1"/>
            </p:cNvSpPr>
            <p:nvPr/>
          </p:nvSpPr>
          <p:spPr bwMode="auto">
            <a:xfrm>
              <a:off x="792" y="3793"/>
              <a:ext cx="233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3576" name="Line 8"/>
            <p:cNvSpPr>
              <a:spLocks noChangeShapeType="1"/>
            </p:cNvSpPr>
            <p:nvPr/>
          </p:nvSpPr>
          <p:spPr bwMode="auto">
            <a:xfrm>
              <a:off x="1912" y="3744"/>
              <a:ext cx="0" cy="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3577" name="Text Box 9"/>
            <p:cNvSpPr txBox="1">
              <a:spLocks noChangeArrowheads="1"/>
            </p:cNvSpPr>
            <p:nvPr/>
          </p:nvSpPr>
          <p:spPr bwMode="auto">
            <a:xfrm>
              <a:off x="2794" y="3897"/>
              <a:ext cx="114" cy="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  <a:defRPr/>
              </a:pPr>
              <a:endParaRPr lang="pt-BR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93578" name="Line 10"/>
            <p:cNvSpPr>
              <a:spLocks noChangeShapeType="1"/>
            </p:cNvSpPr>
            <p:nvPr/>
          </p:nvSpPr>
          <p:spPr bwMode="auto">
            <a:xfrm>
              <a:off x="1876" y="2160"/>
              <a:ext cx="0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3579" name="Line 11"/>
            <p:cNvSpPr>
              <a:spLocks noChangeShapeType="1"/>
            </p:cNvSpPr>
            <p:nvPr/>
          </p:nvSpPr>
          <p:spPr bwMode="auto">
            <a:xfrm flipV="1">
              <a:off x="904" y="2064"/>
              <a:ext cx="0" cy="18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3580" name="Freeform 12"/>
            <p:cNvSpPr>
              <a:spLocks/>
            </p:cNvSpPr>
            <p:nvPr/>
          </p:nvSpPr>
          <p:spPr bwMode="auto">
            <a:xfrm>
              <a:off x="864" y="2152"/>
              <a:ext cx="1920" cy="1640"/>
            </a:xfrm>
            <a:custGeom>
              <a:avLst/>
              <a:gdLst/>
              <a:ahLst/>
              <a:cxnLst>
                <a:cxn ang="0">
                  <a:pos x="0" y="1592"/>
                </a:cxn>
                <a:cxn ang="0">
                  <a:pos x="576" y="1256"/>
                </a:cxn>
                <a:cxn ang="0">
                  <a:pos x="1008" y="8"/>
                </a:cxn>
                <a:cxn ang="0">
                  <a:pos x="1488" y="1208"/>
                </a:cxn>
                <a:cxn ang="0">
                  <a:pos x="1920" y="1640"/>
                </a:cxn>
              </a:cxnLst>
              <a:rect l="0" t="0" r="r" b="b"/>
              <a:pathLst>
                <a:path w="1920" h="1640">
                  <a:moveTo>
                    <a:pt x="0" y="1592"/>
                  </a:moveTo>
                  <a:cubicBezTo>
                    <a:pt x="204" y="1556"/>
                    <a:pt x="408" y="1520"/>
                    <a:pt x="576" y="1256"/>
                  </a:cubicBezTo>
                  <a:cubicBezTo>
                    <a:pt x="744" y="992"/>
                    <a:pt x="856" y="16"/>
                    <a:pt x="1008" y="8"/>
                  </a:cubicBezTo>
                  <a:cubicBezTo>
                    <a:pt x="1160" y="0"/>
                    <a:pt x="1336" y="936"/>
                    <a:pt x="1488" y="1208"/>
                  </a:cubicBezTo>
                  <a:cubicBezTo>
                    <a:pt x="1640" y="1480"/>
                    <a:pt x="1848" y="1576"/>
                    <a:pt x="1920" y="1640"/>
                  </a:cubicBezTo>
                </a:path>
              </a:pathLst>
            </a:custGeom>
            <a:noFill/>
            <a:ln w="57150" cap="flat" cmpd="sng">
              <a:solidFill>
                <a:srgbClr val="CC6600"/>
              </a:solidFill>
              <a:prstDash val="solid"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3581" name="Text Box 13"/>
            <p:cNvSpPr txBox="1">
              <a:spLocks noChangeArrowheads="1"/>
            </p:cNvSpPr>
            <p:nvPr/>
          </p:nvSpPr>
          <p:spPr bwMode="auto">
            <a:xfrm>
              <a:off x="2928" y="3793"/>
              <a:ext cx="186" cy="2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pt-BR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x</a:t>
              </a:r>
              <a:endParaRPr lang="pt-BR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Definições e operações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458200" cy="685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Conjunto Vazio</a:t>
            </a:r>
            <a:endParaRPr lang="pt-BR" sz="2400" b="1" u="sng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53252" name="Object 16"/>
          <p:cNvGraphicFramePr>
            <a:graphicFrameLocks noChangeAspect="1"/>
          </p:cNvGraphicFramePr>
          <p:nvPr/>
        </p:nvGraphicFramePr>
        <p:xfrm>
          <a:off x="990600" y="2657475"/>
          <a:ext cx="75930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ção" r:id="rId3" imgW="2997200" imgH="215900" progId="Equation.3">
                  <p:embed/>
                </p:oleObj>
              </mc:Choice>
              <mc:Fallback>
                <p:oleObj name="Equação" r:id="rId3" imgW="2997200" imgH="215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657475"/>
                        <a:ext cx="759301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77" name="Rectangle 17"/>
          <p:cNvSpPr>
            <a:spLocks noChangeArrowheads="1"/>
          </p:cNvSpPr>
          <p:nvPr/>
        </p:nvSpPr>
        <p:spPr bwMode="auto">
          <a:xfrm>
            <a:off x="685800" y="38100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None/>
              <a:defRPr/>
            </a:pPr>
            <a:r>
              <a:rPr lang="pt-BR" sz="2800" i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Complemento</a:t>
            </a:r>
            <a:endParaRPr lang="pt-BR" sz="2400" i="0" u="sng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53254" name="Object 18"/>
          <p:cNvGraphicFramePr>
            <a:graphicFrameLocks noChangeAspect="1"/>
          </p:cNvGraphicFramePr>
          <p:nvPr/>
        </p:nvGraphicFramePr>
        <p:xfrm>
          <a:off x="2286000" y="4486275"/>
          <a:ext cx="46958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ção" r:id="rId5" imgW="1853396" imgH="215806" progId="Equation.3">
                  <p:embed/>
                </p:oleObj>
              </mc:Choice>
              <mc:Fallback>
                <p:oleObj name="Equação" r:id="rId5" imgW="1853396" imgH="21580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486275"/>
                        <a:ext cx="46958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Definições e operações</a:t>
            </a:r>
          </a:p>
        </p:txBody>
      </p:sp>
      <p:sp>
        <p:nvSpPr>
          <p:cNvPr id="502791" name="Rectangle 7"/>
          <p:cNvSpPr>
            <a:spLocks noChangeArrowheads="1"/>
          </p:cNvSpPr>
          <p:nvPr/>
        </p:nvSpPr>
        <p:spPr bwMode="auto">
          <a:xfrm>
            <a:off x="381000" y="20574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None/>
              <a:defRPr/>
            </a:pPr>
            <a:r>
              <a:rPr lang="pt-BR" sz="2800" i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Conjuntos iguais</a:t>
            </a:r>
            <a:endParaRPr lang="pt-BR" sz="2400" i="0" u="sng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54276" name="Object 0"/>
          <p:cNvGraphicFramePr>
            <a:graphicFrameLocks noChangeAspect="1"/>
          </p:cNvGraphicFramePr>
          <p:nvPr/>
        </p:nvGraphicFramePr>
        <p:xfrm>
          <a:off x="304800" y="2819400"/>
          <a:ext cx="83312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ção" r:id="rId3" imgW="3289300" imgH="215900" progId="Equation.3">
                  <p:embed/>
                </p:oleObj>
              </mc:Choice>
              <mc:Fallback>
                <p:oleObj name="Equação" r:id="rId3" imgW="3289300" imgH="2159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19400"/>
                        <a:ext cx="83312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794" name="Rectangle 10"/>
          <p:cNvSpPr>
            <a:spLocks noChangeArrowheads="1"/>
          </p:cNvSpPr>
          <p:nvPr/>
        </p:nvSpPr>
        <p:spPr bwMode="auto">
          <a:xfrm>
            <a:off x="381000" y="38862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None/>
              <a:defRPr/>
            </a:pPr>
            <a:r>
              <a:rPr lang="pt-BR" sz="2800" i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 subconjunto de B</a:t>
            </a:r>
            <a:endParaRPr lang="pt-BR" sz="2400" i="0" u="sng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54278" name="Object 1"/>
          <p:cNvGraphicFramePr>
            <a:graphicFrameLocks noChangeAspect="1"/>
          </p:cNvGraphicFramePr>
          <p:nvPr/>
        </p:nvGraphicFramePr>
        <p:xfrm>
          <a:off x="1676400" y="4800600"/>
          <a:ext cx="59817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ção" r:id="rId5" imgW="2362200" imgH="215900" progId="Equation.3">
                  <p:embed/>
                </p:oleObj>
              </mc:Choice>
              <mc:Fallback>
                <p:oleObj name="Equação" r:id="rId5" imgW="2362200" imgH="2159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800600"/>
                        <a:ext cx="59817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8820150" cy="801687"/>
          </a:xfrm>
        </p:spPr>
        <p:txBody>
          <a:bodyPr/>
          <a:lstStyle/>
          <a:p>
            <a:pPr>
              <a:defRPr/>
            </a:pPr>
            <a:r>
              <a:rPr lang="pt-BR"/>
              <a:t>Definições e Operações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0" y="9906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8191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r>
              <a:rPr lang="pt-BR" altLang="pt-BR" sz="2800"/>
              <a:t>Conjuntos </a:t>
            </a:r>
            <a:r>
              <a:rPr lang="pt-BR" altLang="pt-BR" sz="2800">
                <a:solidFill>
                  <a:srgbClr val="CC0000"/>
                </a:solidFill>
              </a:rPr>
              <a:t>ordinários (crisp)</a:t>
            </a:r>
            <a:r>
              <a:rPr lang="pt-BR" altLang="pt-BR" sz="2800"/>
              <a:t>       exemplo:</a:t>
            </a:r>
          </a:p>
          <a:p>
            <a:pPr lvl="1">
              <a:buFontTx/>
              <a:buNone/>
            </a:pPr>
            <a:r>
              <a:rPr lang="pt-BR" altLang="pt-BR" sz="2400"/>
              <a:t>X</a:t>
            </a:r>
            <a:r>
              <a:rPr lang="pt-BR" altLang="pt-BR" sz="2400" i="0"/>
              <a:t> = {1,2,...20}</a:t>
            </a:r>
          </a:p>
          <a:p>
            <a:pPr lvl="1"/>
            <a:endParaRPr lang="pt-BR" altLang="pt-BR" i="0"/>
          </a:p>
          <a:p>
            <a:pPr lvl="1"/>
            <a:endParaRPr lang="pt-BR" altLang="pt-BR" i="0"/>
          </a:p>
        </p:txBody>
      </p:sp>
      <p:sp>
        <p:nvSpPr>
          <p:cNvPr id="814084" name="Oval 4"/>
          <p:cNvSpPr>
            <a:spLocks noChangeArrowheads="1"/>
          </p:cNvSpPr>
          <p:nvPr/>
        </p:nvSpPr>
        <p:spPr bwMode="auto">
          <a:xfrm>
            <a:off x="3886200" y="2212975"/>
            <a:ext cx="1143000" cy="1143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4085" name="Oval 5"/>
          <p:cNvSpPr>
            <a:spLocks noChangeArrowheads="1"/>
          </p:cNvSpPr>
          <p:nvPr/>
        </p:nvSpPr>
        <p:spPr bwMode="auto">
          <a:xfrm>
            <a:off x="4267200" y="2212975"/>
            <a:ext cx="1143000" cy="1143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4086" name="Oval 6"/>
          <p:cNvSpPr>
            <a:spLocks noChangeArrowheads="1"/>
          </p:cNvSpPr>
          <p:nvPr/>
        </p:nvSpPr>
        <p:spPr bwMode="auto">
          <a:xfrm>
            <a:off x="6400800" y="4575175"/>
            <a:ext cx="1143000" cy="1143000"/>
          </a:xfrm>
          <a:prstGeom prst="ellipse">
            <a:avLst/>
          </a:prstGeom>
          <a:solidFill>
            <a:srgbClr val="46D046">
              <a:alpha val="50000"/>
            </a:srgb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4087" name="Oval 7"/>
          <p:cNvSpPr>
            <a:spLocks noChangeArrowheads="1"/>
          </p:cNvSpPr>
          <p:nvPr/>
        </p:nvSpPr>
        <p:spPr bwMode="auto">
          <a:xfrm>
            <a:off x="6019800" y="4575175"/>
            <a:ext cx="1143000" cy="1143000"/>
          </a:xfrm>
          <a:prstGeom prst="ellipse">
            <a:avLst/>
          </a:prstGeom>
          <a:solidFill>
            <a:srgbClr val="46D046">
              <a:alpha val="50000"/>
            </a:srgb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4088" name="Oval 8"/>
          <p:cNvSpPr>
            <a:spLocks noChangeArrowheads="1"/>
          </p:cNvSpPr>
          <p:nvPr/>
        </p:nvSpPr>
        <p:spPr bwMode="auto">
          <a:xfrm>
            <a:off x="4267200" y="4575175"/>
            <a:ext cx="1143000" cy="1143000"/>
          </a:xfrm>
          <a:prstGeom prst="ellipse">
            <a:avLst/>
          </a:prstGeom>
          <a:solidFill>
            <a:srgbClr val="46D046">
              <a:alpha val="50000"/>
            </a:srgb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4089" name="Oval 9"/>
          <p:cNvSpPr>
            <a:spLocks noChangeArrowheads="1"/>
          </p:cNvSpPr>
          <p:nvPr/>
        </p:nvSpPr>
        <p:spPr bwMode="auto">
          <a:xfrm>
            <a:off x="3886200" y="4575175"/>
            <a:ext cx="1143000" cy="1143000"/>
          </a:xfrm>
          <a:prstGeom prst="ellipse">
            <a:avLst/>
          </a:prstGeom>
          <a:solidFill>
            <a:srgbClr val="46D046">
              <a:alpha val="50000"/>
            </a:srgb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2057400" y="4575175"/>
            <a:ext cx="1143000" cy="1143000"/>
          </a:xfrm>
          <a:prstGeom prst="ellipse">
            <a:avLst/>
          </a:prstGeom>
          <a:solidFill>
            <a:srgbClr val="B4BD09">
              <a:alpha val="50195"/>
            </a:srgb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ctr">
              <a:lnSpc>
                <a:spcPct val="70000"/>
              </a:lnSpc>
              <a:buFontTx/>
              <a:buNone/>
            </a:pPr>
            <a:r>
              <a:rPr lang="pt-BR" altLang="pt-BR" sz="1600" i="0">
                <a:solidFill>
                  <a:schemeClr val="tx1"/>
                </a:solidFill>
              </a:rPr>
              <a:t> 2 4 6 8 9 </a:t>
            </a:r>
          </a:p>
          <a:p>
            <a:pPr algn="ctr">
              <a:lnSpc>
                <a:spcPct val="70000"/>
              </a:lnSpc>
              <a:buFontTx/>
              <a:buNone/>
            </a:pPr>
            <a:r>
              <a:rPr lang="pt-BR" altLang="pt-BR" sz="1600" i="0">
                <a:solidFill>
                  <a:schemeClr val="tx1"/>
                </a:solidFill>
              </a:rPr>
              <a:t>10 12 14 </a:t>
            </a:r>
          </a:p>
          <a:p>
            <a:pPr algn="ctr">
              <a:lnSpc>
                <a:spcPct val="70000"/>
              </a:lnSpc>
              <a:buFontTx/>
              <a:buNone/>
            </a:pPr>
            <a:r>
              <a:rPr lang="pt-BR" altLang="pt-BR" sz="1600" i="0">
                <a:solidFill>
                  <a:schemeClr val="tx1"/>
                </a:solidFill>
              </a:rPr>
              <a:t>15 16</a:t>
            </a:r>
          </a:p>
          <a:p>
            <a:pPr algn="ctr">
              <a:lnSpc>
                <a:spcPct val="70000"/>
              </a:lnSpc>
              <a:buFontTx/>
              <a:buNone/>
            </a:pPr>
            <a:r>
              <a:rPr lang="pt-BR" altLang="pt-BR" sz="1600" i="0">
                <a:solidFill>
                  <a:schemeClr val="tx1"/>
                </a:solidFill>
              </a:rPr>
              <a:t>18 19 20</a:t>
            </a:r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6019800" y="2974975"/>
            <a:ext cx="1143000" cy="1143000"/>
          </a:xfrm>
          <a:prstGeom prst="ellipse">
            <a:avLst/>
          </a:prstGeom>
          <a:solidFill>
            <a:srgbClr val="FFCC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pt-BR" altLang="pt-BR" sz="1800" i="0">
                <a:solidFill>
                  <a:schemeClr val="tx1"/>
                </a:solidFill>
              </a:rPr>
              <a:t>1 2 3 5 </a:t>
            </a:r>
          </a:p>
          <a:p>
            <a:pPr algn="ctr">
              <a:buFontTx/>
              <a:buNone/>
            </a:pPr>
            <a:r>
              <a:rPr lang="pt-BR" altLang="pt-BR" sz="1800" i="0">
                <a:solidFill>
                  <a:schemeClr val="tx1"/>
                </a:solidFill>
              </a:rPr>
              <a:t>8 13 20</a:t>
            </a:r>
            <a:endParaRPr lang="pt-BR" altLang="pt-BR" sz="1800">
              <a:solidFill>
                <a:schemeClr val="tx1"/>
              </a:solidFill>
            </a:endParaRPr>
          </a:p>
        </p:txBody>
      </p:sp>
      <p:sp>
        <p:nvSpPr>
          <p:cNvPr id="55308" name="Oval 12"/>
          <p:cNvSpPr>
            <a:spLocks noChangeArrowheads="1"/>
          </p:cNvSpPr>
          <p:nvPr/>
        </p:nvSpPr>
        <p:spPr bwMode="auto">
          <a:xfrm>
            <a:off x="2057400" y="2974975"/>
            <a:ext cx="1143000" cy="1143000"/>
          </a:xfrm>
          <a:prstGeom prst="ellipse">
            <a:avLst/>
          </a:prstGeom>
          <a:solidFill>
            <a:srgbClr val="FFCC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pt-BR" altLang="pt-BR" sz="1800" i="0">
                <a:solidFill>
                  <a:schemeClr val="tx1"/>
                </a:solidFill>
              </a:rPr>
              <a:t> 1 3 5 7 11 </a:t>
            </a:r>
          </a:p>
          <a:p>
            <a:pPr algn="ctr">
              <a:buFontTx/>
              <a:buNone/>
            </a:pPr>
            <a:r>
              <a:rPr lang="pt-BR" altLang="pt-BR" sz="1800" i="0">
                <a:solidFill>
                  <a:schemeClr val="tx1"/>
                </a:solidFill>
              </a:rPr>
              <a:t>13 17</a:t>
            </a:r>
          </a:p>
        </p:txBody>
      </p:sp>
      <p:sp>
        <p:nvSpPr>
          <p:cNvPr id="814093" name="Freeform 13"/>
          <p:cNvSpPr>
            <a:spLocks/>
          </p:cNvSpPr>
          <p:nvPr/>
        </p:nvSpPr>
        <p:spPr bwMode="auto">
          <a:xfrm>
            <a:off x="4262438" y="2244725"/>
            <a:ext cx="779462" cy="1077913"/>
          </a:xfrm>
          <a:custGeom>
            <a:avLst/>
            <a:gdLst/>
            <a:ahLst/>
            <a:cxnLst>
              <a:cxn ang="0">
                <a:pos x="243" y="652"/>
              </a:cxn>
              <a:cxn ang="0">
                <a:pos x="243" y="676"/>
              </a:cxn>
              <a:cxn ang="0">
                <a:pos x="171" y="646"/>
              </a:cxn>
              <a:cxn ang="0">
                <a:pos x="96" y="580"/>
              </a:cxn>
              <a:cxn ang="0">
                <a:pos x="36" y="496"/>
              </a:cxn>
              <a:cxn ang="0">
                <a:pos x="6" y="391"/>
              </a:cxn>
              <a:cxn ang="0">
                <a:pos x="3" y="313"/>
              </a:cxn>
              <a:cxn ang="0">
                <a:pos x="24" y="235"/>
              </a:cxn>
              <a:cxn ang="0">
                <a:pos x="69" y="136"/>
              </a:cxn>
              <a:cxn ang="0">
                <a:pos x="111" y="94"/>
              </a:cxn>
              <a:cxn ang="0">
                <a:pos x="159" y="52"/>
              </a:cxn>
              <a:cxn ang="0">
                <a:pos x="243" y="4"/>
              </a:cxn>
              <a:cxn ang="0">
                <a:pos x="366" y="76"/>
              </a:cxn>
              <a:cxn ang="0">
                <a:pos x="435" y="160"/>
              </a:cxn>
              <a:cxn ang="0">
                <a:pos x="483" y="286"/>
              </a:cxn>
              <a:cxn ang="0">
                <a:pos x="483" y="400"/>
              </a:cxn>
              <a:cxn ang="0">
                <a:pos x="441" y="517"/>
              </a:cxn>
              <a:cxn ang="0">
                <a:pos x="387" y="586"/>
              </a:cxn>
              <a:cxn ang="0">
                <a:pos x="321" y="643"/>
              </a:cxn>
              <a:cxn ang="0">
                <a:pos x="243" y="679"/>
              </a:cxn>
            </a:cxnLst>
            <a:rect l="0" t="0" r="r" b="b"/>
            <a:pathLst>
              <a:path w="491" h="679">
                <a:moveTo>
                  <a:pt x="243" y="652"/>
                </a:moveTo>
                <a:lnTo>
                  <a:pt x="243" y="676"/>
                </a:lnTo>
                <a:cubicBezTo>
                  <a:pt x="231" y="675"/>
                  <a:pt x="195" y="662"/>
                  <a:pt x="171" y="646"/>
                </a:cubicBezTo>
                <a:cubicBezTo>
                  <a:pt x="147" y="630"/>
                  <a:pt x="118" y="605"/>
                  <a:pt x="96" y="580"/>
                </a:cubicBezTo>
                <a:cubicBezTo>
                  <a:pt x="74" y="555"/>
                  <a:pt x="51" y="527"/>
                  <a:pt x="36" y="496"/>
                </a:cubicBezTo>
                <a:cubicBezTo>
                  <a:pt x="21" y="465"/>
                  <a:pt x="11" y="421"/>
                  <a:pt x="6" y="391"/>
                </a:cubicBezTo>
                <a:cubicBezTo>
                  <a:pt x="1" y="361"/>
                  <a:pt x="0" y="339"/>
                  <a:pt x="3" y="313"/>
                </a:cubicBezTo>
                <a:cubicBezTo>
                  <a:pt x="6" y="287"/>
                  <a:pt x="13" y="264"/>
                  <a:pt x="24" y="235"/>
                </a:cubicBezTo>
                <a:cubicBezTo>
                  <a:pt x="35" y="206"/>
                  <a:pt x="55" y="159"/>
                  <a:pt x="69" y="136"/>
                </a:cubicBezTo>
                <a:cubicBezTo>
                  <a:pt x="83" y="113"/>
                  <a:pt x="96" y="108"/>
                  <a:pt x="111" y="94"/>
                </a:cubicBezTo>
                <a:cubicBezTo>
                  <a:pt x="126" y="80"/>
                  <a:pt x="137" y="67"/>
                  <a:pt x="159" y="52"/>
                </a:cubicBezTo>
                <a:cubicBezTo>
                  <a:pt x="181" y="37"/>
                  <a:pt x="209" y="0"/>
                  <a:pt x="243" y="4"/>
                </a:cubicBezTo>
                <a:cubicBezTo>
                  <a:pt x="277" y="8"/>
                  <a:pt x="334" y="50"/>
                  <a:pt x="366" y="76"/>
                </a:cubicBezTo>
                <a:cubicBezTo>
                  <a:pt x="398" y="102"/>
                  <a:pt x="415" y="125"/>
                  <a:pt x="435" y="160"/>
                </a:cubicBezTo>
                <a:cubicBezTo>
                  <a:pt x="455" y="195"/>
                  <a:pt x="475" y="246"/>
                  <a:pt x="483" y="286"/>
                </a:cubicBezTo>
                <a:cubicBezTo>
                  <a:pt x="491" y="326"/>
                  <a:pt x="490" y="362"/>
                  <a:pt x="483" y="400"/>
                </a:cubicBezTo>
                <a:cubicBezTo>
                  <a:pt x="476" y="438"/>
                  <a:pt x="457" y="486"/>
                  <a:pt x="441" y="517"/>
                </a:cubicBezTo>
                <a:cubicBezTo>
                  <a:pt x="425" y="548"/>
                  <a:pt x="407" y="565"/>
                  <a:pt x="387" y="586"/>
                </a:cubicBezTo>
                <a:cubicBezTo>
                  <a:pt x="367" y="607"/>
                  <a:pt x="345" y="628"/>
                  <a:pt x="321" y="643"/>
                </a:cubicBezTo>
                <a:cubicBezTo>
                  <a:pt x="297" y="658"/>
                  <a:pt x="256" y="678"/>
                  <a:pt x="243" y="679"/>
                </a:cubicBezTo>
              </a:path>
            </a:pathLst>
          </a:custGeom>
          <a:solidFill>
            <a:srgbClr val="46D046">
              <a:alpha val="50000"/>
            </a:srgbClr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4094" name="Freeform 14"/>
          <p:cNvSpPr>
            <a:spLocks/>
          </p:cNvSpPr>
          <p:nvPr/>
        </p:nvSpPr>
        <p:spPr bwMode="auto">
          <a:xfrm>
            <a:off x="6386513" y="4616450"/>
            <a:ext cx="779462" cy="1077913"/>
          </a:xfrm>
          <a:custGeom>
            <a:avLst/>
            <a:gdLst/>
            <a:ahLst/>
            <a:cxnLst>
              <a:cxn ang="0">
                <a:pos x="243" y="652"/>
              </a:cxn>
              <a:cxn ang="0">
                <a:pos x="243" y="676"/>
              </a:cxn>
              <a:cxn ang="0">
                <a:pos x="171" y="646"/>
              </a:cxn>
              <a:cxn ang="0">
                <a:pos x="96" y="580"/>
              </a:cxn>
              <a:cxn ang="0">
                <a:pos x="36" y="496"/>
              </a:cxn>
              <a:cxn ang="0">
                <a:pos x="6" y="391"/>
              </a:cxn>
              <a:cxn ang="0">
                <a:pos x="3" y="313"/>
              </a:cxn>
              <a:cxn ang="0">
                <a:pos x="24" y="235"/>
              </a:cxn>
              <a:cxn ang="0">
                <a:pos x="69" y="136"/>
              </a:cxn>
              <a:cxn ang="0">
                <a:pos x="111" y="94"/>
              </a:cxn>
              <a:cxn ang="0">
                <a:pos x="159" y="52"/>
              </a:cxn>
              <a:cxn ang="0">
                <a:pos x="243" y="4"/>
              </a:cxn>
              <a:cxn ang="0">
                <a:pos x="366" y="76"/>
              </a:cxn>
              <a:cxn ang="0">
                <a:pos x="435" y="160"/>
              </a:cxn>
              <a:cxn ang="0">
                <a:pos x="483" y="286"/>
              </a:cxn>
              <a:cxn ang="0">
                <a:pos x="483" y="400"/>
              </a:cxn>
              <a:cxn ang="0">
                <a:pos x="441" y="517"/>
              </a:cxn>
              <a:cxn ang="0">
                <a:pos x="387" y="586"/>
              </a:cxn>
              <a:cxn ang="0">
                <a:pos x="321" y="643"/>
              </a:cxn>
              <a:cxn ang="0">
                <a:pos x="243" y="679"/>
              </a:cxn>
            </a:cxnLst>
            <a:rect l="0" t="0" r="r" b="b"/>
            <a:pathLst>
              <a:path w="491" h="679">
                <a:moveTo>
                  <a:pt x="243" y="652"/>
                </a:moveTo>
                <a:lnTo>
                  <a:pt x="243" y="676"/>
                </a:lnTo>
                <a:cubicBezTo>
                  <a:pt x="231" y="675"/>
                  <a:pt x="195" y="662"/>
                  <a:pt x="171" y="646"/>
                </a:cubicBezTo>
                <a:cubicBezTo>
                  <a:pt x="147" y="630"/>
                  <a:pt x="118" y="605"/>
                  <a:pt x="96" y="580"/>
                </a:cubicBezTo>
                <a:cubicBezTo>
                  <a:pt x="74" y="555"/>
                  <a:pt x="51" y="527"/>
                  <a:pt x="36" y="496"/>
                </a:cubicBezTo>
                <a:cubicBezTo>
                  <a:pt x="21" y="465"/>
                  <a:pt x="11" y="421"/>
                  <a:pt x="6" y="391"/>
                </a:cubicBezTo>
                <a:cubicBezTo>
                  <a:pt x="1" y="361"/>
                  <a:pt x="0" y="339"/>
                  <a:pt x="3" y="313"/>
                </a:cubicBezTo>
                <a:cubicBezTo>
                  <a:pt x="6" y="287"/>
                  <a:pt x="13" y="264"/>
                  <a:pt x="24" y="235"/>
                </a:cubicBezTo>
                <a:cubicBezTo>
                  <a:pt x="35" y="206"/>
                  <a:pt x="55" y="159"/>
                  <a:pt x="69" y="136"/>
                </a:cubicBezTo>
                <a:cubicBezTo>
                  <a:pt x="83" y="113"/>
                  <a:pt x="96" y="108"/>
                  <a:pt x="111" y="94"/>
                </a:cubicBezTo>
                <a:cubicBezTo>
                  <a:pt x="126" y="80"/>
                  <a:pt x="137" y="67"/>
                  <a:pt x="159" y="52"/>
                </a:cubicBezTo>
                <a:cubicBezTo>
                  <a:pt x="181" y="37"/>
                  <a:pt x="209" y="0"/>
                  <a:pt x="243" y="4"/>
                </a:cubicBezTo>
                <a:cubicBezTo>
                  <a:pt x="277" y="8"/>
                  <a:pt x="334" y="50"/>
                  <a:pt x="366" y="76"/>
                </a:cubicBezTo>
                <a:cubicBezTo>
                  <a:pt x="398" y="102"/>
                  <a:pt x="415" y="125"/>
                  <a:pt x="435" y="160"/>
                </a:cubicBezTo>
                <a:cubicBezTo>
                  <a:pt x="455" y="195"/>
                  <a:pt x="475" y="246"/>
                  <a:pt x="483" y="286"/>
                </a:cubicBezTo>
                <a:cubicBezTo>
                  <a:pt x="491" y="326"/>
                  <a:pt x="490" y="362"/>
                  <a:pt x="483" y="400"/>
                </a:cubicBezTo>
                <a:cubicBezTo>
                  <a:pt x="476" y="438"/>
                  <a:pt x="457" y="486"/>
                  <a:pt x="441" y="517"/>
                </a:cubicBezTo>
                <a:cubicBezTo>
                  <a:pt x="425" y="548"/>
                  <a:pt x="407" y="565"/>
                  <a:pt x="387" y="586"/>
                </a:cubicBezTo>
                <a:cubicBezTo>
                  <a:pt x="367" y="607"/>
                  <a:pt x="345" y="628"/>
                  <a:pt x="321" y="643"/>
                </a:cubicBezTo>
                <a:cubicBezTo>
                  <a:pt x="297" y="658"/>
                  <a:pt x="256" y="678"/>
                  <a:pt x="243" y="679"/>
                </a:cubicBezTo>
              </a:path>
            </a:pathLst>
          </a:cu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4095" name="Freeform 15"/>
          <p:cNvSpPr>
            <a:spLocks/>
          </p:cNvSpPr>
          <p:nvPr/>
        </p:nvSpPr>
        <p:spPr bwMode="auto">
          <a:xfrm>
            <a:off x="4648200" y="4610100"/>
            <a:ext cx="384175" cy="1108075"/>
          </a:xfrm>
          <a:custGeom>
            <a:avLst/>
            <a:gdLst/>
            <a:ahLst/>
            <a:cxnLst>
              <a:cxn ang="0">
                <a:pos x="0" y="698"/>
              </a:cxn>
              <a:cxn ang="0">
                <a:pos x="2" y="676"/>
              </a:cxn>
              <a:cxn ang="0">
                <a:pos x="58" y="650"/>
              </a:cxn>
              <a:cxn ang="0">
                <a:pos x="102" y="620"/>
              </a:cxn>
              <a:cxn ang="0">
                <a:pos x="146" y="578"/>
              </a:cxn>
              <a:cxn ang="0">
                <a:pos x="186" y="528"/>
              </a:cxn>
              <a:cxn ang="0">
                <a:pos x="218" y="456"/>
              </a:cxn>
              <a:cxn ang="0">
                <a:pos x="236" y="402"/>
              </a:cxn>
              <a:cxn ang="0">
                <a:pos x="242" y="334"/>
              </a:cxn>
              <a:cxn ang="0">
                <a:pos x="236" y="274"/>
              </a:cxn>
              <a:cxn ang="0">
                <a:pos x="222" y="226"/>
              </a:cxn>
              <a:cxn ang="0">
                <a:pos x="206" y="184"/>
              </a:cxn>
              <a:cxn ang="0">
                <a:pos x="172" y="126"/>
              </a:cxn>
              <a:cxn ang="0">
                <a:pos x="140" y="90"/>
              </a:cxn>
              <a:cxn ang="0">
                <a:pos x="104" y="56"/>
              </a:cxn>
              <a:cxn ang="0">
                <a:pos x="50" y="20"/>
              </a:cxn>
              <a:cxn ang="0">
                <a:pos x="2" y="0"/>
              </a:cxn>
            </a:cxnLst>
            <a:rect l="0" t="0" r="r" b="b"/>
            <a:pathLst>
              <a:path w="242" h="698">
                <a:moveTo>
                  <a:pt x="0" y="698"/>
                </a:moveTo>
                <a:lnTo>
                  <a:pt x="2" y="676"/>
                </a:lnTo>
                <a:cubicBezTo>
                  <a:pt x="12" y="668"/>
                  <a:pt x="41" y="659"/>
                  <a:pt x="58" y="650"/>
                </a:cubicBezTo>
                <a:cubicBezTo>
                  <a:pt x="75" y="641"/>
                  <a:pt x="87" y="632"/>
                  <a:pt x="102" y="620"/>
                </a:cubicBezTo>
                <a:cubicBezTo>
                  <a:pt x="117" y="608"/>
                  <a:pt x="132" y="593"/>
                  <a:pt x="146" y="578"/>
                </a:cubicBezTo>
                <a:cubicBezTo>
                  <a:pt x="160" y="563"/>
                  <a:pt x="174" y="548"/>
                  <a:pt x="186" y="528"/>
                </a:cubicBezTo>
                <a:cubicBezTo>
                  <a:pt x="198" y="508"/>
                  <a:pt x="210" y="477"/>
                  <a:pt x="218" y="456"/>
                </a:cubicBezTo>
                <a:cubicBezTo>
                  <a:pt x="226" y="435"/>
                  <a:pt x="232" y="422"/>
                  <a:pt x="236" y="402"/>
                </a:cubicBezTo>
                <a:cubicBezTo>
                  <a:pt x="240" y="382"/>
                  <a:pt x="242" y="355"/>
                  <a:pt x="242" y="334"/>
                </a:cubicBezTo>
                <a:cubicBezTo>
                  <a:pt x="242" y="313"/>
                  <a:pt x="239" y="292"/>
                  <a:pt x="236" y="274"/>
                </a:cubicBezTo>
                <a:cubicBezTo>
                  <a:pt x="233" y="256"/>
                  <a:pt x="227" y="241"/>
                  <a:pt x="222" y="226"/>
                </a:cubicBezTo>
                <a:cubicBezTo>
                  <a:pt x="217" y="211"/>
                  <a:pt x="214" y="201"/>
                  <a:pt x="206" y="184"/>
                </a:cubicBezTo>
                <a:cubicBezTo>
                  <a:pt x="198" y="167"/>
                  <a:pt x="183" y="142"/>
                  <a:pt x="172" y="126"/>
                </a:cubicBezTo>
                <a:cubicBezTo>
                  <a:pt x="161" y="110"/>
                  <a:pt x="151" y="102"/>
                  <a:pt x="140" y="90"/>
                </a:cubicBezTo>
                <a:cubicBezTo>
                  <a:pt x="129" y="78"/>
                  <a:pt x="119" y="68"/>
                  <a:pt x="104" y="56"/>
                </a:cubicBezTo>
                <a:cubicBezTo>
                  <a:pt x="89" y="44"/>
                  <a:pt x="67" y="29"/>
                  <a:pt x="50" y="20"/>
                </a:cubicBezTo>
                <a:cubicBezTo>
                  <a:pt x="33" y="11"/>
                  <a:pt x="10" y="7"/>
                  <a:pt x="2" y="0"/>
                </a:cubicBezTo>
              </a:path>
            </a:pathLst>
          </a:custGeom>
          <a:noFill/>
          <a:ln w="57150" cap="flat" cmpd="sng">
            <a:solidFill>
              <a:srgbClr val="73DB73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5162550" y="1543050"/>
            <a:ext cx="3962400" cy="727075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46800" rIns="36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2000">
                <a:solidFill>
                  <a:srgbClr val="CC3300"/>
                </a:solidFill>
              </a:rPr>
              <a:t>Interseção: </a:t>
            </a:r>
            <a:r>
              <a:rPr lang="pt-BR" altLang="pt-BR" sz="2000" i="0">
                <a:solidFill>
                  <a:schemeClr val="tx1"/>
                </a:solidFill>
              </a:rPr>
              <a:t>todos os elementos de </a:t>
            </a:r>
            <a:r>
              <a:rPr lang="pt-BR" altLang="pt-BR" sz="2000">
                <a:solidFill>
                  <a:schemeClr val="tx1"/>
                </a:solidFill>
              </a:rPr>
              <a:t>X</a:t>
            </a:r>
            <a:r>
              <a:rPr lang="pt-BR" altLang="pt-BR" sz="2000" i="0">
                <a:solidFill>
                  <a:schemeClr val="tx1"/>
                </a:solidFill>
              </a:rPr>
              <a:t> que estão em S</a:t>
            </a:r>
            <a:r>
              <a:rPr lang="pt-BR" altLang="pt-BR" sz="2000" i="0" baseline="-25000">
                <a:solidFill>
                  <a:schemeClr val="tx1"/>
                </a:solidFill>
              </a:rPr>
              <a:t>1</a:t>
            </a:r>
            <a:r>
              <a:rPr lang="pt-BR" altLang="pt-BR" sz="2000" i="0">
                <a:solidFill>
                  <a:schemeClr val="tx1"/>
                </a:solidFill>
              </a:rPr>
              <a:t> </a:t>
            </a:r>
            <a:r>
              <a:rPr lang="pt-BR" altLang="pt-BR" sz="2000" i="0">
                <a:solidFill>
                  <a:srgbClr val="CC0000"/>
                </a:solidFill>
              </a:rPr>
              <a:t>e</a:t>
            </a:r>
            <a:r>
              <a:rPr lang="pt-BR" altLang="pt-BR" sz="2000" i="0">
                <a:solidFill>
                  <a:schemeClr val="tx1"/>
                </a:solidFill>
              </a:rPr>
              <a:t> em S</a:t>
            </a:r>
            <a:r>
              <a:rPr lang="pt-BR" altLang="pt-BR" sz="2000" i="0" baseline="-25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5391150" y="5773738"/>
            <a:ext cx="3276600" cy="671512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82800" rIns="36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lang="pt-BR" altLang="pt-BR" sz="2000">
                <a:solidFill>
                  <a:srgbClr val="CC3300"/>
                </a:solidFill>
              </a:rPr>
              <a:t>União Exclusiva</a:t>
            </a:r>
          </a:p>
          <a:p>
            <a:pPr algn="ctr">
              <a:lnSpc>
                <a:spcPct val="70000"/>
              </a:lnSpc>
              <a:buFontTx/>
              <a:buNone/>
            </a:pPr>
            <a:r>
              <a:rPr lang="pt-BR" altLang="pt-BR" sz="2000">
                <a:solidFill>
                  <a:schemeClr val="tx1"/>
                </a:solidFill>
              </a:rPr>
              <a:t>S</a:t>
            </a:r>
            <a:r>
              <a:rPr lang="pt-BR" altLang="pt-BR" sz="2000" baseline="-25000">
                <a:solidFill>
                  <a:schemeClr val="tx1"/>
                </a:solidFill>
              </a:rPr>
              <a:t>1</a:t>
            </a:r>
            <a:r>
              <a:rPr lang="pt-BR" altLang="pt-BR" sz="2000" i="0">
                <a:solidFill>
                  <a:schemeClr val="tx1"/>
                </a:solidFill>
              </a:rPr>
              <a:t> </a:t>
            </a:r>
            <a:r>
              <a:rPr lang="pt-BR" altLang="pt-BR" sz="2000" i="0">
                <a:solidFill>
                  <a:schemeClr val="tx1"/>
                </a:solidFill>
                <a:sym typeface="Symbol" pitchFamily="18" charset="2"/>
              </a:rPr>
              <a:t> </a:t>
            </a:r>
            <a:r>
              <a:rPr lang="pt-BR" altLang="pt-BR" sz="2000">
                <a:solidFill>
                  <a:schemeClr val="tx1"/>
                </a:solidFill>
              </a:rPr>
              <a:t>S</a:t>
            </a:r>
            <a:r>
              <a:rPr lang="pt-BR" altLang="pt-BR" sz="2000" baseline="-25000">
                <a:solidFill>
                  <a:schemeClr val="tx1"/>
                </a:solidFill>
              </a:rPr>
              <a:t>2</a:t>
            </a:r>
            <a:r>
              <a:rPr lang="pt-BR" altLang="pt-BR" sz="2000" i="0">
                <a:solidFill>
                  <a:schemeClr val="tx1"/>
                </a:solidFill>
                <a:sym typeface="Symbol" pitchFamily="18" charset="2"/>
              </a:rPr>
              <a:t> = </a:t>
            </a:r>
            <a:r>
              <a:rPr lang="pt-BR" altLang="pt-BR" sz="2000">
                <a:solidFill>
                  <a:schemeClr val="tx1"/>
                </a:solidFill>
              </a:rPr>
              <a:t>S</a:t>
            </a:r>
            <a:r>
              <a:rPr lang="pt-BR" altLang="pt-BR" sz="2000" baseline="-25000">
                <a:solidFill>
                  <a:schemeClr val="tx1"/>
                </a:solidFill>
              </a:rPr>
              <a:t>1</a:t>
            </a:r>
            <a:r>
              <a:rPr lang="pt-BR" altLang="pt-BR" sz="2000" i="0">
                <a:solidFill>
                  <a:schemeClr val="tx1"/>
                </a:solidFill>
                <a:sym typeface="Symbol" pitchFamily="18" charset="2"/>
              </a:rPr>
              <a:t>  </a:t>
            </a:r>
            <a:r>
              <a:rPr lang="pt-BR" altLang="pt-BR" sz="2000">
                <a:solidFill>
                  <a:schemeClr val="tx1"/>
                </a:solidFill>
              </a:rPr>
              <a:t>S</a:t>
            </a:r>
            <a:r>
              <a:rPr lang="pt-BR" altLang="pt-BR" sz="2000" baseline="-25000">
                <a:solidFill>
                  <a:schemeClr val="tx1"/>
                </a:solidFill>
              </a:rPr>
              <a:t>2</a:t>
            </a:r>
            <a:r>
              <a:rPr lang="pt-BR" altLang="pt-BR" sz="2000" i="0">
                <a:solidFill>
                  <a:schemeClr val="tx1"/>
                </a:solidFill>
                <a:sym typeface="Symbol" pitchFamily="18" charset="2"/>
              </a:rPr>
              <a:t> - </a:t>
            </a:r>
            <a:r>
              <a:rPr lang="pt-BR" altLang="pt-BR" sz="2000">
                <a:solidFill>
                  <a:schemeClr val="tx1"/>
                </a:solidFill>
              </a:rPr>
              <a:t>S</a:t>
            </a:r>
            <a:r>
              <a:rPr lang="pt-BR" altLang="pt-BR" sz="2000" baseline="-25000">
                <a:solidFill>
                  <a:schemeClr val="tx1"/>
                </a:solidFill>
              </a:rPr>
              <a:t>1</a:t>
            </a:r>
            <a:r>
              <a:rPr lang="pt-BR" altLang="pt-BR" sz="2000" i="0">
                <a:solidFill>
                  <a:schemeClr val="tx1"/>
                </a:solidFill>
              </a:rPr>
              <a:t> </a:t>
            </a:r>
            <a:r>
              <a:rPr lang="pt-BR" altLang="pt-BR" sz="2000" i="0">
                <a:solidFill>
                  <a:schemeClr val="tx1"/>
                </a:solidFill>
                <a:sym typeface="Symbol" pitchFamily="18" charset="2"/>
              </a:rPr>
              <a:t> </a:t>
            </a:r>
            <a:r>
              <a:rPr lang="pt-BR" altLang="pt-BR" sz="2000">
                <a:solidFill>
                  <a:schemeClr val="tx1"/>
                </a:solidFill>
              </a:rPr>
              <a:t>S</a:t>
            </a:r>
            <a:r>
              <a:rPr lang="pt-BR" altLang="pt-BR" sz="2000" baseline="-25000">
                <a:solidFill>
                  <a:schemeClr val="tx1"/>
                </a:solidFill>
              </a:rPr>
              <a:t>2</a:t>
            </a:r>
            <a:endParaRPr lang="pt-BR" altLang="pt-BR" sz="2000" i="0" baseline="-25000">
              <a:solidFill>
                <a:schemeClr val="tx1"/>
              </a:solidFill>
            </a:endParaRPr>
          </a:p>
        </p:txBody>
      </p:sp>
      <p:sp>
        <p:nvSpPr>
          <p:cNvPr id="814098" name="Text Box 18"/>
          <p:cNvSpPr txBox="1">
            <a:spLocks noChangeArrowheads="1"/>
          </p:cNvSpPr>
          <p:nvPr/>
        </p:nvSpPr>
        <p:spPr bwMode="auto">
          <a:xfrm>
            <a:off x="2347913" y="2547938"/>
            <a:ext cx="442912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pt-BR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pt-BR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14099" name="Text Box 19"/>
          <p:cNvSpPr txBox="1">
            <a:spLocks noChangeArrowheads="1"/>
          </p:cNvSpPr>
          <p:nvPr/>
        </p:nvSpPr>
        <p:spPr bwMode="auto">
          <a:xfrm>
            <a:off x="6400800" y="2517775"/>
            <a:ext cx="442913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pt-BR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pt-BR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4343400" y="2517775"/>
            <a:ext cx="752475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chemeClr val="tx1"/>
                </a:solidFill>
              </a:rPr>
              <a:t>1 3 5 </a:t>
            </a:r>
          </a:p>
          <a:p>
            <a:pPr>
              <a:buFontTx/>
              <a:buNone/>
            </a:pPr>
            <a:r>
              <a:rPr lang="pt-BR" altLang="pt-BR" sz="1800" i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5317" name="Text Box 21"/>
          <p:cNvSpPr txBox="1">
            <a:spLocks noChangeArrowheads="1"/>
          </p:cNvSpPr>
          <p:nvPr/>
        </p:nvSpPr>
        <p:spPr bwMode="auto">
          <a:xfrm>
            <a:off x="3886200" y="4803775"/>
            <a:ext cx="1387475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chemeClr val="tx1"/>
                </a:solidFill>
              </a:rPr>
              <a:t>1 2 3 5 7 8 </a:t>
            </a:r>
          </a:p>
          <a:p>
            <a:pPr>
              <a:buFontTx/>
              <a:buNone/>
            </a:pPr>
            <a:r>
              <a:rPr lang="pt-BR" altLang="pt-BR" sz="1800" i="0">
                <a:solidFill>
                  <a:schemeClr val="tx1"/>
                </a:solidFill>
              </a:rPr>
              <a:t>11 13 17 20</a:t>
            </a:r>
          </a:p>
        </p:txBody>
      </p:sp>
      <p:sp>
        <p:nvSpPr>
          <p:cNvPr id="55318" name="Text Box 22"/>
          <p:cNvSpPr txBox="1">
            <a:spLocks noChangeArrowheads="1"/>
          </p:cNvSpPr>
          <p:nvPr/>
        </p:nvSpPr>
        <p:spPr bwMode="auto">
          <a:xfrm>
            <a:off x="5943600" y="4879975"/>
            <a:ext cx="1704975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chemeClr val="tx1"/>
                </a:solidFill>
              </a:rPr>
              <a:t>  2     7  8    11 </a:t>
            </a:r>
          </a:p>
          <a:p>
            <a:pPr>
              <a:buFontTx/>
              <a:buNone/>
            </a:pPr>
            <a:r>
              <a:rPr lang="pt-BR" altLang="pt-BR" sz="1800" i="0">
                <a:solidFill>
                  <a:schemeClr val="tx1"/>
                </a:solidFill>
              </a:rPr>
              <a:t> 17             20</a:t>
            </a:r>
          </a:p>
        </p:txBody>
      </p:sp>
      <p:sp>
        <p:nvSpPr>
          <p:cNvPr id="814103" name="Line 23"/>
          <p:cNvSpPr>
            <a:spLocks noChangeShapeType="1"/>
          </p:cNvSpPr>
          <p:nvPr/>
        </p:nvSpPr>
        <p:spPr bwMode="auto">
          <a:xfrm>
            <a:off x="3200400" y="3584575"/>
            <a:ext cx="2819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4104" name="Line 24"/>
          <p:cNvSpPr>
            <a:spLocks noChangeShapeType="1"/>
          </p:cNvSpPr>
          <p:nvPr/>
        </p:nvSpPr>
        <p:spPr bwMode="auto">
          <a:xfrm flipV="1">
            <a:off x="4648200" y="3279775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4105" name="Line 25"/>
          <p:cNvSpPr>
            <a:spLocks noChangeShapeType="1"/>
          </p:cNvSpPr>
          <p:nvPr/>
        </p:nvSpPr>
        <p:spPr bwMode="auto">
          <a:xfrm>
            <a:off x="4648200" y="4270375"/>
            <a:ext cx="213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4106" name="Line 26"/>
          <p:cNvSpPr>
            <a:spLocks noChangeShapeType="1"/>
          </p:cNvSpPr>
          <p:nvPr/>
        </p:nvSpPr>
        <p:spPr bwMode="auto">
          <a:xfrm>
            <a:off x="6781800" y="4270375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4107" name="Line 27"/>
          <p:cNvSpPr>
            <a:spLocks noChangeShapeType="1"/>
          </p:cNvSpPr>
          <p:nvPr/>
        </p:nvSpPr>
        <p:spPr bwMode="auto">
          <a:xfrm>
            <a:off x="2667000" y="4117975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324" name="Text Box 28"/>
          <p:cNvSpPr txBox="1">
            <a:spLocks noChangeArrowheads="1"/>
          </p:cNvSpPr>
          <p:nvPr/>
        </p:nvSpPr>
        <p:spPr bwMode="auto">
          <a:xfrm>
            <a:off x="38100" y="4419600"/>
            <a:ext cx="1905000" cy="1300163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ctr">
              <a:buFontTx/>
              <a:buNone/>
            </a:pPr>
            <a:r>
              <a:rPr lang="pt-BR" altLang="pt-BR" sz="2000">
                <a:solidFill>
                  <a:srgbClr val="CC3300"/>
                </a:solidFill>
              </a:rPr>
              <a:t>Complemento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pt-BR" sz="2000" i="0">
                <a:solidFill>
                  <a:schemeClr val="tx1"/>
                </a:solidFill>
              </a:rPr>
              <a:t>todos os elementos de </a:t>
            </a:r>
            <a:r>
              <a:rPr lang="pt-BR" altLang="pt-BR" sz="2000">
                <a:solidFill>
                  <a:schemeClr val="tx1"/>
                </a:solidFill>
              </a:rPr>
              <a:t>X</a:t>
            </a:r>
            <a:r>
              <a:rPr lang="pt-BR" altLang="pt-BR" sz="2000" i="0">
                <a:solidFill>
                  <a:schemeClr val="tx1"/>
                </a:solidFill>
              </a:rPr>
              <a:t> que </a:t>
            </a:r>
            <a:r>
              <a:rPr lang="pt-BR" altLang="pt-BR" sz="2000" i="0">
                <a:solidFill>
                  <a:schemeClr val="tx1"/>
                </a:solidFill>
                <a:sym typeface="Symbol" pitchFamily="18" charset="2"/>
              </a:rPr>
              <a:t> a </a:t>
            </a:r>
            <a:r>
              <a:rPr lang="pt-BR" altLang="pt-BR" sz="2000">
                <a:solidFill>
                  <a:schemeClr val="tx1"/>
                </a:solidFill>
                <a:sym typeface="Symbol" pitchFamily="18" charset="2"/>
              </a:rPr>
              <a:t>S</a:t>
            </a:r>
            <a:r>
              <a:rPr lang="pt-BR" altLang="pt-BR" sz="2000" baseline="-25000">
                <a:solidFill>
                  <a:schemeClr val="tx1"/>
                </a:solidFill>
                <a:sym typeface="Symbol" pitchFamily="18" charset="2"/>
              </a:rPr>
              <a:t>1</a:t>
            </a:r>
            <a:endParaRPr lang="pt-BR" altLang="pt-BR" sz="1800" i="0">
              <a:solidFill>
                <a:schemeClr val="tx1"/>
              </a:solidFill>
            </a:endParaRPr>
          </a:p>
        </p:txBody>
      </p:sp>
      <p:sp>
        <p:nvSpPr>
          <p:cNvPr id="814109" name="Text Box 29"/>
          <p:cNvSpPr txBox="1">
            <a:spLocks noChangeArrowheads="1"/>
          </p:cNvSpPr>
          <p:nvPr/>
        </p:nvSpPr>
        <p:spPr bwMode="auto">
          <a:xfrm>
            <a:off x="2305050" y="5880100"/>
            <a:ext cx="2971800" cy="9398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36000" tIns="46800" rIns="36000" bIns="46800">
            <a:spAutoFit/>
          </a:bodyPr>
          <a:lstStyle/>
          <a:p>
            <a:pPr>
              <a:lnSpc>
                <a:spcPct val="80000"/>
              </a:lnSpc>
              <a:buFontTx/>
              <a:buNone/>
              <a:defRPr/>
            </a:pPr>
            <a:r>
              <a:rPr lang="pt-BR" sz="20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</a:t>
            </a:r>
            <a:r>
              <a:rPr lang="pt-BR" sz="2000">
                <a:solidFill>
                  <a:srgbClr val="CC3300"/>
                </a:solidFill>
              </a:rPr>
              <a:t>União</a:t>
            </a:r>
          </a:p>
          <a:p>
            <a:pPr>
              <a:lnSpc>
                <a:spcPct val="70000"/>
              </a:lnSpc>
              <a:buFontTx/>
              <a:buNone/>
              <a:defRPr/>
            </a:pPr>
            <a:r>
              <a:rPr lang="pt-BR" sz="2000" i="0">
                <a:solidFill>
                  <a:schemeClr val="tx1"/>
                </a:solidFill>
              </a:rPr>
              <a:t>todos os elementos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pt-BR" sz="2000" i="0">
                <a:solidFill>
                  <a:schemeClr val="tx1"/>
                </a:solidFill>
              </a:rPr>
              <a:t>de </a:t>
            </a:r>
            <a:r>
              <a:rPr lang="pt-BR" sz="2000">
                <a:solidFill>
                  <a:schemeClr val="tx1"/>
                </a:solidFill>
              </a:rPr>
              <a:t>X</a:t>
            </a:r>
            <a:r>
              <a:rPr lang="pt-BR" sz="2000" i="0">
                <a:solidFill>
                  <a:schemeClr val="tx1"/>
                </a:solidFill>
              </a:rPr>
              <a:t> que </a:t>
            </a:r>
            <a:r>
              <a:rPr lang="pt-BR" sz="2000" i="0">
                <a:solidFill>
                  <a:schemeClr val="tx1"/>
                </a:solidFill>
                <a:sym typeface="Symbol" pitchFamily="18" charset="2"/>
              </a:rPr>
              <a:t> a</a:t>
            </a:r>
            <a:r>
              <a:rPr lang="pt-BR" sz="2000" i="0">
                <a:solidFill>
                  <a:schemeClr val="tx1"/>
                </a:solidFill>
              </a:rPr>
              <a:t> </a:t>
            </a:r>
            <a:r>
              <a:rPr lang="pt-BR" sz="2000">
                <a:solidFill>
                  <a:schemeClr val="tx1"/>
                </a:solidFill>
              </a:rPr>
              <a:t>S</a:t>
            </a:r>
            <a:r>
              <a:rPr lang="pt-BR" sz="2000" baseline="-25000">
                <a:solidFill>
                  <a:schemeClr val="tx1"/>
                </a:solidFill>
              </a:rPr>
              <a:t>1</a:t>
            </a:r>
            <a:r>
              <a:rPr lang="pt-BR" sz="2000" i="0">
                <a:solidFill>
                  <a:schemeClr val="tx1"/>
                </a:solidFill>
              </a:rPr>
              <a:t> </a:t>
            </a:r>
            <a:r>
              <a:rPr lang="pt-BR" sz="2000" i="0">
                <a:solidFill>
                  <a:srgbClr val="CC0000"/>
                </a:solidFill>
              </a:rPr>
              <a:t>ou</a:t>
            </a:r>
            <a:r>
              <a:rPr lang="pt-BR" sz="2000" i="0">
                <a:solidFill>
                  <a:schemeClr val="tx1"/>
                </a:solidFill>
              </a:rPr>
              <a:t> a </a:t>
            </a:r>
            <a:r>
              <a:rPr lang="pt-BR" sz="2000">
                <a:solidFill>
                  <a:schemeClr val="tx1"/>
                </a:solidFill>
              </a:rPr>
              <a:t>S</a:t>
            </a:r>
            <a:r>
              <a:rPr lang="pt-BR" sz="2000" baseline="-25000">
                <a:solidFill>
                  <a:schemeClr val="tx1"/>
                </a:solidFill>
              </a:rPr>
              <a:t>2</a:t>
            </a:r>
            <a:endParaRPr lang="pt-BR" sz="2000" i="0">
              <a:solidFill>
                <a:schemeClr val="tx1"/>
              </a:solidFill>
            </a:endParaRPr>
          </a:p>
        </p:txBody>
      </p:sp>
      <p:sp>
        <p:nvSpPr>
          <p:cNvPr id="814110" name="AutoShape 30"/>
          <p:cNvSpPr>
            <a:spLocks noChangeArrowheads="1"/>
          </p:cNvSpPr>
          <p:nvPr/>
        </p:nvSpPr>
        <p:spPr bwMode="auto">
          <a:xfrm>
            <a:off x="5314950" y="1219200"/>
            <a:ext cx="533400" cy="114300"/>
          </a:xfrm>
          <a:prstGeom prst="rightArrow">
            <a:avLst>
              <a:gd name="adj1" fmla="val 50000"/>
              <a:gd name="adj2" fmla="val 116667"/>
            </a:avLst>
          </a:prstGeom>
          <a:solidFill>
            <a:schemeClr val="accent2"/>
          </a:solidFill>
          <a:ln w="158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Definições e operações</a:t>
            </a:r>
          </a:p>
        </p:txBody>
      </p:sp>
      <p:sp>
        <p:nvSpPr>
          <p:cNvPr id="503811" name="Rectangle 3"/>
          <p:cNvSpPr>
            <a:spLocks noChangeArrowheads="1"/>
          </p:cNvSpPr>
          <p:nvPr/>
        </p:nvSpPr>
        <p:spPr bwMode="auto">
          <a:xfrm>
            <a:off x="381000" y="2057400"/>
            <a:ext cx="8458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None/>
              <a:defRPr/>
            </a:pPr>
            <a:r>
              <a:rPr lang="pt-BR" sz="2800" i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Interseção </a:t>
            </a:r>
            <a:r>
              <a:rPr lang="pt-BR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-  </a:t>
            </a:r>
            <a:r>
              <a:rPr lang="pt-BR" sz="2800" dirty="0">
                <a:solidFill>
                  <a:srgbClr val="FF6600"/>
                </a:solidFill>
              </a:rPr>
              <a:t>Conjuntos ordinários</a:t>
            </a:r>
          </a:p>
          <a:p>
            <a:pPr marL="742950" lvl="1" indent="-285750">
              <a:lnSpc>
                <a:spcPct val="140000"/>
              </a:lnSpc>
              <a:buFontTx/>
              <a:buNone/>
              <a:defRPr/>
            </a:pPr>
            <a:r>
              <a:rPr lang="pt-BR" sz="2400" i="0" dirty="0">
                <a:solidFill>
                  <a:schemeClr val="tx1"/>
                </a:solidFill>
              </a:rPr>
              <a:t>Contém todos os elementos que pertencem a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err="1">
                <a:solidFill>
                  <a:schemeClr val="tx1"/>
                </a:solidFill>
              </a:rPr>
              <a:t>A</a:t>
            </a:r>
            <a:r>
              <a:rPr lang="pt-BR" sz="2400" dirty="0">
                <a:solidFill>
                  <a:schemeClr val="tx1"/>
                </a:solidFill>
              </a:rPr>
              <a:t> e </a:t>
            </a:r>
            <a:r>
              <a:rPr lang="pt-BR" sz="2400" i="0" dirty="0">
                <a:solidFill>
                  <a:schemeClr val="tx1"/>
                </a:solidFill>
              </a:rPr>
              <a:t>a</a:t>
            </a:r>
            <a:r>
              <a:rPr lang="pt-BR" sz="2400" dirty="0">
                <a:solidFill>
                  <a:schemeClr val="tx1"/>
                </a:solidFill>
              </a:rPr>
              <a:t> B</a:t>
            </a:r>
          </a:p>
        </p:txBody>
      </p:sp>
      <p:graphicFrame>
        <p:nvGraphicFramePr>
          <p:cNvPr id="56324" name="Object 0"/>
          <p:cNvGraphicFramePr>
            <a:graphicFrameLocks noChangeAspect="1"/>
          </p:cNvGraphicFramePr>
          <p:nvPr/>
        </p:nvGraphicFramePr>
        <p:xfrm>
          <a:off x="1371600" y="3200400"/>
          <a:ext cx="19970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ção" r:id="rId3" imgW="787058" imgH="215806" progId="Equation.3">
                  <p:embed/>
                </p:oleObj>
              </mc:Choice>
              <mc:Fallback>
                <p:oleObj name="Equação" r:id="rId3" imgW="787058" imgH="215806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200400"/>
                        <a:ext cx="199707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Rectangle 9"/>
          <p:cNvSpPr>
            <a:spLocks noChangeArrowheads="1"/>
          </p:cNvSpPr>
          <p:nvPr/>
        </p:nvSpPr>
        <p:spPr bwMode="auto">
          <a:xfrm>
            <a:off x="3886200" y="3352800"/>
            <a:ext cx="4724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lnSpc>
                <a:spcPct val="70000"/>
              </a:lnSpc>
              <a:buFontTx/>
              <a:buNone/>
            </a:pPr>
            <a:r>
              <a:rPr lang="pt-BR" altLang="pt-BR" sz="2400" i="0">
                <a:solidFill>
                  <a:schemeClr val="tx1"/>
                </a:solidFill>
              </a:rPr>
              <a:t>se</a:t>
            </a:r>
            <a:r>
              <a:rPr lang="pt-BR" altLang="pt-BR" sz="2400">
                <a:solidFill>
                  <a:schemeClr val="tx1"/>
                </a:solidFill>
              </a:rPr>
              <a:t> </a:t>
            </a:r>
            <a:r>
              <a:rPr lang="pt-BR" altLang="pt-BR" sz="240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pt-BR" altLang="pt-BR" sz="2400">
                <a:solidFill>
                  <a:schemeClr val="tx1"/>
                </a:solidFill>
              </a:rPr>
              <a:t> </a:t>
            </a:r>
            <a:r>
              <a:rPr lang="pt-BR" altLang="pt-BR" sz="2400" i="0">
                <a:solidFill>
                  <a:schemeClr val="tx1"/>
                </a:solidFill>
                <a:sym typeface="Symbol" pitchFamily="18" charset="2"/>
              </a:rPr>
              <a:t></a:t>
            </a:r>
            <a:r>
              <a:rPr lang="pt-BR" altLang="pt-BR" sz="2400">
                <a:solidFill>
                  <a:schemeClr val="tx1"/>
                </a:solidFill>
                <a:sym typeface="Symbol" pitchFamily="18" charset="2"/>
              </a:rPr>
              <a:t> A  </a:t>
            </a:r>
            <a:r>
              <a:rPr lang="pt-BR" altLang="pt-BR" sz="2400" i="0">
                <a:solidFill>
                  <a:schemeClr val="tx1"/>
                </a:solidFill>
                <a:sym typeface="Symbol" pitchFamily="18" charset="2"/>
              </a:rPr>
              <a:t>e</a:t>
            </a:r>
            <a:r>
              <a:rPr lang="pt-BR" altLang="pt-BR" sz="2400">
                <a:solidFill>
                  <a:schemeClr val="tx1"/>
                </a:solidFill>
                <a:sym typeface="Symbol" pitchFamily="18" charset="2"/>
              </a:rPr>
              <a:t>  </a:t>
            </a:r>
            <a:r>
              <a:rPr lang="pt-BR" altLang="pt-BR" sz="24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pt-BR" altLang="pt-BR" sz="240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pt-BR" altLang="pt-BR" sz="2400" i="0">
                <a:solidFill>
                  <a:schemeClr val="tx1"/>
                </a:solidFill>
                <a:sym typeface="Symbol" pitchFamily="18" charset="2"/>
              </a:rPr>
              <a:t></a:t>
            </a:r>
            <a:r>
              <a:rPr lang="pt-BR" altLang="pt-BR" sz="2400">
                <a:solidFill>
                  <a:schemeClr val="tx1"/>
                </a:solidFill>
                <a:sym typeface="Symbol" pitchFamily="18" charset="2"/>
              </a:rPr>
              <a:t> B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altLang="pt-BR" sz="2400">
              <a:solidFill>
                <a:schemeClr val="tx1"/>
              </a:solidFill>
              <a:sym typeface="Symbol" pitchFamily="18" charset="2"/>
            </a:endParaRPr>
          </a:p>
          <a:p>
            <a:pPr>
              <a:lnSpc>
                <a:spcPct val="40000"/>
              </a:lnSpc>
              <a:buFontTx/>
              <a:buNone/>
            </a:pPr>
            <a:r>
              <a:rPr lang="pt-BR" altLang="pt-BR" sz="2400" i="0">
                <a:solidFill>
                  <a:schemeClr val="tx1"/>
                </a:solidFill>
              </a:rPr>
              <a:t>se</a:t>
            </a:r>
            <a:r>
              <a:rPr lang="pt-BR" altLang="pt-BR" sz="2400">
                <a:solidFill>
                  <a:schemeClr val="tx1"/>
                </a:solidFill>
              </a:rPr>
              <a:t> </a:t>
            </a:r>
            <a:r>
              <a:rPr lang="pt-BR" altLang="pt-BR" sz="240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pt-BR" altLang="pt-BR" sz="2400">
                <a:solidFill>
                  <a:schemeClr val="tx1"/>
                </a:solidFill>
              </a:rPr>
              <a:t> </a:t>
            </a:r>
            <a:r>
              <a:rPr lang="pt-BR" altLang="pt-BR" sz="2400" i="0">
                <a:solidFill>
                  <a:schemeClr val="tx1"/>
                </a:solidFill>
                <a:sym typeface="Symbol" pitchFamily="18" charset="2"/>
              </a:rPr>
              <a:t> </a:t>
            </a:r>
            <a:r>
              <a:rPr lang="pt-BR" altLang="pt-BR" sz="2400">
                <a:solidFill>
                  <a:schemeClr val="tx1"/>
                </a:solidFill>
                <a:sym typeface="Symbol" pitchFamily="18" charset="2"/>
              </a:rPr>
              <a:t>A  </a:t>
            </a:r>
            <a:r>
              <a:rPr lang="pt-BR" altLang="pt-BR" sz="2400" i="0">
                <a:solidFill>
                  <a:schemeClr val="tx1"/>
                </a:solidFill>
                <a:sym typeface="Symbol" pitchFamily="18" charset="2"/>
              </a:rPr>
              <a:t>ou</a:t>
            </a:r>
            <a:r>
              <a:rPr lang="pt-BR" altLang="pt-BR" sz="2400">
                <a:solidFill>
                  <a:schemeClr val="tx1"/>
                </a:solidFill>
                <a:sym typeface="Symbol" pitchFamily="18" charset="2"/>
              </a:rPr>
              <a:t>  </a:t>
            </a:r>
            <a:r>
              <a:rPr lang="pt-BR" altLang="pt-BR" sz="24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pt-BR" altLang="pt-BR" sz="240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pt-BR" altLang="pt-BR" sz="2400" i="0">
                <a:solidFill>
                  <a:schemeClr val="tx1"/>
                </a:solidFill>
                <a:sym typeface="Symbol" pitchFamily="18" charset="2"/>
              </a:rPr>
              <a:t></a:t>
            </a:r>
            <a:r>
              <a:rPr lang="pt-BR" altLang="pt-BR" sz="2400">
                <a:solidFill>
                  <a:schemeClr val="tx1"/>
                </a:solidFill>
                <a:sym typeface="Symbol" pitchFamily="18" charset="2"/>
              </a:rPr>
              <a:t> B</a:t>
            </a:r>
          </a:p>
        </p:txBody>
      </p:sp>
      <p:graphicFrame>
        <p:nvGraphicFramePr>
          <p:cNvPr id="56326" name="Object 1"/>
          <p:cNvGraphicFramePr>
            <a:graphicFrameLocks noChangeAspect="1"/>
          </p:cNvGraphicFramePr>
          <p:nvPr/>
        </p:nvGraphicFramePr>
        <p:xfrm>
          <a:off x="1371600" y="3810000"/>
          <a:ext cx="20288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ção" r:id="rId5" imgW="799753" imgH="215806" progId="Equation.3">
                  <p:embed/>
                </p:oleObj>
              </mc:Choice>
              <mc:Fallback>
                <p:oleObj name="Equação" r:id="rId5" imgW="799753" imgH="21580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10000"/>
                        <a:ext cx="20288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3819" name="AutoShape 11"/>
          <p:cNvSpPr>
            <a:spLocks noChangeArrowheads="1"/>
          </p:cNvSpPr>
          <p:nvPr/>
        </p:nvSpPr>
        <p:spPr bwMode="auto">
          <a:xfrm>
            <a:off x="3810000" y="4572000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6328" name="Object 2"/>
          <p:cNvGraphicFramePr>
            <a:graphicFrameLocks noChangeAspect="1"/>
          </p:cNvGraphicFramePr>
          <p:nvPr/>
        </p:nvGraphicFramePr>
        <p:xfrm>
          <a:off x="1524000" y="5334000"/>
          <a:ext cx="63738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ção" r:id="rId7" imgW="2514600" imgH="215900" progId="Equation.3">
                  <p:embed/>
                </p:oleObj>
              </mc:Choice>
              <mc:Fallback>
                <p:oleObj name="Equação" r:id="rId7" imgW="2514600" imgH="21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334000"/>
                        <a:ext cx="6373813" cy="542925"/>
                      </a:xfrm>
                      <a:prstGeom prst="rect">
                        <a:avLst/>
                      </a:prstGeom>
                      <a:solidFill>
                        <a:srgbClr val="FFFFBD"/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Definições e operações</a:t>
            </a:r>
          </a:p>
        </p:txBody>
      </p:sp>
      <p:sp>
        <p:nvSpPr>
          <p:cNvPr id="504835" name="Rectangle 3"/>
          <p:cNvSpPr>
            <a:spLocks noChangeArrowheads="1"/>
          </p:cNvSpPr>
          <p:nvPr/>
        </p:nvSpPr>
        <p:spPr bwMode="auto">
          <a:xfrm>
            <a:off x="381000" y="2286000"/>
            <a:ext cx="8763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40000"/>
              </a:lnSpc>
              <a:defRPr/>
            </a:pPr>
            <a:r>
              <a:rPr lang="pt-BR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União  - </a:t>
            </a:r>
            <a:r>
              <a:rPr lang="pt-BR" sz="2800">
                <a:solidFill>
                  <a:srgbClr val="FF6600"/>
                </a:solidFill>
              </a:rPr>
              <a:t>Conjuntos ordinários</a:t>
            </a:r>
          </a:p>
          <a:p>
            <a:pPr marL="742950" lvl="1" indent="-285750">
              <a:lnSpc>
                <a:spcPct val="120000"/>
              </a:lnSpc>
              <a:buFontTx/>
              <a:buNone/>
              <a:defRPr/>
            </a:pPr>
            <a:r>
              <a:rPr lang="pt-BR" sz="2400" i="0">
                <a:solidFill>
                  <a:schemeClr val="tx1"/>
                </a:solidFill>
              </a:rPr>
              <a:t>Contém todos os elementos que pertencem a</a:t>
            </a:r>
            <a:r>
              <a:rPr lang="pt-BR" sz="2400">
                <a:solidFill>
                  <a:schemeClr val="tx1"/>
                </a:solidFill>
              </a:rPr>
              <a:t> A ou </a:t>
            </a:r>
            <a:r>
              <a:rPr lang="pt-BR" sz="2400" i="0">
                <a:solidFill>
                  <a:schemeClr val="tx1"/>
                </a:solidFill>
              </a:rPr>
              <a:t>a</a:t>
            </a:r>
            <a:r>
              <a:rPr lang="pt-BR" sz="2400">
                <a:solidFill>
                  <a:schemeClr val="tx1"/>
                </a:solidFill>
              </a:rPr>
              <a:t> B</a:t>
            </a:r>
          </a:p>
        </p:txBody>
      </p:sp>
      <p:sp>
        <p:nvSpPr>
          <p:cNvPr id="504839" name="AutoShape 7"/>
          <p:cNvSpPr>
            <a:spLocks noChangeArrowheads="1"/>
          </p:cNvSpPr>
          <p:nvPr/>
        </p:nvSpPr>
        <p:spPr bwMode="auto">
          <a:xfrm>
            <a:off x="3810000" y="3962400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7349" name="Object 8"/>
          <p:cNvGraphicFramePr>
            <a:graphicFrameLocks noChangeAspect="1"/>
          </p:cNvGraphicFramePr>
          <p:nvPr/>
        </p:nvGraphicFramePr>
        <p:xfrm>
          <a:off x="1524000" y="5029200"/>
          <a:ext cx="6375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ção" r:id="rId3" imgW="2514600" imgH="215900" progId="Equation.3">
                  <p:embed/>
                </p:oleObj>
              </mc:Choice>
              <mc:Fallback>
                <p:oleObj name="Equação" r:id="rId3" imgW="2514600" imgH="215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029200"/>
                        <a:ext cx="6375400" cy="542925"/>
                      </a:xfrm>
                      <a:prstGeom prst="rect">
                        <a:avLst/>
                      </a:prstGeom>
                      <a:solidFill>
                        <a:srgbClr val="FFFFBD"/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Definições e operações</a:t>
            </a:r>
          </a:p>
        </p:txBody>
      </p:sp>
      <p:sp>
        <p:nvSpPr>
          <p:cNvPr id="505859" name="Rectangle 3"/>
          <p:cNvSpPr>
            <a:spLocks noChangeArrowheads="1"/>
          </p:cNvSpPr>
          <p:nvPr/>
        </p:nvSpPr>
        <p:spPr bwMode="auto">
          <a:xfrm>
            <a:off x="381000" y="1752600"/>
            <a:ext cx="8763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40000"/>
              </a:lnSpc>
              <a:defRPr/>
            </a:pPr>
            <a:r>
              <a:rPr lang="pt-BR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Interseção e União  - </a:t>
            </a:r>
            <a:r>
              <a:rPr lang="pt-BR" sz="2800">
                <a:solidFill>
                  <a:srgbClr val="FF6600"/>
                </a:solidFill>
              </a:rPr>
              <a:t>Conjuntos </a:t>
            </a:r>
            <a:r>
              <a:rPr lang="pt-BR" sz="280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fuzzy</a:t>
            </a:r>
            <a:endParaRPr lang="pt-BR" sz="2800">
              <a:solidFill>
                <a:srgbClr val="FF6600"/>
              </a:solidFill>
            </a:endParaRPr>
          </a:p>
          <a:p>
            <a:pPr marL="742950" lvl="1" indent="-285750">
              <a:lnSpc>
                <a:spcPct val="120000"/>
              </a:lnSpc>
              <a:buFontTx/>
              <a:buNone/>
              <a:defRPr/>
            </a:pPr>
            <a:r>
              <a:rPr lang="pt-BR" sz="2400" i="0"/>
              <a:t>	Zadeh estendeu as descrições de conjuntos ordinários para conjuntos fuzzy</a:t>
            </a:r>
          </a:p>
        </p:txBody>
      </p:sp>
      <p:graphicFrame>
        <p:nvGraphicFramePr>
          <p:cNvPr id="58372" name="Object 0"/>
          <p:cNvGraphicFramePr>
            <a:graphicFrameLocks noChangeAspect="1"/>
          </p:cNvGraphicFramePr>
          <p:nvPr/>
        </p:nvGraphicFramePr>
        <p:xfrm>
          <a:off x="1447800" y="4343400"/>
          <a:ext cx="6316663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ção" r:id="rId3" imgW="2527300" imgH="533400" progId="Equation.3">
                  <p:embed/>
                </p:oleObj>
              </mc:Choice>
              <mc:Fallback>
                <p:oleObj name="Equação" r:id="rId3" imgW="2527300" imgH="5334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343400"/>
                        <a:ext cx="6316663" cy="1328738"/>
                      </a:xfrm>
                      <a:prstGeom prst="rect">
                        <a:avLst/>
                      </a:prstGeom>
                      <a:solidFill>
                        <a:srgbClr val="FFFFBD"/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5863" name="AutoShape 7"/>
          <p:cNvSpPr>
            <a:spLocks noChangeArrowheads="1"/>
          </p:cNvSpPr>
          <p:nvPr/>
        </p:nvSpPr>
        <p:spPr bwMode="auto">
          <a:xfrm>
            <a:off x="3810000" y="3581400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Definições e operações</a:t>
            </a:r>
          </a:p>
        </p:txBody>
      </p:sp>
      <p:sp>
        <p:nvSpPr>
          <p:cNvPr id="506883" name="Rectangle 3"/>
          <p:cNvSpPr>
            <a:spLocks noChangeArrowheads="1"/>
          </p:cNvSpPr>
          <p:nvPr/>
        </p:nvSpPr>
        <p:spPr bwMode="auto">
          <a:xfrm>
            <a:off x="457200" y="1828800"/>
            <a:ext cx="8686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defRPr/>
            </a:pPr>
            <a:r>
              <a:rPr lang="pt-BR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Generalização</a:t>
            </a:r>
            <a:endParaRPr lang="pt-BR" sz="2800" i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lnSpc>
                <a:spcPct val="300000"/>
              </a:lnSpc>
              <a:buFontTx/>
              <a:buNone/>
              <a:defRPr/>
            </a:pPr>
            <a:r>
              <a:rPr lang="pt-BR" sz="2800" i="0"/>
              <a:t>	operadores</a:t>
            </a:r>
            <a:r>
              <a:rPr lang="pt-BR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pt-BR" sz="280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norma-t</a:t>
            </a:r>
            <a:r>
              <a:rPr lang="pt-BR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pt-BR" sz="2800" i="0"/>
              <a:t>e</a:t>
            </a:r>
            <a:r>
              <a:rPr lang="pt-BR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pt-BR" sz="280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co-norma-t </a:t>
            </a:r>
            <a:r>
              <a:rPr lang="pt-BR" sz="2800" i="0"/>
              <a:t>(</a:t>
            </a:r>
            <a:r>
              <a:rPr lang="pt-BR" sz="280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norma-s</a:t>
            </a:r>
            <a:r>
              <a:rPr lang="pt-BR" sz="2800" i="0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endParaRPr lang="pt-BR" sz="2800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742950" lvl="1" indent="-285750">
              <a:lnSpc>
                <a:spcPct val="120000"/>
              </a:lnSpc>
              <a:defRPr/>
            </a:pPr>
            <a:r>
              <a:rPr lang="pt-BR" sz="2400" i="0"/>
              <a:t>Operações binárias de [0,1] x [0,1] </a:t>
            </a:r>
            <a:r>
              <a:rPr lang="pt-BR" sz="2400" i="0">
                <a:sym typeface="Symbol" pitchFamily="18" charset="2"/>
              </a:rPr>
              <a:t> </a:t>
            </a:r>
            <a:r>
              <a:rPr lang="pt-BR" sz="2400" i="0"/>
              <a:t>[0,1], tal que, </a:t>
            </a:r>
            <a:r>
              <a:rPr lang="pt-BR" sz="2400" i="0">
                <a:sym typeface="Symbol" pitchFamily="18" charset="2"/>
              </a:rPr>
              <a:t></a:t>
            </a:r>
            <a:r>
              <a:rPr lang="pt-BR" sz="2400">
                <a:sym typeface="Symbol" pitchFamily="18" charset="2"/>
              </a:rPr>
              <a:t>x, y, z, w</a:t>
            </a:r>
            <a:r>
              <a:rPr lang="pt-BR" sz="2400" i="0">
                <a:sym typeface="Symbol" pitchFamily="18" charset="2"/>
              </a:rPr>
              <a:t>  [0,1], </a:t>
            </a:r>
            <a:r>
              <a:rPr lang="pt-BR" sz="2400" i="0"/>
              <a:t> determinadas propriedades são satisfeitas.	</a:t>
            </a:r>
          </a:p>
        </p:txBody>
      </p:sp>
      <p:sp>
        <p:nvSpPr>
          <p:cNvPr id="506892" name="AutoShape 12"/>
          <p:cNvSpPr>
            <a:spLocks noChangeArrowheads="1"/>
          </p:cNvSpPr>
          <p:nvPr/>
        </p:nvSpPr>
        <p:spPr bwMode="auto">
          <a:xfrm>
            <a:off x="2438400" y="2590800"/>
            <a:ext cx="381000" cy="533400"/>
          </a:xfrm>
          <a:prstGeom prst="downArrow">
            <a:avLst>
              <a:gd name="adj1" fmla="val 50000"/>
              <a:gd name="adj2" fmla="val 35000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INTRODUÇÃO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40000"/>
              </a:lnSpc>
              <a:buFont typeface="Wingdings" pitchFamily="2" charset="2"/>
              <a:buChar char="n"/>
            </a:pPr>
            <a:r>
              <a:rPr lang="pt-BR" altLang="pt-BR" b="1" dirty="0">
                <a:solidFill>
                  <a:srgbClr val="CC0066"/>
                </a:solidFill>
              </a:rPr>
              <a:t>aplicações em diversas áreas do conhecimento:</a:t>
            </a:r>
          </a:p>
          <a:p>
            <a:pPr lvl="2">
              <a:lnSpc>
                <a:spcPct val="140000"/>
              </a:lnSpc>
              <a:buFont typeface="Wingdings" pitchFamily="2" charset="2"/>
              <a:buChar char="n"/>
            </a:pPr>
            <a:r>
              <a:rPr lang="pt-BR" altLang="pt-BR" b="1" dirty="0">
                <a:solidFill>
                  <a:srgbClr val="CC0066"/>
                </a:solidFill>
              </a:rPr>
              <a:t>Controle</a:t>
            </a:r>
          </a:p>
          <a:p>
            <a:pPr lvl="3">
              <a:lnSpc>
                <a:spcPct val="140000"/>
              </a:lnSpc>
              <a:buFont typeface="Wingdings" pitchFamily="2" charset="2"/>
              <a:buChar char="n"/>
            </a:pPr>
            <a:r>
              <a:rPr lang="pt-BR" altLang="pt-BR" sz="2400" b="1" dirty="0">
                <a:solidFill>
                  <a:srgbClr val="CC0066"/>
                </a:solidFill>
              </a:rPr>
              <a:t>diretamente sobre o processo</a:t>
            </a:r>
          </a:p>
          <a:p>
            <a:pPr lvl="3">
              <a:lnSpc>
                <a:spcPct val="140000"/>
              </a:lnSpc>
              <a:buFont typeface="Wingdings" pitchFamily="2" charset="2"/>
              <a:buChar char="n"/>
            </a:pPr>
            <a:r>
              <a:rPr lang="pt-BR" altLang="pt-BR" sz="2400" b="1" dirty="0">
                <a:solidFill>
                  <a:srgbClr val="CC0066"/>
                </a:solidFill>
              </a:rPr>
              <a:t>supervisão</a:t>
            </a:r>
            <a:endParaRPr lang="pt-BR" altLang="pt-BR" b="1" dirty="0">
              <a:solidFill>
                <a:srgbClr val="CC0066"/>
              </a:solidFill>
            </a:endParaRPr>
          </a:p>
          <a:p>
            <a:pPr lvl="2">
              <a:lnSpc>
                <a:spcPct val="140000"/>
              </a:lnSpc>
              <a:buFont typeface="Wingdings" pitchFamily="2" charset="2"/>
              <a:buChar char="n"/>
            </a:pPr>
            <a:r>
              <a:rPr lang="pt-BR" altLang="pt-BR" b="1" dirty="0">
                <a:solidFill>
                  <a:srgbClr val="CC0066"/>
                </a:solidFill>
              </a:rPr>
              <a:t>previsão de séries</a:t>
            </a:r>
          </a:p>
          <a:p>
            <a:pPr lvl="2">
              <a:lnSpc>
                <a:spcPct val="140000"/>
              </a:lnSpc>
              <a:buFont typeface="Wingdings" pitchFamily="2" charset="2"/>
              <a:buChar char="n"/>
            </a:pPr>
            <a:r>
              <a:rPr lang="pt-BR" altLang="pt-BR" b="1" dirty="0">
                <a:solidFill>
                  <a:srgbClr val="CC0066"/>
                </a:solidFill>
              </a:rPr>
              <a:t>classificação</a:t>
            </a:r>
          </a:p>
          <a:p>
            <a:endParaRPr lang="pt-BR" altLang="pt-BR" dirty="0"/>
          </a:p>
          <a:p>
            <a:endParaRPr lang="pt-BR" altLang="pt-BR" dirty="0"/>
          </a:p>
          <a:p>
            <a:endParaRPr lang="pt-BR" altLang="pt-BR" dirty="0"/>
          </a:p>
        </p:txBody>
      </p:sp>
      <p:sp>
        <p:nvSpPr>
          <p:cNvPr id="413700" name="Rectangle 4"/>
          <p:cNvSpPr>
            <a:spLocks noChangeArrowheads="1"/>
          </p:cNvSpPr>
          <p:nvPr/>
        </p:nvSpPr>
        <p:spPr bwMode="auto">
          <a:xfrm>
            <a:off x="838200" y="762000"/>
            <a:ext cx="7772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anchor="ctr">
            <a:flatTx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pt-BR" sz="4400" i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INTRODUÇÃO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Definições e operações</a:t>
            </a:r>
          </a:p>
        </p:txBody>
      </p:sp>
      <p:sp>
        <p:nvSpPr>
          <p:cNvPr id="507907" name="Rectangle 3"/>
          <p:cNvSpPr>
            <a:spLocks noChangeArrowheads="1"/>
          </p:cNvSpPr>
          <p:nvPr/>
        </p:nvSpPr>
        <p:spPr bwMode="auto">
          <a:xfrm>
            <a:off x="533400" y="1447800"/>
            <a:ext cx="7696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150000"/>
              </a:lnSpc>
              <a:buFontTx/>
              <a:buNone/>
              <a:defRPr/>
            </a:pPr>
            <a:r>
              <a:rPr lang="pt-BR" sz="320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Norma-t</a:t>
            </a:r>
          </a:p>
          <a:p>
            <a:pPr marL="342900" indent="-342900">
              <a:lnSpc>
                <a:spcPct val="150000"/>
              </a:lnSpc>
              <a:buFontTx/>
              <a:buNone/>
              <a:defRPr/>
            </a:pPr>
            <a:r>
              <a:rPr lang="pt-BR" sz="2400" i="0">
                <a:solidFill>
                  <a:schemeClr val="tx1"/>
                </a:solidFill>
              </a:rPr>
              <a:t>		</a:t>
            </a:r>
            <a:r>
              <a:rPr lang="pt-BR" sz="2400" i="0"/>
              <a:t>As seguintes propriedades são satisfeitas:</a:t>
            </a:r>
            <a:endParaRPr lang="pt-BR" sz="2400" i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20000"/>
              </a:lnSpc>
              <a:buFontTx/>
              <a:buNone/>
              <a:defRPr/>
            </a:pPr>
            <a:r>
              <a:rPr lang="pt-BR" sz="2400" i="0"/>
              <a:t>	</a:t>
            </a:r>
          </a:p>
        </p:txBody>
      </p:sp>
      <p:grpSp>
        <p:nvGrpSpPr>
          <p:cNvPr id="60420" name="Group 10"/>
          <p:cNvGrpSpPr>
            <a:grpSpLocks/>
          </p:cNvGrpSpPr>
          <p:nvPr/>
        </p:nvGrpSpPr>
        <p:grpSpPr bwMode="auto">
          <a:xfrm>
            <a:off x="1752600" y="3124200"/>
            <a:ext cx="5683250" cy="2260600"/>
            <a:chOff x="1104" y="2272"/>
            <a:chExt cx="3580" cy="1424"/>
          </a:xfrm>
        </p:grpSpPr>
        <p:graphicFrame>
          <p:nvGraphicFramePr>
            <p:cNvPr id="60422" name="Object 6"/>
            <p:cNvGraphicFramePr>
              <a:graphicFrameLocks noChangeAspect="1"/>
            </p:cNvGraphicFramePr>
            <p:nvPr/>
          </p:nvGraphicFramePr>
          <p:xfrm>
            <a:off x="1104" y="2272"/>
            <a:ext cx="129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8" name="Equação" r:id="rId3" imgW="812447" imgH="177723" progId="Equation.3">
                    <p:embed/>
                  </p:oleObj>
                </mc:Choice>
                <mc:Fallback>
                  <p:oleObj name="Equação" r:id="rId3" imgW="812447" imgH="177723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272"/>
                          <a:ext cx="129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3" name="Object 7"/>
            <p:cNvGraphicFramePr>
              <a:graphicFrameLocks noChangeAspect="1"/>
            </p:cNvGraphicFramePr>
            <p:nvPr/>
          </p:nvGraphicFramePr>
          <p:xfrm>
            <a:off x="1145" y="2656"/>
            <a:ext cx="2215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9" name="Equação" r:id="rId5" imgW="1396394" imgH="203112" progId="Equation.3">
                    <p:embed/>
                  </p:oleObj>
                </mc:Choice>
                <mc:Fallback>
                  <p:oleObj name="Equação" r:id="rId5" imgW="1396394" imgH="203112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5" y="2656"/>
                          <a:ext cx="2215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4" name="Object 8"/>
            <p:cNvGraphicFramePr>
              <a:graphicFrameLocks noChangeAspect="1"/>
            </p:cNvGraphicFramePr>
            <p:nvPr/>
          </p:nvGraphicFramePr>
          <p:xfrm>
            <a:off x="1152" y="3011"/>
            <a:ext cx="3532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0" name="Equação" r:id="rId7" imgW="2235200" imgH="190500" progId="Equation.3">
                    <p:embed/>
                  </p:oleObj>
                </mc:Choice>
                <mc:Fallback>
                  <p:oleObj name="Equação" r:id="rId7" imgW="2235200" imgH="1905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011"/>
                          <a:ext cx="3532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5" name="Object 9"/>
            <p:cNvGraphicFramePr>
              <a:graphicFrameLocks noChangeAspect="1"/>
            </p:cNvGraphicFramePr>
            <p:nvPr/>
          </p:nvGraphicFramePr>
          <p:xfrm>
            <a:off x="1152" y="3376"/>
            <a:ext cx="270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1" name="Equação" r:id="rId9" imgW="1701800" imgH="203200" progId="Equation.3">
                    <p:embed/>
                  </p:oleObj>
                </mc:Choice>
                <mc:Fallback>
                  <p:oleObj name="Equação" r:id="rId9" imgW="1701800" imgH="2032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376"/>
                          <a:ext cx="2700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421" name="Rectangle 12"/>
          <p:cNvSpPr>
            <a:spLocks noChangeArrowheads="1"/>
          </p:cNvSpPr>
          <p:nvPr/>
        </p:nvSpPr>
        <p:spPr bwMode="auto">
          <a:xfrm>
            <a:off x="1371600" y="5638800"/>
            <a:ext cx="5257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lvl="1">
              <a:buFontTx/>
              <a:buNone/>
            </a:pPr>
            <a:r>
              <a:rPr lang="pt-BR" altLang="pt-BR" sz="2400" i="0">
                <a:solidFill>
                  <a:schemeClr val="accent2"/>
                </a:solidFill>
              </a:rPr>
              <a:t>Exemplos: </a:t>
            </a:r>
            <a:r>
              <a:rPr lang="pt-BR" altLang="pt-BR" sz="2400">
                <a:solidFill>
                  <a:srgbClr val="FF6600"/>
                </a:solidFill>
              </a:rPr>
              <a:t>min</a:t>
            </a:r>
            <a:r>
              <a:rPr lang="pt-BR" altLang="pt-BR" sz="2400" i="0">
                <a:solidFill>
                  <a:schemeClr val="accent2"/>
                </a:solidFill>
              </a:rPr>
              <a:t> e </a:t>
            </a:r>
            <a:r>
              <a:rPr lang="pt-BR" altLang="pt-BR" sz="2400">
                <a:solidFill>
                  <a:srgbClr val="FF6600"/>
                </a:solidFill>
              </a:rPr>
              <a:t>produto</a:t>
            </a:r>
            <a:endParaRPr lang="pt-BR" altLang="pt-BR" sz="2400" i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Definições e operações</a:t>
            </a:r>
          </a:p>
        </p:txBody>
      </p:sp>
      <p:sp>
        <p:nvSpPr>
          <p:cNvPr id="508931" name="Rectangle 3"/>
          <p:cNvSpPr>
            <a:spLocks noChangeArrowheads="1"/>
          </p:cNvSpPr>
          <p:nvPr/>
        </p:nvSpPr>
        <p:spPr bwMode="auto">
          <a:xfrm>
            <a:off x="533400" y="1447800"/>
            <a:ext cx="7696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lnSpc>
                <a:spcPct val="150000"/>
              </a:lnSpc>
              <a:buFontTx/>
              <a:buNone/>
              <a:defRPr/>
            </a:pPr>
            <a:r>
              <a:rPr lang="pt-BR" sz="320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Co-norma-t</a:t>
            </a:r>
          </a:p>
          <a:p>
            <a:pPr marL="342900" indent="-342900">
              <a:lnSpc>
                <a:spcPct val="150000"/>
              </a:lnSpc>
              <a:buFontTx/>
              <a:buNone/>
              <a:defRPr/>
            </a:pPr>
            <a:r>
              <a:rPr lang="pt-BR" sz="2400" i="0">
                <a:solidFill>
                  <a:schemeClr val="tx1"/>
                </a:solidFill>
              </a:rPr>
              <a:t>		</a:t>
            </a:r>
            <a:r>
              <a:rPr lang="pt-BR" sz="2400" i="0"/>
              <a:t>As seguintes propriedades são satisfeitas:</a:t>
            </a:r>
            <a:endParaRPr lang="pt-BR" sz="2400" i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20000"/>
              </a:lnSpc>
              <a:buFontTx/>
              <a:buNone/>
              <a:defRPr/>
            </a:pPr>
            <a:r>
              <a:rPr lang="pt-BR" sz="2400" i="0"/>
              <a:t>	</a:t>
            </a:r>
          </a:p>
        </p:txBody>
      </p:sp>
      <p:grpSp>
        <p:nvGrpSpPr>
          <p:cNvPr id="61444" name="Group 13"/>
          <p:cNvGrpSpPr>
            <a:grpSpLocks/>
          </p:cNvGrpSpPr>
          <p:nvPr/>
        </p:nvGrpSpPr>
        <p:grpSpPr bwMode="auto">
          <a:xfrm>
            <a:off x="1676400" y="3200400"/>
            <a:ext cx="5956300" cy="2413000"/>
            <a:chOff x="1056" y="2128"/>
            <a:chExt cx="3752" cy="1520"/>
          </a:xfrm>
        </p:grpSpPr>
        <p:graphicFrame>
          <p:nvGraphicFramePr>
            <p:cNvPr id="61446" name="Object 0"/>
            <p:cNvGraphicFramePr>
              <a:graphicFrameLocks noChangeAspect="1"/>
            </p:cNvGraphicFramePr>
            <p:nvPr/>
          </p:nvGraphicFramePr>
          <p:xfrm>
            <a:off x="1056" y="2128"/>
            <a:ext cx="1451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2" name="Equação" r:id="rId3" imgW="914400" imgH="203200" progId="Equation.3">
                    <p:embed/>
                  </p:oleObj>
                </mc:Choice>
                <mc:Fallback>
                  <p:oleObj name="Equação" r:id="rId3" imgW="914400" imgH="203200" progId="Equation.3">
                    <p:embed/>
                    <p:pic>
                      <p:nvPicPr>
                        <p:cNvPr id="0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128"/>
                          <a:ext cx="1451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47" name="Object 1"/>
            <p:cNvGraphicFramePr>
              <a:graphicFrameLocks noChangeAspect="1"/>
            </p:cNvGraphicFramePr>
            <p:nvPr/>
          </p:nvGraphicFramePr>
          <p:xfrm>
            <a:off x="1056" y="2560"/>
            <a:ext cx="2557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3" name="Equação" r:id="rId5" imgW="1612900" imgH="203200" progId="Equation.3">
                    <p:embed/>
                  </p:oleObj>
                </mc:Choice>
                <mc:Fallback>
                  <p:oleObj name="Equação" r:id="rId5" imgW="1612900" imgH="20320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560"/>
                          <a:ext cx="2557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48" name="Object 2"/>
            <p:cNvGraphicFramePr>
              <a:graphicFrameLocks noChangeAspect="1"/>
            </p:cNvGraphicFramePr>
            <p:nvPr/>
          </p:nvGraphicFramePr>
          <p:xfrm>
            <a:off x="1104" y="2976"/>
            <a:ext cx="3704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4" name="Equação" r:id="rId7" imgW="2336800" imgH="203200" progId="Equation.3">
                    <p:embed/>
                  </p:oleObj>
                </mc:Choice>
                <mc:Fallback>
                  <p:oleObj name="Equação" r:id="rId7" imgW="2336800" imgH="2032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976"/>
                          <a:ext cx="3704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49" name="Object 3"/>
            <p:cNvGraphicFramePr>
              <a:graphicFrameLocks noChangeAspect="1"/>
            </p:cNvGraphicFramePr>
            <p:nvPr/>
          </p:nvGraphicFramePr>
          <p:xfrm>
            <a:off x="1086" y="3328"/>
            <a:ext cx="2802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5" name="Equação" r:id="rId9" imgW="1765300" imgH="203200" progId="Equation.3">
                    <p:embed/>
                  </p:oleObj>
                </mc:Choice>
                <mc:Fallback>
                  <p:oleObj name="Equação" r:id="rId9" imgW="1765300" imgH="2032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6" y="3328"/>
                          <a:ext cx="2802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45" name="Rectangle 14"/>
          <p:cNvSpPr>
            <a:spLocks noChangeArrowheads="1"/>
          </p:cNvSpPr>
          <p:nvPr/>
        </p:nvSpPr>
        <p:spPr bwMode="auto">
          <a:xfrm>
            <a:off x="1295400" y="5867400"/>
            <a:ext cx="5257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lvl="1">
              <a:buFontTx/>
              <a:buNone/>
            </a:pPr>
            <a:r>
              <a:rPr lang="pt-BR" altLang="pt-BR" sz="2400" i="0">
                <a:solidFill>
                  <a:schemeClr val="accent2"/>
                </a:solidFill>
              </a:rPr>
              <a:t>Exemplo: </a:t>
            </a:r>
            <a:r>
              <a:rPr lang="pt-BR" altLang="pt-BR" sz="2400">
                <a:solidFill>
                  <a:srgbClr val="FF6600"/>
                </a:solidFill>
              </a:rPr>
              <a:t>max</a:t>
            </a:r>
            <a:endParaRPr lang="pt-BR" altLang="pt-BR" sz="2400" i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Propriedades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533400" y="1447800"/>
            <a:ext cx="7696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  <a:buFontTx/>
              <a:buNone/>
            </a:pPr>
            <a:endParaRPr lang="pt-BR" altLang="pt-BR" sz="2800" i="0"/>
          </a:p>
        </p:txBody>
      </p:sp>
      <p:sp>
        <p:nvSpPr>
          <p:cNvPr id="62468" name="Rectangle 9"/>
          <p:cNvSpPr>
            <a:spLocks noChangeArrowheads="1"/>
          </p:cNvSpPr>
          <p:nvPr/>
        </p:nvSpPr>
        <p:spPr bwMode="auto">
          <a:xfrm>
            <a:off x="762000" y="1676400"/>
            <a:ext cx="7543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just">
              <a:buFontTx/>
              <a:buNone/>
            </a:pPr>
            <a:r>
              <a:rPr lang="pt-BR" altLang="pt-BR" sz="2800" i="0"/>
              <a:t>	Utilizando os operadores </a:t>
            </a:r>
            <a:r>
              <a:rPr lang="pt-BR" altLang="pt-BR" sz="2800">
                <a:solidFill>
                  <a:srgbClr val="FF6600"/>
                </a:solidFill>
              </a:rPr>
              <a:t>max </a:t>
            </a:r>
            <a:r>
              <a:rPr lang="pt-BR" altLang="pt-BR" sz="2800" i="0"/>
              <a:t>e</a:t>
            </a:r>
            <a:r>
              <a:rPr lang="pt-BR" altLang="pt-BR" sz="2800">
                <a:solidFill>
                  <a:srgbClr val="FF6600"/>
                </a:solidFill>
              </a:rPr>
              <a:t> min</a:t>
            </a:r>
            <a:r>
              <a:rPr lang="pt-BR" altLang="pt-BR" sz="2800" i="0">
                <a:solidFill>
                  <a:srgbClr val="FF6600"/>
                </a:solidFill>
              </a:rPr>
              <a:t> </a:t>
            </a:r>
            <a:r>
              <a:rPr lang="pt-BR" altLang="pt-BR" sz="2800" i="0"/>
              <a:t>para</a:t>
            </a:r>
            <a:r>
              <a:rPr lang="pt-BR" altLang="pt-BR" sz="2800" i="0">
                <a:solidFill>
                  <a:srgbClr val="FF6600"/>
                </a:solidFill>
              </a:rPr>
              <a:t> </a:t>
            </a:r>
            <a:r>
              <a:rPr lang="pt-BR" altLang="pt-BR" sz="2800" i="0"/>
              <a:t>a</a:t>
            </a:r>
            <a:r>
              <a:rPr lang="pt-BR" altLang="pt-BR" sz="2800" i="0">
                <a:solidFill>
                  <a:srgbClr val="FF6600"/>
                </a:solidFill>
              </a:rPr>
              <a:t> união </a:t>
            </a:r>
            <a:r>
              <a:rPr lang="pt-BR" altLang="pt-BR" sz="2800" i="0"/>
              <a:t>e</a:t>
            </a:r>
            <a:r>
              <a:rPr lang="pt-BR" altLang="pt-BR" sz="2800" i="0">
                <a:solidFill>
                  <a:srgbClr val="FF6600"/>
                </a:solidFill>
              </a:rPr>
              <a:t> interseção</a:t>
            </a:r>
            <a:r>
              <a:rPr lang="pt-BR" altLang="pt-BR" sz="2800">
                <a:solidFill>
                  <a:srgbClr val="FF6600"/>
                </a:solidFill>
              </a:rPr>
              <a:t> </a:t>
            </a:r>
            <a:r>
              <a:rPr lang="pt-BR" altLang="pt-BR" sz="2800" i="0">
                <a:solidFill>
                  <a:srgbClr val="CC0066"/>
                </a:solidFill>
              </a:rPr>
              <a:t>fuzzy</a:t>
            </a:r>
            <a:r>
              <a:rPr lang="pt-BR" altLang="pt-BR" sz="2800" i="0"/>
              <a:t>, verificam-se as seguintes propriedades:</a:t>
            </a:r>
          </a:p>
        </p:txBody>
      </p:sp>
      <p:graphicFrame>
        <p:nvGraphicFramePr>
          <p:cNvPr id="62469" name="Object 10"/>
          <p:cNvGraphicFramePr>
            <a:graphicFrameLocks noChangeAspect="1"/>
          </p:cNvGraphicFramePr>
          <p:nvPr/>
        </p:nvGraphicFramePr>
        <p:xfrm>
          <a:off x="2819400" y="3352800"/>
          <a:ext cx="15335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ção" r:id="rId3" imgW="609336" imgH="203112" progId="Equation.3">
                  <p:embed/>
                </p:oleObj>
              </mc:Choice>
              <mc:Fallback>
                <p:oleObj name="Equação" r:id="rId3" imgW="609336" imgH="2031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352800"/>
                        <a:ext cx="15335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11"/>
          <p:cNvGraphicFramePr>
            <a:graphicFrameLocks noChangeAspect="1"/>
          </p:cNvGraphicFramePr>
          <p:nvPr/>
        </p:nvGraphicFramePr>
        <p:xfrm>
          <a:off x="2819400" y="4191000"/>
          <a:ext cx="1971675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ção" r:id="rId5" imgW="787058" imgH="545863" progId="Equation.3">
                  <p:embed/>
                </p:oleObj>
              </mc:Choice>
              <mc:Fallback>
                <p:oleObj name="Equação" r:id="rId5" imgW="787058" imgH="54586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191000"/>
                        <a:ext cx="1971675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Propriedades</a:t>
            </a: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533400" y="1447800"/>
            <a:ext cx="7696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  <a:buFontTx/>
              <a:buNone/>
            </a:pPr>
            <a:endParaRPr lang="pt-BR" altLang="pt-BR" sz="2800" i="0"/>
          </a:p>
        </p:txBody>
      </p:sp>
      <p:graphicFrame>
        <p:nvGraphicFramePr>
          <p:cNvPr id="63492" name="Object 7"/>
          <p:cNvGraphicFramePr>
            <a:graphicFrameLocks noChangeAspect="1"/>
          </p:cNvGraphicFramePr>
          <p:nvPr/>
        </p:nvGraphicFramePr>
        <p:xfrm>
          <a:off x="1905000" y="2057400"/>
          <a:ext cx="2667000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ção" r:id="rId3" imgW="1066337" imgH="545863" progId="Equation.3">
                  <p:embed/>
                </p:oleObj>
              </mc:Choice>
              <mc:Fallback>
                <p:oleObj name="Equação" r:id="rId3" imgW="1066337" imgH="54586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057400"/>
                        <a:ext cx="2667000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8"/>
          <p:cNvGraphicFramePr>
            <a:graphicFrameLocks noChangeAspect="1"/>
          </p:cNvGraphicFramePr>
          <p:nvPr/>
        </p:nvGraphicFramePr>
        <p:xfrm>
          <a:off x="1905000" y="3810000"/>
          <a:ext cx="4675188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ção" r:id="rId5" imgW="1866090" imgH="545863" progId="Equation.3">
                  <p:embed/>
                </p:oleObj>
              </mc:Choice>
              <mc:Fallback>
                <p:oleObj name="Equação" r:id="rId5" imgW="1866090" imgH="54586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10000"/>
                        <a:ext cx="4675188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Propriedades</a:t>
            </a: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533400" y="1447800"/>
            <a:ext cx="7696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  <a:buFontTx/>
              <a:buNone/>
            </a:pPr>
            <a:endParaRPr lang="pt-BR" altLang="pt-BR" sz="2800" i="0"/>
          </a:p>
        </p:txBody>
      </p:sp>
      <p:graphicFrame>
        <p:nvGraphicFramePr>
          <p:cNvPr id="64516" name="Object 6"/>
          <p:cNvGraphicFramePr>
            <a:graphicFrameLocks noChangeAspect="1"/>
          </p:cNvGraphicFramePr>
          <p:nvPr/>
        </p:nvGraphicFramePr>
        <p:xfrm>
          <a:off x="2057400" y="1981200"/>
          <a:ext cx="5595938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ção" r:id="rId3" imgW="2234230" imgH="545863" progId="Equation.3">
                  <p:embed/>
                </p:oleObj>
              </mc:Choice>
              <mc:Fallback>
                <p:oleObj name="Equação" r:id="rId3" imgW="2234230" imgH="54586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81200"/>
                        <a:ext cx="5595938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7"/>
          <p:cNvGraphicFramePr>
            <a:graphicFrameLocks noChangeAspect="1"/>
          </p:cNvGraphicFramePr>
          <p:nvPr/>
        </p:nvGraphicFramePr>
        <p:xfrm>
          <a:off x="2133600" y="4038600"/>
          <a:ext cx="2928938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ção" r:id="rId5" imgW="1167893" imgH="545863" progId="Equation.3">
                  <p:embed/>
                </p:oleObj>
              </mc:Choice>
              <mc:Fallback>
                <p:oleObj name="Equação" r:id="rId5" imgW="1167893" imgH="54586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038600"/>
                        <a:ext cx="2928938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Propriedades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533400" y="1447800"/>
            <a:ext cx="7696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  <a:buFontTx/>
              <a:buNone/>
            </a:pPr>
            <a:endParaRPr lang="pt-BR" altLang="pt-BR" sz="2800" i="0"/>
          </a:p>
        </p:txBody>
      </p:sp>
      <p:graphicFrame>
        <p:nvGraphicFramePr>
          <p:cNvPr id="65540" name="Object 6"/>
          <p:cNvGraphicFramePr>
            <a:graphicFrameLocks noChangeAspect="1"/>
          </p:cNvGraphicFramePr>
          <p:nvPr/>
        </p:nvGraphicFramePr>
        <p:xfrm>
          <a:off x="1905000" y="2362200"/>
          <a:ext cx="47656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ção" r:id="rId3" imgW="1892300" imgH="203200" progId="Equation.3">
                  <p:embed/>
                </p:oleObj>
              </mc:Choice>
              <mc:Fallback>
                <p:oleObj name="Equação" r:id="rId3" imgW="18923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362200"/>
                        <a:ext cx="47656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7"/>
          <p:cNvGraphicFramePr>
            <a:graphicFrameLocks noChangeAspect="1"/>
          </p:cNvGraphicFramePr>
          <p:nvPr/>
        </p:nvGraphicFramePr>
        <p:xfrm>
          <a:off x="1905000" y="3276600"/>
          <a:ext cx="3303588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ção" r:id="rId5" imgW="1320227" imgH="583947" progId="Equation.3">
                  <p:embed/>
                </p:oleObj>
              </mc:Choice>
              <mc:Fallback>
                <p:oleObj name="Equação" r:id="rId5" imgW="1320227" imgH="58394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276600"/>
                        <a:ext cx="3303588" cy="145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Propriedades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533400" y="1447800"/>
            <a:ext cx="7696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  <a:buFontTx/>
              <a:buNone/>
            </a:pPr>
            <a:endParaRPr lang="pt-BR" altLang="pt-BR" sz="2800" i="0"/>
          </a:p>
        </p:txBody>
      </p:sp>
      <p:sp>
        <p:nvSpPr>
          <p:cNvPr id="66564" name="Rectangle 6"/>
          <p:cNvSpPr>
            <a:spLocks noChangeArrowheads="1"/>
          </p:cNvSpPr>
          <p:nvPr/>
        </p:nvSpPr>
        <p:spPr bwMode="auto">
          <a:xfrm>
            <a:off x="762000" y="1752600"/>
            <a:ext cx="7543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just">
              <a:buFontTx/>
              <a:buNone/>
            </a:pPr>
            <a:r>
              <a:rPr lang="pt-BR" altLang="pt-BR" sz="2800" i="0"/>
              <a:t>	Observando que as funções de pertinência dos conjuntos </a:t>
            </a:r>
            <a:r>
              <a:rPr lang="pt-BR" altLang="pt-BR" sz="2800" i="0">
                <a:solidFill>
                  <a:srgbClr val="FF6600"/>
                </a:solidFill>
              </a:rPr>
              <a:t>vazio</a:t>
            </a:r>
            <a:r>
              <a:rPr lang="pt-BR" altLang="pt-BR" sz="2800" i="0"/>
              <a:t> e </a:t>
            </a:r>
            <a:r>
              <a:rPr lang="pt-BR" altLang="pt-BR" sz="2800" i="0">
                <a:solidFill>
                  <a:srgbClr val="FF6600"/>
                </a:solidFill>
              </a:rPr>
              <a:t>universo</a:t>
            </a:r>
            <a:r>
              <a:rPr lang="pt-BR" altLang="pt-BR" sz="2800" i="0"/>
              <a:t> são </a:t>
            </a:r>
            <a:r>
              <a:rPr lang="pt-BR" altLang="pt-BR" sz="2800" i="0">
                <a:solidFill>
                  <a:srgbClr val="FF6600"/>
                </a:solidFill>
              </a:rPr>
              <a:t>0 </a:t>
            </a:r>
            <a:r>
              <a:rPr lang="pt-BR" altLang="pt-BR" sz="2800" i="0"/>
              <a:t>e </a:t>
            </a:r>
            <a:r>
              <a:rPr lang="pt-BR" altLang="pt-BR" sz="2800" i="0">
                <a:solidFill>
                  <a:srgbClr val="FF6600"/>
                </a:solidFill>
              </a:rPr>
              <a:t>1</a:t>
            </a:r>
            <a:r>
              <a:rPr lang="pt-BR" altLang="pt-BR" sz="2800" i="0"/>
              <a:t>:</a:t>
            </a:r>
          </a:p>
        </p:txBody>
      </p:sp>
      <p:graphicFrame>
        <p:nvGraphicFramePr>
          <p:cNvPr id="66565" name="Object 7"/>
          <p:cNvGraphicFramePr>
            <a:graphicFrameLocks noChangeAspect="1"/>
          </p:cNvGraphicFramePr>
          <p:nvPr/>
        </p:nvGraphicFramePr>
        <p:xfrm>
          <a:off x="1362075" y="3810000"/>
          <a:ext cx="9001125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ção" r:id="rId3" imgW="3594100" imgH="546100" progId="Equation.3">
                  <p:embed/>
                </p:oleObj>
              </mc:Choice>
              <mc:Fallback>
                <p:oleObj name="Equação" r:id="rId3" imgW="3594100" imgH="546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3810000"/>
                        <a:ext cx="9001125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Propriedades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533400" y="14478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  <a:buFontTx/>
              <a:buNone/>
            </a:pPr>
            <a:endParaRPr lang="pt-BR" altLang="pt-BR" sz="2800" i="0"/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609600" y="1752600"/>
            <a:ext cx="7543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just">
              <a:buFontTx/>
              <a:buNone/>
            </a:pPr>
            <a:r>
              <a:rPr lang="pt-BR" altLang="pt-BR" sz="2800" i="0"/>
              <a:t>	Conjuntos </a:t>
            </a:r>
            <a:r>
              <a:rPr lang="pt-BR" altLang="pt-BR" sz="2800" i="0">
                <a:solidFill>
                  <a:srgbClr val="FF6600"/>
                </a:solidFill>
              </a:rPr>
              <a:t>ordinários</a:t>
            </a:r>
            <a:r>
              <a:rPr lang="pt-BR" altLang="pt-BR" sz="2800" i="0"/>
              <a:t>:</a:t>
            </a:r>
          </a:p>
          <a:p>
            <a:pPr algn="just">
              <a:buFontTx/>
              <a:buNone/>
            </a:pPr>
            <a:endParaRPr lang="pt-BR" altLang="pt-BR" sz="2800" i="0"/>
          </a:p>
        </p:txBody>
      </p:sp>
      <p:graphicFrame>
        <p:nvGraphicFramePr>
          <p:cNvPr id="67589" name="Object 0"/>
          <p:cNvGraphicFramePr>
            <a:graphicFrameLocks noChangeAspect="1"/>
          </p:cNvGraphicFramePr>
          <p:nvPr/>
        </p:nvGraphicFramePr>
        <p:xfrm>
          <a:off x="2133600" y="2438400"/>
          <a:ext cx="46069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ção" r:id="rId3" imgW="1841500" imgH="228600" progId="Equation.3">
                  <p:embed/>
                </p:oleObj>
              </mc:Choice>
              <mc:Fallback>
                <p:oleObj name="Equação" r:id="rId3" imgW="1841500" imgH="228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438400"/>
                        <a:ext cx="46069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Rectangle 8"/>
          <p:cNvSpPr>
            <a:spLocks noChangeArrowheads="1"/>
          </p:cNvSpPr>
          <p:nvPr/>
        </p:nvSpPr>
        <p:spPr bwMode="auto">
          <a:xfrm>
            <a:off x="685800" y="3352800"/>
            <a:ext cx="7543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just">
              <a:buFontTx/>
              <a:buNone/>
            </a:pPr>
            <a:r>
              <a:rPr lang="pt-BR" altLang="pt-BR" sz="2800" i="0"/>
              <a:t>	Conjuntos </a:t>
            </a:r>
            <a:r>
              <a:rPr lang="pt-BR" altLang="pt-BR" sz="2800" i="0">
                <a:solidFill>
                  <a:srgbClr val="FF6600"/>
                </a:solidFill>
              </a:rPr>
              <a:t>fuzzy</a:t>
            </a:r>
            <a:r>
              <a:rPr lang="pt-BR" altLang="pt-BR" sz="2800" i="0"/>
              <a:t>:</a:t>
            </a:r>
          </a:p>
          <a:p>
            <a:pPr algn="just">
              <a:buFontTx/>
              <a:buNone/>
            </a:pPr>
            <a:endParaRPr lang="pt-BR" altLang="pt-BR" sz="2800" i="0"/>
          </a:p>
        </p:txBody>
      </p:sp>
      <p:graphicFrame>
        <p:nvGraphicFramePr>
          <p:cNvPr id="67591" name="Object 1"/>
          <p:cNvGraphicFramePr>
            <a:graphicFrameLocks noChangeAspect="1"/>
          </p:cNvGraphicFramePr>
          <p:nvPr/>
        </p:nvGraphicFramePr>
        <p:xfrm>
          <a:off x="609600" y="4038600"/>
          <a:ext cx="7820025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ção" r:id="rId5" imgW="3124200" imgH="609600" progId="Equation.3">
                  <p:embed/>
                </p:oleObj>
              </mc:Choice>
              <mc:Fallback>
                <p:oleObj name="Equação" r:id="rId5" imgW="3124200" imgH="609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038600"/>
                        <a:ext cx="7820025" cy="152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2" name="Rectangle 10"/>
          <p:cNvSpPr>
            <a:spLocks noChangeArrowheads="1"/>
          </p:cNvSpPr>
          <p:nvPr/>
        </p:nvSpPr>
        <p:spPr bwMode="auto">
          <a:xfrm>
            <a:off x="457200" y="5715000"/>
            <a:ext cx="7543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lvl="1" algn="just">
              <a:buFontTx/>
              <a:buNone/>
            </a:pPr>
            <a:r>
              <a:rPr lang="pt-BR" altLang="pt-BR" sz="2400" i="0">
                <a:solidFill>
                  <a:schemeClr val="accent2"/>
                </a:solidFill>
              </a:rPr>
              <a:t>	Obs: 	</a:t>
            </a:r>
            <a:r>
              <a:rPr lang="pt-BR" altLang="pt-BR" sz="2400" i="0">
                <a:solidFill>
                  <a:srgbClr val="FF6600"/>
                </a:solidFill>
              </a:rPr>
              <a:t>em geral</a:t>
            </a:r>
            <a:r>
              <a:rPr lang="pt-BR" altLang="pt-BR" sz="2400" i="0">
                <a:solidFill>
                  <a:schemeClr val="accent2"/>
                </a:solidFill>
              </a:rPr>
              <a:t> normas-t e co-normas-t não 			satisfazem as leis acima</a:t>
            </a:r>
          </a:p>
          <a:p>
            <a:pPr algn="just">
              <a:buFontTx/>
              <a:buNone/>
            </a:pPr>
            <a:endParaRPr lang="pt-BR" altLang="pt-BR" sz="2800" i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Relações Fuzzy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533400" y="14478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  <a:buFontTx/>
              <a:buNone/>
            </a:pPr>
            <a:endParaRPr lang="pt-BR" altLang="pt-BR" sz="2800" i="0"/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533400" y="2514600"/>
            <a:ext cx="7467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pt-BR" altLang="pt-BR" sz="2800" i="0" dirty="0"/>
              <a:t>	Conjuntos </a:t>
            </a:r>
            <a:r>
              <a:rPr lang="pt-BR" altLang="pt-BR" sz="2800" i="0" dirty="0">
                <a:solidFill>
                  <a:srgbClr val="FF6600"/>
                </a:solidFill>
              </a:rPr>
              <a:t>ordinários</a:t>
            </a:r>
            <a:r>
              <a:rPr lang="pt-BR" altLang="pt-BR" sz="2800" i="0" dirty="0"/>
              <a:t>: uma </a:t>
            </a:r>
            <a:r>
              <a:rPr lang="pt-BR" altLang="pt-BR" sz="2800" i="0" dirty="0">
                <a:solidFill>
                  <a:srgbClr val="FF6600"/>
                </a:solidFill>
              </a:rPr>
              <a:t>relação</a:t>
            </a:r>
            <a:r>
              <a:rPr lang="pt-BR" altLang="pt-BR" sz="2800" i="0" dirty="0"/>
              <a:t> exprime a </a:t>
            </a:r>
            <a:r>
              <a:rPr lang="pt-BR" altLang="pt-BR" sz="2800" dirty="0">
                <a:solidFill>
                  <a:srgbClr val="FF0066"/>
                </a:solidFill>
              </a:rPr>
              <a:t>presença</a:t>
            </a:r>
            <a:r>
              <a:rPr lang="pt-BR" altLang="pt-BR" sz="2800" i="0" dirty="0"/>
              <a:t> ou a </a:t>
            </a:r>
            <a:r>
              <a:rPr lang="pt-BR" altLang="pt-BR" sz="2800" dirty="0">
                <a:solidFill>
                  <a:srgbClr val="FF0066"/>
                </a:solidFill>
              </a:rPr>
              <a:t>ausência</a:t>
            </a:r>
            <a:r>
              <a:rPr lang="pt-BR" altLang="pt-BR" sz="2800" i="0" dirty="0"/>
              <a:t> de uma associação entre dois (ou mais) conjuntos</a:t>
            </a:r>
          </a:p>
          <a:p>
            <a:pPr algn="just">
              <a:buFontTx/>
              <a:buNone/>
            </a:pPr>
            <a:endParaRPr lang="pt-BR" altLang="pt-BR" sz="2800" i="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Relações Fuzzy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533400" y="14478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  <a:buFontTx/>
              <a:buNone/>
            </a:pPr>
            <a:endParaRPr lang="pt-BR" altLang="pt-BR" sz="2800" i="0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609600" y="16002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just">
              <a:lnSpc>
                <a:spcPct val="120000"/>
              </a:lnSpc>
              <a:buFontTx/>
              <a:buNone/>
            </a:pPr>
            <a:r>
              <a:rPr lang="pt-BR" altLang="pt-BR" sz="2800" i="0"/>
              <a:t>	Conjuntos </a:t>
            </a:r>
            <a:r>
              <a:rPr lang="pt-BR" altLang="pt-BR" sz="2800" i="0">
                <a:solidFill>
                  <a:srgbClr val="FF6600"/>
                </a:solidFill>
              </a:rPr>
              <a:t>ordinários</a:t>
            </a:r>
            <a:r>
              <a:rPr lang="pt-BR" altLang="pt-BR" sz="2800" i="0"/>
              <a:t>: dados os universos </a:t>
            </a:r>
            <a:r>
              <a:rPr lang="pt-BR" altLang="pt-BR" sz="2800">
                <a:solidFill>
                  <a:srgbClr val="FF6600"/>
                </a:solidFill>
              </a:rPr>
              <a:t>X</a:t>
            </a:r>
            <a:r>
              <a:rPr lang="pt-BR" altLang="pt-BR" sz="2800" i="0"/>
              <a:t> e </a:t>
            </a:r>
            <a:r>
              <a:rPr lang="pt-BR" altLang="pt-BR" sz="2800">
                <a:solidFill>
                  <a:srgbClr val="FF6600"/>
                </a:solidFill>
              </a:rPr>
              <a:t>Y, </a:t>
            </a:r>
            <a:r>
              <a:rPr lang="pt-BR" altLang="pt-BR" sz="2800" i="0"/>
              <a:t>a relação</a:t>
            </a:r>
            <a:r>
              <a:rPr lang="pt-BR" altLang="pt-BR" sz="2800"/>
              <a:t> </a:t>
            </a:r>
            <a:r>
              <a:rPr lang="pt-BR" altLang="pt-BR" sz="2800">
                <a:solidFill>
                  <a:srgbClr val="FF6600"/>
                </a:solidFill>
              </a:rPr>
              <a:t>R</a:t>
            </a:r>
            <a:r>
              <a:rPr lang="pt-BR" altLang="pt-BR" sz="2800" b="0">
                <a:solidFill>
                  <a:srgbClr val="FF6600"/>
                </a:solidFill>
              </a:rPr>
              <a:t> </a:t>
            </a:r>
            <a:r>
              <a:rPr lang="pt-BR" altLang="pt-BR" sz="2800" i="0"/>
              <a:t>definida em</a:t>
            </a:r>
            <a:r>
              <a:rPr lang="pt-BR" altLang="pt-BR" sz="2800"/>
              <a:t> </a:t>
            </a:r>
            <a:r>
              <a:rPr lang="pt-BR" altLang="pt-BR" sz="2800">
                <a:solidFill>
                  <a:srgbClr val="FF6600"/>
                </a:solidFill>
              </a:rPr>
              <a:t>X</a:t>
            </a:r>
            <a:r>
              <a:rPr lang="pt-BR" altLang="pt-BR" sz="2800"/>
              <a:t> </a:t>
            </a:r>
            <a:r>
              <a:rPr lang="pt-BR" altLang="pt-BR" sz="2800" i="0">
                <a:solidFill>
                  <a:srgbClr val="FF6600"/>
                </a:solidFill>
              </a:rPr>
              <a:t>x</a:t>
            </a:r>
            <a:r>
              <a:rPr lang="pt-BR" altLang="pt-BR" sz="2800">
                <a:solidFill>
                  <a:srgbClr val="FF6600"/>
                </a:solidFill>
              </a:rPr>
              <a:t> Y</a:t>
            </a:r>
            <a:r>
              <a:rPr lang="pt-BR" altLang="pt-BR" sz="2800" i="0"/>
              <a:t> é um subconjunto do produto cartesiano dos dois universos, tal que </a:t>
            </a:r>
            <a:r>
              <a:rPr lang="pt-BR" altLang="pt-BR" sz="2800">
                <a:solidFill>
                  <a:srgbClr val="FF6600"/>
                </a:solidFill>
              </a:rPr>
              <a:t>R</a:t>
            </a:r>
            <a:r>
              <a:rPr lang="pt-BR" altLang="pt-BR" sz="2800" i="0">
                <a:solidFill>
                  <a:srgbClr val="FF6600"/>
                </a:solidFill>
              </a:rPr>
              <a:t>: </a:t>
            </a:r>
            <a:r>
              <a:rPr lang="pt-BR" altLang="pt-BR" sz="2800">
                <a:solidFill>
                  <a:srgbClr val="FF6600"/>
                </a:solidFill>
              </a:rPr>
              <a:t>X</a:t>
            </a:r>
            <a:r>
              <a:rPr lang="pt-BR" altLang="pt-BR" sz="2800" i="0">
                <a:solidFill>
                  <a:srgbClr val="FF6600"/>
                </a:solidFill>
              </a:rPr>
              <a:t> x </a:t>
            </a:r>
            <a:r>
              <a:rPr lang="pt-BR" altLang="pt-BR" sz="2800">
                <a:solidFill>
                  <a:srgbClr val="FF6600"/>
                </a:solidFill>
              </a:rPr>
              <a:t>Y</a:t>
            </a:r>
            <a:r>
              <a:rPr lang="pt-BR" altLang="pt-BR" sz="2800" i="0">
                <a:solidFill>
                  <a:srgbClr val="FF6600"/>
                </a:solidFill>
              </a:rPr>
              <a:t> </a:t>
            </a:r>
            <a:r>
              <a:rPr lang="pt-BR" altLang="pt-BR" sz="2800" i="0">
                <a:solidFill>
                  <a:srgbClr val="FF6600"/>
                </a:solidFill>
                <a:sym typeface="Symbol" pitchFamily="18" charset="2"/>
              </a:rPr>
              <a:t> {0,1}</a:t>
            </a:r>
            <a:endParaRPr lang="pt-BR" altLang="pt-BR" sz="2800" i="0">
              <a:sym typeface="Symbol" pitchFamily="18" charset="2"/>
            </a:endParaRPr>
          </a:p>
          <a:p>
            <a:pPr>
              <a:lnSpc>
                <a:spcPct val="160000"/>
              </a:lnSpc>
              <a:buFontTx/>
              <a:buNone/>
            </a:pPr>
            <a:r>
              <a:rPr lang="pt-BR" altLang="pt-BR" sz="2400" i="0">
                <a:sym typeface="Symbol" pitchFamily="18" charset="2"/>
              </a:rPr>
              <a:t>					  função característica</a:t>
            </a:r>
            <a:endParaRPr lang="pt-BR" altLang="pt-BR" sz="2800" i="0">
              <a:sym typeface="Symbol" pitchFamily="18" charset="2"/>
            </a:endParaRPr>
          </a:p>
          <a:p>
            <a:pPr>
              <a:buFontTx/>
              <a:buNone/>
            </a:pPr>
            <a:endParaRPr lang="pt-BR" altLang="pt-BR" sz="2800" i="0"/>
          </a:p>
          <a:p>
            <a:pPr>
              <a:buFontTx/>
              <a:buNone/>
            </a:pPr>
            <a:endParaRPr lang="pt-BR" altLang="pt-BR" sz="2800" i="0"/>
          </a:p>
          <a:p>
            <a:pPr algn="just">
              <a:buFontTx/>
              <a:buNone/>
            </a:pPr>
            <a:endParaRPr lang="pt-BR" altLang="pt-BR" sz="2800" i="0"/>
          </a:p>
        </p:txBody>
      </p:sp>
      <p:sp>
        <p:nvSpPr>
          <p:cNvPr id="517125" name="AutoShape 5"/>
          <p:cNvSpPr>
            <a:spLocks noChangeArrowheads="1"/>
          </p:cNvSpPr>
          <p:nvPr/>
        </p:nvSpPr>
        <p:spPr bwMode="auto">
          <a:xfrm>
            <a:off x="4114800" y="4038600"/>
            <a:ext cx="457200" cy="762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9638" name="Object 6"/>
          <p:cNvGraphicFramePr>
            <a:graphicFrameLocks noChangeAspect="1"/>
          </p:cNvGraphicFramePr>
          <p:nvPr/>
        </p:nvGraphicFramePr>
        <p:xfrm>
          <a:off x="1295400" y="4876800"/>
          <a:ext cx="6575425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ção" r:id="rId3" imgW="2628900" imgH="546100" progId="Equation.3">
                  <p:embed/>
                </p:oleObj>
              </mc:Choice>
              <mc:Fallback>
                <p:oleObj name="Equação" r:id="rId3" imgW="2628900" imgH="546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876800"/>
                        <a:ext cx="6575425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Evolução da área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153400" cy="5145088"/>
          </a:xfrm>
        </p:spPr>
        <p:txBody>
          <a:bodyPr/>
          <a:lstStyle/>
          <a:p>
            <a:pPr>
              <a:defRPr/>
            </a:pPr>
            <a:r>
              <a:rPr lang="pt-BR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Aplicações Comerciais e Industriais</a:t>
            </a:r>
            <a:r>
              <a:rPr lang="pt-BR"/>
              <a:t>.</a:t>
            </a:r>
          </a:p>
          <a:p>
            <a:pPr>
              <a:defRPr/>
            </a:pPr>
            <a:endParaRPr lang="pt-BR" sz="2000">
              <a:sym typeface="Wingdings" pitchFamily="2" charset="2"/>
            </a:endParaRPr>
          </a:p>
          <a:p>
            <a:pPr>
              <a:defRPr/>
            </a:pPr>
            <a:endParaRPr lang="pt-BR" sz="2000">
              <a:sym typeface="Wingdings" pitchFamily="2" charset="2"/>
            </a:endParaRPr>
          </a:p>
          <a:p>
            <a:pPr>
              <a:defRPr/>
            </a:pPr>
            <a:endParaRPr lang="pt-BR" sz="2000">
              <a:sym typeface="Wingdings" pitchFamily="2" charset="2"/>
            </a:endParaRPr>
          </a:p>
          <a:p>
            <a:pPr>
              <a:defRPr/>
            </a:pPr>
            <a:endParaRPr lang="pt-BR" sz="2000">
              <a:sym typeface="Wingdings" pitchFamily="2" charset="2"/>
            </a:endParaRPr>
          </a:p>
          <a:p>
            <a:pPr>
              <a:defRPr/>
            </a:pPr>
            <a:endParaRPr lang="pt-BR" sz="2000">
              <a:sym typeface="Wingdings" pitchFamily="2" charset="2"/>
            </a:endParaRPr>
          </a:p>
          <a:p>
            <a:pPr>
              <a:defRPr/>
            </a:pPr>
            <a:endParaRPr lang="pt-BR" sz="2000">
              <a:sym typeface="Wingdings" pitchFamily="2" charset="2"/>
            </a:endParaRPr>
          </a:p>
          <a:p>
            <a:pPr>
              <a:defRPr/>
            </a:pPr>
            <a:endParaRPr lang="pt-BR" sz="2000">
              <a:sym typeface="Wingdings" pitchFamily="2" charset="2"/>
            </a:endParaRPr>
          </a:p>
          <a:p>
            <a:pPr>
              <a:defRPr/>
            </a:pPr>
            <a:endParaRPr lang="pt-BR" sz="2000">
              <a:sym typeface="Wingdings" pitchFamily="2" charset="2"/>
            </a:endParaRPr>
          </a:p>
          <a:p>
            <a:pPr>
              <a:defRPr/>
            </a:pPr>
            <a:endParaRPr lang="pt-BR" sz="2400" b="1" i="1">
              <a:sym typeface="Wingdings" pitchFamily="2" charset="2"/>
            </a:endParaRPr>
          </a:p>
          <a:p>
            <a:pPr>
              <a:defRPr/>
            </a:pPr>
            <a:r>
              <a:rPr lang="pt-BR" sz="2400" b="1" i="1">
                <a:sym typeface="Wingdings" pitchFamily="2" charset="2"/>
              </a:rPr>
              <a:t>Devido à resistência dos cientistas, a Lógica Fuzzy cresceu no mercado comercial para depois se desenvolver nas universidades</a:t>
            </a:r>
            <a:endParaRPr lang="pt-BR"/>
          </a:p>
          <a:p>
            <a:pPr>
              <a:defRPr/>
            </a:pPr>
            <a:endParaRPr lang="pt-BR"/>
          </a:p>
          <a:p>
            <a:pPr>
              <a:defRPr/>
            </a:pPr>
            <a:endParaRPr lang="pt-BR"/>
          </a:p>
          <a:p>
            <a:pPr>
              <a:defRPr/>
            </a:pPr>
            <a:endParaRPr lang="pt-BR"/>
          </a:p>
          <a:p>
            <a:pPr>
              <a:defRPr/>
            </a:pPr>
            <a:endParaRPr lang="pt-BR"/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134693"/>
              </p:ext>
            </p:extLst>
          </p:nvPr>
        </p:nvGraphicFramePr>
        <p:xfrm>
          <a:off x="1676400" y="2362200"/>
          <a:ext cx="5780088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3" imgW="5777124" imgH="3333693" progId="Word.Document.8">
                  <p:embed/>
                </p:oleObj>
              </mc:Choice>
              <mc:Fallback>
                <p:oleObj name="Document" r:id="rId3" imgW="5777124" imgH="333369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362200"/>
                        <a:ext cx="5780088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Relações Fuzzy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533400" y="14478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  <a:buFontTx/>
              <a:buNone/>
            </a:pPr>
            <a:endParaRPr lang="pt-BR" altLang="pt-BR" sz="2800" i="0"/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609600" y="1600200"/>
            <a:ext cx="77724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just">
              <a:lnSpc>
                <a:spcPct val="120000"/>
              </a:lnSpc>
              <a:buFontTx/>
              <a:buNone/>
            </a:pPr>
            <a:r>
              <a:rPr lang="pt-BR" altLang="pt-BR" sz="2800" i="0"/>
              <a:t>	Conjuntos </a:t>
            </a:r>
            <a:r>
              <a:rPr lang="pt-BR" altLang="pt-BR" sz="2800" i="0">
                <a:solidFill>
                  <a:srgbClr val="FF6600"/>
                </a:solidFill>
              </a:rPr>
              <a:t>fuzzy</a:t>
            </a:r>
            <a:r>
              <a:rPr lang="pt-BR" altLang="pt-BR" sz="2800" i="0"/>
              <a:t>: a </a:t>
            </a:r>
            <a:r>
              <a:rPr lang="pt-BR" altLang="pt-BR" sz="2800"/>
              <a:t>relação fuzzy </a:t>
            </a:r>
            <a:r>
              <a:rPr lang="pt-BR" altLang="pt-BR" sz="2800">
                <a:solidFill>
                  <a:srgbClr val="FF6600"/>
                </a:solidFill>
              </a:rPr>
              <a:t>R</a:t>
            </a:r>
            <a:r>
              <a:rPr lang="pt-BR" altLang="pt-BR" sz="2800" b="0">
                <a:solidFill>
                  <a:srgbClr val="FF6600"/>
                </a:solidFill>
              </a:rPr>
              <a:t> </a:t>
            </a:r>
            <a:r>
              <a:rPr lang="pt-BR" altLang="pt-BR" sz="2800" i="0"/>
              <a:t>representa o </a:t>
            </a:r>
            <a:r>
              <a:rPr lang="pt-BR" altLang="pt-BR" sz="2800" i="0">
                <a:solidFill>
                  <a:srgbClr val="FF6600"/>
                </a:solidFill>
              </a:rPr>
              <a:t>grau da associação</a:t>
            </a:r>
            <a:r>
              <a:rPr lang="pt-BR" altLang="pt-BR" sz="2800" i="0"/>
              <a:t> entre elementos de dois (ou mais) conjuntos fuzzy</a:t>
            </a:r>
            <a:endParaRPr lang="pt-BR" altLang="pt-BR" sz="2800" i="0">
              <a:sym typeface="Symbol" pitchFamily="18" charset="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pt-BR" sz="2400" i="0">
                <a:sym typeface="Symbol" pitchFamily="18" charset="2"/>
              </a:rPr>
              <a:t>					função de pertinência</a:t>
            </a:r>
            <a:endParaRPr lang="pt-BR" altLang="pt-BR" sz="2800" i="0">
              <a:sym typeface="Symbol" pitchFamily="18" charset="2"/>
            </a:endParaRPr>
          </a:p>
          <a:p>
            <a:pPr>
              <a:buFontTx/>
              <a:buNone/>
            </a:pPr>
            <a:endParaRPr lang="pt-BR" altLang="pt-BR" sz="2800" i="0"/>
          </a:p>
          <a:p>
            <a:pPr>
              <a:buFontTx/>
              <a:buNone/>
            </a:pPr>
            <a:endParaRPr lang="pt-BR" altLang="pt-BR" sz="2800" i="0"/>
          </a:p>
          <a:p>
            <a:pPr algn="just">
              <a:buFontTx/>
              <a:buNone/>
            </a:pPr>
            <a:endParaRPr lang="pt-BR" altLang="pt-BR" sz="2800" i="0"/>
          </a:p>
        </p:txBody>
      </p:sp>
      <p:sp>
        <p:nvSpPr>
          <p:cNvPr id="518149" name="AutoShape 5"/>
          <p:cNvSpPr>
            <a:spLocks noChangeArrowheads="1"/>
          </p:cNvSpPr>
          <p:nvPr/>
        </p:nvSpPr>
        <p:spPr bwMode="auto">
          <a:xfrm>
            <a:off x="3886200" y="3810000"/>
            <a:ext cx="457200" cy="762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0662" name="Object 1024"/>
          <p:cNvGraphicFramePr>
            <a:graphicFrameLocks noChangeAspect="1"/>
          </p:cNvGraphicFramePr>
          <p:nvPr/>
        </p:nvGraphicFramePr>
        <p:xfrm>
          <a:off x="3276600" y="4876800"/>
          <a:ext cx="14747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ção" r:id="rId3" imgW="583693" imgH="215713" progId="Equation.3">
                  <p:embed/>
                </p:oleObj>
              </mc:Choice>
              <mc:Fallback>
                <p:oleObj name="Equação" r:id="rId3" imgW="583693" imgH="215713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876800"/>
                        <a:ext cx="147478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3" name="Rectangle 8"/>
          <p:cNvSpPr>
            <a:spLocks noChangeArrowheads="1"/>
          </p:cNvSpPr>
          <p:nvPr/>
        </p:nvSpPr>
        <p:spPr bwMode="auto">
          <a:xfrm>
            <a:off x="4648200" y="4800600"/>
            <a:ext cx="3200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just">
              <a:lnSpc>
                <a:spcPct val="120000"/>
              </a:lnSpc>
              <a:buFontTx/>
              <a:buNone/>
            </a:pPr>
            <a:r>
              <a:rPr lang="pt-BR" altLang="pt-BR" sz="2800" i="0">
                <a:solidFill>
                  <a:schemeClr val="tx1"/>
                </a:solidFill>
                <a:sym typeface="Symbol" pitchFamily="18" charset="2"/>
              </a:rPr>
              <a:t> </a:t>
            </a:r>
            <a:r>
              <a:rPr lang="pt-BR" altLang="pt-BR" sz="2800" b="0" i="0">
                <a:solidFill>
                  <a:schemeClr val="tx1"/>
                </a:solidFill>
              </a:rPr>
              <a:t>[0,1]</a:t>
            </a:r>
            <a:r>
              <a:rPr lang="pt-BR" altLang="pt-BR" sz="2800" i="0"/>
              <a:t>	</a:t>
            </a:r>
          </a:p>
          <a:p>
            <a:pPr>
              <a:buFontTx/>
              <a:buNone/>
            </a:pPr>
            <a:endParaRPr lang="pt-BR" altLang="pt-BR" sz="2800" i="0"/>
          </a:p>
          <a:p>
            <a:pPr algn="just">
              <a:buFontTx/>
              <a:buNone/>
            </a:pPr>
            <a:endParaRPr lang="pt-BR" altLang="pt-BR" sz="2800" i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Relações Fuzzy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533400" y="14478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  <a:buFontTx/>
              <a:buNone/>
            </a:pPr>
            <a:endParaRPr lang="pt-BR" altLang="pt-BR" sz="2800" i="0"/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609600" y="2057400"/>
            <a:ext cx="8229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just">
              <a:lnSpc>
                <a:spcPct val="120000"/>
              </a:lnSpc>
              <a:buFontTx/>
              <a:buNone/>
            </a:pPr>
            <a:r>
              <a:rPr lang="pt-BR" altLang="pt-BR" sz="2800" i="0"/>
              <a:t>	</a:t>
            </a:r>
            <a:r>
              <a:rPr lang="pt-BR" altLang="pt-BR" sz="2800"/>
              <a:t>Exemplo:</a:t>
            </a:r>
            <a:r>
              <a:rPr lang="pt-BR" altLang="pt-BR" b="0" i="0"/>
              <a:t>	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pt-BR" altLang="pt-BR" b="0" i="0"/>
              <a:t>		</a:t>
            </a:r>
            <a:r>
              <a:rPr lang="pt-BR" altLang="pt-BR" sz="2400"/>
              <a:t>X </a:t>
            </a:r>
            <a:r>
              <a:rPr lang="pt-BR" altLang="pt-BR" sz="2400" i="0"/>
              <a:t>= {</a:t>
            </a:r>
            <a:r>
              <a:rPr lang="pt-BR" altLang="pt-BR" sz="2400"/>
              <a:t>x</a:t>
            </a:r>
            <a:r>
              <a:rPr lang="pt-BR" altLang="pt-BR" sz="2400" i="0" baseline="-25000"/>
              <a:t>1</a:t>
            </a:r>
            <a:r>
              <a:rPr lang="pt-BR" altLang="pt-BR" sz="2400" i="0"/>
              <a:t>,</a:t>
            </a:r>
            <a:r>
              <a:rPr lang="pt-BR" altLang="pt-BR" sz="2400"/>
              <a:t>x</a:t>
            </a:r>
            <a:r>
              <a:rPr lang="pt-BR" altLang="pt-BR" sz="2400" i="0" baseline="-25000"/>
              <a:t>2</a:t>
            </a:r>
            <a:r>
              <a:rPr lang="pt-BR" altLang="pt-BR" sz="2400" i="0"/>
              <a:t>} = {Fortaleza, Florianópolis}</a:t>
            </a:r>
            <a:r>
              <a:rPr lang="pt-BR" altLang="pt-BR" b="0" i="0"/>
              <a:t> 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pt-BR" altLang="pt-BR" sz="2400" i="0"/>
              <a:t>		</a:t>
            </a:r>
            <a:r>
              <a:rPr lang="pt-BR" altLang="pt-BR" sz="2400"/>
              <a:t>Y </a:t>
            </a:r>
            <a:r>
              <a:rPr lang="pt-BR" altLang="pt-BR" sz="2400" i="0"/>
              <a:t>= {</a:t>
            </a:r>
            <a:r>
              <a:rPr lang="pt-BR" altLang="pt-BR" sz="2400"/>
              <a:t>y</a:t>
            </a:r>
            <a:r>
              <a:rPr lang="pt-BR" altLang="pt-BR" sz="2400" i="0" baseline="-25000"/>
              <a:t>1</a:t>
            </a:r>
            <a:r>
              <a:rPr lang="pt-BR" altLang="pt-BR" sz="2400" i="0"/>
              <a:t>,</a:t>
            </a:r>
            <a:r>
              <a:rPr lang="pt-BR" altLang="pt-BR" sz="2400"/>
              <a:t>y</a:t>
            </a:r>
            <a:r>
              <a:rPr lang="pt-BR" altLang="pt-BR" sz="2400" i="0" baseline="-25000"/>
              <a:t>2</a:t>
            </a:r>
            <a:r>
              <a:rPr lang="pt-BR" altLang="pt-BR" sz="2400" i="0"/>
              <a:t>, </a:t>
            </a:r>
            <a:r>
              <a:rPr lang="pt-BR" altLang="pt-BR" sz="2400"/>
              <a:t>y</a:t>
            </a:r>
            <a:r>
              <a:rPr lang="pt-BR" altLang="pt-BR" sz="2400" i="0" baseline="-25000"/>
              <a:t>3</a:t>
            </a:r>
            <a:r>
              <a:rPr lang="pt-BR" altLang="pt-BR" sz="2400" i="0"/>
              <a:t>} = {Porto Alegre, Criciúma, Curitiba}</a:t>
            </a:r>
            <a:r>
              <a:rPr lang="pt-BR" altLang="pt-BR" b="0" i="0"/>
              <a:t>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pt-BR" altLang="pt-BR" sz="2400" i="0"/>
              <a:t>		R: "muito próxima</a:t>
            </a:r>
            <a:r>
              <a:rPr lang="pt-BR" altLang="pt-BR" b="0" i="0"/>
              <a:t>".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Relações Fuzzy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533400" y="14478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  <a:buFontTx/>
              <a:buNone/>
            </a:pPr>
            <a:endParaRPr lang="pt-BR" altLang="pt-BR" sz="2800" i="0"/>
          </a:p>
        </p:txBody>
      </p:sp>
      <p:sp>
        <p:nvSpPr>
          <p:cNvPr id="520196" name="Rectangle 4"/>
          <p:cNvSpPr>
            <a:spLocks noChangeArrowheads="1"/>
          </p:cNvSpPr>
          <p:nvPr/>
        </p:nvSpPr>
        <p:spPr bwMode="auto">
          <a:xfrm>
            <a:off x="609600" y="20574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20000"/>
              </a:lnSpc>
              <a:buFontTx/>
              <a:buNone/>
              <a:defRPr/>
            </a:pPr>
            <a:r>
              <a:rPr lang="pt-BR" sz="2800" i="0" dirty="0"/>
              <a:t>	</a:t>
            </a:r>
            <a:r>
              <a:rPr lang="pt-BR" sz="2800" i="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Matriz Relacional</a:t>
            </a:r>
            <a:r>
              <a:rPr lang="pt-BR" sz="3200" b="0" i="0" dirty="0"/>
              <a:t> </a:t>
            </a:r>
            <a:r>
              <a:rPr lang="pt-BR" sz="3200" i="0" dirty="0"/>
              <a:t>para o caso </a:t>
            </a:r>
            <a:r>
              <a:rPr lang="pt-BR" sz="3200" i="0" dirty="0">
                <a:solidFill>
                  <a:srgbClr val="FF6600"/>
                </a:solidFill>
              </a:rPr>
              <a:t>ordinário</a:t>
            </a:r>
            <a:endParaRPr lang="pt-BR" sz="3200" b="0" i="0" dirty="0">
              <a:solidFill>
                <a:srgbClr val="FF6600"/>
              </a:solidFill>
            </a:endParaRPr>
          </a:p>
          <a:p>
            <a:pPr marL="342900" indent="-342900">
              <a:lnSpc>
                <a:spcPct val="130000"/>
              </a:lnSpc>
              <a:buFontTx/>
              <a:buNone/>
              <a:defRPr/>
            </a:pPr>
            <a:r>
              <a:rPr lang="pt-BR" sz="3200" b="0" i="0" dirty="0"/>
              <a:t>		</a:t>
            </a:r>
          </a:p>
        </p:txBody>
      </p:sp>
      <p:graphicFrame>
        <p:nvGraphicFramePr>
          <p:cNvPr id="72709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504817"/>
              </p:ext>
            </p:extLst>
          </p:nvPr>
        </p:nvGraphicFramePr>
        <p:xfrm>
          <a:off x="-1527175" y="3124200"/>
          <a:ext cx="11328400" cy="285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Document" r:id="rId3" imgW="11354901" imgH="2866464" progId="Word.Document.8">
                  <p:embed/>
                </p:oleObj>
              </mc:Choice>
              <mc:Fallback>
                <p:oleObj name="Document" r:id="rId3" imgW="11354901" imgH="2866464" progId="Word.Document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527175" y="3124200"/>
                        <a:ext cx="11328400" cy="285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Relações Fuzzy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533400" y="14478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  <a:buFontTx/>
              <a:buNone/>
            </a:pPr>
            <a:endParaRPr lang="pt-BR" altLang="pt-BR" sz="2800" i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609600" y="20574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20000"/>
              </a:lnSpc>
              <a:buFontTx/>
              <a:buNone/>
              <a:defRPr/>
            </a:pPr>
            <a:r>
              <a:rPr lang="pt-BR" sz="2800" i="0" dirty="0"/>
              <a:t>	</a:t>
            </a:r>
            <a:r>
              <a:rPr lang="pt-BR" sz="2800" i="0" dirty="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Matriz Relacional</a:t>
            </a:r>
            <a:r>
              <a:rPr lang="pt-BR" sz="3200" b="0" i="0" dirty="0"/>
              <a:t> </a:t>
            </a:r>
            <a:r>
              <a:rPr lang="pt-BR" sz="3200" i="0" dirty="0"/>
              <a:t>para o caso </a:t>
            </a:r>
            <a:r>
              <a:rPr lang="pt-BR" sz="3200" i="0" dirty="0" err="1">
                <a:solidFill>
                  <a:srgbClr val="FF6600"/>
                </a:solidFill>
              </a:rPr>
              <a:t>fuzzy</a:t>
            </a:r>
            <a:endParaRPr lang="pt-BR" sz="3200" b="0" i="0" dirty="0">
              <a:solidFill>
                <a:srgbClr val="FF6600"/>
              </a:solidFill>
            </a:endParaRPr>
          </a:p>
          <a:p>
            <a:pPr marL="342900" indent="-342900">
              <a:lnSpc>
                <a:spcPct val="130000"/>
              </a:lnSpc>
              <a:buFontTx/>
              <a:buNone/>
              <a:defRPr/>
            </a:pPr>
            <a:r>
              <a:rPr lang="pt-BR" sz="3200" b="0" i="0" dirty="0"/>
              <a:t>		</a:t>
            </a:r>
          </a:p>
        </p:txBody>
      </p:sp>
      <p:graphicFrame>
        <p:nvGraphicFramePr>
          <p:cNvPr id="737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080306"/>
              </p:ext>
            </p:extLst>
          </p:nvPr>
        </p:nvGraphicFramePr>
        <p:xfrm>
          <a:off x="-1527175" y="3124200"/>
          <a:ext cx="11328400" cy="284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Document" r:id="rId3" imgW="11354901" imgH="2861777" progId="Word.Document.8">
                  <p:embed/>
                </p:oleObj>
              </mc:Choice>
              <mc:Fallback>
                <p:oleObj name="Document" r:id="rId3" imgW="11354901" imgH="2861777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527175" y="3124200"/>
                        <a:ext cx="11328400" cy="284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Composição de Relações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533400" y="14478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  <a:buFontTx/>
              <a:buNone/>
            </a:pPr>
            <a:endParaRPr lang="pt-BR" altLang="pt-BR" sz="2800" i="0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685800" y="1752600"/>
            <a:ext cx="8458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pt-BR" altLang="pt-BR" sz="2800" i="0"/>
              <a:t>Representa um papel muito importante em sistemas de inferência fuzzy</a:t>
            </a:r>
          </a:p>
          <a:p>
            <a:pPr>
              <a:lnSpc>
                <a:spcPct val="120000"/>
              </a:lnSpc>
            </a:pPr>
            <a:r>
              <a:rPr lang="pt-BR" altLang="pt-BR" sz="2800" i="0"/>
              <a:t>Caso </a:t>
            </a:r>
            <a:r>
              <a:rPr lang="pt-BR" altLang="pt-BR" sz="2800" i="0">
                <a:solidFill>
                  <a:srgbClr val="FF6600"/>
                </a:solidFill>
              </a:rPr>
              <a:t>ordinário</a:t>
            </a:r>
            <a:r>
              <a:rPr lang="pt-BR" altLang="pt-BR" sz="2800" i="0"/>
              <a:t> (</a:t>
            </a:r>
            <a:r>
              <a:rPr lang="pt-BR" altLang="pt-BR" sz="2800"/>
              <a:t>não-fuzzy</a:t>
            </a:r>
            <a:r>
              <a:rPr lang="pt-BR" altLang="pt-BR" sz="2800" i="0"/>
              <a:t>): dadas as relações </a:t>
            </a:r>
            <a:r>
              <a:rPr lang="pt-BR" altLang="pt-BR">
                <a:solidFill>
                  <a:schemeClr val="tx1"/>
                </a:solidFill>
                <a:latin typeface="Times New Roman" pitchFamily="18" charset="0"/>
              </a:rPr>
              <a:t>P</a:t>
            </a:r>
            <a:r>
              <a:rPr lang="pt-BR" altLang="pt-BR" i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pt-BR" altLang="pt-BR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pt-BR" altLang="pt-BR" i="0">
                <a:solidFill>
                  <a:schemeClr val="tx1"/>
                </a:solidFill>
                <a:latin typeface="Times New Roman" pitchFamily="18" charset="0"/>
              </a:rPr>
              <a:t>,</a:t>
            </a:r>
            <a:r>
              <a:rPr lang="pt-BR" altLang="pt-BR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pt-BR" altLang="pt-BR" i="0">
                <a:solidFill>
                  <a:schemeClr val="tx1"/>
                </a:solidFill>
                <a:latin typeface="Times New Roman" pitchFamily="18" charset="0"/>
              </a:rPr>
              <a:t>) </a:t>
            </a:r>
            <a:r>
              <a:rPr lang="pt-BR" altLang="pt-BR" sz="2800" i="0"/>
              <a:t>e</a:t>
            </a:r>
            <a:r>
              <a:rPr lang="pt-BR" altLang="pt-BR" i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pt-BR" altLang="pt-BR">
                <a:solidFill>
                  <a:schemeClr val="tx1"/>
                </a:solidFill>
                <a:latin typeface="Times New Roman" pitchFamily="18" charset="0"/>
              </a:rPr>
              <a:t>Q</a:t>
            </a:r>
            <a:r>
              <a:rPr lang="pt-BR" altLang="pt-BR" i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pt-BR" altLang="pt-BR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pt-BR" altLang="pt-BR" i="0">
                <a:solidFill>
                  <a:schemeClr val="tx1"/>
                </a:solidFill>
                <a:latin typeface="Times New Roman" pitchFamily="18" charset="0"/>
              </a:rPr>
              <a:t>,</a:t>
            </a:r>
            <a:r>
              <a:rPr lang="pt-BR" altLang="pt-BR">
                <a:solidFill>
                  <a:schemeClr val="tx1"/>
                </a:solidFill>
                <a:latin typeface="Times New Roman" pitchFamily="18" charset="0"/>
              </a:rPr>
              <a:t>Z</a:t>
            </a:r>
            <a:r>
              <a:rPr lang="pt-BR" altLang="pt-BR" i="0">
                <a:solidFill>
                  <a:schemeClr val="tx1"/>
                </a:solidFill>
                <a:latin typeface="Times New Roman" pitchFamily="18" charset="0"/>
              </a:rPr>
              <a:t>)</a:t>
            </a:r>
            <a:r>
              <a:rPr lang="pt-BR" altLang="pt-BR" sz="2800" i="0">
                <a:solidFill>
                  <a:schemeClr val="tx1"/>
                </a:solidFill>
              </a:rPr>
              <a:t>,</a:t>
            </a:r>
            <a:r>
              <a:rPr lang="pt-BR" altLang="pt-BR" sz="2800" i="0"/>
              <a:t> a composição é definida por</a:t>
            </a:r>
          </a:p>
          <a:p>
            <a:pPr algn="just">
              <a:lnSpc>
                <a:spcPct val="120000"/>
              </a:lnSpc>
            </a:pPr>
            <a:endParaRPr lang="pt-BR" altLang="pt-BR" sz="2800" i="0"/>
          </a:p>
          <a:p>
            <a:pPr algn="just">
              <a:lnSpc>
                <a:spcPct val="120000"/>
              </a:lnSpc>
              <a:buFontTx/>
              <a:buNone/>
            </a:pPr>
            <a:endParaRPr lang="pt-BR" altLang="pt-BR" sz="2800" i="0"/>
          </a:p>
        </p:txBody>
      </p:sp>
      <p:graphicFrame>
        <p:nvGraphicFramePr>
          <p:cNvPr id="74757" name="Object 7"/>
          <p:cNvGraphicFramePr>
            <a:graphicFrameLocks noChangeAspect="1"/>
          </p:cNvGraphicFramePr>
          <p:nvPr/>
        </p:nvGraphicFramePr>
        <p:xfrm>
          <a:off x="1981200" y="4343400"/>
          <a:ext cx="4667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ção" r:id="rId3" imgW="1854200" imgH="203200" progId="Equation.3">
                  <p:embed/>
                </p:oleObj>
              </mc:Choice>
              <mc:Fallback>
                <p:oleObj name="Equação" r:id="rId3" imgW="18542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4667250" cy="508000"/>
                      </a:xfrm>
                      <a:prstGeom prst="rect">
                        <a:avLst/>
                      </a:prstGeom>
                      <a:solidFill>
                        <a:srgbClr val="FFFFBD"/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8" name="Rectangle 8"/>
          <p:cNvSpPr>
            <a:spLocks noChangeArrowheads="1"/>
          </p:cNvSpPr>
          <p:nvPr/>
        </p:nvSpPr>
        <p:spPr bwMode="auto">
          <a:xfrm>
            <a:off x="0" y="5410200"/>
            <a:ext cx="8763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lvl="2" algn="just">
              <a:lnSpc>
                <a:spcPct val="120000"/>
              </a:lnSpc>
              <a:buFontTx/>
              <a:buNone/>
            </a:pPr>
            <a:r>
              <a:rPr lang="pt-BR" altLang="pt-BR" sz="2000" i="0">
                <a:solidFill>
                  <a:schemeClr val="accent2"/>
                </a:solidFill>
              </a:rPr>
              <a:t>	subconjunto de </a:t>
            </a:r>
            <a:r>
              <a:rPr lang="pt-BR" altLang="pt-BR" sz="1800">
                <a:solidFill>
                  <a:schemeClr val="tx1"/>
                </a:solidFill>
              </a:rPr>
              <a:t>X</a:t>
            </a:r>
            <a:r>
              <a:rPr lang="pt-BR" altLang="pt-BR" sz="1800" i="0">
                <a:solidFill>
                  <a:schemeClr val="tx1"/>
                </a:solidFill>
              </a:rPr>
              <a:t> x </a:t>
            </a:r>
            <a:r>
              <a:rPr lang="pt-BR" altLang="pt-BR" sz="1800">
                <a:solidFill>
                  <a:schemeClr val="tx1"/>
                </a:solidFill>
                <a:latin typeface="Times New Roman" pitchFamily="18" charset="0"/>
              </a:rPr>
              <a:t>Z</a:t>
            </a:r>
            <a:r>
              <a:rPr lang="pt-BR" altLang="pt-BR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pt-BR" altLang="pt-BR" sz="2000" i="0">
                <a:solidFill>
                  <a:schemeClr val="accent2"/>
                </a:solidFill>
              </a:rPr>
              <a:t>tal que</a:t>
            </a:r>
            <a:r>
              <a:rPr lang="pt-BR" altLang="pt-BR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pt-BR" altLang="pt-BR" i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pt-BR" altLang="pt-BR">
                <a:solidFill>
                  <a:schemeClr val="tx1"/>
                </a:solidFill>
                <a:latin typeface="Times New Roman" pitchFamily="18" charset="0"/>
              </a:rPr>
              <a:t>x,z</a:t>
            </a:r>
            <a:r>
              <a:rPr lang="pt-BR" altLang="pt-BR" i="0">
                <a:solidFill>
                  <a:schemeClr val="tx1"/>
                </a:solidFill>
                <a:latin typeface="Times New Roman" pitchFamily="18" charset="0"/>
              </a:rPr>
              <a:t>) </a:t>
            </a:r>
            <a:r>
              <a:rPr lang="pt-BR" altLang="pt-BR" i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 </a:t>
            </a:r>
            <a:r>
              <a:rPr lang="pt-BR" altLang="pt-BR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pt-BR" altLang="pt-BR" sz="2000">
                <a:solidFill>
                  <a:schemeClr val="accent2"/>
                </a:solidFill>
                <a:sym typeface="Symbol" pitchFamily="18" charset="2"/>
              </a:rPr>
              <a:t> se e somente se existir pelo menos um  </a:t>
            </a:r>
            <a:r>
              <a:rPr lang="pt-BR" altLang="pt-BR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pt-BR" altLang="pt-BR" i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pt-BR" altLang="pt-BR" i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 </a:t>
            </a:r>
            <a:r>
              <a:rPr lang="pt-BR" altLang="pt-BR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Y</a:t>
            </a:r>
            <a:r>
              <a:rPr lang="pt-BR" altLang="pt-BR" i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pt-BR" altLang="pt-BR" sz="2000" i="0">
                <a:solidFill>
                  <a:schemeClr val="accent2"/>
                </a:solidFill>
                <a:sym typeface="Symbol" pitchFamily="18" charset="2"/>
              </a:rPr>
              <a:t>tal que</a:t>
            </a:r>
            <a:r>
              <a:rPr lang="pt-BR" altLang="pt-BR" sz="200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pt-BR" altLang="pt-BR" i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pt-BR" altLang="pt-BR">
                <a:solidFill>
                  <a:schemeClr val="tx1"/>
                </a:solidFill>
                <a:latin typeface="Times New Roman" pitchFamily="18" charset="0"/>
              </a:rPr>
              <a:t>x,y</a:t>
            </a:r>
            <a:r>
              <a:rPr lang="pt-BR" altLang="pt-BR" i="0">
                <a:solidFill>
                  <a:schemeClr val="tx1"/>
                </a:solidFill>
                <a:latin typeface="Times New Roman" pitchFamily="18" charset="0"/>
              </a:rPr>
              <a:t>) </a:t>
            </a:r>
            <a:r>
              <a:rPr lang="pt-BR" altLang="pt-BR" i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 </a:t>
            </a:r>
            <a:r>
              <a:rPr lang="pt-BR" altLang="pt-BR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P  </a:t>
            </a:r>
            <a:r>
              <a:rPr lang="pt-BR" altLang="pt-BR" sz="2000" i="0">
                <a:solidFill>
                  <a:schemeClr val="accent2"/>
                </a:solidFill>
                <a:sym typeface="Symbol" pitchFamily="18" charset="2"/>
              </a:rPr>
              <a:t>e</a:t>
            </a:r>
            <a:r>
              <a:rPr lang="pt-BR" altLang="pt-BR" i="0">
                <a:sym typeface="Symbol" pitchFamily="18" charset="2"/>
              </a:rPr>
              <a:t> </a:t>
            </a:r>
            <a:r>
              <a:rPr lang="pt-BR" altLang="pt-BR" i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pt-BR" altLang="pt-BR">
                <a:solidFill>
                  <a:schemeClr val="tx1"/>
                </a:solidFill>
                <a:latin typeface="Times New Roman" pitchFamily="18" charset="0"/>
              </a:rPr>
              <a:t>y,z</a:t>
            </a:r>
            <a:r>
              <a:rPr lang="pt-BR" altLang="pt-BR" i="0">
                <a:solidFill>
                  <a:schemeClr val="tx1"/>
                </a:solidFill>
                <a:latin typeface="Times New Roman" pitchFamily="18" charset="0"/>
              </a:rPr>
              <a:t>) </a:t>
            </a:r>
            <a:r>
              <a:rPr lang="pt-BR" altLang="pt-BR" i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 </a:t>
            </a:r>
            <a:r>
              <a:rPr lang="pt-BR" altLang="pt-BR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Q</a:t>
            </a:r>
            <a:endParaRPr lang="pt-BR" altLang="pt-BR" sz="1800">
              <a:sym typeface="Symbol" pitchFamily="18" charset="2"/>
            </a:endParaRPr>
          </a:p>
        </p:txBody>
      </p:sp>
      <p:sp>
        <p:nvSpPr>
          <p:cNvPr id="522249" name="AutoShape 9"/>
          <p:cNvSpPr>
            <a:spLocks noChangeArrowheads="1"/>
          </p:cNvSpPr>
          <p:nvPr/>
        </p:nvSpPr>
        <p:spPr bwMode="auto">
          <a:xfrm>
            <a:off x="2362200" y="4953000"/>
            <a:ext cx="228600" cy="533400"/>
          </a:xfrm>
          <a:prstGeom prst="downArrow">
            <a:avLst>
              <a:gd name="adj1" fmla="val 50000"/>
              <a:gd name="adj2" fmla="val 58333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Composição de Relações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533400" y="14478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  <a:buFontTx/>
              <a:buNone/>
            </a:pPr>
            <a:endParaRPr lang="pt-BR" altLang="pt-BR" sz="2800" i="0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685800" y="1752600"/>
            <a:ext cx="8458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pt-BR" altLang="pt-BR" sz="2800"/>
              <a:t>Exemplo (caso </a:t>
            </a:r>
            <a:r>
              <a:rPr lang="pt-BR" altLang="pt-BR" sz="2800">
                <a:solidFill>
                  <a:srgbClr val="FF6600"/>
                </a:solidFill>
              </a:rPr>
              <a:t>crisp</a:t>
            </a:r>
            <a:r>
              <a:rPr lang="pt-BR" altLang="pt-BR" sz="2800"/>
              <a:t>):</a:t>
            </a:r>
            <a:endParaRPr lang="pt-BR" altLang="pt-BR" sz="2800" i="0"/>
          </a:p>
        </p:txBody>
      </p:sp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1752600" y="2514600"/>
          <a:ext cx="4016375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Equação" r:id="rId3" imgW="2006600" imgH="812800" progId="Equation.3">
                  <p:embed/>
                </p:oleObj>
              </mc:Choice>
              <mc:Fallback>
                <p:oleObj name="Equação" r:id="rId3" imgW="2006600" imgH="812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14600"/>
                        <a:ext cx="4016375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1828800" y="4252913"/>
          <a:ext cx="3908425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ção" r:id="rId5" imgW="1955800" imgH="1168400" progId="Equation.3">
                  <p:embed/>
                </p:oleObj>
              </mc:Choice>
              <mc:Fallback>
                <p:oleObj name="Equação" r:id="rId5" imgW="1955800" imgH="1168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252913"/>
                        <a:ext cx="3908425" cy="233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Composição de Relações</a:t>
            </a:r>
          </a:p>
        </p:txBody>
      </p:sp>
      <p:sp>
        <p:nvSpPr>
          <p:cNvPr id="816131" name="Rectangle 3"/>
          <p:cNvSpPr>
            <a:spLocks noChangeArrowheads="1"/>
          </p:cNvSpPr>
          <p:nvPr/>
        </p:nvSpPr>
        <p:spPr bwMode="auto">
          <a:xfrm>
            <a:off x="827088" y="2438400"/>
            <a:ext cx="838200" cy="12954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6132" name="Rectangle 4"/>
          <p:cNvSpPr>
            <a:spLocks noChangeArrowheads="1"/>
          </p:cNvSpPr>
          <p:nvPr/>
        </p:nvSpPr>
        <p:spPr bwMode="auto">
          <a:xfrm>
            <a:off x="2732088" y="2438400"/>
            <a:ext cx="838200" cy="16764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6133" name="Text Box 5"/>
          <p:cNvSpPr txBox="1">
            <a:spLocks noChangeArrowheads="1"/>
          </p:cNvSpPr>
          <p:nvPr/>
        </p:nvSpPr>
        <p:spPr bwMode="auto">
          <a:xfrm>
            <a:off x="1055688" y="2590800"/>
            <a:ext cx="392112" cy="1027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 i="0"/>
              <a:t>x</a:t>
            </a:r>
            <a:r>
              <a:rPr lang="pt-BR" i="0" baseline="-25000"/>
              <a:t>1</a:t>
            </a:r>
            <a:endParaRPr lang="pt-BR" i="0"/>
          </a:p>
          <a:p>
            <a:pPr>
              <a:buFontTx/>
              <a:buNone/>
              <a:defRPr/>
            </a:pPr>
            <a:r>
              <a:rPr lang="pt-BR" i="0"/>
              <a:t>x</a:t>
            </a:r>
            <a:r>
              <a:rPr lang="pt-BR" i="0" baseline="-25000"/>
              <a:t>2</a:t>
            </a:r>
            <a:endParaRPr lang="pt-BR" i="0"/>
          </a:p>
          <a:p>
            <a:pPr>
              <a:buFontTx/>
              <a:buNone/>
              <a:defRPr/>
            </a:pPr>
            <a:r>
              <a:rPr lang="pt-BR" i="0"/>
              <a:t>x</a:t>
            </a:r>
            <a:r>
              <a:rPr lang="pt-BR" i="0" baseline="-25000"/>
              <a:t>3</a:t>
            </a:r>
            <a:endParaRPr lang="pt-BR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16134" name="Oval 6"/>
          <p:cNvSpPr>
            <a:spLocks noChangeArrowheads="1"/>
          </p:cNvSpPr>
          <p:nvPr/>
        </p:nvSpPr>
        <p:spPr bwMode="auto">
          <a:xfrm>
            <a:off x="1474788" y="2686050"/>
            <a:ext cx="762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6135" name="Oval 7"/>
          <p:cNvSpPr>
            <a:spLocks noChangeArrowheads="1"/>
          </p:cNvSpPr>
          <p:nvPr/>
        </p:nvSpPr>
        <p:spPr bwMode="auto">
          <a:xfrm>
            <a:off x="1474788" y="3067050"/>
            <a:ext cx="762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6136" name="Oval 8"/>
          <p:cNvSpPr>
            <a:spLocks noChangeArrowheads="1"/>
          </p:cNvSpPr>
          <p:nvPr/>
        </p:nvSpPr>
        <p:spPr bwMode="auto">
          <a:xfrm>
            <a:off x="2903538" y="2590800"/>
            <a:ext cx="762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6137" name="Oval 9"/>
          <p:cNvSpPr>
            <a:spLocks noChangeArrowheads="1"/>
          </p:cNvSpPr>
          <p:nvPr/>
        </p:nvSpPr>
        <p:spPr bwMode="auto">
          <a:xfrm>
            <a:off x="2922588" y="3028950"/>
            <a:ext cx="762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6138" name="Oval 10"/>
          <p:cNvSpPr>
            <a:spLocks noChangeArrowheads="1"/>
          </p:cNvSpPr>
          <p:nvPr/>
        </p:nvSpPr>
        <p:spPr bwMode="auto">
          <a:xfrm>
            <a:off x="2941638" y="3409950"/>
            <a:ext cx="762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6139" name="Text Box 11"/>
          <p:cNvSpPr txBox="1">
            <a:spLocks noChangeArrowheads="1"/>
          </p:cNvSpPr>
          <p:nvPr/>
        </p:nvSpPr>
        <p:spPr bwMode="auto">
          <a:xfrm>
            <a:off x="3094038" y="2457450"/>
            <a:ext cx="646112" cy="16049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 i="0"/>
              <a:t>y</a:t>
            </a:r>
            <a:r>
              <a:rPr lang="pt-BR" i="0" baseline="-25000"/>
              <a:t>1</a:t>
            </a:r>
            <a:r>
              <a:rPr lang="pt-BR" i="0"/>
              <a:t>   </a:t>
            </a:r>
          </a:p>
          <a:p>
            <a:pPr>
              <a:lnSpc>
                <a:spcPct val="130000"/>
              </a:lnSpc>
              <a:buFontTx/>
              <a:buNone/>
              <a:defRPr/>
            </a:pPr>
            <a:r>
              <a:rPr lang="pt-BR" i="0"/>
              <a:t>y</a:t>
            </a:r>
            <a:r>
              <a:rPr lang="pt-BR" i="0" baseline="-25000"/>
              <a:t>2</a:t>
            </a:r>
            <a:r>
              <a:rPr lang="pt-BR" i="0"/>
              <a:t>    </a:t>
            </a:r>
          </a:p>
          <a:p>
            <a:pPr>
              <a:lnSpc>
                <a:spcPct val="130000"/>
              </a:lnSpc>
              <a:buFontTx/>
              <a:buNone/>
              <a:defRPr/>
            </a:pPr>
            <a:r>
              <a:rPr lang="pt-BR" i="0"/>
              <a:t>y</a:t>
            </a:r>
            <a:r>
              <a:rPr lang="pt-BR" i="0" baseline="-25000"/>
              <a:t>3</a:t>
            </a:r>
            <a:endParaRPr lang="pt-BR" i="0"/>
          </a:p>
          <a:p>
            <a:pPr>
              <a:lnSpc>
                <a:spcPct val="130000"/>
              </a:lnSpc>
              <a:buFontTx/>
              <a:buNone/>
              <a:defRPr/>
            </a:pPr>
            <a:r>
              <a:rPr lang="pt-BR" i="0"/>
              <a:t>y</a:t>
            </a:r>
            <a:r>
              <a:rPr lang="pt-BR" i="0" baseline="-25000"/>
              <a:t>4</a:t>
            </a:r>
            <a:endParaRPr lang="pt-BR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16140" name="Line 12"/>
          <p:cNvSpPr>
            <a:spLocks noChangeShapeType="1"/>
          </p:cNvSpPr>
          <p:nvPr/>
        </p:nvSpPr>
        <p:spPr bwMode="auto">
          <a:xfrm flipV="1">
            <a:off x="1512888" y="2667000"/>
            <a:ext cx="1447800" cy="457200"/>
          </a:xfrm>
          <a:prstGeom prst="line">
            <a:avLst/>
          </a:prstGeom>
          <a:noFill/>
          <a:ln w="38100">
            <a:solidFill>
              <a:srgbClr val="E02B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6141" name="Line 13"/>
          <p:cNvSpPr>
            <a:spLocks noChangeShapeType="1"/>
          </p:cNvSpPr>
          <p:nvPr/>
        </p:nvSpPr>
        <p:spPr bwMode="auto">
          <a:xfrm>
            <a:off x="1512888" y="2743200"/>
            <a:ext cx="1447800" cy="381000"/>
          </a:xfrm>
          <a:prstGeom prst="line">
            <a:avLst/>
          </a:prstGeom>
          <a:noFill/>
          <a:ln w="38100">
            <a:solidFill>
              <a:srgbClr val="E02B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6142" name="Oval 14"/>
          <p:cNvSpPr>
            <a:spLocks noChangeArrowheads="1"/>
          </p:cNvSpPr>
          <p:nvPr/>
        </p:nvSpPr>
        <p:spPr bwMode="auto">
          <a:xfrm>
            <a:off x="1455738" y="3448050"/>
            <a:ext cx="762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6143" name="Oval 15"/>
          <p:cNvSpPr>
            <a:spLocks noChangeArrowheads="1"/>
          </p:cNvSpPr>
          <p:nvPr/>
        </p:nvSpPr>
        <p:spPr bwMode="auto">
          <a:xfrm>
            <a:off x="2941638" y="3790950"/>
            <a:ext cx="762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6144" name="Rectangle 16"/>
          <p:cNvSpPr>
            <a:spLocks noChangeArrowheads="1"/>
          </p:cNvSpPr>
          <p:nvPr/>
        </p:nvSpPr>
        <p:spPr bwMode="auto">
          <a:xfrm>
            <a:off x="4808538" y="2419350"/>
            <a:ext cx="838200" cy="16764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6145" name="Oval 17"/>
          <p:cNvSpPr>
            <a:spLocks noChangeArrowheads="1"/>
          </p:cNvSpPr>
          <p:nvPr/>
        </p:nvSpPr>
        <p:spPr bwMode="auto">
          <a:xfrm>
            <a:off x="4979988" y="2571750"/>
            <a:ext cx="762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6146" name="Oval 18"/>
          <p:cNvSpPr>
            <a:spLocks noChangeArrowheads="1"/>
          </p:cNvSpPr>
          <p:nvPr/>
        </p:nvSpPr>
        <p:spPr bwMode="auto">
          <a:xfrm>
            <a:off x="4999038" y="3009900"/>
            <a:ext cx="762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6147" name="Oval 19"/>
          <p:cNvSpPr>
            <a:spLocks noChangeArrowheads="1"/>
          </p:cNvSpPr>
          <p:nvPr/>
        </p:nvSpPr>
        <p:spPr bwMode="auto">
          <a:xfrm>
            <a:off x="5018088" y="3390900"/>
            <a:ext cx="762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6148" name="Text Box 20"/>
          <p:cNvSpPr txBox="1">
            <a:spLocks noChangeArrowheads="1"/>
          </p:cNvSpPr>
          <p:nvPr/>
        </p:nvSpPr>
        <p:spPr bwMode="auto">
          <a:xfrm>
            <a:off x="5170488" y="2438400"/>
            <a:ext cx="633412" cy="16049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 i="0"/>
              <a:t>z</a:t>
            </a:r>
            <a:r>
              <a:rPr lang="pt-BR" i="0" baseline="-25000"/>
              <a:t>1</a:t>
            </a:r>
            <a:r>
              <a:rPr lang="pt-BR" i="0"/>
              <a:t>   </a:t>
            </a:r>
          </a:p>
          <a:p>
            <a:pPr>
              <a:lnSpc>
                <a:spcPct val="130000"/>
              </a:lnSpc>
              <a:buFontTx/>
              <a:buNone/>
              <a:defRPr/>
            </a:pPr>
            <a:r>
              <a:rPr lang="pt-BR" i="0"/>
              <a:t>z</a:t>
            </a:r>
            <a:r>
              <a:rPr lang="pt-BR" i="0" baseline="-25000"/>
              <a:t>2</a:t>
            </a:r>
            <a:r>
              <a:rPr lang="pt-BR" i="0"/>
              <a:t>    </a:t>
            </a:r>
          </a:p>
          <a:p>
            <a:pPr>
              <a:lnSpc>
                <a:spcPct val="130000"/>
              </a:lnSpc>
              <a:buFontTx/>
              <a:buNone/>
              <a:defRPr/>
            </a:pPr>
            <a:r>
              <a:rPr lang="pt-BR" i="0"/>
              <a:t>z</a:t>
            </a:r>
            <a:r>
              <a:rPr lang="pt-BR" i="0" baseline="-25000"/>
              <a:t>3</a:t>
            </a:r>
            <a:endParaRPr lang="pt-BR" i="0"/>
          </a:p>
          <a:p>
            <a:pPr>
              <a:lnSpc>
                <a:spcPct val="130000"/>
              </a:lnSpc>
              <a:buFontTx/>
              <a:buNone/>
              <a:defRPr/>
            </a:pPr>
            <a:r>
              <a:rPr lang="pt-BR" i="0"/>
              <a:t>z</a:t>
            </a:r>
            <a:r>
              <a:rPr lang="pt-BR" i="0" baseline="-25000"/>
              <a:t>4</a:t>
            </a:r>
            <a:endParaRPr lang="pt-BR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16149" name="Oval 21"/>
          <p:cNvSpPr>
            <a:spLocks noChangeArrowheads="1"/>
          </p:cNvSpPr>
          <p:nvPr/>
        </p:nvSpPr>
        <p:spPr bwMode="auto">
          <a:xfrm>
            <a:off x="5018088" y="3771900"/>
            <a:ext cx="762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6150" name="Line 22"/>
          <p:cNvSpPr>
            <a:spLocks noChangeShapeType="1"/>
          </p:cNvSpPr>
          <p:nvPr/>
        </p:nvSpPr>
        <p:spPr bwMode="auto">
          <a:xfrm>
            <a:off x="1512888" y="2800350"/>
            <a:ext cx="1466850" cy="1066800"/>
          </a:xfrm>
          <a:prstGeom prst="line">
            <a:avLst/>
          </a:prstGeom>
          <a:noFill/>
          <a:ln w="38100">
            <a:solidFill>
              <a:srgbClr val="E0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6151" name="Line 23"/>
          <p:cNvSpPr>
            <a:spLocks noChangeShapeType="1"/>
          </p:cNvSpPr>
          <p:nvPr/>
        </p:nvSpPr>
        <p:spPr bwMode="auto">
          <a:xfrm>
            <a:off x="1512888" y="3524250"/>
            <a:ext cx="1466850" cy="342900"/>
          </a:xfrm>
          <a:prstGeom prst="line">
            <a:avLst/>
          </a:prstGeom>
          <a:noFill/>
          <a:ln w="38100">
            <a:solidFill>
              <a:srgbClr val="E0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6152" name="Line 24"/>
          <p:cNvSpPr>
            <a:spLocks noChangeShapeType="1"/>
          </p:cNvSpPr>
          <p:nvPr/>
        </p:nvSpPr>
        <p:spPr bwMode="auto">
          <a:xfrm>
            <a:off x="1512888" y="3505200"/>
            <a:ext cx="1447800" cy="0"/>
          </a:xfrm>
          <a:prstGeom prst="line">
            <a:avLst/>
          </a:prstGeom>
          <a:noFill/>
          <a:ln w="38100">
            <a:solidFill>
              <a:srgbClr val="E0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6153" name="Line 25"/>
          <p:cNvSpPr>
            <a:spLocks noChangeShapeType="1"/>
          </p:cNvSpPr>
          <p:nvPr/>
        </p:nvSpPr>
        <p:spPr bwMode="auto">
          <a:xfrm>
            <a:off x="2960688" y="2667000"/>
            <a:ext cx="20574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6154" name="Line 26"/>
          <p:cNvSpPr>
            <a:spLocks noChangeShapeType="1"/>
          </p:cNvSpPr>
          <p:nvPr/>
        </p:nvSpPr>
        <p:spPr bwMode="auto">
          <a:xfrm>
            <a:off x="2960688" y="3124200"/>
            <a:ext cx="2057400" cy="685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6155" name="Line 27"/>
          <p:cNvSpPr>
            <a:spLocks noChangeShapeType="1"/>
          </p:cNvSpPr>
          <p:nvPr/>
        </p:nvSpPr>
        <p:spPr bwMode="auto">
          <a:xfrm flipV="1">
            <a:off x="2960688" y="2667000"/>
            <a:ext cx="2057400" cy="838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6156" name="Line 28"/>
          <p:cNvSpPr>
            <a:spLocks noChangeShapeType="1"/>
          </p:cNvSpPr>
          <p:nvPr/>
        </p:nvSpPr>
        <p:spPr bwMode="auto">
          <a:xfrm flipV="1">
            <a:off x="2960688" y="3048000"/>
            <a:ext cx="2057400" cy="457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6157" name="Line 29"/>
          <p:cNvSpPr>
            <a:spLocks noChangeShapeType="1"/>
          </p:cNvSpPr>
          <p:nvPr/>
        </p:nvSpPr>
        <p:spPr bwMode="auto">
          <a:xfrm flipV="1">
            <a:off x="2960688" y="3429000"/>
            <a:ext cx="2057400" cy="457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6158" name="Text Box 30"/>
          <p:cNvSpPr txBox="1">
            <a:spLocks noChangeArrowheads="1"/>
          </p:cNvSpPr>
          <p:nvPr/>
        </p:nvSpPr>
        <p:spPr bwMode="auto">
          <a:xfrm>
            <a:off x="1676400" y="1981200"/>
            <a:ext cx="998538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 sz="2000">
                <a:solidFill>
                  <a:srgbClr val="CC0000"/>
                </a:solidFill>
              </a:rPr>
              <a:t>P</a:t>
            </a:r>
            <a:r>
              <a:rPr lang="pt-BR" sz="2000" i="0">
                <a:solidFill>
                  <a:srgbClr val="CC0000"/>
                </a:solidFill>
              </a:rPr>
              <a:t> (</a:t>
            </a:r>
            <a:r>
              <a:rPr lang="pt-BR" sz="2000">
                <a:solidFill>
                  <a:srgbClr val="CC0000"/>
                </a:solidFill>
              </a:rPr>
              <a:t>X,Y</a:t>
            </a:r>
            <a:r>
              <a:rPr lang="pt-BR" sz="2000" i="0">
                <a:solidFill>
                  <a:srgbClr val="CC0000"/>
                </a:solidFill>
              </a:rPr>
              <a:t>)</a:t>
            </a:r>
            <a:endParaRPr lang="pt-BR" sz="2000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6831" name="Text Box 31"/>
          <p:cNvSpPr txBox="1">
            <a:spLocks noChangeArrowheads="1"/>
          </p:cNvSpPr>
          <p:nvPr/>
        </p:nvSpPr>
        <p:spPr bwMode="auto">
          <a:xfrm>
            <a:off x="3657600" y="1981200"/>
            <a:ext cx="1011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2000">
                <a:solidFill>
                  <a:srgbClr val="008000"/>
                </a:solidFill>
              </a:rPr>
              <a:t>Q</a:t>
            </a:r>
            <a:r>
              <a:rPr lang="pt-BR" altLang="pt-BR" sz="2000" i="0">
                <a:solidFill>
                  <a:srgbClr val="008000"/>
                </a:solidFill>
              </a:rPr>
              <a:t> (</a:t>
            </a:r>
            <a:r>
              <a:rPr lang="pt-BR" altLang="pt-BR" sz="2000">
                <a:solidFill>
                  <a:srgbClr val="008000"/>
                </a:solidFill>
              </a:rPr>
              <a:t>Y,Z</a:t>
            </a:r>
            <a:r>
              <a:rPr lang="pt-BR" altLang="pt-BR" sz="2000" i="0">
                <a:solidFill>
                  <a:srgbClr val="008000"/>
                </a:solidFill>
              </a:rPr>
              <a:t>)</a:t>
            </a:r>
            <a:endParaRPr lang="pt-BR" altLang="pt-BR" sz="2000" i="0"/>
          </a:p>
        </p:txBody>
      </p:sp>
      <p:sp>
        <p:nvSpPr>
          <p:cNvPr id="816160" name="Rectangle 32"/>
          <p:cNvSpPr>
            <a:spLocks noChangeArrowheads="1"/>
          </p:cNvSpPr>
          <p:nvPr/>
        </p:nvSpPr>
        <p:spPr bwMode="auto">
          <a:xfrm>
            <a:off x="1157288" y="5124450"/>
            <a:ext cx="838200" cy="12954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6161" name="Text Box 33"/>
          <p:cNvSpPr txBox="1">
            <a:spLocks noChangeArrowheads="1"/>
          </p:cNvSpPr>
          <p:nvPr/>
        </p:nvSpPr>
        <p:spPr bwMode="auto">
          <a:xfrm>
            <a:off x="1385888" y="5276850"/>
            <a:ext cx="392112" cy="1027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 i="0"/>
              <a:t>x</a:t>
            </a:r>
            <a:r>
              <a:rPr lang="pt-BR" i="0" baseline="-25000"/>
              <a:t>1</a:t>
            </a:r>
            <a:endParaRPr lang="pt-BR" i="0"/>
          </a:p>
          <a:p>
            <a:pPr>
              <a:buFontTx/>
              <a:buNone/>
              <a:defRPr/>
            </a:pPr>
            <a:r>
              <a:rPr lang="pt-BR" i="0"/>
              <a:t>x</a:t>
            </a:r>
            <a:r>
              <a:rPr lang="pt-BR" i="0" baseline="-25000"/>
              <a:t>2</a:t>
            </a:r>
            <a:endParaRPr lang="pt-BR" i="0"/>
          </a:p>
          <a:p>
            <a:pPr>
              <a:buFontTx/>
              <a:buNone/>
              <a:defRPr/>
            </a:pPr>
            <a:r>
              <a:rPr lang="pt-BR" i="0"/>
              <a:t>x</a:t>
            </a:r>
            <a:r>
              <a:rPr lang="pt-BR" i="0" baseline="-25000"/>
              <a:t>3</a:t>
            </a:r>
            <a:endParaRPr lang="pt-BR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16162" name="Oval 34"/>
          <p:cNvSpPr>
            <a:spLocks noChangeArrowheads="1"/>
          </p:cNvSpPr>
          <p:nvPr/>
        </p:nvSpPr>
        <p:spPr bwMode="auto">
          <a:xfrm>
            <a:off x="1804988" y="5372100"/>
            <a:ext cx="762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6163" name="Oval 35"/>
          <p:cNvSpPr>
            <a:spLocks noChangeArrowheads="1"/>
          </p:cNvSpPr>
          <p:nvPr/>
        </p:nvSpPr>
        <p:spPr bwMode="auto">
          <a:xfrm>
            <a:off x="1804988" y="5753100"/>
            <a:ext cx="762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6164" name="Oval 36"/>
          <p:cNvSpPr>
            <a:spLocks noChangeArrowheads="1"/>
          </p:cNvSpPr>
          <p:nvPr/>
        </p:nvSpPr>
        <p:spPr bwMode="auto">
          <a:xfrm>
            <a:off x="1785938" y="6134100"/>
            <a:ext cx="762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6165" name="Rectangle 37"/>
          <p:cNvSpPr>
            <a:spLocks noChangeArrowheads="1"/>
          </p:cNvSpPr>
          <p:nvPr/>
        </p:nvSpPr>
        <p:spPr bwMode="auto">
          <a:xfrm>
            <a:off x="3081338" y="4876800"/>
            <a:ext cx="838200" cy="16764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6166" name="Oval 38"/>
          <p:cNvSpPr>
            <a:spLocks noChangeArrowheads="1"/>
          </p:cNvSpPr>
          <p:nvPr/>
        </p:nvSpPr>
        <p:spPr bwMode="auto">
          <a:xfrm>
            <a:off x="3278188" y="5029200"/>
            <a:ext cx="762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6167" name="Oval 39"/>
          <p:cNvSpPr>
            <a:spLocks noChangeArrowheads="1"/>
          </p:cNvSpPr>
          <p:nvPr/>
        </p:nvSpPr>
        <p:spPr bwMode="auto">
          <a:xfrm>
            <a:off x="3271838" y="5467350"/>
            <a:ext cx="762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6168" name="Oval 40"/>
          <p:cNvSpPr>
            <a:spLocks noChangeArrowheads="1"/>
          </p:cNvSpPr>
          <p:nvPr/>
        </p:nvSpPr>
        <p:spPr bwMode="auto">
          <a:xfrm>
            <a:off x="3290888" y="5848350"/>
            <a:ext cx="762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6169" name="Text Box 41"/>
          <p:cNvSpPr txBox="1">
            <a:spLocks noChangeArrowheads="1"/>
          </p:cNvSpPr>
          <p:nvPr/>
        </p:nvSpPr>
        <p:spPr bwMode="auto">
          <a:xfrm>
            <a:off x="3951288" y="4972050"/>
            <a:ext cx="633412" cy="16049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 i="0"/>
              <a:t>z</a:t>
            </a:r>
            <a:r>
              <a:rPr lang="pt-BR" i="0" baseline="-25000"/>
              <a:t>1</a:t>
            </a:r>
            <a:r>
              <a:rPr lang="pt-BR" i="0"/>
              <a:t>   </a:t>
            </a:r>
          </a:p>
          <a:p>
            <a:pPr>
              <a:lnSpc>
                <a:spcPct val="130000"/>
              </a:lnSpc>
              <a:buFontTx/>
              <a:buNone/>
              <a:defRPr/>
            </a:pPr>
            <a:r>
              <a:rPr lang="pt-BR" i="0"/>
              <a:t>z</a:t>
            </a:r>
            <a:r>
              <a:rPr lang="pt-BR" i="0" baseline="-25000"/>
              <a:t>2</a:t>
            </a:r>
            <a:r>
              <a:rPr lang="pt-BR" i="0"/>
              <a:t>    </a:t>
            </a:r>
          </a:p>
          <a:p>
            <a:pPr>
              <a:lnSpc>
                <a:spcPct val="130000"/>
              </a:lnSpc>
              <a:buFontTx/>
              <a:buNone/>
              <a:defRPr/>
            </a:pPr>
            <a:r>
              <a:rPr lang="pt-BR" i="0"/>
              <a:t>z</a:t>
            </a:r>
            <a:r>
              <a:rPr lang="pt-BR" i="0" baseline="-25000"/>
              <a:t>3</a:t>
            </a:r>
            <a:endParaRPr lang="pt-BR" i="0"/>
          </a:p>
          <a:p>
            <a:pPr>
              <a:lnSpc>
                <a:spcPct val="130000"/>
              </a:lnSpc>
              <a:buFontTx/>
              <a:buNone/>
              <a:defRPr/>
            </a:pPr>
            <a:r>
              <a:rPr lang="pt-BR" i="0"/>
              <a:t>z</a:t>
            </a:r>
            <a:r>
              <a:rPr lang="pt-BR" i="0" baseline="-25000"/>
              <a:t>4</a:t>
            </a:r>
            <a:endParaRPr lang="pt-BR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16170" name="Oval 42"/>
          <p:cNvSpPr>
            <a:spLocks noChangeArrowheads="1"/>
          </p:cNvSpPr>
          <p:nvPr/>
        </p:nvSpPr>
        <p:spPr bwMode="auto">
          <a:xfrm>
            <a:off x="3290888" y="6229350"/>
            <a:ext cx="762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6171" name="Line 43"/>
          <p:cNvSpPr>
            <a:spLocks noChangeShapeType="1"/>
          </p:cNvSpPr>
          <p:nvPr/>
        </p:nvSpPr>
        <p:spPr bwMode="auto">
          <a:xfrm>
            <a:off x="1854200" y="5410200"/>
            <a:ext cx="1447800" cy="914400"/>
          </a:xfrm>
          <a:prstGeom prst="line">
            <a:avLst/>
          </a:prstGeom>
          <a:noFill/>
          <a:ln w="38100">
            <a:solidFill>
              <a:srgbClr val="F4007A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6172" name="Line 44"/>
          <p:cNvSpPr>
            <a:spLocks noChangeShapeType="1"/>
          </p:cNvSpPr>
          <p:nvPr/>
        </p:nvSpPr>
        <p:spPr bwMode="auto">
          <a:xfrm>
            <a:off x="1854200" y="5410200"/>
            <a:ext cx="1447800" cy="533400"/>
          </a:xfrm>
          <a:prstGeom prst="line">
            <a:avLst/>
          </a:prstGeom>
          <a:noFill/>
          <a:ln w="38100">
            <a:solidFill>
              <a:srgbClr val="F4007A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6173" name="Line 45"/>
          <p:cNvSpPr>
            <a:spLocks noChangeShapeType="1"/>
          </p:cNvSpPr>
          <p:nvPr/>
        </p:nvSpPr>
        <p:spPr bwMode="auto">
          <a:xfrm flipV="1">
            <a:off x="1854200" y="5105400"/>
            <a:ext cx="1447800" cy="762000"/>
          </a:xfrm>
          <a:prstGeom prst="line">
            <a:avLst/>
          </a:prstGeom>
          <a:noFill/>
          <a:ln w="38100">
            <a:solidFill>
              <a:srgbClr val="F4007A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6174" name="Line 46"/>
          <p:cNvSpPr>
            <a:spLocks noChangeShapeType="1"/>
          </p:cNvSpPr>
          <p:nvPr/>
        </p:nvSpPr>
        <p:spPr bwMode="auto">
          <a:xfrm flipV="1">
            <a:off x="1816100" y="5105400"/>
            <a:ext cx="1485900" cy="1117600"/>
          </a:xfrm>
          <a:prstGeom prst="line">
            <a:avLst/>
          </a:prstGeom>
          <a:noFill/>
          <a:ln w="38100">
            <a:solidFill>
              <a:srgbClr val="F4007A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6175" name="Line 47"/>
          <p:cNvSpPr>
            <a:spLocks noChangeShapeType="1"/>
          </p:cNvSpPr>
          <p:nvPr/>
        </p:nvSpPr>
        <p:spPr bwMode="auto">
          <a:xfrm flipV="1">
            <a:off x="1828800" y="5524500"/>
            <a:ext cx="1498600" cy="698500"/>
          </a:xfrm>
          <a:prstGeom prst="line">
            <a:avLst/>
          </a:prstGeom>
          <a:noFill/>
          <a:ln w="38100">
            <a:solidFill>
              <a:srgbClr val="F4007A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6176" name="Line 48"/>
          <p:cNvSpPr>
            <a:spLocks noChangeShapeType="1"/>
          </p:cNvSpPr>
          <p:nvPr/>
        </p:nvSpPr>
        <p:spPr bwMode="auto">
          <a:xfrm flipV="1">
            <a:off x="1841500" y="5943600"/>
            <a:ext cx="1460500" cy="279400"/>
          </a:xfrm>
          <a:prstGeom prst="line">
            <a:avLst/>
          </a:prstGeom>
          <a:noFill/>
          <a:ln w="38100">
            <a:solidFill>
              <a:srgbClr val="F4007A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849" name="Text Box 49"/>
          <p:cNvSpPr txBox="1">
            <a:spLocks noChangeArrowheads="1"/>
          </p:cNvSpPr>
          <p:nvPr/>
        </p:nvSpPr>
        <p:spPr bwMode="auto">
          <a:xfrm>
            <a:off x="914400" y="4419600"/>
            <a:ext cx="310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2000">
                <a:solidFill>
                  <a:srgbClr val="F4007A"/>
                </a:solidFill>
              </a:rPr>
              <a:t>R</a:t>
            </a:r>
            <a:r>
              <a:rPr lang="pt-BR" altLang="pt-BR" sz="2000" i="0">
                <a:solidFill>
                  <a:srgbClr val="F4007A"/>
                </a:solidFill>
              </a:rPr>
              <a:t>(</a:t>
            </a:r>
            <a:r>
              <a:rPr lang="pt-BR" altLang="pt-BR" sz="2000">
                <a:solidFill>
                  <a:srgbClr val="F4007A"/>
                </a:solidFill>
              </a:rPr>
              <a:t>X</a:t>
            </a:r>
            <a:r>
              <a:rPr lang="pt-BR" altLang="pt-BR" sz="2000" i="0">
                <a:solidFill>
                  <a:srgbClr val="F4007A"/>
                </a:solidFill>
              </a:rPr>
              <a:t>,</a:t>
            </a:r>
            <a:r>
              <a:rPr lang="pt-BR" altLang="pt-BR" sz="2000">
                <a:solidFill>
                  <a:srgbClr val="F4007A"/>
                </a:solidFill>
              </a:rPr>
              <a:t>Z</a:t>
            </a:r>
            <a:r>
              <a:rPr lang="pt-BR" altLang="pt-BR" sz="2000" i="0">
                <a:solidFill>
                  <a:srgbClr val="F4007A"/>
                </a:solidFill>
              </a:rPr>
              <a:t>) = </a:t>
            </a:r>
            <a:r>
              <a:rPr lang="pt-BR" altLang="pt-BR" sz="2000">
                <a:solidFill>
                  <a:srgbClr val="F4007A"/>
                </a:solidFill>
              </a:rPr>
              <a:t>P</a:t>
            </a:r>
            <a:r>
              <a:rPr lang="pt-BR" altLang="pt-BR" sz="2000" i="0">
                <a:solidFill>
                  <a:srgbClr val="F4007A"/>
                </a:solidFill>
              </a:rPr>
              <a:t> (</a:t>
            </a:r>
            <a:r>
              <a:rPr lang="pt-BR" altLang="pt-BR" sz="2000">
                <a:solidFill>
                  <a:srgbClr val="F4007A"/>
                </a:solidFill>
              </a:rPr>
              <a:t>X,Y</a:t>
            </a:r>
            <a:r>
              <a:rPr lang="pt-BR" altLang="pt-BR" sz="2000" i="0">
                <a:solidFill>
                  <a:srgbClr val="F4007A"/>
                </a:solidFill>
              </a:rPr>
              <a:t>) ° </a:t>
            </a:r>
            <a:r>
              <a:rPr lang="pt-BR" altLang="pt-BR" sz="2000">
                <a:solidFill>
                  <a:srgbClr val="F4007A"/>
                </a:solidFill>
              </a:rPr>
              <a:t>Q</a:t>
            </a:r>
            <a:r>
              <a:rPr lang="pt-BR" altLang="pt-BR" sz="2000" i="0">
                <a:solidFill>
                  <a:srgbClr val="F4007A"/>
                </a:solidFill>
              </a:rPr>
              <a:t> (</a:t>
            </a:r>
            <a:r>
              <a:rPr lang="pt-BR" altLang="pt-BR" sz="2000">
                <a:solidFill>
                  <a:srgbClr val="F4007A"/>
                </a:solidFill>
              </a:rPr>
              <a:t>Y,Z</a:t>
            </a:r>
            <a:r>
              <a:rPr lang="pt-BR" altLang="pt-BR" sz="2000" i="0">
                <a:solidFill>
                  <a:srgbClr val="F4007A"/>
                </a:solidFill>
              </a:rPr>
              <a:t>)</a:t>
            </a:r>
            <a:endParaRPr lang="pt-BR" altLang="pt-BR" sz="2000" i="0"/>
          </a:p>
        </p:txBody>
      </p:sp>
      <p:sp>
        <p:nvSpPr>
          <p:cNvPr id="816178" name="AutoShape 50"/>
          <p:cNvSpPr>
            <a:spLocks noChangeArrowheads="1"/>
          </p:cNvSpPr>
          <p:nvPr/>
        </p:nvSpPr>
        <p:spPr bwMode="auto">
          <a:xfrm>
            <a:off x="228600" y="4038600"/>
            <a:ext cx="685800" cy="1371600"/>
          </a:xfrm>
          <a:prstGeom prst="curvedRigh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851" name="Text Box 51"/>
          <p:cNvSpPr txBox="1">
            <a:spLocks noChangeArrowheads="1"/>
          </p:cNvSpPr>
          <p:nvPr/>
        </p:nvSpPr>
        <p:spPr bwMode="auto">
          <a:xfrm>
            <a:off x="787400" y="1371600"/>
            <a:ext cx="2722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pt-BR" altLang="pt-BR" sz="2400" u="sng"/>
              <a:t>Diagrama sagital:</a:t>
            </a:r>
          </a:p>
        </p:txBody>
      </p:sp>
      <p:graphicFrame>
        <p:nvGraphicFramePr>
          <p:cNvPr id="76852" name="Object 52"/>
          <p:cNvGraphicFramePr>
            <a:graphicFrameLocks noChangeAspect="1"/>
          </p:cNvGraphicFramePr>
          <p:nvPr/>
        </p:nvGraphicFramePr>
        <p:xfrm>
          <a:off x="5029200" y="4724400"/>
          <a:ext cx="4038600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Equação" r:id="rId3" imgW="2019300" imgH="812800" progId="Equation.3">
                  <p:embed/>
                </p:oleObj>
              </mc:Choice>
              <mc:Fallback>
                <p:oleObj name="Equação" r:id="rId3" imgW="2019300" imgH="8128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724400"/>
                        <a:ext cx="4038600" cy="16224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6181" name="AutoShape 53"/>
          <p:cNvSpPr>
            <a:spLocks noChangeArrowheads="1"/>
          </p:cNvSpPr>
          <p:nvPr/>
        </p:nvSpPr>
        <p:spPr bwMode="auto">
          <a:xfrm>
            <a:off x="4324350" y="5581650"/>
            <a:ext cx="609600" cy="285750"/>
          </a:xfrm>
          <a:prstGeom prst="rightArrow">
            <a:avLst>
              <a:gd name="adj1" fmla="val 50000"/>
              <a:gd name="adj2" fmla="val 53333"/>
            </a:avLst>
          </a:prstGeom>
          <a:solidFill>
            <a:schemeClr val="accent2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Composição de Relações</a:t>
            </a: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533400" y="14478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  <a:buFontTx/>
              <a:buNone/>
            </a:pPr>
            <a:endParaRPr lang="pt-BR" altLang="pt-BR" sz="2800" i="0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0" y="1828800"/>
            <a:ext cx="891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pt-BR" altLang="pt-BR" sz="2800"/>
              <a:t>	</a:t>
            </a:r>
            <a:r>
              <a:rPr lang="pt-BR" altLang="pt-BR" sz="2800" i="0"/>
              <a:t>A operação realizada para se obter a</a:t>
            </a:r>
            <a:r>
              <a:rPr lang="pt-BR" altLang="pt-BR" sz="2800"/>
              <a:t> </a:t>
            </a:r>
            <a:r>
              <a:rPr lang="pt-BR" altLang="pt-BR" sz="2800">
                <a:solidFill>
                  <a:srgbClr val="FF6600"/>
                </a:solidFill>
              </a:rPr>
              <a:t>composição das relações</a:t>
            </a:r>
            <a:r>
              <a:rPr lang="pt-BR" altLang="pt-BR" sz="2800" i="0"/>
              <a:t> </a:t>
            </a:r>
            <a:r>
              <a:rPr lang="pt-BR" altLang="pt-BR" sz="2800">
                <a:solidFill>
                  <a:srgbClr val="CC0066"/>
                </a:solidFill>
              </a:rPr>
              <a:t>pode ser</a:t>
            </a:r>
            <a:r>
              <a:rPr lang="pt-BR" altLang="pt-BR" sz="2800" i="0"/>
              <a:t> representada por:</a:t>
            </a:r>
            <a:endParaRPr lang="pt-BR" altLang="pt-BR" sz="2800" i="0">
              <a:solidFill>
                <a:srgbClr val="FF6600"/>
              </a:solidFill>
            </a:endParaRPr>
          </a:p>
        </p:txBody>
      </p:sp>
      <p:sp>
        <p:nvSpPr>
          <p:cNvPr id="77829" name="Rectangle 9"/>
          <p:cNvSpPr>
            <a:spLocks noChangeArrowheads="1"/>
          </p:cNvSpPr>
          <p:nvPr/>
        </p:nvSpPr>
        <p:spPr bwMode="auto">
          <a:xfrm>
            <a:off x="533400" y="3048000"/>
            <a:ext cx="5715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buClr>
                <a:schemeClr val="accent2"/>
              </a:buClr>
            </a:pPr>
            <a:r>
              <a:rPr lang="pt-BR" altLang="pt-BR" sz="2800">
                <a:solidFill>
                  <a:srgbClr val="FF6600"/>
                </a:solidFill>
              </a:rPr>
              <a:t>composição max-min: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pt-BR" altLang="pt-BR" sz="2800">
                <a:solidFill>
                  <a:srgbClr val="FF6600"/>
                </a:solidFill>
              </a:rPr>
              <a:t>	</a:t>
            </a:r>
          </a:p>
          <a:p>
            <a:pPr>
              <a:lnSpc>
                <a:spcPct val="120000"/>
              </a:lnSpc>
              <a:buFontTx/>
              <a:buNone/>
            </a:pPr>
            <a:endParaRPr lang="pt-BR" altLang="pt-BR" sz="2800">
              <a:solidFill>
                <a:srgbClr val="FF6600"/>
              </a:solidFill>
            </a:endParaRPr>
          </a:p>
        </p:txBody>
      </p:sp>
      <p:graphicFrame>
        <p:nvGraphicFramePr>
          <p:cNvPr id="77830" name="Object 1024"/>
          <p:cNvGraphicFramePr>
            <a:graphicFrameLocks noChangeAspect="1"/>
          </p:cNvGraphicFramePr>
          <p:nvPr/>
        </p:nvGraphicFramePr>
        <p:xfrm>
          <a:off x="457200" y="3810000"/>
          <a:ext cx="843915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Equação" r:id="rId3" imgW="3848100" imgH="330200" progId="Equation.3">
                  <p:embed/>
                </p:oleObj>
              </mc:Choice>
              <mc:Fallback>
                <p:oleObj name="Equação" r:id="rId3" imgW="3848100" imgH="3302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810000"/>
                        <a:ext cx="8439150" cy="725488"/>
                      </a:xfrm>
                      <a:prstGeom prst="rect">
                        <a:avLst/>
                      </a:prstGeom>
                      <a:solidFill>
                        <a:srgbClr val="FFFFBD"/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1" name="Rectangle 12"/>
          <p:cNvSpPr>
            <a:spLocks noChangeArrowheads="1"/>
          </p:cNvSpPr>
          <p:nvPr/>
        </p:nvSpPr>
        <p:spPr bwMode="auto">
          <a:xfrm>
            <a:off x="533400" y="4648200"/>
            <a:ext cx="5715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buClr>
                <a:schemeClr val="accent2"/>
              </a:buClr>
            </a:pPr>
            <a:r>
              <a:rPr lang="pt-BR" altLang="pt-BR" sz="2800">
                <a:solidFill>
                  <a:srgbClr val="FF6600"/>
                </a:solidFill>
              </a:rPr>
              <a:t>composição max-produto: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pt-BR" altLang="pt-BR" sz="2800">
                <a:solidFill>
                  <a:srgbClr val="FF6600"/>
                </a:solidFill>
              </a:rPr>
              <a:t>	</a:t>
            </a:r>
          </a:p>
          <a:p>
            <a:pPr>
              <a:lnSpc>
                <a:spcPct val="120000"/>
              </a:lnSpc>
              <a:buFontTx/>
              <a:buNone/>
            </a:pPr>
            <a:endParaRPr lang="pt-BR" altLang="pt-BR" sz="2800">
              <a:solidFill>
                <a:srgbClr val="FF6600"/>
              </a:solidFill>
            </a:endParaRPr>
          </a:p>
        </p:txBody>
      </p:sp>
      <p:graphicFrame>
        <p:nvGraphicFramePr>
          <p:cNvPr id="77832" name="Object 1025"/>
          <p:cNvGraphicFramePr>
            <a:graphicFrameLocks noChangeAspect="1"/>
          </p:cNvGraphicFramePr>
          <p:nvPr/>
        </p:nvGraphicFramePr>
        <p:xfrm>
          <a:off x="685800" y="5446713"/>
          <a:ext cx="778510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Equação" r:id="rId5" imgW="3543300" imgH="330200" progId="Equation.3">
                  <p:embed/>
                </p:oleObj>
              </mc:Choice>
              <mc:Fallback>
                <p:oleObj name="Equação" r:id="rId5" imgW="3543300" imgH="3302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446713"/>
                        <a:ext cx="7785100" cy="725487"/>
                      </a:xfrm>
                      <a:prstGeom prst="rect">
                        <a:avLst/>
                      </a:prstGeom>
                      <a:solidFill>
                        <a:srgbClr val="FFFFBD"/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Composição de Relações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533400" y="14478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  <a:buFontTx/>
              <a:buNone/>
            </a:pPr>
            <a:endParaRPr lang="pt-BR" altLang="pt-BR" sz="2800" i="0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609600" y="1905000"/>
            <a:ext cx="8153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pt-BR" altLang="pt-BR" sz="2800"/>
              <a:t>	</a:t>
            </a:r>
            <a:r>
              <a:rPr lang="pt-BR" altLang="pt-BR" sz="2800" i="0"/>
              <a:t>Exemplificando para o cálculo do elemento </a:t>
            </a:r>
            <a:r>
              <a:rPr lang="pt-BR" altLang="pt-BR" sz="2800" i="0">
                <a:solidFill>
                  <a:schemeClr val="tx1"/>
                </a:solidFill>
              </a:rPr>
              <a:t>(</a:t>
            </a:r>
            <a:r>
              <a:rPr lang="pt-BR" altLang="pt-BR" sz="280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pt-BR" altLang="pt-BR" sz="2800" i="0" baseline="-2500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pt-BR" altLang="pt-BR" sz="2800" i="0">
                <a:solidFill>
                  <a:schemeClr val="tx1"/>
                </a:solidFill>
                <a:latin typeface="Times New Roman" pitchFamily="18" charset="0"/>
              </a:rPr>
              <a:t>,</a:t>
            </a:r>
            <a:r>
              <a:rPr lang="pt-BR" altLang="pt-BR" sz="2800">
                <a:solidFill>
                  <a:schemeClr val="tx1"/>
                </a:solidFill>
                <a:latin typeface="Times New Roman" pitchFamily="18" charset="0"/>
              </a:rPr>
              <a:t>z</a:t>
            </a:r>
            <a:r>
              <a:rPr lang="pt-BR" altLang="pt-BR" sz="2800" i="0" baseline="-2500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lang="pt-BR" altLang="pt-BR" sz="2800" i="0">
                <a:solidFill>
                  <a:schemeClr val="tx1"/>
                </a:solidFill>
                <a:latin typeface="Times New Roman" pitchFamily="18" charset="0"/>
              </a:rPr>
              <a:t>)</a:t>
            </a:r>
            <a:r>
              <a:rPr lang="pt-BR" altLang="pt-BR" sz="2800" i="0">
                <a:latin typeface="Times New Roman" pitchFamily="18" charset="0"/>
              </a:rPr>
              <a:t> </a:t>
            </a:r>
            <a:r>
              <a:rPr lang="pt-BR" altLang="pt-BR" sz="2800" i="0"/>
              <a:t>de </a:t>
            </a:r>
            <a:r>
              <a:rPr lang="pt-BR" altLang="pt-BR">
                <a:solidFill>
                  <a:schemeClr val="tx1"/>
                </a:solidFill>
                <a:latin typeface="Times New Roman" pitchFamily="18" charset="0"/>
              </a:rPr>
              <a:t>R</a:t>
            </a:r>
            <a:r>
              <a:rPr lang="pt-BR" altLang="pt-BR" i="0"/>
              <a:t>:</a:t>
            </a:r>
            <a:endParaRPr lang="pt-BR" altLang="pt-BR" sz="2800" i="0">
              <a:solidFill>
                <a:srgbClr val="FF6600"/>
              </a:solidFill>
            </a:endParaRPr>
          </a:p>
        </p:txBody>
      </p:sp>
      <p:graphicFrame>
        <p:nvGraphicFramePr>
          <p:cNvPr id="78853" name="Object 0"/>
          <p:cNvGraphicFramePr>
            <a:graphicFrameLocks noChangeAspect="1"/>
          </p:cNvGraphicFramePr>
          <p:nvPr/>
        </p:nvGraphicFramePr>
        <p:xfrm>
          <a:off x="103188" y="3276600"/>
          <a:ext cx="9040812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Equação" r:id="rId3" imgW="4521200" imgH="1295400" progId="Equation.3">
                  <p:embed/>
                </p:oleObj>
              </mc:Choice>
              <mc:Fallback>
                <p:oleObj name="Equação" r:id="rId3" imgW="4521200" imgH="12954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8" y="3276600"/>
                        <a:ext cx="9040812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Composição de Relações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533400" y="14478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  <a:buFontTx/>
              <a:buNone/>
            </a:pPr>
            <a:endParaRPr lang="pt-BR" altLang="pt-BR" sz="2800" i="0"/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533400" y="1828800"/>
            <a:ext cx="82296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8191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lnSpc>
                <a:spcPct val="140000"/>
              </a:lnSpc>
            </a:pPr>
            <a:r>
              <a:rPr lang="pt-BR" altLang="pt-BR" sz="2800"/>
              <a:t>Observação (caso </a:t>
            </a:r>
            <a:r>
              <a:rPr lang="pt-BR" altLang="pt-BR" sz="2800">
                <a:solidFill>
                  <a:srgbClr val="C41414"/>
                </a:solidFill>
              </a:rPr>
              <a:t>crisp</a:t>
            </a:r>
            <a:r>
              <a:rPr lang="pt-BR" altLang="pt-BR" sz="2800"/>
              <a:t>):</a:t>
            </a:r>
            <a:endParaRPr lang="pt-BR" altLang="pt-BR" sz="2400"/>
          </a:p>
          <a:p>
            <a:pPr>
              <a:lnSpc>
                <a:spcPct val="180000"/>
              </a:lnSpc>
              <a:buFontTx/>
              <a:buNone/>
            </a:pPr>
            <a:r>
              <a:rPr lang="pt-BR" altLang="pt-BR" sz="2400"/>
              <a:t>	Cada elemento de </a:t>
            </a:r>
            <a:r>
              <a:rPr lang="pt-BR" altLang="pt-BR" sz="2400">
                <a:solidFill>
                  <a:srgbClr val="C41414"/>
                </a:solidFill>
              </a:rPr>
              <a:t>R(X,Z)</a:t>
            </a:r>
            <a:r>
              <a:rPr lang="pt-BR" altLang="pt-BR" sz="2400"/>
              <a:t> pode ser obtido por meio da “</a:t>
            </a:r>
            <a:r>
              <a:rPr lang="pt-BR" altLang="pt-BR" sz="2400">
                <a:solidFill>
                  <a:srgbClr val="1B6B45"/>
                </a:solidFill>
              </a:rPr>
              <a:t>multiplicação</a:t>
            </a:r>
            <a:r>
              <a:rPr lang="pt-BR" altLang="pt-BR" sz="2400"/>
              <a:t> de matrizes” observando-se que:</a:t>
            </a:r>
          </a:p>
          <a:p>
            <a:pPr lvl="1">
              <a:lnSpc>
                <a:spcPct val="140000"/>
              </a:lnSpc>
            </a:pPr>
            <a:r>
              <a:rPr lang="pt-BR" altLang="pt-BR" sz="2400" i="0">
                <a:solidFill>
                  <a:schemeClr val="accent2"/>
                </a:solidFill>
              </a:rPr>
              <a:t>cada “</a:t>
            </a:r>
            <a:r>
              <a:rPr lang="pt-BR" altLang="pt-BR" sz="2400">
                <a:solidFill>
                  <a:schemeClr val="accent2"/>
                </a:solidFill>
              </a:rPr>
              <a:t>multiplicação</a:t>
            </a:r>
            <a:r>
              <a:rPr lang="pt-BR" altLang="pt-BR" sz="2400" i="0">
                <a:solidFill>
                  <a:schemeClr val="accent2"/>
                </a:solidFill>
              </a:rPr>
              <a:t>” deve ser efetuada com o operador adequado:</a:t>
            </a:r>
            <a:r>
              <a:rPr lang="pt-BR" altLang="pt-BR" sz="2400" i="0">
                <a:solidFill>
                  <a:srgbClr val="008000"/>
                </a:solidFill>
              </a:rPr>
              <a:t> </a:t>
            </a:r>
            <a:r>
              <a:rPr lang="pt-BR" altLang="pt-BR" sz="2400">
                <a:solidFill>
                  <a:srgbClr val="1B6B45"/>
                </a:solidFill>
              </a:rPr>
              <a:t>min</a:t>
            </a:r>
            <a:r>
              <a:rPr lang="pt-BR" altLang="pt-BR" sz="2400" i="0">
                <a:solidFill>
                  <a:srgbClr val="008000"/>
                </a:solidFill>
              </a:rPr>
              <a:t> </a:t>
            </a:r>
            <a:r>
              <a:rPr lang="pt-BR" altLang="pt-BR" sz="2400" i="0">
                <a:solidFill>
                  <a:schemeClr val="accent2"/>
                </a:solidFill>
              </a:rPr>
              <a:t>ou</a:t>
            </a:r>
            <a:r>
              <a:rPr lang="pt-BR" altLang="pt-BR" sz="2400" i="0">
                <a:solidFill>
                  <a:srgbClr val="008000"/>
                </a:solidFill>
              </a:rPr>
              <a:t> </a:t>
            </a:r>
            <a:r>
              <a:rPr lang="pt-BR" altLang="pt-BR" sz="2400">
                <a:solidFill>
                  <a:srgbClr val="1B6B45"/>
                </a:solidFill>
              </a:rPr>
              <a:t>produto</a:t>
            </a:r>
            <a:endParaRPr lang="pt-BR" altLang="pt-BR" sz="2400" i="0"/>
          </a:p>
          <a:p>
            <a:pPr lvl="1">
              <a:lnSpc>
                <a:spcPct val="140000"/>
              </a:lnSpc>
            </a:pPr>
            <a:r>
              <a:rPr lang="pt-BR" altLang="pt-BR" sz="2400" i="0">
                <a:solidFill>
                  <a:schemeClr val="accent2"/>
                </a:solidFill>
              </a:rPr>
              <a:t>cada “</a:t>
            </a:r>
            <a:r>
              <a:rPr lang="pt-BR" altLang="pt-BR" sz="2400">
                <a:solidFill>
                  <a:schemeClr val="accent2"/>
                </a:solidFill>
              </a:rPr>
              <a:t>adição</a:t>
            </a:r>
            <a:r>
              <a:rPr lang="pt-BR" altLang="pt-BR" sz="2400" i="0">
                <a:solidFill>
                  <a:schemeClr val="accent2"/>
                </a:solidFill>
              </a:rPr>
              <a:t>”deve ser efetuada com o operador</a:t>
            </a:r>
            <a:r>
              <a:rPr lang="pt-BR" altLang="pt-BR" sz="2400" i="0"/>
              <a:t> </a:t>
            </a:r>
            <a:r>
              <a:rPr lang="pt-BR" altLang="pt-BR" sz="2400">
                <a:solidFill>
                  <a:srgbClr val="008000"/>
                </a:solidFill>
              </a:rPr>
              <a:t>max</a:t>
            </a:r>
            <a:endParaRPr lang="pt-BR" altLang="pt-BR" sz="2400" i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Aplicações Comerciais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153400" cy="4114800"/>
          </a:xfrm>
        </p:spPr>
        <p:txBody>
          <a:bodyPr/>
          <a:lstStyle/>
          <a:p>
            <a:r>
              <a:rPr lang="pt-BR" altLang="pt-BR" sz="2800" b="1"/>
              <a:t>Controle</a:t>
            </a:r>
            <a:endParaRPr lang="pt-BR" altLang="pt-BR" sz="2400" b="1"/>
          </a:p>
          <a:p>
            <a:pPr lvl="1"/>
            <a:r>
              <a:rPr lang="pt-BR" altLang="pt-BR" sz="2200" b="1"/>
              <a:t>Controle de Aeronave (Rockwell Corp.)</a:t>
            </a:r>
          </a:p>
          <a:p>
            <a:pPr lvl="1"/>
            <a:r>
              <a:rPr lang="pt-BR" altLang="pt-BR" sz="2200" b="1"/>
              <a:t>Operação do Metrô de Sendai (Hitachi)</a:t>
            </a:r>
          </a:p>
          <a:p>
            <a:pPr lvl="1"/>
            <a:r>
              <a:rPr lang="pt-BR" altLang="pt-BR" sz="2200" b="1"/>
              <a:t>Transmissão Automática (Nissan, Subaru)</a:t>
            </a:r>
          </a:p>
          <a:p>
            <a:pPr lvl="1"/>
            <a:r>
              <a:rPr lang="pt-BR" altLang="pt-BR" sz="2200" b="1"/>
              <a:t>Space Shuttle Docking (NASA)</a:t>
            </a:r>
          </a:p>
          <a:p>
            <a:r>
              <a:rPr lang="pt-BR" altLang="pt-BR" sz="2800" b="1"/>
              <a:t>Otimização e Planejamento</a:t>
            </a:r>
          </a:p>
          <a:p>
            <a:pPr lvl="1"/>
            <a:r>
              <a:rPr lang="pt-BR" altLang="pt-BR" sz="2200" b="1"/>
              <a:t>Elevadores (Hitachi, Fujitech, Mitsubishi)</a:t>
            </a:r>
          </a:p>
          <a:p>
            <a:pPr lvl="1"/>
            <a:r>
              <a:rPr lang="pt-BR" altLang="pt-BR" sz="2200" b="1"/>
              <a:t>Análise do Mercado de Ações (Yamaichi)</a:t>
            </a:r>
          </a:p>
          <a:p>
            <a:r>
              <a:rPr lang="pt-BR" altLang="pt-BR" sz="2800" b="1"/>
              <a:t>Análise de Sinais</a:t>
            </a:r>
            <a:endParaRPr lang="pt-BR" altLang="pt-BR" sz="2400" b="1"/>
          </a:p>
          <a:p>
            <a:pPr lvl="1"/>
            <a:r>
              <a:rPr lang="pt-BR" altLang="pt-BR" sz="2200" b="1"/>
              <a:t>Ajuste da Imagem de TV (Sony)</a:t>
            </a:r>
          </a:p>
          <a:p>
            <a:pPr lvl="1"/>
            <a:r>
              <a:rPr lang="pt-BR" altLang="pt-BR" sz="2200" b="1"/>
              <a:t>Autofocus para Câmera de Vídeo (Canon)</a:t>
            </a:r>
          </a:p>
          <a:p>
            <a:pPr lvl="1"/>
            <a:r>
              <a:rPr lang="pt-BR" altLang="pt-BR" sz="2200" b="1"/>
              <a:t>Estabilizador de Imagens de Vídeo (Panasonic)</a:t>
            </a:r>
          </a:p>
          <a:p>
            <a:endParaRPr lang="pt-BR" altLang="pt-BR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Composição de Relações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609600" y="16764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  <a:buFontTx/>
              <a:buNone/>
            </a:pPr>
            <a:endParaRPr lang="pt-BR" altLang="pt-BR" sz="2800" i="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609600" y="1905000"/>
            <a:ext cx="8153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pt-BR" altLang="pt-BR" sz="2800"/>
              <a:t>	</a:t>
            </a:r>
            <a:r>
              <a:rPr lang="pt-BR" altLang="pt-BR" sz="2800" i="0"/>
              <a:t>Composição</a:t>
            </a:r>
            <a:r>
              <a:rPr lang="pt-BR" altLang="pt-BR" sz="2800">
                <a:solidFill>
                  <a:srgbClr val="FF6600"/>
                </a:solidFill>
              </a:rPr>
              <a:t> fuzzy            </a:t>
            </a:r>
            <a:r>
              <a:rPr lang="pt-BR" altLang="pt-BR" sz="2800" i="0"/>
              <a:t>faz-se uma generalização do caso não-fuzzy </a:t>
            </a:r>
          </a:p>
        </p:txBody>
      </p:sp>
      <p:sp>
        <p:nvSpPr>
          <p:cNvPr id="526342" name="Line 6"/>
          <p:cNvSpPr>
            <a:spLocks noChangeShapeType="1"/>
          </p:cNvSpPr>
          <p:nvPr/>
        </p:nvSpPr>
        <p:spPr bwMode="auto">
          <a:xfrm>
            <a:off x="4343400" y="2247900"/>
            <a:ext cx="715963" cy="0"/>
          </a:xfrm>
          <a:prstGeom prst="line">
            <a:avLst/>
          </a:prstGeom>
          <a:noFill/>
          <a:ln w="1016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6343" name="AutoShape 7"/>
          <p:cNvSpPr>
            <a:spLocks noChangeArrowheads="1"/>
          </p:cNvSpPr>
          <p:nvPr/>
        </p:nvSpPr>
        <p:spPr bwMode="auto">
          <a:xfrm>
            <a:off x="3962400" y="3276600"/>
            <a:ext cx="457200" cy="762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0903" name="Object 0"/>
          <p:cNvGraphicFramePr>
            <a:graphicFrameLocks noChangeAspect="1"/>
          </p:cNvGraphicFramePr>
          <p:nvPr/>
        </p:nvGraphicFramePr>
        <p:xfrm>
          <a:off x="838200" y="4267200"/>
          <a:ext cx="74596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Equação" r:id="rId3" imgW="2984500" imgH="330200" progId="Equation.3">
                  <p:embed/>
                </p:oleObj>
              </mc:Choice>
              <mc:Fallback>
                <p:oleObj name="Equação" r:id="rId3" imgW="2984500" imgH="3302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267200"/>
                        <a:ext cx="7459663" cy="825500"/>
                      </a:xfrm>
                      <a:prstGeom prst="rect">
                        <a:avLst/>
                      </a:prstGeom>
                      <a:solidFill>
                        <a:srgbClr val="FFFFBD"/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4" name="Rectangle 10"/>
          <p:cNvSpPr>
            <a:spLocks noChangeArrowheads="1"/>
          </p:cNvSpPr>
          <p:nvPr/>
        </p:nvSpPr>
        <p:spPr bwMode="auto">
          <a:xfrm>
            <a:off x="304800" y="533400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lvl="1">
              <a:lnSpc>
                <a:spcPct val="120000"/>
              </a:lnSpc>
              <a:buFontTx/>
              <a:buChar char="•"/>
            </a:pPr>
            <a:r>
              <a:rPr lang="pt-BR" altLang="pt-BR" sz="2400" i="0">
                <a:solidFill>
                  <a:schemeClr val="accent2"/>
                </a:solidFill>
              </a:rPr>
              <a:t>a norma-t é </a:t>
            </a:r>
            <a:r>
              <a:rPr lang="pt-BR" altLang="pt-BR" sz="2400">
                <a:solidFill>
                  <a:srgbClr val="CC0066"/>
                </a:solidFill>
              </a:rPr>
              <a:t>usualmente</a:t>
            </a:r>
            <a:r>
              <a:rPr lang="pt-BR" altLang="pt-BR" sz="2400" i="0">
                <a:solidFill>
                  <a:schemeClr val="accent2"/>
                </a:solidFill>
              </a:rPr>
              <a:t> o </a:t>
            </a:r>
            <a:r>
              <a:rPr lang="pt-BR" altLang="pt-BR" sz="2400">
                <a:solidFill>
                  <a:srgbClr val="FF6600"/>
                </a:solidFill>
              </a:rPr>
              <a:t>min</a:t>
            </a:r>
            <a:r>
              <a:rPr lang="pt-BR" altLang="pt-BR" sz="2400" i="0">
                <a:solidFill>
                  <a:schemeClr val="accent2"/>
                </a:solidFill>
              </a:rPr>
              <a:t> ou o </a:t>
            </a:r>
            <a:r>
              <a:rPr lang="pt-BR" altLang="pt-BR" sz="2400">
                <a:solidFill>
                  <a:srgbClr val="FF6600"/>
                </a:solidFill>
              </a:rPr>
              <a:t>produto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pt-BR" altLang="pt-BR" sz="2400" i="0">
                <a:solidFill>
                  <a:schemeClr val="accent2"/>
                </a:solidFill>
              </a:rPr>
              <a:t>para universos finitos, o </a:t>
            </a:r>
            <a:r>
              <a:rPr lang="pt-BR" altLang="pt-BR" sz="2400">
                <a:solidFill>
                  <a:srgbClr val="FF6600"/>
                </a:solidFill>
              </a:rPr>
              <a:t>sup</a:t>
            </a:r>
            <a:r>
              <a:rPr lang="pt-BR" altLang="pt-BR" sz="2400" i="0">
                <a:solidFill>
                  <a:schemeClr val="accent2"/>
                </a:solidFill>
              </a:rPr>
              <a:t> é o </a:t>
            </a:r>
            <a:r>
              <a:rPr lang="pt-BR" altLang="pt-BR" sz="2400">
                <a:solidFill>
                  <a:srgbClr val="FF6600"/>
                </a:solidFill>
              </a:rPr>
              <a:t>max</a:t>
            </a:r>
            <a:endParaRPr lang="pt-BR" altLang="pt-BR" sz="2400" i="0">
              <a:solidFill>
                <a:schemeClr val="accent2"/>
              </a:solidFill>
            </a:endParaRPr>
          </a:p>
          <a:p>
            <a:pPr lvl="1">
              <a:lnSpc>
                <a:spcPct val="120000"/>
              </a:lnSpc>
              <a:buFontTx/>
              <a:buNone/>
            </a:pPr>
            <a:r>
              <a:rPr lang="pt-BR" altLang="pt-BR" sz="2400">
                <a:solidFill>
                  <a:srgbClr val="FF6600"/>
                </a:solidFill>
              </a:rPr>
              <a:t>			</a:t>
            </a:r>
            <a:endParaRPr lang="pt-BR" altLang="pt-BR" sz="2400" i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Composição de Relações</a:t>
            </a: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609600" y="16764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  <a:buFontTx/>
              <a:buNone/>
            </a:pPr>
            <a:endParaRPr lang="pt-BR" altLang="pt-BR" sz="2800" i="0"/>
          </a:p>
        </p:txBody>
      </p:sp>
      <p:sp>
        <p:nvSpPr>
          <p:cNvPr id="81924" name="Rectangle 9"/>
          <p:cNvSpPr>
            <a:spLocks noChangeArrowheads="1"/>
          </p:cNvSpPr>
          <p:nvPr/>
        </p:nvSpPr>
        <p:spPr bwMode="auto">
          <a:xfrm>
            <a:off x="381000" y="1752600"/>
            <a:ext cx="8763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just">
              <a:lnSpc>
                <a:spcPct val="120000"/>
              </a:lnSpc>
              <a:buFontTx/>
              <a:buNone/>
            </a:pPr>
            <a:r>
              <a:rPr lang="pt-BR" altLang="pt-BR" sz="2800"/>
              <a:t>Exemplo (caso</a:t>
            </a:r>
            <a:r>
              <a:rPr lang="pt-BR" altLang="pt-BR" sz="2800">
                <a:solidFill>
                  <a:srgbClr val="FF6600"/>
                </a:solidFill>
              </a:rPr>
              <a:t> fuzzy</a:t>
            </a:r>
            <a:r>
              <a:rPr lang="pt-BR" altLang="pt-BR" sz="2800"/>
              <a:t>)</a:t>
            </a:r>
          </a:p>
          <a:p>
            <a:pPr lvl="1" algn="just">
              <a:lnSpc>
                <a:spcPct val="120000"/>
              </a:lnSpc>
              <a:buFontTx/>
              <a:buChar char="•"/>
            </a:pPr>
            <a:r>
              <a:rPr lang="pt-BR" altLang="pt-BR" sz="2400" i="0">
                <a:solidFill>
                  <a:schemeClr val="accent2"/>
                </a:solidFill>
              </a:rPr>
              <a:t>Estudantes:</a:t>
            </a:r>
            <a:endParaRPr lang="pt-BR" altLang="pt-BR" b="0" i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pt-BR" b="0" i="0"/>
              <a:t>		</a:t>
            </a:r>
            <a:r>
              <a:rPr lang="pt-BR" altLang="pt-BR" sz="2400"/>
              <a:t>X </a:t>
            </a:r>
            <a:r>
              <a:rPr lang="pt-BR" altLang="pt-BR" sz="2400" i="0"/>
              <a:t>= {</a:t>
            </a:r>
            <a:r>
              <a:rPr lang="pt-BR" altLang="pt-BR" sz="2400"/>
              <a:t>Maria, João, Pedro</a:t>
            </a:r>
            <a:r>
              <a:rPr lang="pt-BR" altLang="pt-BR" sz="2400" i="0"/>
              <a:t>}</a:t>
            </a:r>
          </a:p>
          <a:p>
            <a:pPr lvl="1">
              <a:lnSpc>
                <a:spcPct val="200000"/>
              </a:lnSpc>
              <a:buFontTx/>
              <a:buChar char="•"/>
            </a:pPr>
            <a:r>
              <a:rPr lang="pt-BR" altLang="pt-BR" sz="2400" i="0">
                <a:solidFill>
                  <a:schemeClr val="accent2"/>
                </a:solidFill>
              </a:rPr>
              <a:t>Características de cursos</a:t>
            </a:r>
            <a:r>
              <a:rPr lang="pt-BR" altLang="pt-BR" sz="2400" b="0" i="0">
                <a:solidFill>
                  <a:schemeClr val="accent2"/>
                </a:solidFill>
              </a:rPr>
              <a:t> </a:t>
            </a:r>
          </a:p>
          <a:p>
            <a:pPr>
              <a:buFontTx/>
              <a:buNone/>
            </a:pPr>
            <a:r>
              <a:rPr lang="pt-BR" altLang="pt-BR" sz="2400" i="0"/>
              <a:t>		</a:t>
            </a:r>
            <a:r>
              <a:rPr lang="pt-BR" altLang="pt-BR" sz="2400"/>
              <a:t>Y </a:t>
            </a:r>
            <a:r>
              <a:rPr lang="pt-BR" altLang="pt-BR" sz="2400" i="0"/>
              <a:t>= {</a:t>
            </a:r>
            <a:r>
              <a:rPr lang="pt-BR" altLang="pt-BR" sz="2400"/>
              <a:t>teoria, aplicação, hardware, programação</a:t>
            </a:r>
            <a:r>
              <a:rPr lang="pt-BR" altLang="pt-BR" sz="2400" i="0"/>
              <a:t>}</a:t>
            </a:r>
          </a:p>
          <a:p>
            <a:pPr lvl="1">
              <a:lnSpc>
                <a:spcPct val="210000"/>
              </a:lnSpc>
              <a:buFontTx/>
              <a:buChar char="•"/>
            </a:pPr>
            <a:r>
              <a:rPr lang="pt-BR" altLang="pt-BR" sz="2400" i="0">
                <a:solidFill>
                  <a:schemeClr val="accent2"/>
                </a:solidFill>
              </a:rPr>
              <a:t>Cursos</a:t>
            </a:r>
            <a:r>
              <a:rPr lang="pt-BR" altLang="pt-BR" sz="2400" b="0" i="0">
                <a:solidFill>
                  <a:schemeClr val="accent2"/>
                </a:solidFill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pt-BR" sz="2400" i="0"/>
              <a:t>		</a:t>
            </a:r>
            <a:r>
              <a:rPr lang="pt-BR" altLang="pt-BR" sz="2400"/>
              <a:t>Z</a:t>
            </a:r>
            <a:r>
              <a:rPr lang="pt-BR" altLang="pt-BR" sz="2400" i="0"/>
              <a:t> = {</a:t>
            </a:r>
            <a:r>
              <a:rPr lang="pt-BR" altLang="pt-BR" sz="2400"/>
              <a:t>lógica fuzzy, controle fuzzy, redes neurais,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pt-BR" altLang="pt-BR" sz="2400"/>
              <a:t>			sistemas especialistas</a:t>
            </a:r>
            <a:r>
              <a:rPr lang="pt-BR" altLang="pt-BR" sz="2400" i="0"/>
              <a:t>}</a:t>
            </a:r>
            <a:endParaRPr lang="pt-BR" altLang="pt-BR" b="0" i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Composição de Relações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609600" y="16764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  <a:buFontTx/>
              <a:buNone/>
            </a:pPr>
            <a:endParaRPr lang="pt-BR" altLang="pt-BR" sz="2800" i="0"/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381000" y="1752600"/>
            <a:ext cx="8763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just">
              <a:lnSpc>
                <a:spcPct val="120000"/>
              </a:lnSpc>
              <a:buFontTx/>
              <a:buNone/>
            </a:pPr>
            <a:r>
              <a:rPr lang="pt-BR" altLang="pt-BR" sz="2800"/>
              <a:t>Exemplo (caso</a:t>
            </a:r>
            <a:r>
              <a:rPr lang="pt-BR" altLang="pt-BR" sz="2800">
                <a:solidFill>
                  <a:srgbClr val="FF6600"/>
                </a:solidFill>
              </a:rPr>
              <a:t> fuzzy</a:t>
            </a:r>
            <a:r>
              <a:rPr lang="pt-BR" altLang="pt-BR" sz="2800"/>
              <a:t>)</a:t>
            </a:r>
          </a:p>
          <a:p>
            <a:pPr lvl="1">
              <a:lnSpc>
                <a:spcPct val="140000"/>
              </a:lnSpc>
            </a:pPr>
            <a:r>
              <a:rPr lang="pt-BR" altLang="pt-BR" sz="2400" i="0">
                <a:solidFill>
                  <a:schemeClr val="accent2"/>
                </a:solidFill>
              </a:rPr>
              <a:t>Interesse dos estudantes, em termos das características dos cursos:</a:t>
            </a:r>
            <a:endParaRPr lang="pt-BR" altLang="pt-BR" b="0" i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pt-BR" b="0" i="0"/>
              <a:t>		</a:t>
            </a:r>
          </a:p>
        </p:txBody>
      </p:sp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1066800" y="3640138"/>
          <a:ext cx="6726238" cy="199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Equação" r:id="rId3" imgW="2692400" imgH="800100" progId="Equation.3">
                  <p:embed/>
                </p:oleObj>
              </mc:Choice>
              <mc:Fallback>
                <p:oleObj name="Equação" r:id="rId3" imgW="2692400" imgH="800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640138"/>
                        <a:ext cx="6726238" cy="199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Composição de Relações</a:t>
            </a: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609600" y="16764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  <a:buFontTx/>
              <a:buNone/>
            </a:pPr>
            <a:endParaRPr lang="pt-BR" altLang="pt-BR" sz="2800" i="0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381000" y="1752600"/>
            <a:ext cx="8763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just">
              <a:lnSpc>
                <a:spcPct val="120000"/>
              </a:lnSpc>
              <a:buFontTx/>
              <a:buNone/>
            </a:pPr>
            <a:r>
              <a:rPr lang="pt-BR" altLang="pt-BR" sz="2800"/>
              <a:t>Exemplo (caso</a:t>
            </a:r>
            <a:r>
              <a:rPr lang="pt-BR" altLang="pt-BR" sz="2800">
                <a:solidFill>
                  <a:srgbClr val="FF6600"/>
                </a:solidFill>
              </a:rPr>
              <a:t> fuzzy</a:t>
            </a:r>
            <a:r>
              <a:rPr lang="pt-BR" altLang="pt-BR" sz="2800"/>
              <a:t>)</a:t>
            </a:r>
          </a:p>
          <a:p>
            <a:pPr lvl="1">
              <a:lnSpc>
                <a:spcPct val="140000"/>
              </a:lnSpc>
            </a:pPr>
            <a:r>
              <a:rPr lang="pt-BR" altLang="pt-BR" sz="2400" i="0">
                <a:solidFill>
                  <a:schemeClr val="accent2"/>
                </a:solidFill>
              </a:rPr>
              <a:t>Características dos cursos:</a:t>
            </a:r>
            <a:endParaRPr lang="pt-BR" altLang="pt-BR" b="0" i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pt-BR" b="0" i="0"/>
              <a:t>		</a:t>
            </a:r>
          </a:p>
        </p:txBody>
      </p:sp>
      <p:graphicFrame>
        <p:nvGraphicFramePr>
          <p:cNvPr id="83973" name="Object 0"/>
          <p:cNvGraphicFramePr>
            <a:graphicFrameLocks noChangeAspect="1"/>
          </p:cNvGraphicFramePr>
          <p:nvPr/>
        </p:nvGraphicFramePr>
        <p:xfrm>
          <a:off x="1524000" y="3352800"/>
          <a:ext cx="5938838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Equação" r:id="rId3" imgW="2374900" imgH="965200" progId="Equation.3">
                  <p:embed/>
                </p:oleObj>
              </mc:Choice>
              <mc:Fallback>
                <p:oleObj name="Equação" r:id="rId3" imgW="2374900" imgH="9652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352800"/>
                        <a:ext cx="5938838" cy="241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Composição de Relações</a:t>
            </a: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609600" y="16764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  <a:buFontTx/>
              <a:buNone/>
            </a:pPr>
            <a:endParaRPr lang="pt-BR" altLang="pt-BR" sz="2800" i="0"/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381000" y="1752600"/>
            <a:ext cx="8763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just">
              <a:lnSpc>
                <a:spcPct val="120000"/>
              </a:lnSpc>
              <a:buFontTx/>
              <a:buNone/>
            </a:pPr>
            <a:r>
              <a:rPr lang="pt-BR" altLang="pt-BR" sz="2800"/>
              <a:t>Exemplo (caso</a:t>
            </a:r>
            <a:r>
              <a:rPr lang="pt-BR" altLang="pt-BR" sz="2800">
                <a:solidFill>
                  <a:srgbClr val="FF6600"/>
                </a:solidFill>
              </a:rPr>
              <a:t> fuzzy</a:t>
            </a:r>
            <a:r>
              <a:rPr lang="pt-BR" altLang="pt-BR" sz="2800"/>
              <a:t>)</a:t>
            </a:r>
          </a:p>
          <a:p>
            <a:pPr lvl="1">
              <a:lnSpc>
                <a:spcPct val="140000"/>
              </a:lnSpc>
            </a:pPr>
            <a:r>
              <a:rPr lang="pt-BR" altLang="pt-BR" sz="2400" i="0">
                <a:solidFill>
                  <a:schemeClr val="accent2"/>
                </a:solidFill>
              </a:rPr>
              <a:t>A composição (</a:t>
            </a:r>
            <a:r>
              <a:rPr lang="pt-BR" altLang="pt-BR" sz="2400">
                <a:solidFill>
                  <a:srgbClr val="FF6600"/>
                </a:solidFill>
              </a:rPr>
              <a:t>max-min</a:t>
            </a:r>
            <a:r>
              <a:rPr lang="pt-BR" altLang="pt-BR" sz="2400" i="0">
                <a:solidFill>
                  <a:schemeClr val="accent2"/>
                </a:solidFill>
              </a:rPr>
              <a:t>) pode servir de auxílio aos estudantes na escolha dos cursos:</a:t>
            </a:r>
            <a:endParaRPr lang="pt-BR" altLang="pt-BR" b="0" i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pt-BR" b="0" i="0"/>
              <a:t>		</a:t>
            </a:r>
          </a:p>
        </p:txBody>
      </p:sp>
      <p:graphicFrame>
        <p:nvGraphicFramePr>
          <p:cNvPr id="84997" name="Object 0"/>
          <p:cNvGraphicFramePr>
            <a:graphicFrameLocks noChangeAspect="1"/>
          </p:cNvGraphicFramePr>
          <p:nvPr/>
        </p:nvGraphicFramePr>
        <p:xfrm>
          <a:off x="1219200" y="3657600"/>
          <a:ext cx="6291263" cy="200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Equação" r:id="rId3" imgW="2514600" imgH="800100" progId="Equation.3">
                  <p:embed/>
                </p:oleObj>
              </mc:Choice>
              <mc:Fallback>
                <p:oleObj name="Equação" r:id="rId3" imgW="2514600" imgH="8001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657600"/>
                        <a:ext cx="6291263" cy="200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8" name="Rectangle 7"/>
          <p:cNvSpPr>
            <a:spLocks noChangeArrowheads="1"/>
          </p:cNvSpPr>
          <p:nvPr/>
        </p:nvSpPr>
        <p:spPr bwMode="auto">
          <a:xfrm>
            <a:off x="0" y="5867400"/>
            <a:ext cx="8686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2000" i="0"/>
              <a:t>	Obs: </a:t>
            </a:r>
            <a:r>
              <a:rPr lang="pt-BR" altLang="pt-BR" sz="2000">
                <a:solidFill>
                  <a:srgbClr val="1B6B45"/>
                </a:solidFill>
              </a:rPr>
              <a:t>ao contrário deste exemplo</a:t>
            </a:r>
            <a:r>
              <a:rPr lang="pt-BR" altLang="pt-BR" sz="2000" i="0"/>
              <a:t>, a  composição </a:t>
            </a:r>
            <a:r>
              <a:rPr lang="pt-BR" altLang="pt-BR" sz="2000">
                <a:solidFill>
                  <a:srgbClr val="FF6600"/>
                </a:solidFill>
              </a:rPr>
              <a:t>max-produto</a:t>
            </a:r>
            <a:endParaRPr lang="pt-BR" altLang="pt-BR" sz="2000" i="0"/>
          </a:p>
          <a:p>
            <a:pPr>
              <a:lnSpc>
                <a:spcPct val="70000"/>
              </a:lnSpc>
              <a:buFontTx/>
              <a:buNone/>
            </a:pPr>
            <a:r>
              <a:rPr lang="pt-BR" altLang="pt-BR" sz="2000" i="0"/>
              <a:t>		 geralmente não produz o mesmo resultado!</a:t>
            </a:r>
            <a:r>
              <a:rPr lang="pt-BR" altLang="pt-BR" sz="2000" b="0" i="0"/>
              <a:t>	</a:t>
            </a:r>
            <a:r>
              <a:rPr lang="pt-BR" altLang="pt-BR" b="0" i="0"/>
              <a:t>	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Composição de Relações</a:t>
            </a: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609600" y="16764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  <a:buFontTx/>
              <a:buNone/>
            </a:pPr>
            <a:endParaRPr lang="pt-BR" altLang="pt-BR" sz="2800" i="0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381000" y="1600200"/>
            <a:ext cx="8763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just">
              <a:lnSpc>
                <a:spcPct val="120000"/>
              </a:lnSpc>
              <a:buFontTx/>
              <a:buNone/>
            </a:pPr>
            <a:r>
              <a:rPr lang="pt-BR" altLang="pt-BR" sz="2800"/>
              <a:t>Caso especial: </a:t>
            </a:r>
            <a:r>
              <a:rPr lang="pt-BR" altLang="pt-BR" sz="2800">
                <a:solidFill>
                  <a:srgbClr val="FF6600"/>
                </a:solidFill>
              </a:rPr>
              <a:t>P </a:t>
            </a:r>
            <a:r>
              <a:rPr lang="pt-BR" altLang="pt-BR" sz="2800" i="0"/>
              <a:t>é um</a:t>
            </a:r>
            <a:r>
              <a:rPr lang="pt-BR" altLang="pt-BR" sz="2800"/>
              <a:t> </a:t>
            </a:r>
            <a:r>
              <a:rPr lang="pt-BR" altLang="pt-BR" sz="2800">
                <a:solidFill>
                  <a:srgbClr val="CC0066"/>
                </a:solidFill>
              </a:rPr>
              <a:t>conjunto fuzzy </a:t>
            </a:r>
            <a:r>
              <a:rPr lang="pt-BR" altLang="pt-BR" sz="2800" i="0"/>
              <a:t>apenas</a:t>
            </a:r>
            <a:endParaRPr lang="pt-BR" altLang="pt-BR" b="0" i="0"/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pt-BR" b="0" i="0"/>
              <a:t>		</a:t>
            </a:r>
          </a:p>
        </p:txBody>
      </p:sp>
      <p:sp>
        <p:nvSpPr>
          <p:cNvPr id="531463" name="AutoShape 7"/>
          <p:cNvSpPr>
            <a:spLocks noChangeArrowheads="1"/>
          </p:cNvSpPr>
          <p:nvPr/>
        </p:nvSpPr>
        <p:spPr bwMode="auto">
          <a:xfrm>
            <a:off x="4191000" y="23622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022" name="Rectangle 8"/>
          <p:cNvSpPr>
            <a:spLocks noChangeArrowheads="1"/>
          </p:cNvSpPr>
          <p:nvPr/>
        </p:nvSpPr>
        <p:spPr bwMode="auto">
          <a:xfrm>
            <a:off x="381000" y="3048000"/>
            <a:ext cx="7924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pt-BR" altLang="pt-BR" sz="2800" i="0"/>
              <a:t>	em vez de</a:t>
            </a:r>
            <a:r>
              <a:rPr lang="pt-BR" altLang="pt-BR" sz="2800"/>
              <a:t>                  </a:t>
            </a:r>
            <a:r>
              <a:rPr lang="pt-BR" altLang="pt-BR" sz="2800" i="0"/>
              <a:t>tem-se           , o que é equivalente a se ter </a:t>
            </a:r>
            <a:r>
              <a:rPr lang="pt-BR" altLang="pt-BR" sz="2800">
                <a:solidFill>
                  <a:schemeClr val="tx1"/>
                </a:solidFill>
                <a:latin typeface="Times New Roman" pitchFamily="18" charset="0"/>
              </a:rPr>
              <a:t>X </a:t>
            </a:r>
            <a:r>
              <a:rPr lang="pt-BR" altLang="pt-BR" sz="2800" i="0">
                <a:solidFill>
                  <a:schemeClr val="tx1"/>
                </a:solidFill>
                <a:latin typeface="Times New Roman" pitchFamily="18" charset="0"/>
              </a:rPr>
              <a:t>=</a:t>
            </a:r>
            <a:r>
              <a:rPr lang="pt-BR" altLang="pt-BR" sz="2800">
                <a:solidFill>
                  <a:schemeClr val="tx1"/>
                </a:solidFill>
                <a:latin typeface="Times New Roman" pitchFamily="18" charset="0"/>
              </a:rPr>
              <a:t> Y</a:t>
            </a:r>
            <a:endParaRPr lang="pt-BR" altLang="pt-BR" b="0" i="0"/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pt-BR" b="0" i="0"/>
              <a:t>		</a:t>
            </a:r>
          </a:p>
        </p:txBody>
      </p:sp>
      <p:graphicFrame>
        <p:nvGraphicFramePr>
          <p:cNvPr id="86023" name="Object 9"/>
          <p:cNvGraphicFramePr>
            <a:graphicFrameLocks noChangeAspect="1"/>
          </p:cNvGraphicFramePr>
          <p:nvPr/>
        </p:nvGraphicFramePr>
        <p:xfrm>
          <a:off x="2640013" y="3095625"/>
          <a:ext cx="14747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Equação" r:id="rId3" imgW="583693" imgH="215713" progId="Equation.3">
                  <p:embed/>
                </p:oleObj>
              </mc:Choice>
              <mc:Fallback>
                <p:oleObj name="Equação" r:id="rId3" imgW="583693" imgH="2157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3095625"/>
                        <a:ext cx="147478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4" name="Object 11"/>
          <p:cNvGraphicFramePr>
            <a:graphicFrameLocks noChangeAspect="1"/>
          </p:cNvGraphicFramePr>
          <p:nvPr/>
        </p:nvGraphicFramePr>
        <p:xfrm>
          <a:off x="5486400" y="3086100"/>
          <a:ext cx="109378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Equação" r:id="rId5" imgW="431613" imgH="215806" progId="Equation.3">
                  <p:embed/>
                </p:oleObj>
              </mc:Choice>
              <mc:Fallback>
                <p:oleObj name="Equação" r:id="rId5" imgW="431613" imgH="21580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086100"/>
                        <a:ext cx="1093788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1470" name="AutoShape 14"/>
          <p:cNvSpPr>
            <a:spLocks noChangeArrowheads="1"/>
          </p:cNvSpPr>
          <p:nvPr/>
        </p:nvSpPr>
        <p:spPr bwMode="auto">
          <a:xfrm>
            <a:off x="3924300" y="421005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6026" name="Object 15"/>
          <p:cNvGraphicFramePr>
            <a:graphicFrameLocks noChangeAspect="1"/>
          </p:cNvGraphicFramePr>
          <p:nvPr/>
        </p:nvGraphicFramePr>
        <p:xfrm>
          <a:off x="1962150" y="4953000"/>
          <a:ext cx="479742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Equação" r:id="rId7" imgW="1916868" imgH="304668" progId="Equation.3">
                  <p:embed/>
                </p:oleObj>
              </mc:Choice>
              <mc:Fallback>
                <p:oleObj name="Equação" r:id="rId7" imgW="1916868" imgH="304668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4953000"/>
                        <a:ext cx="4797425" cy="758825"/>
                      </a:xfrm>
                      <a:prstGeom prst="rect">
                        <a:avLst/>
                      </a:prstGeom>
                      <a:solidFill>
                        <a:srgbClr val="FFFFBD"/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7" name="Rectangle 16"/>
          <p:cNvSpPr>
            <a:spLocks noChangeArrowheads="1"/>
          </p:cNvSpPr>
          <p:nvPr/>
        </p:nvSpPr>
        <p:spPr bwMode="auto">
          <a:xfrm>
            <a:off x="381000" y="5791200"/>
            <a:ext cx="845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pt-BR" altLang="pt-BR" sz="2800" i="0"/>
              <a:t>	</a:t>
            </a:r>
            <a:r>
              <a:rPr lang="pt-BR" altLang="pt-BR" sz="2000" i="0"/>
              <a:t>Obs: resultado fundamental para sistemas de inferência fuzzy!</a:t>
            </a:r>
            <a:endParaRPr lang="pt-BR" altLang="pt-BR" sz="2000" b="0" i="0"/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pt-BR" b="0" i="0"/>
              <a:t>		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Composição de Relações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2438400" cy="609600"/>
          </a:xfrm>
        </p:spPr>
        <p:txBody>
          <a:bodyPr/>
          <a:lstStyle/>
          <a:p>
            <a:pPr>
              <a:defRPr/>
            </a:pPr>
            <a:r>
              <a:rPr lang="pt-BR" sz="2800" b="1" i="1"/>
              <a:t>Exemplo :</a:t>
            </a:r>
            <a:r>
              <a:rPr lang="pt-BR" b="1" i="1" u="sng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>
              <a:defRPr/>
            </a:pPr>
            <a:endParaRPr lang="pt-BR" b="1" i="1" u="sng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endParaRPr lang="pt-BR" b="1" i="1" u="sng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endParaRPr lang="pt-BR" b="1" i="1" u="sng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93604" name="Text Box 4"/>
          <p:cNvSpPr txBox="1">
            <a:spLocks noChangeArrowheads="1"/>
          </p:cNvSpPr>
          <p:nvPr/>
        </p:nvSpPr>
        <p:spPr bwMode="auto">
          <a:xfrm>
            <a:off x="811213" y="4038600"/>
            <a:ext cx="7624762" cy="47625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buFontTx/>
              <a:buNone/>
              <a:defRPr/>
            </a:pPr>
            <a:r>
              <a:rPr lang="pt-BR" sz="2400">
                <a:solidFill>
                  <a:srgbClr val="C4141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pt-BR" sz="2400" i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é </a:t>
            </a:r>
            <a:r>
              <a:rPr lang="pt-BR" sz="2400" i="0">
                <a:solidFill>
                  <a:srgbClr val="008080"/>
                </a:solidFill>
              </a:rPr>
              <a:t>muito maior</a:t>
            </a:r>
            <a:r>
              <a:rPr lang="pt-BR" sz="2400" i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do que</a:t>
            </a:r>
            <a:r>
              <a:rPr lang="pt-BR" sz="2400" i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pt-BR" sz="2400" i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pt-BR" sz="2400" i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  </a:t>
            </a:r>
            <a:r>
              <a:rPr lang="pt-BR" sz="2400">
                <a:solidFill>
                  <a:srgbClr val="737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pt-BR" sz="2400" i="0">
                <a:solidFill>
                  <a:srgbClr val="737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sz="2400" i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é </a:t>
            </a:r>
            <a:r>
              <a:rPr lang="pt-BR" sz="2400" i="0">
                <a:solidFill>
                  <a:srgbClr val="E08500"/>
                </a:solidFill>
              </a:rPr>
              <a:t>muito próximo</a:t>
            </a:r>
            <a:r>
              <a:rPr lang="pt-BR" sz="2400" i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 </a:t>
            </a:r>
            <a:r>
              <a:rPr lang="pt-BR" sz="2400">
                <a:solidFill>
                  <a:srgbClr val="D60093"/>
                </a:solidFill>
              </a:rPr>
              <a:t>z</a:t>
            </a:r>
            <a:endParaRPr lang="pt-BR" sz="2400" i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3657600" y="1905000"/>
            <a:ext cx="36576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2400">
                <a:solidFill>
                  <a:srgbClr val="C41414"/>
                </a:solidFill>
              </a:rPr>
              <a:t>X </a:t>
            </a:r>
            <a:r>
              <a:rPr lang="pt-BR" altLang="pt-BR" sz="2400" i="0">
                <a:solidFill>
                  <a:srgbClr val="C41414"/>
                </a:solidFill>
              </a:rPr>
              <a:t>= { </a:t>
            </a:r>
            <a:r>
              <a:rPr lang="pt-BR" altLang="pt-BR" sz="2400">
                <a:solidFill>
                  <a:srgbClr val="C41414"/>
                </a:solidFill>
              </a:rPr>
              <a:t>x</a:t>
            </a:r>
            <a:r>
              <a:rPr lang="pt-BR" altLang="pt-BR" sz="2400" baseline="-25000">
                <a:solidFill>
                  <a:srgbClr val="C41414"/>
                </a:solidFill>
              </a:rPr>
              <a:t>1</a:t>
            </a:r>
            <a:r>
              <a:rPr lang="pt-BR" altLang="pt-BR" sz="2400" i="0">
                <a:solidFill>
                  <a:srgbClr val="C41414"/>
                </a:solidFill>
              </a:rPr>
              <a:t>, </a:t>
            </a:r>
            <a:r>
              <a:rPr lang="pt-BR" altLang="pt-BR" sz="2400">
                <a:solidFill>
                  <a:srgbClr val="C41414"/>
                </a:solidFill>
              </a:rPr>
              <a:t>x</a:t>
            </a:r>
            <a:r>
              <a:rPr lang="pt-BR" altLang="pt-BR" sz="2400" baseline="-25000">
                <a:solidFill>
                  <a:srgbClr val="C41414"/>
                </a:solidFill>
              </a:rPr>
              <a:t>2</a:t>
            </a:r>
            <a:r>
              <a:rPr lang="pt-BR" altLang="pt-BR" sz="2400" i="0">
                <a:solidFill>
                  <a:srgbClr val="C41414"/>
                </a:solidFill>
              </a:rPr>
              <a:t>, </a:t>
            </a:r>
            <a:r>
              <a:rPr lang="pt-BR" altLang="pt-BR" sz="2400">
                <a:solidFill>
                  <a:srgbClr val="C41414"/>
                </a:solidFill>
              </a:rPr>
              <a:t>x</a:t>
            </a:r>
            <a:r>
              <a:rPr lang="pt-BR" altLang="pt-BR" sz="2400" baseline="-25000">
                <a:solidFill>
                  <a:srgbClr val="C41414"/>
                </a:solidFill>
              </a:rPr>
              <a:t>3</a:t>
            </a:r>
            <a:r>
              <a:rPr lang="pt-BR" altLang="pt-BR" sz="2400" i="0">
                <a:solidFill>
                  <a:srgbClr val="C41414"/>
                </a:solidFill>
              </a:rPr>
              <a:t>}</a:t>
            </a:r>
          </a:p>
          <a:p>
            <a:pPr>
              <a:buFontTx/>
              <a:buNone/>
            </a:pPr>
            <a:r>
              <a:rPr lang="pt-BR" altLang="pt-BR" sz="2400"/>
              <a:t>Y</a:t>
            </a:r>
            <a:r>
              <a:rPr lang="pt-BR" altLang="pt-BR" sz="2400" i="0"/>
              <a:t> = { </a:t>
            </a:r>
            <a:r>
              <a:rPr lang="pt-BR" altLang="pt-BR" sz="2400"/>
              <a:t>y</a:t>
            </a:r>
            <a:r>
              <a:rPr lang="pt-BR" altLang="pt-BR" sz="2400" baseline="-25000"/>
              <a:t>1</a:t>
            </a:r>
            <a:r>
              <a:rPr lang="pt-BR" altLang="pt-BR" sz="2400" i="0"/>
              <a:t>, </a:t>
            </a:r>
            <a:r>
              <a:rPr lang="pt-BR" altLang="pt-BR" sz="2400"/>
              <a:t>y</a:t>
            </a:r>
            <a:r>
              <a:rPr lang="pt-BR" altLang="pt-BR" sz="2400" baseline="-25000"/>
              <a:t>2</a:t>
            </a:r>
            <a:r>
              <a:rPr lang="pt-BR" altLang="pt-BR" sz="2400" i="0"/>
              <a:t>, </a:t>
            </a:r>
            <a:r>
              <a:rPr lang="pt-BR" altLang="pt-BR" sz="2400"/>
              <a:t>y</a:t>
            </a:r>
            <a:r>
              <a:rPr lang="pt-BR" altLang="pt-BR" sz="2400" baseline="-25000"/>
              <a:t>3</a:t>
            </a:r>
            <a:r>
              <a:rPr lang="pt-BR" altLang="pt-BR" sz="2400" i="0"/>
              <a:t>, </a:t>
            </a:r>
            <a:r>
              <a:rPr lang="pt-BR" altLang="pt-BR" sz="2400"/>
              <a:t>y</a:t>
            </a:r>
            <a:r>
              <a:rPr lang="pt-BR" altLang="pt-BR" sz="2400" baseline="-25000"/>
              <a:t>4</a:t>
            </a:r>
            <a:r>
              <a:rPr lang="pt-BR" altLang="pt-BR" sz="2400" i="0"/>
              <a:t>}</a:t>
            </a:r>
            <a:endParaRPr lang="pt-BR" altLang="pt-BR" sz="2400" i="0">
              <a:solidFill>
                <a:srgbClr val="7373FF"/>
              </a:solidFill>
            </a:endParaRPr>
          </a:p>
          <a:p>
            <a:pPr>
              <a:buFontTx/>
              <a:buNone/>
            </a:pPr>
            <a:r>
              <a:rPr lang="pt-BR" altLang="pt-BR" sz="2400">
                <a:solidFill>
                  <a:srgbClr val="D60093"/>
                </a:solidFill>
              </a:rPr>
              <a:t>Z</a:t>
            </a:r>
            <a:r>
              <a:rPr lang="pt-BR" altLang="pt-BR" sz="2400" i="0">
                <a:solidFill>
                  <a:srgbClr val="D60093"/>
                </a:solidFill>
              </a:rPr>
              <a:t> = {</a:t>
            </a:r>
            <a:r>
              <a:rPr lang="pt-BR" altLang="pt-BR" sz="2400">
                <a:solidFill>
                  <a:srgbClr val="D60093"/>
                </a:solidFill>
              </a:rPr>
              <a:t>z</a:t>
            </a:r>
            <a:r>
              <a:rPr lang="pt-BR" altLang="pt-BR" sz="2400" baseline="-25000">
                <a:solidFill>
                  <a:srgbClr val="D60093"/>
                </a:solidFill>
              </a:rPr>
              <a:t>1</a:t>
            </a:r>
            <a:r>
              <a:rPr lang="pt-BR" altLang="pt-BR" sz="2400" i="0">
                <a:solidFill>
                  <a:srgbClr val="D60093"/>
                </a:solidFill>
              </a:rPr>
              <a:t>, </a:t>
            </a:r>
            <a:r>
              <a:rPr lang="pt-BR" altLang="pt-BR" sz="2400">
                <a:solidFill>
                  <a:srgbClr val="D60093"/>
                </a:solidFill>
              </a:rPr>
              <a:t>z</a:t>
            </a:r>
            <a:r>
              <a:rPr lang="pt-BR" altLang="pt-BR" sz="2400" baseline="-25000">
                <a:solidFill>
                  <a:srgbClr val="D60093"/>
                </a:solidFill>
              </a:rPr>
              <a:t>2</a:t>
            </a:r>
            <a:r>
              <a:rPr lang="pt-BR" altLang="pt-BR" sz="2400" i="0">
                <a:solidFill>
                  <a:srgbClr val="D60093"/>
                </a:solidFill>
              </a:rPr>
              <a:t>, </a:t>
            </a:r>
            <a:r>
              <a:rPr lang="pt-BR" altLang="pt-BR" sz="2400">
                <a:solidFill>
                  <a:srgbClr val="D60093"/>
                </a:solidFill>
              </a:rPr>
              <a:t>z</a:t>
            </a:r>
            <a:r>
              <a:rPr lang="pt-BR" altLang="pt-BR" sz="2400" baseline="-25000">
                <a:solidFill>
                  <a:srgbClr val="D60093"/>
                </a:solidFill>
              </a:rPr>
              <a:t>3</a:t>
            </a:r>
            <a:r>
              <a:rPr lang="pt-BR" altLang="pt-BR" sz="2400" i="0">
                <a:solidFill>
                  <a:srgbClr val="D60093"/>
                </a:solidFill>
              </a:rPr>
              <a:t>}</a:t>
            </a:r>
            <a:endParaRPr lang="pt-BR" altLang="pt-BR" sz="2400" i="0"/>
          </a:p>
        </p:txBody>
      </p:sp>
      <p:sp>
        <p:nvSpPr>
          <p:cNvPr id="793606" name="Text Box 6"/>
          <p:cNvSpPr txBox="1">
            <a:spLocks noChangeArrowheads="1"/>
          </p:cNvSpPr>
          <p:nvPr/>
        </p:nvSpPr>
        <p:spPr bwMode="auto">
          <a:xfrm>
            <a:off x="3124200" y="5786438"/>
            <a:ext cx="2859088" cy="611187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82800" rIns="90000" bIns="82800">
            <a:spAutoFit/>
          </a:bodyPr>
          <a:lstStyle/>
          <a:p>
            <a:pPr>
              <a:buFontTx/>
              <a:buNone/>
              <a:defRPr/>
            </a:pPr>
            <a:r>
              <a:rPr lang="pt-BR"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</a:t>
            </a:r>
            <a:r>
              <a:rPr lang="pt-BR" sz="2800" baseline="-25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mm ° mp</a:t>
            </a:r>
            <a:r>
              <a:rPr lang="pt-BR" sz="2800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 (</a:t>
            </a:r>
            <a:r>
              <a:rPr lang="pt-BR"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x,z</a:t>
            </a:r>
            <a:r>
              <a:rPr lang="pt-BR" sz="2800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)</a:t>
            </a:r>
            <a:r>
              <a:rPr lang="pt-BR" sz="2800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= ?</a:t>
            </a:r>
            <a:endParaRPr lang="pt-BR" sz="2800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93607" name="AutoShape 7"/>
          <p:cNvSpPr>
            <a:spLocks/>
          </p:cNvSpPr>
          <p:nvPr/>
        </p:nvSpPr>
        <p:spPr bwMode="auto">
          <a:xfrm rot="-5390359">
            <a:off x="2477293" y="2894807"/>
            <a:ext cx="227013" cy="3581400"/>
          </a:xfrm>
          <a:prstGeom prst="leftBrace">
            <a:avLst>
              <a:gd name="adj1" fmla="val 13146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3608" name="AutoShape 8"/>
          <p:cNvSpPr>
            <a:spLocks/>
          </p:cNvSpPr>
          <p:nvPr/>
        </p:nvSpPr>
        <p:spPr bwMode="auto">
          <a:xfrm rot="-5390359">
            <a:off x="6629400" y="2932113"/>
            <a:ext cx="228600" cy="3505200"/>
          </a:xfrm>
          <a:prstGeom prst="leftBrace">
            <a:avLst>
              <a:gd name="adj1" fmla="val 12777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1676400" y="4953000"/>
            <a:ext cx="1430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2400">
                <a:solidFill>
                  <a:srgbClr val="008000"/>
                </a:solidFill>
                <a:sym typeface="Symbol" pitchFamily="18" charset="2"/>
              </a:rPr>
              <a:t></a:t>
            </a:r>
            <a:r>
              <a:rPr lang="pt-BR" altLang="pt-BR" sz="2400" baseline="-25000">
                <a:solidFill>
                  <a:srgbClr val="008000"/>
                </a:solidFill>
                <a:sym typeface="Symbol" pitchFamily="18" charset="2"/>
              </a:rPr>
              <a:t>mm</a:t>
            </a:r>
            <a:r>
              <a:rPr lang="pt-BR" altLang="pt-BR" sz="2400" i="0">
                <a:solidFill>
                  <a:srgbClr val="008000"/>
                </a:solidFill>
                <a:sym typeface="Symbol" pitchFamily="18" charset="2"/>
              </a:rPr>
              <a:t> (</a:t>
            </a:r>
            <a:r>
              <a:rPr lang="pt-BR" altLang="pt-BR" sz="2400">
                <a:solidFill>
                  <a:srgbClr val="008000"/>
                </a:solidFill>
                <a:sym typeface="Symbol" pitchFamily="18" charset="2"/>
              </a:rPr>
              <a:t>x,y</a:t>
            </a:r>
            <a:r>
              <a:rPr lang="pt-BR" altLang="pt-BR" sz="2400" i="0">
                <a:solidFill>
                  <a:srgbClr val="008000"/>
                </a:solidFill>
                <a:sym typeface="Symbol" pitchFamily="18" charset="2"/>
              </a:rPr>
              <a:t>)</a:t>
            </a:r>
            <a:endParaRPr lang="pt-BR" altLang="pt-BR" sz="2400" i="0"/>
          </a:p>
        </p:txBody>
      </p:sp>
      <p:sp>
        <p:nvSpPr>
          <p:cNvPr id="793610" name="Text Box 10"/>
          <p:cNvSpPr txBox="1">
            <a:spLocks noChangeArrowheads="1"/>
          </p:cNvSpPr>
          <p:nvPr/>
        </p:nvSpPr>
        <p:spPr bwMode="auto">
          <a:xfrm>
            <a:off x="6332538" y="4953000"/>
            <a:ext cx="1355725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 sz="2400">
                <a:solidFill>
                  <a:srgbClr val="A50021"/>
                </a:solidFill>
                <a:sym typeface="Symbol" pitchFamily="18" charset="2"/>
              </a:rPr>
              <a:t></a:t>
            </a:r>
            <a:r>
              <a:rPr lang="pt-BR" sz="2400" baseline="-25000">
                <a:solidFill>
                  <a:srgbClr val="A50021"/>
                </a:solidFill>
                <a:sym typeface="Symbol" pitchFamily="18" charset="2"/>
              </a:rPr>
              <a:t>mp</a:t>
            </a:r>
            <a:r>
              <a:rPr lang="pt-BR" sz="2400" i="0">
                <a:solidFill>
                  <a:srgbClr val="A50021"/>
                </a:solidFill>
                <a:sym typeface="Symbol" pitchFamily="18" charset="2"/>
              </a:rPr>
              <a:t> (</a:t>
            </a:r>
            <a:r>
              <a:rPr lang="pt-BR" sz="2400">
                <a:solidFill>
                  <a:srgbClr val="A50021"/>
                </a:solidFill>
                <a:sym typeface="Symbol" pitchFamily="18" charset="2"/>
              </a:rPr>
              <a:t>y,z</a:t>
            </a:r>
            <a:r>
              <a:rPr lang="pt-BR" sz="2400" i="0">
                <a:solidFill>
                  <a:srgbClr val="A50021"/>
                </a:solidFill>
                <a:sym typeface="Symbol" pitchFamily="18" charset="2"/>
              </a:rPr>
              <a:t>)</a:t>
            </a:r>
            <a:endParaRPr lang="pt-BR" sz="2400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93611" name="AutoShape 11"/>
          <p:cNvSpPr>
            <a:spLocks noChangeArrowheads="1"/>
          </p:cNvSpPr>
          <p:nvPr/>
        </p:nvSpPr>
        <p:spPr bwMode="auto">
          <a:xfrm>
            <a:off x="4343400" y="4876800"/>
            <a:ext cx="409575" cy="671513"/>
          </a:xfrm>
          <a:prstGeom prst="downArrow">
            <a:avLst>
              <a:gd name="adj1" fmla="val 50000"/>
              <a:gd name="adj2" fmla="val 40988"/>
            </a:avLst>
          </a:prstGeom>
          <a:solidFill>
            <a:schemeClr val="accent2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Composição de Relações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609600"/>
          </a:xfrm>
        </p:spPr>
        <p:txBody>
          <a:bodyPr/>
          <a:lstStyle/>
          <a:p>
            <a:r>
              <a:rPr lang="pt-BR" altLang="pt-BR" sz="2800" b="1" i="1"/>
              <a:t>Exemplo (continuação):</a:t>
            </a:r>
            <a:endParaRPr lang="pt-BR" altLang="pt-BR" sz="2800"/>
          </a:p>
        </p:txBody>
      </p:sp>
      <p:sp>
        <p:nvSpPr>
          <p:cNvPr id="794628" name="AutoShape 4"/>
          <p:cNvSpPr>
            <a:spLocks noChangeArrowheads="1"/>
          </p:cNvSpPr>
          <p:nvPr/>
        </p:nvSpPr>
        <p:spPr bwMode="auto">
          <a:xfrm>
            <a:off x="2133600" y="3200400"/>
            <a:ext cx="2133600" cy="1143000"/>
          </a:xfrm>
          <a:prstGeom prst="bracketPair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4629" name="Text Box 5"/>
          <p:cNvSpPr txBox="1">
            <a:spLocks noChangeArrowheads="1"/>
          </p:cNvSpPr>
          <p:nvPr/>
        </p:nvSpPr>
        <p:spPr bwMode="auto">
          <a:xfrm>
            <a:off x="1719263" y="3294063"/>
            <a:ext cx="392112" cy="10271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/>
              <a:t>x</a:t>
            </a:r>
            <a:r>
              <a:rPr lang="pt-BR" baseline="-25000"/>
              <a:t>1</a:t>
            </a:r>
            <a:endParaRPr lang="pt-BR"/>
          </a:p>
          <a:p>
            <a:pPr>
              <a:buFontTx/>
              <a:buNone/>
              <a:defRPr/>
            </a:pPr>
            <a:r>
              <a:rPr lang="pt-BR"/>
              <a:t>x</a:t>
            </a:r>
            <a:r>
              <a:rPr lang="pt-BR" baseline="-25000"/>
              <a:t>2</a:t>
            </a:r>
          </a:p>
          <a:p>
            <a:pPr>
              <a:buFontTx/>
              <a:buNone/>
              <a:defRPr/>
            </a:pPr>
            <a:r>
              <a:rPr lang="pt-BR"/>
              <a:t>x</a:t>
            </a:r>
            <a:r>
              <a:rPr lang="pt-BR" baseline="-25000"/>
              <a:t>3</a:t>
            </a:r>
            <a:endParaRPr lang="pt-BR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2324100" y="2819400"/>
            <a:ext cx="1790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/>
              <a:t>y</a:t>
            </a:r>
            <a:r>
              <a:rPr lang="pt-BR" altLang="pt-BR" sz="1800" baseline="-25000"/>
              <a:t>1</a:t>
            </a:r>
            <a:r>
              <a:rPr lang="pt-BR" altLang="pt-BR" sz="1800"/>
              <a:t>    y</a:t>
            </a:r>
            <a:r>
              <a:rPr lang="pt-BR" altLang="pt-BR" sz="1800" baseline="-25000"/>
              <a:t>2</a:t>
            </a:r>
            <a:r>
              <a:rPr lang="pt-BR" altLang="pt-BR" sz="1800"/>
              <a:t>    y</a:t>
            </a:r>
            <a:r>
              <a:rPr lang="pt-BR" altLang="pt-BR" sz="1800" baseline="-25000"/>
              <a:t>3      </a:t>
            </a:r>
            <a:r>
              <a:rPr lang="pt-BR" altLang="pt-BR" sz="1800"/>
              <a:t>y</a:t>
            </a:r>
            <a:r>
              <a:rPr lang="pt-BR" altLang="pt-BR" sz="1800" baseline="-25000"/>
              <a:t>4</a:t>
            </a:r>
            <a:endParaRPr lang="pt-BR" altLang="pt-BR" sz="1800" i="0"/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2209800" y="3236913"/>
            <a:ext cx="498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rgbClr val="279B27"/>
                </a:solidFill>
              </a:rPr>
              <a:t>0.8</a:t>
            </a:r>
            <a:endParaRPr lang="pt-BR" altLang="pt-BR" sz="1800" i="0"/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3200400" y="3236913"/>
            <a:ext cx="498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rgbClr val="279B27"/>
                </a:solidFill>
              </a:rPr>
              <a:t>0.1</a:t>
            </a:r>
            <a:endParaRPr lang="pt-BR" altLang="pt-BR" sz="1800" i="0"/>
          </a:p>
        </p:txBody>
      </p:sp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2800350" y="3238500"/>
            <a:ext cx="307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rgbClr val="279B27"/>
                </a:solidFill>
              </a:rPr>
              <a:t>1</a:t>
            </a:r>
            <a:endParaRPr lang="pt-BR" altLang="pt-BR" sz="1800" i="0"/>
          </a:p>
        </p:txBody>
      </p:sp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3319463" y="3581400"/>
            <a:ext cx="307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rgbClr val="279B27"/>
                </a:solidFill>
              </a:rPr>
              <a:t>0</a:t>
            </a:r>
            <a:endParaRPr lang="pt-BR" altLang="pt-BR" sz="1800" i="0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2667000" y="3581400"/>
            <a:ext cx="498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rgbClr val="279B27"/>
                </a:solidFill>
              </a:rPr>
              <a:t>0.8</a:t>
            </a:r>
            <a:endParaRPr lang="pt-BR" altLang="pt-BR" sz="1800" i="0"/>
          </a:p>
        </p:txBody>
      </p:sp>
      <p:sp>
        <p:nvSpPr>
          <p:cNvPr id="88076" name="Text Box 12"/>
          <p:cNvSpPr txBox="1">
            <a:spLocks noChangeArrowheads="1"/>
          </p:cNvSpPr>
          <p:nvPr/>
        </p:nvSpPr>
        <p:spPr bwMode="auto">
          <a:xfrm>
            <a:off x="2271713" y="3581400"/>
            <a:ext cx="307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rgbClr val="008000"/>
                </a:solidFill>
              </a:rPr>
              <a:t>0</a:t>
            </a:r>
            <a:endParaRPr lang="pt-BR" altLang="pt-BR" sz="1800" i="0"/>
          </a:p>
        </p:txBody>
      </p:sp>
      <p:sp>
        <p:nvSpPr>
          <p:cNvPr id="88077" name="Text Box 13"/>
          <p:cNvSpPr txBox="1">
            <a:spLocks noChangeArrowheads="1"/>
          </p:cNvSpPr>
          <p:nvPr/>
        </p:nvSpPr>
        <p:spPr bwMode="auto">
          <a:xfrm>
            <a:off x="3733800" y="3238500"/>
            <a:ext cx="498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rgbClr val="279B27"/>
                </a:solidFill>
              </a:rPr>
              <a:t>0.7</a:t>
            </a:r>
            <a:endParaRPr lang="pt-BR" altLang="pt-BR" sz="1800" i="0"/>
          </a:p>
        </p:txBody>
      </p:sp>
      <p:sp>
        <p:nvSpPr>
          <p:cNvPr id="88078" name="Text Box 14"/>
          <p:cNvSpPr txBox="1">
            <a:spLocks noChangeArrowheads="1"/>
          </p:cNvSpPr>
          <p:nvPr/>
        </p:nvSpPr>
        <p:spPr bwMode="auto">
          <a:xfrm>
            <a:off x="3810000" y="3582988"/>
            <a:ext cx="307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rgbClr val="279B27"/>
                </a:solidFill>
              </a:rPr>
              <a:t>0</a:t>
            </a:r>
            <a:endParaRPr lang="pt-BR" altLang="pt-BR" sz="1800" i="0"/>
          </a:p>
        </p:txBody>
      </p:sp>
      <p:sp>
        <p:nvSpPr>
          <p:cNvPr id="88079" name="Text Box 15"/>
          <p:cNvSpPr txBox="1">
            <a:spLocks noChangeArrowheads="1"/>
          </p:cNvSpPr>
          <p:nvPr/>
        </p:nvSpPr>
        <p:spPr bwMode="auto">
          <a:xfrm>
            <a:off x="3200400" y="3943350"/>
            <a:ext cx="498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rgbClr val="279B27"/>
                </a:solidFill>
              </a:rPr>
              <a:t>0.7</a:t>
            </a:r>
            <a:endParaRPr lang="pt-BR" altLang="pt-BR" sz="1800" i="0"/>
          </a:p>
        </p:txBody>
      </p:sp>
      <p:sp>
        <p:nvSpPr>
          <p:cNvPr id="88080" name="Text Box 16"/>
          <p:cNvSpPr txBox="1">
            <a:spLocks noChangeArrowheads="1"/>
          </p:cNvSpPr>
          <p:nvPr/>
        </p:nvSpPr>
        <p:spPr bwMode="auto">
          <a:xfrm>
            <a:off x="2781300" y="3943350"/>
            <a:ext cx="307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rgbClr val="279B27"/>
                </a:solidFill>
              </a:rPr>
              <a:t>1</a:t>
            </a:r>
            <a:endParaRPr lang="pt-BR" altLang="pt-BR" sz="1800" i="0"/>
          </a:p>
        </p:txBody>
      </p: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2209800" y="3943350"/>
            <a:ext cx="498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rgbClr val="008000"/>
                </a:solidFill>
              </a:rPr>
              <a:t>0.9</a:t>
            </a:r>
            <a:endParaRPr lang="pt-BR" altLang="pt-BR" sz="1800" i="0"/>
          </a:p>
        </p:txBody>
      </p:sp>
      <p:sp>
        <p:nvSpPr>
          <p:cNvPr id="88082" name="Text Box 18"/>
          <p:cNvSpPr txBox="1">
            <a:spLocks noChangeArrowheads="1"/>
          </p:cNvSpPr>
          <p:nvPr/>
        </p:nvSpPr>
        <p:spPr bwMode="auto">
          <a:xfrm>
            <a:off x="3692525" y="3944938"/>
            <a:ext cx="498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rgbClr val="279B27"/>
                </a:solidFill>
              </a:rPr>
              <a:t>0.8</a:t>
            </a:r>
            <a:endParaRPr lang="pt-BR" altLang="pt-BR" sz="1800" i="0"/>
          </a:p>
        </p:txBody>
      </p:sp>
      <p:sp>
        <p:nvSpPr>
          <p:cNvPr id="794643" name="Text Box 19"/>
          <p:cNvSpPr txBox="1">
            <a:spLocks noChangeArrowheads="1"/>
          </p:cNvSpPr>
          <p:nvPr/>
        </p:nvSpPr>
        <p:spPr bwMode="auto">
          <a:xfrm>
            <a:off x="228600" y="3581400"/>
            <a:ext cx="1463675" cy="401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 sz="2000">
                <a:solidFill>
                  <a:srgbClr val="008000"/>
                </a:solidFill>
                <a:sym typeface="Symbol" pitchFamily="18" charset="2"/>
              </a:rPr>
              <a:t></a:t>
            </a:r>
            <a:r>
              <a:rPr lang="pt-BR" sz="2000" baseline="-25000">
                <a:solidFill>
                  <a:srgbClr val="008000"/>
                </a:solidFill>
                <a:sym typeface="Symbol" pitchFamily="18" charset="2"/>
              </a:rPr>
              <a:t>mm</a:t>
            </a:r>
            <a:r>
              <a:rPr lang="pt-BR" sz="2000" i="0">
                <a:solidFill>
                  <a:srgbClr val="008000"/>
                </a:solidFill>
                <a:sym typeface="Symbol" pitchFamily="18" charset="2"/>
              </a:rPr>
              <a:t> (</a:t>
            </a:r>
            <a:r>
              <a:rPr lang="pt-BR" sz="2000">
                <a:solidFill>
                  <a:srgbClr val="008000"/>
                </a:solidFill>
                <a:sym typeface="Symbol" pitchFamily="18" charset="2"/>
              </a:rPr>
              <a:t>x,y</a:t>
            </a:r>
            <a:r>
              <a:rPr lang="pt-BR" sz="2000" i="0">
                <a:solidFill>
                  <a:srgbClr val="008000"/>
                </a:solidFill>
                <a:sym typeface="Symbol" pitchFamily="18" charset="2"/>
              </a:rPr>
              <a:t>) =</a:t>
            </a:r>
            <a:endParaRPr lang="pt-BR" sz="2000" i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94644" name="AutoShape 20"/>
          <p:cNvSpPr>
            <a:spLocks noChangeArrowheads="1"/>
          </p:cNvSpPr>
          <p:nvPr/>
        </p:nvSpPr>
        <p:spPr bwMode="auto">
          <a:xfrm>
            <a:off x="2286000" y="5029200"/>
            <a:ext cx="1676400" cy="1352550"/>
          </a:xfrm>
          <a:prstGeom prst="bracketPair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085" name="Text Box 21"/>
          <p:cNvSpPr txBox="1">
            <a:spLocks noChangeArrowheads="1"/>
          </p:cNvSpPr>
          <p:nvPr/>
        </p:nvSpPr>
        <p:spPr bwMode="auto">
          <a:xfrm>
            <a:off x="1871663" y="5029200"/>
            <a:ext cx="392112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/>
              <a:t>y</a:t>
            </a:r>
            <a:r>
              <a:rPr lang="pt-BR" altLang="pt-BR" sz="1800" baseline="-25000"/>
              <a:t>1</a:t>
            </a:r>
            <a:endParaRPr lang="pt-BR" altLang="pt-BR" sz="1800"/>
          </a:p>
          <a:p>
            <a:pPr>
              <a:buFontTx/>
              <a:buNone/>
            </a:pPr>
            <a:r>
              <a:rPr lang="pt-BR" altLang="pt-BR" sz="1800"/>
              <a:t>y</a:t>
            </a:r>
            <a:r>
              <a:rPr lang="pt-BR" altLang="pt-BR" sz="1800" baseline="-25000"/>
              <a:t>2</a:t>
            </a:r>
          </a:p>
          <a:p>
            <a:pPr>
              <a:buFontTx/>
              <a:buNone/>
            </a:pPr>
            <a:r>
              <a:rPr lang="pt-BR" altLang="pt-BR" sz="1800"/>
              <a:t>y</a:t>
            </a:r>
            <a:r>
              <a:rPr lang="pt-BR" altLang="pt-BR" sz="1800" baseline="-25000"/>
              <a:t>3</a:t>
            </a:r>
          </a:p>
          <a:p>
            <a:pPr>
              <a:buFontTx/>
              <a:buNone/>
            </a:pPr>
            <a:r>
              <a:rPr lang="pt-BR" altLang="pt-BR" sz="1800"/>
              <a:t>y</a:t>
            </a:r>
            <a:r>
              <a:rPr lang="pt-BR" altLang="pt-BR" sz="1800" baseline="-25000"/>
              <a:t>4</a:t>
            </a:r>
            <a:endParaRPr lang="pt-BR" altLang="pt-BR" sz="1800"/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2362200" y="5029200"/>
            <a:ext cx="498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rgbClr val="A50021"/>
                </a:solidFill>
              </a:rPr>
              <a:t>0.4</a:t>
            </a:r>
            <a:endParaRPr lang="pt-BR" altLang="pt-BR" sz="1800" i="0"/>
          </a:p>
        </p:txBody>
      </p:sp>
      <p:sp>
        <p:nvSpPr>
          <p:cNvPr id="88087" name="Text Box 23"/>
          <p:cNvSpPr txBox="1">
            <a:spLocks noChangeArrowheads="1"/>
          </p:cNvSpPr>
          <p:nvPr/>
        </p:nvSpPr>
        <p:spPr bwMode="auto">
          <a:xfrm>
            <a:off x="3352800" y="5029200"/>
            <a:ext cx="498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rgbClr val="A50021"/>
                </a:solidFill>
              </a:rPr>
              <a:t>0.3</a:t>
            </a:r>
            <a:endParaRPr lang="pt-BR" altLang="pt-BR" sz="1800" i="0"/>
          </a:p>
        </p:txBody>
      </p:sp>
      <p:sp>
        <p:nvSpPr>
          <p:cNvPr id="88088" name="Text Box 24"/>
          <p:cNvSpPr txBox="1">
            <a:spLocks noChangeArrowheads="1"/>
          </p:cNvSpPr>
          <p:nvPr/>
        </p:nvSpPr>
        <p:spPr bwMode="auto">
          <a:xfrm>
            <a:off x="2819400" y="5030788"/>
            <a:ext cx="498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rgbClr val="A50021"/>
                </a:solidFill>
              </a:rPr>
              <a:t>0.9</a:t>
            </a:r>
            <a:endParaRPr lang="pt-BR" altLang="pt-BR" sz="1800" i="0"/>
          </a:p>
        </p:txBody>
      </p:sp>
      <p:sp>
        <p:nvSpPr>
          <p:cNvPr id="88089" name="Text Box 25"/>
          <p:cNvSpPr txBox="1">
            <a:spLocks noChangeArrowheads="1"/>
          </p:cNvSpPr>
          <p:nvPr/>
        </p:nvSpPr>
        <p:spPr bwMode="auto">
          <a:xfrm>
            <a:off x="3471863" y="5373688"/>
            <a:ext cx="307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rgbClr val="A50021"/>
                </a:solidFill>
              </a:rPr>
              <a:t>0</a:t>
            </a:r>
            <a:endParaRPr lang="pt-BR" altLang="pt-BR" sz="1800" i="0"/>
          </a:p>
        </p:txBody>
      </p:sp>
      <p:sp>
        <p:nvSpPr>
          <p:cNvPr id="88090" name="Text Box 26"/>
          <p:cNvSpPr txBox="1">
            <a:spLocks noChangeArrowheads="1"/>
          </p:cNvSpPr>
          <p:nvPr/>
        </p:nvSpPr>
        <p:spPr bwMode="auto">
          <a:xfrm>
            <a:off x="2819400" y="5373688"/>
            <a:ext cx="498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rgbClr val="A50021"/>
                </a:solidFill>
              </a:rPr>
              <a:t>0.4</a:t>
            </a:r>
            <a:endParaRPr lang="pt-BR" altLang="pt-BR" sz="1800" i="0"/>
          </a:p>
        </p:txBody>
      </p:sp>
      <p:sp>
        <p:nvSpPr>
          <p:cNvPr id="88091" name="Text Box 27"/>
          <p:cNvSpPr txBox="1">
            <a:spLocks noChangeArrowheads="1"/>
          </p:cNvSpPr>
          <p:nvPr/>
        </p:nvSpPr>
        <p:spPr bwMode="auto">
          <a:xfrm>
            <a:off x="2424113" y="5373688"/>
            <a:ext cx="307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rgbClr val="A50021"/>
                </a:solidFill>
              </a:rPr>
              <a:t>0</a:t>
            </a:r>
          </a:p>
        </p:txBody>
      </p:sp>
      <p:sp>
        <p:nvSpPr>
          <p:cNvPr id="88092" name="Text Box 28"/>
          <p:cNvSpPr txBox="1">
            <a:spLocks noChangeArrowheads="1"/>
          </p:cNvSpPr>
          <p:nvPr/>
        </p:nvSpPr>
        <p:spPr bwMode="auto">
          <a:xfrm>
            <a:off x="3371850" y="5697538"/>
            <a:ext cx="498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rgbClr val="A50021"/>
                </a:solidFill>
              </a:rPr>
              <a:t>0.8</a:t>
            </a:r>
            <a:endParaRPr lang="pt-BR" altLang="pt-BR" sz="1800" i="0"/>
          </a:p>
        </p:txBody>
      </p:sp>
      <p:sp>
        <p:nvSpPr>
          <p:cNvPr id="88093" name="Text Box 29"/>
          <p:cNvSpPr txBox="1">
            <a:spLocks noChangeArrowheads="1"/>
          </p:cNvSpPr>
          <p:nvPr/>
        </p:nvSpPr>
        <p:spPr bwMode="auto">
          <a:xfrm>
            <a:off x="2838450" y="5697538"/>
            <a:ext cx="498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rgbClr val="A50021"/>
                </a:solidFill>
              </a:rPr>
              <a:t>0.5</a:t>
            </a:r>
            <a:endParaRPr lang="pt-BR" altLang="pt-BR" sz="1800" i="0"/>
          </a:p>
        </p:txBody>
      </p:sp>
      <p:sp>
        <p:nvSpPr>
          <p:cNvPr id="88094" name="Text Box 30"/>
          <p:cNvSpPr txBox="1">
            <a:spLocks noChangeArrowheads="1"/>
          </p:cNvSpPr>
          <p:nvPr/>
        </p:nvSpPr>
        <p:spPr bwMode="auto">
          <a:xfrm>
            <a:off x="2381250" y="5697538"/>
            <a:ext cx="498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rgbClr val="A50021"/>
                </a:solidFill>
              </a:rPr>
              <a:t>0.9</a:t>
            </a:r>
            <a:endParaRPr lang="pt-BR" altLang="pt-BR" sz="1800" i="0"/>
          </a:p>
        </p:txBody>
      </p:sp>
      <p:sp>
        <p:nvSpPr>
          <p:cNvPr id="88095" name="Text Box 31"/>
          <p:cNvSpPr txBox="1">
            <a:spLocks noChangeArrowheads="1"/>
          </p:cNvSpPr>
          <p:nvPr/>
        </p:nvSpPr>
        <p:spPr bwMode="auto">
          <a:xfrm>
            <a:off x="381000" y="5486400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2000">
                <a:solidFill>
                  <a:srgbClr val="A50021"/>
                </a:solidFill>
                <a:sym typeface="Symbol" pitchFamily="18" charset="2"/>
              </a:rPr>
              <a:t></a:t>
            </a:r>
            <a:r>
              <a:rPr lang="pt-BR" altLang="pt-BR" sz="2000" baseline="-25000">
                <a:solidFill>
                  <a:srgbClr val="A50021"/>
                </a:solidFill>
                <a:sym typeface="Symbol" pitchFamily="18" charset="2"/>
              </a:rPr>
              <a:t>mp</a:t>
            </a:r>
            <a:r>
              <a:rPr lang="pt-BR" altLang="pt-BR" sz="2000" i="0">
                <a:solidFill>
                  <a:srgbClr val="A50021"/>
                </a:solidFill>
                <a:sym typeface="Symbol" pitchFamily="18" charset="2"/>
              </a:rPr>
              <a:t> (</a:t>
            </a:r>
            <a:r>
              <a:rPr lang="pt-BR" altLang="pt-BR" sz="2000">
                <a:solidFill>
                  <a:srgbClr val="A50021"/>
                </a:solidFill>
                <a:sym typeface="Symbol" pitchFamily="18" charset="2"/>
              </a:rPr>
              <a:t>y,z</a:t>
            </a:r>
            <a:r>
              <a:rPr lang="pt-BR" altLang="pt-BR" sz="2000" i="0">
                <a:solidFill>
                  <a:srgbClr val="A50021"/>
                </a:solidFill>
                <a:sym typeface="Symbol" pitchFamily="18" charset="2"/>
              </a:rPr>
              <a:t>) =</a:t>
            </a:r>
            <a:endParaRPr lang="pt-BR" altLang="pt-BR" sz="2000" i="0"/>
          </a:p>
        </p:txBody>
      </p:sp>
      <p:sp>
        <p:nvSpPr>
          <p:cNvPr id="88096" name="Text Box 32"/>
          <p:cNvSpPr txBox="1">
            <a:spLocks noChangeArrowheads="1"/>
          </p:cNvSpPr>
          <p:nvPr/>
        </p:nvSpPr>
        <p:spPr bwMode="auto">
          <a:xfrm>
            <a:off x="3352800" y="6059488"/>
            <a:ext cx="498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rgbClr val="A50021"/>
                </a:solidFill>
              </a:rPr>
              <a:t>0.5</a:t>
            </a:r>
          </a:p>
        </p:txBody>
      </p:sp>
      <p:sp>
        <p:nvSpPr>
          <p:cNvPr id="88097" name="Text Box 33"/>
          <p:cNvSpPr txBox="1">
            <a:spLocks noChangeArrowheads="1"/>
          </p:cNvSpPr>
          <p:nvPr/>
        </p:nvSpPr>
        <p:spPr bwMode="auto">
          <a:xfrm>
            <a:off x="2819400" y="6059488"/>
            <a:ext cx="498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rgbClr val="A50021"/>
                </a:solidFill>
              </a:rPr>
              <a:t>0.7</a:t>
            </a:r>
            <a:endParaRPr lang="pt-BR" altLang="pt-BR" sz="1800" i="0"/>
          </a:p>
        </p:txBody>
      </p:sp>
      <p:sp>
        <p:nvSpPr>
          <p:cNvPr id="88098" name="Text Box 34"/>
          <p:cNvSpPr txBox="1">
            <a:spLocks noChangeArrowheads="1"/>
          </p:cNvSpPr>
          <p:nvPr/>
        </p:nvSpPr>
        <p:spPr bwMode="auto">
          <a:xfrm>
            <a:off x="2362200" y="6059488"/>
            <a:ext cx="498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rgbClr val="A50021"/>
                </a:solidFill>
              </a:rPr>
              <a:t>0.6</a:t>
            </a:r>
            <a:endParaRPr lang="pt-BR" altLang="pt-BR" sz="1800" i="0"/>
          </a:p>
        </p:txBody>
      </p:sp>
      <p:sp>
        <p:nvSpPr>
          <p:cNvPr id="794659" name="AutoShape 35"/>
          <p:cNvSpPr>
            <a:spLocks noChangeArrowheads="1"/>
          </p:cNvSpPr>
          <p:nvPr/>
        </p:nvSpPr>
        <p:spPr bwMode="auto">
          <a:xfrm>
            <a:off x="4572000" y="4267200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chemeClr val="accent2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4660" name="AutoShape 36"/>
          <p:cNvSpPr>
            <a:spLocks noChangeArrowheads="1"/>
          </p:cNvSpPr>
          <p:nvPr/>
        </p:nvSpPr>
        <p:spPr bwMode="auto">
          <a:xfrm>
            <a:off x="6400800" y="5257800"/>
            <a:ext cx="1828800" cy="1143000"/>
          </a:xfrm>
          <a:prstGeom prst="bracketPair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101" name="Text Box 37"/>
          <p:cNvSpPr txBox="1">
            <a:spLocks noChangeArrowheads="1"/>
          </p:cNvSpPr>
          <p:nvPr/>
        </p:nvSpPr>
        <p:spPr bwMode="auto">
          <a:xfrm>
            <a:off x="5986463" y="5351463"/>
            <a:ext cx="392112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/>
              <a:t>x</a:t>
            </a:r>
            <a:r>
              <a:rPr lang="pt-BR" altLang="pt-BR" sz="1800" baseline="-25000"/>
              <a:t>1</a:t>
            </a:r>
            <a:endParaRPr lang="pt-BR" altLang="pt-BR" sz="1800"/>
          </a:p>
          <a:p>
            <a:pPr>
              <a:buFontTx/>
              <a:buNone/>
            </a:pPr>
            <a:r>
              <a:rPr lang="pt-BR" altLang="pt-BR" sz="1800"/>
              <a:t>x</a:t>
            </a:r>
            <a:r>
              <a:rPr lang="pt-BR" altLang="pt-BR" sz="1800" baseline="-25000"/>
              <a:t>2</a:t>
            </a:r>
          </a:p>
          <a:p>
            <a:pPr>
              <a:buFontTx/>
              <a:buNone/>
            </a:pPr>
            <a:r>
              <a:rPr lang="pt-BR" altLang="pt-BR" sz="1800"/>
              <a:t>x</a:t>
            </a:r>
            <a:r>
              <a:rPr lang="pt-BR" altLang="pt-BR" sz="1800" baseline="-25000"/>
              <a:t>3</a:t>
            </a:r>
            <a:endParaRPr lang="pt-BR" altLang="pt-BR" sz="1800" i="0"/>
          </a:p>
        </p:txBody>
      </p:sp>
      <p:sp>
        <p:nvSpPr>
          <p:cNvPr id="88102" name="Text Box 38"/>
          <p:cNvSpPr txBox="1">
            <a:spLocks noChangeArrowheads="1"/>
          </p:cNvSpPr>
          <p:nvPr/>
        </p:nvSpPr>
        <p:spPr bwMode="auto">
          <a:xfrm>
            <a:off x="6400800" y="5294313"/>
            <a:ext cx="625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chemeClr val="tx1"/>
                </a:solidFill>
              </a:rPr>
              <a:t>0.42</a:t>
            </a:r>
            <a:endParaRPr lang="pt-BR" altLang="pt-BR" sz="1800" i="0"/>
          </a:p>
        </p:txBody>
      </p:sp>
      <p:sp>
        <p:nvSpPr>
          <p:cNvPr id="88103" name="Text Box 39"/>
          <p:cNvSpPr txBox="1">
            <a:spLocks noChangeArrowheads="1"/>
          </p:cNvSpPr>
          <p:nvPr/>
        </p:nvSpPr>
        <p:spPr bwMode="auto">
          <a:xfrm>
            <a:off x="7591425" y="5294313"/>
            <a:ext cx="688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chemeClr val="tx1"/>
                </a:solidFill>
              </a:rPr>
              <a:t>0.35 </a:t>
            </a:r>
            <a:endParaRPr lang="pt-BR" altLang="pt-BR" sz="1800" i="0"/>
          </a:p>
        </p:txBody>
      </p:sp>
      <p:sp>
        <p:nvSpPr>
          <p:cNvPr id="88104" name="Text Box 40"/>
          <p:cNvSpPr txBox="1">
            <a:spLocks noChangeArrowheads="1"/>
          </p:cNvSpPr>
          <p:nvPr/>
        </p:nvSpPr>
        <p:spPr bwMode="auto">
          <a:xfrm>
            <a:off x="6994525" y="5295900"/>
            <a:ext cx="62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chemeClr val="tx1"/>
                </a:solidFill>
              </a:rPr>
              <a:t>0.72</a:t>
            </a:r>
            <a:endParaRPr lang="pt-BR" altLang="pt-BR" sz="1800" i="0"/>
          </a:p>
        </p:txBody>
      </p:sp>
      <p:sp>
        <p:nvSpPr>
          <p:cNvPr id="88105" name="Text Box 41"/>
          <p:cNvSpPr txBox="1">
            <a:spLocks noChangeArrowheads="1"/>
          </p:cNvSpPr>
          <p:nvPr/>
        </p:nvSpPr>
        <p:spPr bwMode="auto">
          <a:xfrm>
            <a:off x="7710488" y="5638800"/>
            <a:ext cx="307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chemeClr val="tx1"/>
                </a:solidFill>
              </a:rPr>
              <a:t>0</a:t>
            </a:r>
            <a:endParaRPr lang="pt-BR" altLang="pt-BR" sz="1800" i="0"/>
          </a:p>
        </p:txBody>
      </p:sp>
      <p:sp>
        <p:nvSpPr>
          <p:cNvPr id="88106" name="Text Box 42"/>
          <p:cNvSpPr txBox="1">
            <a:spLocks noChangeArrowheads="1"/>
          </p:cNvSpPr>
          <p:nvPr/>
        </p:nvSpPr>
        <p:spPr bwMode="auto">
          <a:xfrm>
            <a:off x="6994525" y="5638800"/>
            <a:ext cx="62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chemeClr val="tx1"/>
                </a:solidFill>
              </a:rPr>
              <a:t>0.32</a:t>
            </a:r>
            <a:endParaRPr lang="pt-BR" altLang="pt-BR" sz="1800" i="0"/>
          </a:p>
        </p:txBody>
      </p:sp>
      <p:sp>
        <p:nvSpPr>
          <p:cNvPr id="88107" name="Text Box 43"/>
          <p:cNvSpPr txBox="1">
            <a:spLocks noChangeArrowheads="1"/>
          </p:cNvSpPr>
          <p:nvPr/>
        </p:nvSpPr>
        <p:spPr bwMode="auto">
          <a:xfrm>
            <a:off x="6538913" y="5638800"/>
            <a:ext cx="307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108" name="Text Box 44"/>
          <p:cNvSpPr txBox="1">
            <a:spLocks noChangeArrowheads="1"/>
          </p:cNvSpPr>
          <p:nvPr/>
        </p:nvSpPr>
        <p:spPr bwMode="auto">
          <a:xfrm>
            <a:off x="7591425" y="6000750"/>
            <a:ext cx="62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chemeClr val="tx1"/>
                </a:solidFill>
              </a:rPr>
              <a:t>0.56</a:t>
            </a:r>
            <a:endParaRPr lang="pt-BR" altLang="pt-BR" sz="1800" i="0"/>
          </a:p>
        </p:txBody>
      </p:sp>
      <p:sp>
        <p:nvSpPr>
          <p:cNvPr id="88109" name="Text Box 45"/>
          <p:cNvSpPr txBox="1">
            <a:spLocks noChangeArrowheads="1"/>
          </p:cNvSpPr>
          <p:nvPr/>
        </p:nvSpPr>
        <p:spPr bwMode="auto">
          <a:xfrm>
            <a:off x="6994525" y="6000750"/>
            <a:ext cx="62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chemeClr val="tx1"/>
                </a:solidFill>
              </a:rPr>
              <a:t>0.81</a:t>
            </a:r>
            <a:endParaRPr lang="pt-BR" altLang="pt-BR" sz="1800" i="0"/>
          </a:p>
        </p:txBody>
      </p:sp>
      <p:sp>
        <p:nvSpPr>
          <p:cNvPr id="88110" name="Text Box 46"/>
          <p:cNvSpPr txBox="1">
            <a:spLocks noChangeArrowheads="1"/>
          </p:cNvSpPr>
          <p:nvPr/>
        </p:nvSpPr>
        <p:spPr bwMode="auto">
          <a:xfrm>
            <a:off x="6400800" y="6000750"/>
            <a:ext cx="625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chemeClr val="tx1"/>
                </a:solidFill>
              </a:rPr>
              <a:t>0.63</a:t>
            </a:r>
            <a:endParaRPr lang="pt-BR" altLang="pt-BR" sz="1800" i="0"/>
          </a:p>
        </p:txBody>
      </p:sp>
      <p:sp>
        <p:nvSpPr>
          <p:cNvPr id="88111" name="Text Box 47"/>
          <p:cNvSpPr txBox="1">
            <a:spLocks noChangeArrowheads="1"/>
          </p:cNvSpPr>
          <p:nvPr/>
        </p:nvSpPr>
        <p:spPr bwMode="auto">
          <a:xfrm>
            <a:off x="5638800" y="4495800"/>
            <a:ext cx="3505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2000" i="0">
                <a:sym typeface="Symbol" pitchFamily="18" charset="2"/>
              </a:rPr>
              <a:t>Composição</a:t>
            </a:r>
            <a:r>
              <a:rPr lang="pt-BR" altLang="pt-BR" sz="2000" i="0">
                <a:solidFill>
                  <a:srgbClr val="C41414"/>
                </a:solidFill>
                <a:sym typeface="Symbol" pitchFamily="18" charset="2"/>
              </a:rPr>
              <a:t> </a:t>
            </a:r>
            <a:r>
              <a:rPr lang="pt-BR" altLang="pt-BR" sz="2000">
                <a:solidFill>
                  <a:srgbClr val="C41414"/>
                </a:solidFill>
                <a:sym typeface="Symbol" pitchFamily="18" charset="2"/>
              </a:rPr>
              <a:t>max-produto</a:t>
            </a:r>
            <a:endParaRPr lang="pt-BR" altLang="pt-BR" sz="2000" i="0">
              <a:solidFill>
                <a:srgbClr val="C41414"/>
              </a:solidFill>
              <a:sym typeface="Symbol" pitchFamily="18" charset="2"/>
            </a:endParaRPr>
          </a:p>
        </p:txBody>
      </p:sp>
      <p:sp>
        <p:nvSpPr>
          <p:cNvPr id="794672" name="AutoShape 48"/>
          <p:cNvSpPr>
            <a:spLocks noChangeArrowheads="1"/>
          </p:cNvSpPr>
          <p:nvPr/>
        </p:nvSpPr>
        <p:spPr bwMode="auto">
          <a:xfrm>
            <a:off x="6477000" y="3124200"/>
            <a:ext cx="1676400" cy="1143000"/>
          </a:xfrm>
          <a:prstGeom prst="bracketPair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113" name="Text Box 49"/>
          <p:cNvSpPr txBox="1">
            <a:spLocks noChangeArrowheads="1"/>
          </p:cNvSpPr>
          <p:nvPr/>
        </p:nvSpPr>
        <p:spPr bwMode="auto">
          <a:xfrm>
            <a:off x="6062663" y="3217863"/>
            <a:ext cx="392112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/>
              <a:t>x</a:t>
            </a:r>
            <a:r>
              <a:rPr lang="pt-BR" altLang="pt-BR" sz="1800" baseline="-25000"/>
              <a:t>1</a:t>
            </a:r>
            <a:endParaRPr lang="pt-BR" altLang="pt-BR" sz="1800"/>
          </a:p>
          <a:p>
            <a:pPr>
              <a:buFontTx/>
              <a:buNone/>
            </a:pPr>
            <a:r>
              <a:rPr lang="pt-BR" altLang="pt-BR" sz="1800"/>
              <a:t>x</a:t>
            </a:r>
            <a:r>
              <a:rPr lang="pt-BR" altLang="pt-BR" sz="1800" baseline="-25000"/>
              <a:t>2</a:t>
            </a:r>
          </a:p>
          <a:p>
            <a:pPr>
              <a:buFontTx/>
              <a:buNone/>
            </a:pPr>
            <a:r>
              <a:rPr lang="pt-BR" altLang="pt-BR" sz="1800"/>
              <a:t>x</a:t>
            </a:r>
            <a:r>
              <a:rPr lang="pt-BR" altLang="pt-BR" sz="1800" baseline="-25000"/>
              <a:t>3</a:t>
            </a:r>
            <a:endParaRPr lang="pt-BR" altLang="pt-BR" sz="1800" i="0"/>
          </a:p>
        </p:txBody>
      </p:sp>
      <p:sp>
        <p:nvSpPr>
          <p:cNvPr id="88114" name="Text Box 50"/>
          <p:cNvSpPr txBox="1">
            <a:spLocks noChangeArrowheads="1"/>
          </p:cNvSpPr>
          <p:nvPr/>
        </p:nvSpPr>
        <p:spPr bwMode="auto">
          <a:xfrm>
            <a:off x="6553200" y="3160713"/>
            <a:ext cx="498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chemeClr val="tx1"/>
                </a:solidFill>
              </a:rPr>
              <a:t>0.6</a:t>
            </a:r>
            <a:endParaRPr lang="pt-BR" altLang="pt-BR" sz="1800" i="0"/>
          </a:p>
        </p:txBody>
      </p:sp>
      <p:sp>
        <p:nvSpPr>
          <p:cNvPr id="88115" name="Text Box 51"/>
          <p:cNvSpPr txBox="1">
            <a:spLocks noChangeArrowheads="1"/>
          </p:cNvSpPr>
          <p:nvPr/>
        </p:nvSpPr>
        <p:spPr bwMode="auto">
          <a:xfrm>
            <a:off x="7543800" y="3160713"/>
            <a:ext cx="498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chemeClr val="tx1"/>
                </a:solidFill>
              </a:rPr>
              <a:t>0.5</a:t>
            </a:r>
            <a:endParaRPr lang="pt-BR" altLang="pt-BR" sz="1800" i="0"/>
          </a:p>
        </p:txBody>
      </p:sp>
      <p:sp>
        <p:nvSpPr>
          <p:cNvPr id="88116" name="Text Box 52"/>
          <p:cNvSpPr txBox="1">
            <a:spLocks noChangeArrowheads="1"/>
          </p:cNvSpPr>
          <p:nvPr/>
        </p:nvSpPr>
        <p:spPr bwMode="auto">
          <a:xfrm>
            <a:off x="7010400" y="3162300"/>
            <a:ext cx="498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chemeClr val="tx1"/>
                </a:solidFill>
              </a:rPr>
              <a:t>0.8</a:t>
            </a:r>
            <a:endParaRPr lang="pt-BR" altLang="pt-BR" sz="1800" i="0"/>
          </a:p>
        </p:txBody>
      </p:sp>
      <p:sp>
        <p:nvSpPr>
          <p:cNvPr id="88117" name="Text Box 53"/>
          <p:cNvSpPr txBox="1">
            <a:spLocks noChangeArrowheads="1"/>
          </p:cNvSpPr>
          <p:nvPr/>
        </p:nvSpPr>
        <p:spPr bwMode="auto">
          <a:xfrm>
            <a:off x="7662863" y="3505200"/>
            <a:ext cx="307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chemeClr val="tx1"/>
                </a:solidFill>
              </a:rPr>
              <a:t>0</a:t>
            </a:r>
            <a:endParaRPr lang="pt-BR" altLang="pt-BR" sz="1800" i="0"/>
          </a:p>
        </p:txBody>
      </p:sp>
      <p:sp>
        <p:nvSpPr>
          <p:cNvPr id="88118" name="Text Box 54"/>
          <p:cNvSpPr txBox="1">
            <a:spLocks noChangeArrowheads="1"/>
          </p:cNvSpPr>
          <p:nvPr/>
        </p:nvSpPr>
        <p:spPr bwMode="auto">
          <a:xfrm>
            <a:off x="7010400" y="3505200"/>
            <a:ext cx="498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chemeClr val="tx1"/>
                </a:solidFill>
              </a:rPr>
              <a:t>0.4</a:t>
            </a:r>
            <a:endParaRPr lang="pt-BR" altLang="pt-BR" sz="1800" i="0"/>
          </a:p>
        </p:txBody>
      </p:sp>
      <p:sp>
        <p:nvSpPr>
          <p:cNvPr id="88119" name="Text Box 55"/>
          <p:cNvSpPr txBox="1">
            <a:spLocks noChangeArrowheads="1"/>
          </p:cNvSpPr>
          <p:nvPr/>
        </p:nvSpPr>
        <p:spPr bwMode="auto">
          <a:xfrm>
            <a:off x="6615113" y="3505200"/>
            <a:ext cx="307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120" name="Text Box 56"/>
          <p:cNvSpPr txBox="1">
            <a:spLocks noChangeArrowheads="1"/>
          </p:cNvSpPr>
          <p:nvPr/>
        </p:nvSpPr>
        <p:spPr bwMode="auto">
          <a:xfrm>
            <a:off x="7543800" y="3867150"/>
            <a:ext cx="498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chemeClr val="tx1"/>
                </a:solidFill>
              </a:rPr>
              <a:t>0.7</a:t>
            </a:r>
            <a:endParaRPr lang="pt-BR" altLang="pt-BR" sz="1800" i="0"/>
          </a:p>
        </p:txBody>
      </p:sp>
      <p:sp>
        <p:nvSpPr>
          <p:cNvPr id="88121" name="Text Box 57"/>
          <p:cNvSpPr txBox="1">
            <a:spLocks noChangeArrowheads="1"/>
          </p:cNvSpPr>
          <p:nvPr/>
        </p:nvSpPr>
        <p:spPr bwMode="auto">
          <a:xfrm>
            <a:off x="7010400" y="3867150"/>
            <a:ext cx="498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chemeClr val="tx1"/>
                </a:solidFill>
              </a:rPr>
              <a:t>0.9</a:t>
            </a:r>
            <a:endParaRPr lang="pt-BR" altLang="pt-BR" sz="1800" i="0"/>
          </a:p>
        </p:txBody>
      </p:sp>
      <p:sp>
        <p:nvSpPr>
          <p:cNvPr id="88122" name="Text Box 58"/>
          <p:cNvSpPr txBox="1">
            <a:spLocks noChangeArrowheads="1"/>
          </p:cNvSpPr>
          <p:nvPr/>
        </p:nvSpPr>
        <p:spPr bwMode="auto">
          <a:xfrm>
            <a:off x="6553200" y="3867150"/>
            <a:ext cx="498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 i="0">
                <a:solidFill>
                  <a:schemeClr val="tx1"/>
                </a:solidFill>
              </a:rPr>
              <a:t>0.7</a:t>
            </a:r>
            <a:endParaRPr lang="pt-BR" altLang="pt-BR" sz="1800" i="0"/>
          </a:p>
        </p:txBody>
      </p:sp>
      <p:sp>
        <p:nvSpPr>
          <p:cNvPr id="88123" name="Text Box 59"/>
          <p:cNvSpPr txBox="1">
            <a:spLocks noChangeArrowheads="1"/>
          </p:cNvSpPr>
          <p:nvPr/>
        </p:nvSpPr>
        <p:spPr bwMode="auto">
          <a:xfrm>
            <a:off x="5867400" y="2438400"/>
            <a:ext cx="3008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2000" i="0">
                <a:sym typeface="Symbol" pitchFamily="18" charset="2"/>
              </a:rPr>
              <a:t>Composição</a:t>
            </a:r>
            <a:r>
              <a:rPr lang="pt-BR" altLang="pt-BR" sz="2000">
                <a:solidFill>
                  <a:srgbClr val="C41414"/>
                </a:solidFill>
                <a:sym typeface="Symbol" pitchFamily="18" charset="2"/>
              </a:rPr>
              <a:t> max-min</a:t>
            </a:r>
            <a:endParaRPr lang="pt-BR" altLang="pt-BR" sz="2000" i="0">
              <a:solidFill>
                <a:srgbClr val="C41414"/>
              </a:solidFill>
              <a:sym typeface="Symbol" pitchFamily="18" charset="2"/>
            </a:endParaRPr>
          </a:p>
        </p:txBody>
      </p:sp>
      <p:sp>
        <p:nvSpPr>
          <p:cNvPr id="88124" name="Text Box 60"/>
          <p:cNvSpPr txBox="1">
            <a:spLocks noChangeArrowheads="1"/>
          </p:cNvSpPr>
          <p:nvPr/>
        </p:nvSpPr>
        <p:spPr bwMode="auto">
          <a:xfrm>
            <a:off x="6629400" y="2776538"/>
            <a:ext cx="1347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/>
              <a:t>z</a:t>
            </a:r>
            <a:r>
              <a:rPr lang="pt-BR" altLang="pt-BR" sz="1800" baseline="-25000"/>
              <a:t>1</a:t>
            </a:r>
            <a:r>
              <a:rPr lang="pt-BR" altLang="pt-BR" sz="1800"/>
              <a:t>    z</a:t>
            </a:r>
            <a:r>
              <a:rPr lang="pt-BR" altLang="pt-BR" sz="1800" baseline="-25000"/>
              <a:t>2</a:t>
            </a:r>
            <a:r>
              <a:rPr lang="pt-BR" altLang="pt-BR" sz="1800"/>
              <a:t>     z</a:t>
            </a:r>
            <a:r>
              <a:rPr lang="pt-BR" altLang="pt-BR" sz="1800" baseline="-25000"/>
              <a:t>3</a:t>
            </a:r>
            <a:endParaRPr lang="pt-BR" altLang="pt-BR" sz="1800"/>
          </a:p>
        </p:txBody>
      </p:sp>
      <p:sp>
        <p:nvSpPr>
          <p:cNvPr id="88125" name="Text Box 61"/>
          <p:cNvSpPr txBox="1">
            <a:spLocks noChangeArrowheads="1"/>
          </p:cNvSpPr>
          <p:nvPr/>
        </p:nvSpPr>
        <p:spPr bwMode="auto">
          <a:xfrm>
            <a:off x="6477000" y="4876800"/>
            <a:ext cx="1601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/>
              <a:t>z</a:t>
            </a:r>
            <a:r>
              <a:rPr lang="pt-BR" altLang="pt-BR" sz="1800" baseline="-25000"/>
              <a:t>1</a:t>
            </a:r>
            <a:r>
              <a:rPr lang="pt-BR" altLang="pt-BR" sz="1800"/>
              <a:t>      z</a:t>
            </a:r>
            <a:r>
              <a:rPr lang="pt-BR" altLang="pt-BR" sz="1800" baseline="-25000"/>
              <a:t>2</a:t>
            </a:r>
            <a:r>
              <a:rPr lang="pt-BR" altLang="pt-BR" sz="1800"/>
              <a:t>       z</a:t>
            </a:r>
            <a:r>
              <a:rPr lang="pt-BR" altLang="pt-BR" sz="1800" baseline="-25000"/>
              <a:t>3</a:t>
            </a:r>
            <a:endParaRPr lang="pt-BR" altLang="pt-BR" sz="1800"/>
          </a:p>
        </p:txBody>
      </p:sp>
      <p:sp>
        <p:nvSpPr>
          <p:cNvPr id="88126" name="Text Box 62"/>
          <p:cNvSpPr txBox="1">
            <a:spLocks noChangeArrowheads="1"/>
          </p:cNvSpPr>
          <p:nvPr/>
        </p:nvSpPr>
        <p:spPr bwMode="auto">
          <a:xfrm>
            <a:off x="2476500" y="4652963"/>
            <a:ext cx="12842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1800"/>
              <a:t>z</a:t>
            </a:r>
            <a:r>
              <a:rPr lang="pt-BR" altLang="pt-BR" sz="1800" baseline="-25000"/>
              <a:t>1</a:t>
            </a:r>
            <a:r>
              <a:rPr lang="pt-BR" altLang="pt-BR" sz="1800"/>
              <a:t>    z</a:t>
            </a:r>
            <a:r>
              <a:rPr lang="pt-BR" altLang="pt-BR" sz="1800" baseline="-25000"/>
              <a:t>2</a:t>
            </a:r>
            <a:r>
              <a:rPr lang="pt-BR" altLang="pt-BR" sz="1800"/>
              <a:t>    z</a:t>
            </a:r>
            <a:r>
              <a:rPr lang="pt-BR" altLang="pt-BR" sz="1800" baseline="-25000"/>
              <a:t>3</a:t>
            </a:r>
            <a:endParaRPr lang="pt-BR" altLang="pt-BR" sz="1800"/>
          </a:p>
        </p:txBody>
      </p:sp>
      <p:sp>
        <p:nvSpPr>
          <p:cNvPr id="88127" name="Text Box 63"/>
          <p:cNvSpPr txBox="1">
            <a:spLocks noChangeArrowheads="1"/>
          </p:cNvSpPr>
          <p:nvPr/>
        </p:nvSpPr>
        <p:spPr bwMode="auto">
          <a:xfrm>
            <a:off x="685800" y="2438400"/>
            <a:ext cx="3008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2400" i="0">
                <a:sym typeface="Symbol" pitchFamily="18" charset="2"/>
              </a:rPr>
              <a:t>Relações </a:t>
            </a:r>
            <a:r>
              <a:rPr lang="pt-BR" altLang="pt-BR" sz="2400" i="0">
                <a:solidFill>
                  <a:srgbClr val="C41414"/>
                </a:solidFill>
                <a:sym typeface="Symbol" pitchFamily="18" charset="2"/>
              </a:rPr>
              <a:t>dadas</a:t>
            </a:r>
            <a:r>
              <a:rPr lang="pt-BR" altLang="pt-BR" sz="2400" i="0">
                <a:sym typeface="Symbol" pitchFamily="18" charset="2"/>
              </a:rPr>
              <a:t>:</a:t>
            </a:r>
            <a:endParaRPr lang="pt-BR" altLang="pt-BR" sz="2000" i="0">
              <a:solidFill>
                <a:srgbClr val="C41414"/>
              </a:solidFill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4724400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  <a:defRPr/>
            </a:pPr>
            <a:r>
              <a:rPr lang="pt-BR" sz="28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pt-BR" sz="2800" b="1" i="1"/>
              <a:t>Exemplo: </a:t>
            </a:r>
            <a:endParaRPr lang="pt-BR" sz="2800" b="1"/>
          </a:p>
          <a:p>
            <a:pPr lvl="1">
              <a:lnSpc>
                <a:spcPct val="170000"/>
              </a:lnSpc>
              <a:buFontTx/>
              <a:buChar char="•"/>
              <a:defRPr/>
            </a:pPr>
            <a:r>
              <a:rPr lang="pt-BR" sz="2400" b="1">
                <a:solidFill>
                  <a:schemeClr val="accent2"/>
                </a:solidFill>
              </a:rPr>
              <a:t>dada a </a:t>
            </a:r>
            <a:r>
              <a:rPr lang="pt-BR" sz="2400" b="1" i="1">
                <a:solidFill>
                  <a:srgbClr val="1B6B45"/>
                </a:solidFill>
              </a:rPr>
              <a:t>relação </a:t>
            </a:r>
            <a:r>
              <a:rPr lang="pt-BR" sz="2400" b="1">
                <a:solidFill>
                  <a:schemeClr val="accent2"/>
                </a:solidFill>
              </a:rPr>
              <a:t>:</a:t>
            </a:r>
            <a:endParaRPr lang="pt-BR" sz="2400" b="1" i="1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  <a:buFontTx/>
              <a:buNone/>
              <a:defRPr/>
            </a:pPr>
            <a:endParaRPr lang="pt-BR" sz="2400" b="1" i="1"/>
          </a:p>
          <a:p>
            <a:pPr>
              <a:lnSpc>
                <a:spcPct val="120000"/>
              </a:lnSpc>
              <a:buFontTx/>
              <a:buNone/>
              <a:defRPr/>
            </a:pPr>
            <a:endParaRPr lang="pt-BR" sz="2400" b="1" i="1"/>
          </a:p>
          <a:p>
            <a:pPr lvl="1">
              <a:lnSpc>
                <a:spcPct val="120000"/>
              </a:lnSpc>
              <a:buFontTx/>
              <a:buChar char="•"/>
              <a:defRPr/>
            </a:pPr>
            <a:r>
              <a:rPr lang="pt-BR" sz="2400" b="1">
                <a:solidFill>
                  <a:schemeClr val="accent2"/>
                </a:solidFill>
              </a:rPr>
              <a:t>e dois conjuntos</a:t>
            </a:r>
            <a:r>
              <a:rPr lang="pt-BR" sz="2400" b="1" i="1">
                <a:solidFill>
                  <a:schemeClr val="accent2"/>
                </a:solidFill>
              </a:rPr>
              <a:t> </a:t>
            </a:r>
            <a:r>
              <a:rPr lang="pt-BR" sz="2400" b="1" i="1">
                <a:solidFill>
                  <a:srgbClr val="A40000"/>
                </a:solidFill>
              </a:rPr>
              <a:t>A</a:t>
            </a:r>
            <a:r>
              <a:rPr lang="pt-BR" sz="2400" b="1" i="1">
                <a:solidFill>
                  <a:schemeClr val="accent2"/>
                </a:solidFill>
              </a:rPr>
              <a:t> </a:t>
            </a:r>
            <a:r>
              <a:rPr lang="pt-BR" sz="2400" b="1">
                <a:solidFill>
                  <a:schemeClr val="accent2"/>
                </a:solidFill>
              </a:rPr>
              <a:t>e </a:t>
            </a:r>
            <a:r>
              <a:rPr lang="pt-BR" sz="2400" b="1" i="1">
                <a:solidFill>
                  <a:srgbClr val="A40000"/>
                </a:solidFill>
              </a:rPr>
              <a:t>B</a:t>
            </a:r>
            <a:r>
              <a:rPr lang="pt-BR" sz="2400" b="1">
                <a:solidFill>
                  <a:schemeClr val="accent2"/>
                </a:solidFill>
              </a:rPr>
              <a:t>, em universos </a:t>
            </a:r>
            <a:r>
              <a:rPr lang="pt-BR" sz="2400" b="1">
                <a:solidFill>
                  <a:srgbClr val="1B6B45"/>
                </a:solidFill>
              </a:rPr>
              <a:t>discretos e finitos</a:t>
            </a:r>
            <a:r>
              <a:rPr lang="pt-BR" sz="2400" b="1">
                <a:solidFill>
                  <a:schemeClr val="accent2"/>
                </a:solidFill>
              </a:rPr>
              <a:t> </a:t>
            </a:r>
            <a:r>
              <a:rPr lang="pt-BR" sz="2400" b="1" i="1">
                <a:solidFill>
                  <a:srgbClr val="A40000"/>
                </a:solidFill>
              </a:rPr>
              <a:t>X</a:t>
            </a:r>
            <a:r>
              <a:rPr lang="pt-BR" sz="2400" b="1">
                <a:solidFill>
                  <a:schemeClr val="accent2"/>
                </a:solidFill>
              </a:rPr>
              <a:t> e </a:t>
            </a:r>
            <a:r>
              <a:rPr lang="pt-BR" sz="2400" b="1" i="1">
                <a:solidFill>
                  <a:srgbClr val="A40000"/>
                </a:solidFill>
              </a:rPr>
              <a:t>Y</a:t>
            </a:r>
            <a:r>
              <a:rPr lang="pt-BR" sz="2400" b="1">
                <a:solidFill>
                  <a:schemeClr val="accent2"/>
                </a:solidFill>
              </a:rPr>
              <a:t>, com funções de pertinência: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endParaRPr lang="pt-BR" sz="2400" b="1" i="1"/>
          </a:p>
          <a:p>
            <a:pPr>
              <a:lnSpc>
                <a:spcPct val="120000"/>
              </a:lnSpc>
              <a:buFontTx/>
              <a:buNone/>
              <a:defRPr/>
            </a:pPr>
            <a:endParaRPr lang="pt-BR" sz="2400" b="1" i="1"/>
          </a:p>
          <a:p>
            <a:pPr>
              <a:lnSpc>
                <a:spcPct val="120000"/>
              </a:lnSpc>
              <a:buFontTx/>
              <a:buNone/>
              <a:defRPr/>
            </a:pPr>
            <a:endParaRPr lang="pt-BR" sz="2800"/>
          </a:p>
        </p:txBody>
      </p:sp>
      <p:graphicFrame>
        <p:nvGraphicFramePr>
          <p:cNvPr id="89091" name="Object 4"/>
          <p:cNvGraphicFramePr>
            <a:graphicFrameLocks noChangeAspect="1"/>
          </p:cNvGraphicFramePr>
          <p:nvPr/>
        </p:nvGraphicFramePr>
        <p:xfrm>
          <a:off x="2038350" y="3178175"/>
          <a:ext cx="51800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Equação" r:id="rId3" imgW="2070100" imgH="215900" progId="Equation.3">
                  <p:embed/>
                </p:oleObj>
              </mc:Choice>
              <mc:Fallback>
                <p:oleObj name="Equação" r:id="rId3" imgW="20701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3178175"/>
                        <a:ext cx="518001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77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Composição de Relações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0600" y="3352800"/>
            <a:ext cx="8153400" cy="533400"/>
          </a:xfrm>
          <a:noFill/>
        </p:spPr>
        <p:txBody>
          <a:bodyPr/>
          <a:lstStyle/>
          <a:p>
            <a:pPr>
              <a:lnSpc>
                <a:spcPct val="120000"/>
              </a:lnSpc>
            </a:pPr>
            <a:r>
              <a:rPr lang="pt-BR" altLang="pt-BR" sz="2400" b="1"/>
              <a:t>obtém-se</a:t>
            </a:r>
            <a:r>
              <a:rPr lang="pt-BR" altLang="pt-BR" sz="2400" b="1" i="1"/>
              <a:t>:</a:t>
            </a:r>
          </a:p>
          <a:p>
            <a:pPr>
              <a:lnSpc>
                <a:spcPct val="120000"/>
              </a:lnSpc>
              <a:buFontTx/>
              <a:buNone/>
            </a:pPr>
            <a:endParaRPr lang="pt-BR" altLang="pt-BR" sz="2400" b="1" i="1"/>
          </a:p>
          <a:p>
            <a:pPr>
              <a:lnSpc>
                <a:spcPct val="120000"/>
              </a:lnSpc>
              <a:buFontTx/>
              <a:buNone/>
            </a:pPr>
            <a:endParaRPr lang="pt-BR" altLang="pt-BR" sz="2400" b="1" i="1"/>
          </a:p>
          <a:p>
            <a:pPr>
              <a:lnSpc>
                <a:spcPct val="120000"/>
              </a:lnSpc>
              <a:buFontTx/>
              <a:buNone/>
            </a:pPr>
            <a:endParaRPr lang="pt-BR" altLang="pt-BR" sz="2800"/>
          </a:p>
        </p:txBody>
      </p:sp>
      <p:sp>
        <p:nvSpPr>
          <p:cNvPr id="798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Composição de Relações</a:t>
            </a:r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1520825" y="3841750"/>
          <a:ext cx="5491163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Equação" r:id="rId3" imgW="2197100" imgH="1041400" progId="Equation.3">
                  <p:embed/>
                </p:oleObj>
              </mc:Choice>
              <mc:Fallback>
                <p:oleObj name="Equação" r:id="rId3" imgW="2197100" imgH="1041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3841750"/>
                        <a:ext cx="5491163" cy="260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2109788" y="1957388"/>
          <a:ext cx="4598987" cy="131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Equação" r:id="rId5" imgW="1816100" imgH="520700" progId="Equation.3">
                  <p:embed/>
                </p:oleObj>
              </mc:Choice>
              <mc:Fallback>
                <p:oleObj name="Equação" r:id="rId5" imgW="1816100" imgH="520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1957388"/>
                        <a:ext cx="4598987" cy="1319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13C9-5BBB-D3BD-FF6F-6C5D763F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Exemplo</a:t>
            </a:r>
            <a:br>
              <a:rPr lang="en-US" sz="4000" dirty="0"/>
            </a:br>
            <a:r>
              <a:rPr lang="en-US" sz="4000" dirty="0" err="1"/>
              <a:t>Proposta</a:t>
            </a:r>
            <a:r>
              <a:rPr lang="en-US" sz="4000" dirty="0"/>
              <a:t> de </a:t>
            </a:r>
            <a:r>
              <a:rPr lang="en-US" sz="4000" dirty="0" err="1"/>
              <a:t>Apólice</a:t>
            </a:r>
            <a:r>
              <a:rPr lang="en-US" sz="4000" dirty="0"/>
              <a:t> de Seguro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3C569-7D45-EE0B-A7D9-8DE2967B4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err="1"/>
              <a:t>Objetivo</a:t>
            </a:r>
            <a:r>
              <a:rPr lang="en-US" sz="2800" b="1" dirty="0"/>
              <a:t>:</a:t>
            </a:r>
            <a:r>
              <a:rPr lang="en-US" sz="2800" dirty="0"/>
              <a:t>	</a:t>
            </a:r>
            <a:r>
              <a:rPr lang="en-US" sz="2800" dirty="0" err="1"/>
              <a:t>Determinar</a:t>
            </a:r>
            <a:r>
              <a:rPr lang="en-US" sz="2800" dirty="0"/>
              <a:t> o valor do </a:t>
            </a:r>
            <a:r>
              <a:rPr lang="en-US" sz="2800" dirty="0" err="1"/>
              <a:t>apólice</a:t>
            </a:r>
            <a:r>
              <a:rPr lang="en-US" sz="2800" dirty="0"/>
              <a:t> de Seguro, </a:t>
            </a:r>
            <a:r>
              <a:rPr lang="en-US" sz="2800" dirty="0" err="1"/>
              <a:t>em</a:t>
            </a:r>
            <a:r>
              <a:rPr lang="en-US" sz="2800" dirty="0"/>
              <a:t> </a:t>
            </a:r>
            <a:r>
              <a:rPr lang="en-US" sz="2800" dirty="0" err="1"/>
              <a:t>função</a:t>
            </a:r>
            <a:r>
              <a:rPr lang="en-US" sz="2800" dirty="0"/>
              <a:t> de </a:t>
            </a:r>
            <a:r>
              <a:rPr lang="en-US" sz="2800" dirty="0" err="1"/>
              <a:t>características</a:t>
            </a:r>
            <a:r>
              <a:rPr lang="en-US" sz="2800" dirty="0"/>
              <a:t> do </a:t>
            </a:r>
            <a:r>
              <a:rPr lang="en-US" sz="2800" dirty="0" err="1"/>
              <a:t>carro</a:t>
            </a:r>
            <a:r>
              <a:rPr lang="en-US" sz="2800" dirty="0"/>
              <a:t> e do </a:t>
            </a:r>
            <a:r>
              <a:rPr lang="en-US" sz="2800" dirty="0" err="1"/>
              <a:t>motorista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Variáveis</a:t>
            </a:r>
            <a:r>
              <a:rPr lang="en-US" sz="2800" dirty="0"/>
              <a:t> de Entrada:</a:t>
            </a:r>
          </a:p>
          <a:p>
            <a:pPr marL="0" indent="0">
              <a:buNone/>
            </a:pPr>
            <a:r>
              <a:rPr lang="en-US" sz="2800" dirty="0"/>
              <a:t>	- </a:t>
            </a:r>
            <a:r>
              <a:rPr lang="en-US" sz="2800" dirty="0" err="1"/>
              <a:t>Idade</a:t>
            </a:r>
            <a:r>
              <a:rPr lang="en-US" sz="2800" dirty="0"/>
              <a:t>, Tempo de </a:t>
            </a:r>
            <a:r>
              <a:rPr lang="en-US" sz="2800" dirty="0" err="1"/>
              <a:t>Carteira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- Valor do </a:t>
            </a:r>
            <a:r>
              <a:rPr lang="en-US" sz="2800" dirty="0" err="1"/>
              <a:t>carro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Variável</a:t>
            </a:r>
            <a:r>
              <a:rPr lang="en-US" sz="2800" dirty="0"/>
              <a:t> de </a:t>
            </a:r>
            <a:r>
              <a:rPr lang="en-US" sz="2800" dirty="0" err="1"/>
              <a:t>Saída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r>
              <a:rPr lang="en-US" sz="2800" dirty="0"/>
              <a:t>	- Valor do Seguro.</a:t>
            </a:r>
          </a:p>
        </p:txBody>
      </p:sp>
    </p:spTree>
    <p:extLst>
      <p:ext uri="{BB962C8B-B14F-4D97-AF65-F5344CB8AC3E}">
        <p14:creationId xmlns:p14="http://schemas.microsoft.com/office/powerpoint/2010/main" val="96745498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153400" cy="4495800"/>
          </a:xfrm>
          <a:noFill/>
        </p:spPr>
        <p:txBody>
          <a:bodyPr/>
          <a:lstStyle/>
          <a:p>
            <a:pPr>
              <a:lnSpc>
                <a:spcPct val="120000"/>
              </a:lnSpc>
            </a:pPr>
            <a:r>
              <a:rPr lang="pt-BR" altLang="pt-BR" sz="2400" b="1"/>
              <a:t>dado um conjunto </a:t>
            </a:r>
            <a:r>
              <a:rPr lang="pt-BR" altLang="pt-BR" sz="2400" b="1" i="1"/>
              <a:t>A</a:t>
            </a:r>
            <a:r>
              <a:rPr lang="pt-BR" altLang="pt-BR" sz="2400" b="1" i="1" baseline="30000"/>
              <a:t>*</a:t>
            </a:r>
            <a:r>
              <a:rPr lang="pt-BR" altLang="pt-BR" sz="2400" b="1" i="1"/>
              <a:t> </a:t>
            </a:r>
            <a:r>
              <a:rPr lang="pt-BR" altLang="pt-BR" sz="2400" b="1"/>
              <a:t>definido por:</a:t>
            </a:r>
          </a:p>
          <a:p>
            <a:pPr>
              <a:lnSpc>
                <a:spcPct val="120000"/>
              </a:lnSpc>
            </a:pPr>
            <a:endParaRPr lang="pt-BR" altLang="pt-BR" sz="2400" b="1"/>
          </a:p>
          <a:p>
            <a:pPr>
              <a:lnSpc>
                <a:spcPct val="120000"/>
              </a:lnSpc>
            </a:pPr>
            <a:endParaRPr lang="pt-BR" altLang="pt-BR" sz="2400" b="1"/>
          </a:p>
          <a:p>
            <a:pPr>
              <a:lnSpc>
                <a:spcPct val="120000"/>
              </a:lnSpc>
            </a:pPr>
            <a:r>
              <a:rPr lang="pt-BR" altLang="pt-BR" sz="2400" b="1"/>
              <a:t>e utilizando o </a:t>
            </a:r>
            <a:r>
              <a:rPr lang="pt-BR" altLang="pt-BR" sz="2400" b="1" i="1">
                <a:solidFill>
                  <a:srgbClr val="A40000"/>
                </a:solidFill>
              </a:rPr>
              <a:t>min</a:t>
            </a:r>
            <a:r>
              <a:rPr lang="pt-BR" altLang="pt-BR" sz="2400" b="1"/>
              <a:t> para a norma-t em:</a:t>
            </a:r>
          </a:p>
          <a:p>
            <a:pPr>
              <a:lnSpc>
                <a:spcPct val="120000"/>
              </a:lnSpc>
            </a:pPr>
            <a:endParaRPr lang="pt-BR" altLang="pt-BR" sz="2400" b="1"/>
          </a:p>
          <a:p>
            <a:pPr>
              <a:lnSpc>
                <a:spcPct val="120000"/>
              </a:lnSpc>
            </a:pPr>
            <a:endParaRPr lang="pt-BR" altLang="pt-BR" sz="2400" b="1"/>
          </a:p>
          <a:p>
            <a:pPr>
              <a:lnSpc>
                <a:spcPct val="120000"/>
              </a:lnSpc>
            </a:pPr>
            <a:endParaRPr lang="pt-BR" altLang="pt-BR" sz="2400" b="1"/>
          </a:p>
          <a:p>
            <a:pPr>
              <a:lnSpc>
                <a:spcPct val="150000"/>
              </a:lnSpc>
              <a:buFontTx/>
              <a:buNone/>
            </a:pPr>
            <a:r>
              <a:rPr lang="pt-BR" altLang="pt-BR" sz="2000" b="1"/>
              <a:t>			(universos discretos e finitos: </a:t>
            </a:r>
            <a:r>
              <a:rPr lang="pt-BR" altLang="pt-BR" sz="2000" b="1" i="1">
                <a:solidFill>
                  <a:srgbClr val="A40000"/>
                </a:solidFill>
              </a:rPr>
              <a:t>sup </a:t>
            </a:r>
            <a:r>
              <a:rPr lang="pt-BR" altLang="pt-BR" sz="2000" b="1">
                <a:sym typeface="Symbol" pitchFamily="18" charset="2"/>
              </a:rPr>
              <a:t>  </a:t>
            </a:r>
            <a:r>
              <a:rPr lang="pt-BR" altLang="pt-BR" sz="2000" b="1" i="1">
                <a:solidFill>
                  <a:srgbClr val="A40000"/>
                </a:solidFill>
                <a:sym typeface="Symbol" pitchFamily="18" charset="2"/>
              </a:rPr>
              <a:t>max</a:t>
            </a:r>
            <a:r>
              <a:rPr lang="pt-BR" altLang="pt-BR" sz="2000" b="1">
                <a:sym typeface="Symbol" pitchFamily="18" charset="2"/>
              </a:rPr>
              <a:t>)</a:t>
            </a:r>
            <a:endParaRPr lang="pt-BR" altLang="pt-BR" sz="2400" b="1"/>
          </a:p>
          <a:p>
            <a:pPr>
              <a:lnSpc>
                <a:spcPct val="120000"/>
              </a:lnSpc>
            </a:pPr>
            <a:endParaRPr lang="pt-BR" altLang="pt-BR" sz="2400" b="1"/>
          </a:p>
          <a:p>
            <a:pPr>
              <a:lnSpc>
                <a:spcPct val="120000"/>
              </a:lnSpc>
            </a:pPr>
            <a:endParaRPr lang="pt-BR" altLang="pt-BR" sz="2400" b="1"/>
          </a:p>
          <a:p>
            <a:pPr>
              <a:lnSpc>
                <a:spcPct val="120000"/>
              </a:lnSpc>
            </a:pPr>
            <a:endParaRPr lang="pt-BR" altLang="pt-BR" sz="2400" b="1"/>
          </a:p>
          <a:p>
            <a:pPr>
              <a:lnSpc>
                <a:spcPct val="120000"/>
              </a:lnSpc>
            </a:pPr>
            <a:endParaRPr lang="pt-BR" altLang="pt-BR" sz="2400" b="1" i="1"/>
          </a:p>
          <a:p>
            <a:pPr>
              <a:lnSpc>
                <a:spcPct val="120000"/>
              </a:lnSpc>
              <a:buFontTx/>
              <a:buNone/>
            </a:pPr>
            <a:endParaRPr lang="pt-BR" altLang="pt-BR" sz="2400" b="1" i="1"/>
          </a:p>
          <a:p>
            <a:pPr>
              <a:lnSpc>
                <a:spcPct val="120000"/>
              </a:lnSpc>
              <a:buFontTx/>
              <a:buNone/>
            </a:pPr>
            <a:endParaRPr lang="pt-BR" altLang="pt-BR" sz="2400" b="1" i="1"/>
          </a:p>
          <a:p>
            <a:pPr>
              <a:lnSpc>
                <a:spcPct val="120000"/>
              </a:lnSpc>
              <a:buFontTx/>
              <a:buNone/>
            </a:pPr>
            <a:endParaRPr lang="pt-BR" altLang="pt-BR" sz="2800"/>
          </a:p>
        </p:txBody>
      </p:sp>
      <p:sp>
        <p:nvSpPr>
          <p:cNvPr id="799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Composição de Relações</a:t>
            </a:r>
          </a:p>
        </p:txBody>
      </p:sp>
      <p:graphicFrame>
        <p:nvGraphicFramePr>
          <p:cNvPr id="91140" name="Object 4"/>
          <p:cNvGraphicFramePr>
            <a:graphicFrameLocks noChangeAspect="1"/>
          </p:cNvGraphicFramePr>
          <p:nvPr/>
        </p:nvGraphicFramePr>
        <p:xfrm>
          <a:off x="2216150" y="2767013"/>
          <a:ext cx="4573588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Equação" r:id="rId3" imgW="1892300" imgH="241300" progId="Equation.3">
                  <p:embed/>
                </p:oleObj>
              </mc:Choice>
              <mc:Fallback>
                <p:oleObj name="Equação" r:id="rId3" imgW="18923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2767013"/>
                        <a:ext cx="4573588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1" name="Object 5"/>
          <p:cNvGraphicFramePr>
            <a:graphicFrameLocks noChangeAspect="1"/>
          </p:cNvGraphicFramePr>
          <p:nvPr/>
        </p:nvGraphicFramePr>
        <p:xfrm>
          <a:off x="2190750" y="4419600"/>
          <a:ext cx="4916488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Equação" r:id="rId5" imgW="2032000" imgH="317500" progId="Equation.3">
                  <p:embed/>
                </p:oleObj>
              </mc:Choice>
              <mc:Fallback>
                <p:oleObj name="Equação" r:id="rId5" imgW="2032000" imgH="317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4419600"/>
                        <a:ext cx="4916488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750" name="AutoShape 6"/>
          <p:cNvSpPr>
            <a:spLocks noChangeArrowheads="1"/>
          </p:cNvSpPr>
          <p:nvPr/>
        </p:nvSpPr>
        <p:spPr bwMode="auto">
          <a:xfrm>
            <a:off x="3581400" y="5257800"/>
            <a:ext cx="76200" cy="381000"/>
          </a:xfrm>
          <a:prstGeom prst="downArrow">
            <a:avLst>
              <a:gd name="adj1" fmla="val 50000"/>
              <a:gd name="adj2" fmla="val 125000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153400" cy="533400"/>
          </a:xfrm>
          <a:noFill/>
        </p:spPr>
        <p:txBody>
          <a:bodyPr/>
          <a:lstStyle/>
          <a:p>
            <a:pPr>
              <a:lnSpc>
                <a:spcPct val="120000"/>
              </a:lnSpc>
            </a:pPr>
            <a:r>
              <a:rPr lang="pt-BR" altLang="pt-BR" sz="2400" b="1"/>
              <a:t>tem-se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Composição de Relações</a:t>
            </a:r>
          </a:p>
        </p:txBody>
      </p:sp>
      <p:graphicFrame>
        <p:nvGraphicFramePr>
          <p:cNvPr id="921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33511"/>
              </p:ext>
            </p:extLst>
          </p:nvPr>
        </p:nvGraphicFramePr>
        <p:xfrm>
          <a:off x="404813" y="3746500"/>
          <a:ext cx="6943725" cy="274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" name="Equação" r:id="rId3" imgW="4178160" imgH="1612800" progId="Equation.3">
                  <p:embed/>
                </p:oleObj>
              </mc:Choice>
              <mc:Fallback>
                <p:oleObj name="Equação" r:id="rId3" imgW="4178160" imgH="1612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3746500"/>
                        <a:ext cx="6943725" cy="274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Object 5"/>
          <p:cNvGraphicFramePr>
            <a:graphicFrameLocks noChangeAspect="1"/>
          </p:cNvGraphicFramePr>
          <p:nvPr/>
        </p:nvGraphicFramePr>
        <p:xfrm>
          <a:off x="336550" y="2667000"/>
          <a:ext cx="32416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name="Equação" r:id="rId5" imgW="1892300" imgH="241300" progId="Equation.3">
                  <p:embed/>
                </p:oleObj>
              </mc:Choice>
              <mc:Fallback>
                <p:oleObj name="Equação" r:id="rId5" imgW="18923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2667000"/>
                        <a:ext cx="324167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6" name="Object 6"/>
          <p:cNvGraphicFramePr>
            <a:graphicFrameLocks noChangeAspect="1"/>
          </p:cNvGraphicFramePr>
          <p:nvPr/>
        </p:nvGraphicFramePr>
        <p:xfrm>
          <a:off x="4351338" y="1939925"/>
          <a:ext cx="3733800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Equação" r:id="rId7" imgW="2197100" imgH="1041400" progId="Equation.3">
                  <p:embed/>
                </p:oleObj>
              </mc:Choice>
              <mc:Fallback>
                <p:oleObj name="Equação" r:id="rId7" imgW="2197100" imgH="1041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338" y="1939925"/>
                        <a:ext cx="3733800" cy="177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0775" name="AutoShape 7"/>
          <p:cNvSpPr>
            <a:spLocks noChangeArrowheads="1"/>
          </p:cNvSpPr>
          <p:nvPr/>
        </p:nvSpPr>
        <p:spPr bwMode="auto">
          <a:xfrm>
            <a:off x="3657600" y="3140968"/>
            <a:ext cx="457200" cy="609600"/>
          </a:xfrm>
          <a:prstGeom prst="downArrow">
            <a:avLst>
              <a:gd name="adj1" fmla="val 50000"/>
              <a:gd name="adj2" fmla="val 33333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Proposições Fuzzy</a:t>
            </a: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609600" y="16764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  <a:buFontTx/>
              <a:buNone/>
            </a:pPr>
            <a:endParaRPr lang="pt-BR" altLang="pt-BR" sz="2800" i="0"/>
          </a:p>
        </p:txBody>
      </p:sp>
      <p:sp>
        <p:nvSpPr>
          <p:cNvPr id="532484" name="Rectangle 4"/>
          <p:cNvSpPr>
            <a:spLocks noChangeArrowheads="1"/>
          </p:cNvSpPr>
          <p:nvPr/>
        </p:nvSpPr>
        <p:spPr bwMode="auto">
          <a:xfrm>
            <a:off x="85725" y="1600200"/>
            <a:ext cx="896461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20000"/>
              </a:lnSpc>
              <a:defRPr/>
            </a:pPr>
            <a:r>
              <a:rPr lang="pt-BR" sz="2800" i="0"/>
              <a:t>Frases da forma </a:t>
            </a:r>
            <a:r>
              <a:rPr lang="pt-BR" sz="3200" i="0">
                <a:solidFill>
                  <a:srgbClr val="FF6600"/>
                </a:solidFill>
                <a:latin typeface="Times New Roman" pitchFamily="18" charset="0"/>
              </a:rPr>
              <a:t>Π</a:t>
            </a:r>
            <a:r>
              <a:rPr lang="pt-BR" sz="2800" i="0">
                <a:solidFill>
                  <a:srgbClr val="FF6600"/>
                </a:solidFill>
                <a:latin typeface="Times New Roman" pitchFamily="18" charset="0"/>
              </a:rPr>
              <a:t> </a:t>
            </a:r>
            <a:r>
              <a:rPr lang="pt-BR" sz="2800" i="0">
                <a:solidFill>
                  <a:srgbClr val="FF6600"/>
                </a:solidFill>
              </a:rPr>
              <a:t>é </a:t>
            </a:r>
            <a:r>
              <a:rPr lang="pt-BR" sz="2800">
                <a:solidFill>
                  <a:srgbClr val="FF6600"/>
                </a:solidFill>
              </a:rPr>
              <a:t>A</a:t>
            </a:r>
            <a:r>
              <a:rPr lang="pt-BR" sz="2800" i="0"/>
              <a:t>, onde </a:t>
            </a:r>
            <a:r>
              <a:rPr lang="pt-BR" sz="2800">
                <a:solidFill>
                  <a:srgbClr val="FF6600"/>
                </a:solidFill>
              </a:rPr>
              <a:t>A</a:t>
            </a:r>
            <a:r>
              <a:rPr lang="pt-BR" sz="2800" i="0"/>
              <a:t> é um conjunto fuzzy definido no universo </a:t>
            </a:r>
            <a:r>
              <a:rPr lang="pt-BR" sz="2800">
                <a:solidFill>
                  <a:srgbClr val="FF6600"/>
                </a:solidFill>
              </a:rPr>
              <a:t>X</a:t>
            </a:r>
            <a:r>
              <a:rPr lang="pt-BR" sz="2800" i="0"/>
              <a:t> de </a:t>
            </a:r>
            <a:r>
              <a:rPr lang="pt-BR" sz="3200" i="0">
                <a:solidFill>
                  <a:srgbClr val="FF6600"/>
                </a:solidFill>
                <a:latin typeface="Times New Roman" pitchFamily="18" charset="0"/>
              </a:rPr>
              <a:t>Π</a:t>
            </a:r>
          </a:p>
          <a:p>
            <a:pPr marL="342900" indent="-342900" algn="just">
              <a:lnSpc>
                <a:spcPct val="120000"/>
              </a:lnSpc>
              <a:defRPr/>
            </a:pPr>
            <a:r>
              <a:rPr lang="pt-BR" sz="2800" i="0"/>
              <a:t>Podem ser combinadas por meio de diferentes operadores:</a:t>
            </a:r>
          </a:p>
          <a:p>
            <a:pPr marL="742950" lvl="1" indent="-285750" algn="just">
              <a:lnSpc>
                <a:spcPct val="120000"/>
              </a:lnSpc>
              <a:defRPr/>
            </a:pPr>
            <a:r>
              <a:rPr lang="pt-BR" sz="2400" i="0"/>
              <a:t>conectivos lógicos </a:t>
            </a:r>
            <a:r>
              <a:rPr lang="pt-BR" sz="2400">
                <a:solidFill>
                  <a:srgbClr val="FF6600"/>
                </a:solidFill>
              </a:rPr>
              <a:t> e</a:t>
            </a:r>
            <a:r>
              <a:rPr lang="pt-BR" sz="2400" i="0"/>
              <a:t>  e  </a:t>
            </a:r>
            <a:r>
              <a:rPr lang="pt-BR" sz="2400">
                <a:solidFill>
                  <a:srgbClr val="FF6600"/>
                </a:solidFill>
              </a:rPr>
              <a:t>ou</a:t>
            </a:r>
            <a:endParaRPr lang="pt-BR" sz="2400" i="0"/>
          </a:p>
          <a:p>
            <a:pPr marL="742950" lvl="1" indent="-285750" algn="just">
              <a:lnSpc>
                <a:spcPct val="120000"/>
              </a:lnSpc>
              <a:defRPr/>
            </a:pPr>
            <a:r>
              <a:rPr lang="pt-BR" sz="2400" i="0"/>
              <a:t>negação : </a:t>
            </a:r>
            <a:r>
              <a:rPr lang="pt-BR" sz="2400">
                <a:solidFill>
                  <a:srgbClr val="FF6600"/>
                </a:solidFill>
              </a:rPr>
              <a:t>não</a:t>
            </a:r>
          </a:p>
          <a:p>
            <a:pPr marL="742950" lvl="1" indent="-285750" algn="just">
              <a:lnSpc>
                <a:spcPct val="120000"/>
              </a:lnSpc>
              <a:defRPr/>
            </a:pPr>
            <a:r>
              <a:rPr lang="pt-BR" sz="2400" i="0"/>
              <a:t>operador de implicação: </a:t>
            </a:r>
            <a:r>
              <a:rPr lang="pt-BR" sz="240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 .... então</a:t>
            </a:r>
          </a:p>
          <a:p>
            <a:pPr marL="342900" indent="-342900" algn="just">
              <a:lnSpc>
                <a:spcPct val="120000"/>
              </a:lnSpc>
              <a:defRPr/>
            </a:pPr>
            <a:r>
              <a:rPr lang="pt-BR" sz="2800" i="0"/>
              <a:t>Podem ser descritas em termos de </a:t>
            </a:r>
            <a:r>
              <a:rPr lang="pt-BR" sz="2800" i="0">
                <a:solidFill>
                  <a:srgbClr val="FF6600"/>
                </a:solidFill>
              </a:rPr>
              <a:t>relações fuzzy</a:t>
            </a:r>
          </a:p>
          <a:p>
            <a:pPr marL="342900" indent="-342900">
              <a:lnSpc>
                <a:spcPct val="90000"/>
              </a:lnSpc>
              <a:buFontTx/>
              <a:buNone/>
              <a:defRPr/>
            </a:pPr>
            <a:r>
              <a:rPr lang="pt-BR" sz="3200" b="0" i="0"/>
              <a:t>		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Proposições Fuzzy</a:t>
            </a: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609600" y="16764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  <a:buFontTx/>
              <a:buNone/>
            </a:pPr>
            <a:endParaRPr lang="pt-BR" altLang="pt-BR" sz="2800" i="0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1600200"/>
            <a:ext cx="9144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285750">
              <a:tabLst>
                <a:tab pos="1238250" algn="l"/>
                <a:tab pos="1524000" algn="l"/>
              </a:tabLst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defTabSz="285750">
              <a:buChar char="–"/>
              <a:tabLst>
                <a:tab pos="1238250" algn="l"/>
                <a:tab pos="15240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85750">
              <a:tabLst>
                <a:tab pos="1238250" algn="l"/>
                <a:tab pos="1524000" algn="l"/>
              </a:tabLst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 defTabSz="285750">
              <a:buChar char="–"/>
              <a:tabLst>
                <a:tab pos="1238250" algn="l"/>
                <a:tab pos="1524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85750"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pt-BR" altLang="pt-BR" sz="2800" i="0"/>
              <a:t>Conectivos:</a:t>
            </a:r>
          </a:p>
          <a:p>
            <a:pPr lvl="1" algn="just">
              <a:lnSpc>
                <a:spcPct val="150000"/>
              </a:lnSpc>
              <a:buFontTx/>
              <a:buChar char="•"/>
            </a:pPr>
            <a:r>
              <a:rPr lang="pt-BR" altLang="pt-BR" sz="2400">
                <a:solidFill>
                  <a:srgbClr val="FF6600"/>
                </a:solidFill>
              </a:rPr>
              <a:t>e</a:t>
            </a:r>
            <a:r>
              <a:rPr lang="pt-BR" altLang="pt-BR" sz="2400" i="0">
                <a:solidFill>
                  <a:schemeClr val="accent2"/>
                </a:solidFill>
              </a:rPr>
              <a:t>	</a:t>
            </a:r>
            <a:r>
              <a:rPr lang="pt-BR" altLang="pt-BR" sz="2400" i="0">
                <a:solidFill>
                  <a:schemeClr val="accent2"/>
                </a:solidFill>
                <a:sym typeface="Symbol" pitchFamily="18" charset="2"/>
              </a:rPr>
              <a:t> 	usado com variáveis em universos diferentes</a:t>
            </a:r>
          </a:p>
          <a:p>
            <a:pPr lvl="1" algn="just">
              <a:lnSpc>
                <a:spcPct val="120000"/>
              </a:lnSpc>
              <a:buFontTx/>
              <a:buNone/>
            </a:pPr>
            <a:r>
              <a:rPr lang="pt-BR" altLang="pt-BR" sz="2400" i="0">
                <a:solidFill>
                  <a:schemeClr val="accent2"/>
                </a:solidFill>
              </a:rPr>
              <a:t>		Ex: </a:t>
            </a:r>
            <a:r>
              <a:rPr lang="pt-BR" altLang="pt-BR" sz="2400">
                <a:solidFill>
                  <a:srgbClr val="CC0066"/>
                </a:solidFill>
              </a:rPr>
              <a:t>temperatura</a:t>
            </a:r>
            <a:r>
              <a:rPr lang="pt-BR" altLang="pt-BR" sz="2400" i="0">
                <a:solidFill>
                  <a:schemeClr val="accent2"/>
                </a:solidFill>
              </a:rPr>
              <a:t> é </a:t>
            </a:r>
            <a:r>
              <a:rPr lang="pt-BR" altLang="pt-BR" sz="2400">
                <a:solidFill>
                  <a:srgbClr val="008000"/>
                </a:solidFill>
              </a:rPr>
              <a:t>alta</a:t>
            </a:r>
            <a:r>
              <a:rPr lang="pt-BR" altLang="pt-BR" sz="2400" i="0">
                <a:solidFill>
                  <a:schemeClr val="accent2"/>
                </a:solidFill>
              </a:rPr>
              <a:t> </a:t>
            </a:r>
            <a:r>
              <a:rPr lang="pt-BR" altLang="pt-BR" sz="2400">
                <a:solidFill>
                  <a:srgbClr val="FF6600"/>
                </a:solidFill>
              </a:rPr>
              <a:t>e</a:t>
            </a:r>
            <a:r>
              <a:rPr lang="pt-BR" altLang="pt-BR" sz="2400" i="0">
                <a:solidFill>
                  <a:schemeClr val="accent2"/>
                </a:solidFill>
              </a:rPr>
              <a:t> </a:t>
            </a:r>
            <a:r>
              <a:rPr lang="pt-BR" altLang="pt-BR" sz="2400">
                <a:solidFill>
                  <a:srgbClr val="CC0066"/>
                </a:solidFill>
              </a:rPr>
              <a:t>pressão</a:t>
            </a:r>
            <a:r>
              <a:rPr lang="pt-BR" altLang="pt-BR" sz="2400" i="0">
                <a:solidFill>
                  <a:schemeClr val="accent2"/>
                </a:solidFill>
              </a:rPr>
              <a:t> é </a:t>
            </a:r>
            <a:r>
              <a:rPr lang="pt-BR" altLang="pt-BR" sz="2400">
                <a:solidFill>
                  <a:srgbClr val="008000"/>
                </a:solidFill>
              </a:rPr>
              <a:t>baixa</a:t>
            </a:r>
            <a:endParaRPr lang="pt-BR" altLang="pt-BR" sz="2400" i="0">
              <a:solidFill>
                <a:srgbClr val="008000"/>
              </a:solidFill>
            </a:endParaRPr>
          </a:p>
          <a:p>
            <a:pPr lvl="1">
              <a:lnSpc>
                <a:spcPct val="210000"/>
              </a:lnSpc>
              <a:buFontTx/>
              <a:buChar char="•"/>
            </a:pPr>
            <a:r>
              <a:rPr lang="pt-BR" altLang="pt-BR" sz="2400">
                <a:solidFill>
                  <a:srgbClr val="FF6600"/>
                </a:solidFill>
              </a:rPr>
              <a:t>ou</a:t>
            </a:r>
            <a:r>
              <a:rPr lang="pt-BR" altLang="pt-BR" sz="2400" i="0">
                <a:solidFill>
                  <a:schemeClr val="accent2"/>
                </a:solidFill>
              </a:rPr>
              <a:t> </a:t>
            </a:r>
            <a:r>
              <a:rPr lang="pt-BR" altLang="pt-BR" sz="2400" i="0">
                <a:solidFill>
                  <a:schemeClr val="accent2"/>
                </a:solidFill>
                <a:sym typeface="Symbol" pitchFamily="18" charset="2"/>
              </a:rPr>
              <a:t> 	conecta valores linguísticos de uma mesma</a:t>
            </a:r>
          </a:p>
          <a:p>
            <a:pPr lvl="1">
              <a:lnSpc>
                <a:spcPct val="50000"/>
              </a:lnSpc>
              <a:buFontTx/>
              <a:buNone/>
            </a:pPr>
            <a:r>
              <a:rPr lang="pt-BR" altLang="pt-BR" sz="2400" i="0">
                <a:solidFill>
                  <a:schemeClr val="accent2"/>
                </a:solidFill>
                <a:sym typeface="Symbol" pitchFamily="18" charset="2"/>
              </a:rPr>
              <a:t>				variável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pt-BR" altLang="pt-BR" sz="2400" i="0">
                <a:solidFill>
                  <a:schemeClr val="accent2"/>
                </a:solidFill>
              </a:rPr>
              <a:t>		Ex:</a:t>
            </a:r>
            <a:r>
              <a:rPr lang="pt-BR" altLang="pt-BR" sz="2400">
                <a:solidFill>
                  <a:schemeClr val="accent2"/>
                </a:solidFill>
              </a:rPr>
              <a:t> </a:t>
            </a:r>
            <a:r>
              <a:rPr lang="pt-BR" altLang="pt-BR" sz="2400">
                <a:solidFill>
                  <a:srgbClr val="CC0066"/>
                </a:solidFill>
              </a:rPr>
              <a:t>temperatura</a:t>
            </a:r>
            <a:r>
              <a:rPr lang="pt-BR" altLang="pt-BR" sz="2400" i="0">
                <a:solidFill>
                  <a:schemeClr val="accent2"/>
                </a:solidFill>
              </a:rPr>
              <a:t> é </a:t>
            </a:r>
            <a:r>
              <a:rPr lang="pt-BR" altLang="pt-BR" sz="2400">
                <a:solidFill>
                  <a:srgbClr val="008000"/>
                </a:solidFill>
              </a:rPr>
              <a:t>alta</a:t>
            </a:r>
            <a:r>
              <a:rPr lang="pt-BR" altLang="pt-BR" sz="2400" i="0">
                <a:solidFill>
                  <a:schemeClr val="accent2"/>
                </a:solidFill>
              </a:rPr>
              <a:t> </a:t>
            </a:r>
            <a:r>
              <a:rPr lang="pt-BR" altLang="pt-BR" sz="2400">
                <a:solidFill>
                  <a:srgbClr val="FF6600"/>
                </a:solidFill>
              </a:rPr>
              <a:t>ou</a:t>
            </a:r>
            <a:r>
              <a:rPr lang="pt-BR" altLang="pt-BR" sz="2400" i="0">
                <a:solidFill>
                  <a:schemeClr val="accent2"/>
                </a:solidFill>
              </a:rPr>
              <a:t> </a:t>
            </a:r>
            <a:r>
              <a:rPr lang="pt-BR" altLang="pt-BR" sz="2400">
                <a:solidFill>
                  <a:srgbClr val="008000"/>
                </a:solidFill>
              </a:rPr>
              <a:t>baixa</a:t>
            </a:r>
            <a:endParaRPr lang="pt-BR" altLang="pt-BR" sz="2400" i="0">
              <a:solidFill>
                <a:schemeClr val="accent2"/>
              </a:solidFill>
            </a:endParaRPr>
          </a:p>
          <a:p>
            <a:pPr lvl="1" algn="just">
              <a:lnSpc>
                <a:spcPct val="160000"/>
              </a:lnSpc>
              <a:buFontTx/>
              <a:buNone/>
            </a:pPr>
            <a:r>
              <a:rPr lang="pt-BR" altLang="pt-BR" sz="2400" i="0">
                <a:solidFill>
                  <a:schemeClr val="accent2"/>
                </a:solidFill>
                <a:sym typeface="Symbol" pitchFamily="18" charset="2"/>
              </a:rPr>
              <a:t>		 	em sentenças do tipo </a:t>
            </a:r>
            <a:r>
              <a:rPr lang="pt-BR" altLang="pt-BR" sz="2400">
                <a:solidFill>
                  <a:srgbClr val="FF6600"/>
                </a:solidFill>
                <a:sym typeface="Symbol" pitchFamily="18" charset="2"/>
              </a:rPr>
              <a:t>se .... então</a:t>
            </a:r>
            <a:r>
              <a:rPr lang="pt-BR" altLang="pt-BR" sz="2400" i="0">
                <a:solidFill>
                  <a:schemeClr val="accent2"/>
                </a:solidFill>
                <a:sym typeface="Symbol" pitchFamily="18" charset="2"/>
              </a:rPr>
              <a:t>, pode 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pt-BR" altLang="pt-BR" sz="2400" i="0">
                <a:solidFill>
                  <a:schemeClr val="accent2"/>
                </a:solidFill>
                <a:sym typeface="Symbol" pitchFamily="18" charset="2"/>
              </a:rPr>
              <a:t>				ser usado com variáveis diferentes</a:t>
            </a:r>
            <a:endParaRPr lang="pt-BR" altLang="pt-BR" sz="2400" i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pt-BR" altLang="pt-BR" b="0" i="0"/>
              <a:t>		</a:t>
            </a:r>
            <a:r>
              <a:rPr lang="pt-BR" altLang="pt-BR" sz="2400" i="0"/>
              <a:t>Ex: se a </a:t>
            </a:r>
            <a:r>
              <a:rPr lang="pt-BR" altLang="pt-BR" sz="2400">
                <a:solidFill>
                  <a:srgbClr val="CC0066"/>
                </a:solidFill>
              </a:rPr>
              <a:t>pressão</a:t>
            </a:r>
            <a:r>
              <a:rPr lang="pt-BR" altLang="pt-BR" sz="2400" i="0">
                <a:solidFill>
                  <a:srgbClr val="990099"/>
                </a:solidFill>
              </a:rPr>
              <a:t> </a:t>
            </a:r>
            <a:r>
              <a:rPr lang="pt-BR" altLang="pt-BR" sz="2400" i="0"/>
              <a:t>é </a:t>
            </a:r>
            <a:r>
              <a:rPr lang="pt-BR" altLang="pt-BR" sz="2400">
                <a:solidFill>
                  <a:srgbClr val="008000"/>
                </a:solidFill>
              </a:rPr>
              <a:t>alta</a:t>
            </a:r>
            <a:r>
              <a:rPr lang="pt-BR" altLang="pt-BR" sz="2400" i="0"/>
              <a:t> </a:t>
            </a:r>
            <a:r>
              <a:rPr lang="pt-BR" altLang="pt-BR" sz="2400">
                <a:solidFill>
                  <a:srgbClr val="FF6600"/>
                </a:solidFill>
              </a:rPr>
              <a:t>ou</a:t>
            </a:r>
            <a:r>
              <a:rPr lang="pt-BR" altLang="pt-BR" sz="2400" i="0"/>
              <a:t> a </a:t>
            </a:r>
            <a:r>
              <a:rPr lang="pt-BR" altLang="pt-BR" sz="2400">
                <a:solidFill>
                  <a:srgbClr val="CC0066"/>
                </a:solidFill>
              </a:rPr>
              <a:t>temperatura</a:t>
            </a:r>
            <a:r>
              <a:rPr lang="pt-BR" altLang="pt-BR" sz="2400" i="0"/>
              <a:t> é 	</a:t>
            </a:r>
            <a:r>
              <a:rPr lang="pt-BR" altLang="pt-BR" sz="2400">
                <a:solidFill>
                  <a:srgbClr val="008000"/>
                </a:solidFill>
              </a:rPr>
              <a:t>baixa</a:t>
            </a:r>
            <a:endParaRPr lang="pt-BR" altLang="pt-BR" sz="2800" i="0"/>
          </a:p>
          <a:p>
            <a:pPr>
              <a:lnSpc>
                <a:spcPct val="90000"/>
              </a:lnSpc>
              <a:buFontTx/>
              <a:buNone/>
            </a:pPr>
            <a:endParaRPr lang="pt-BR" altLang="pt-BR" b="0" i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Proposições Fuzzy</a:t>
            </a: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609600" y="16764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  <a:buFontTx/>
              <a:buNone/>
            </a:pPr>
            <a:endParaRPr lang="pt-BR" altLang="pt-BR" sz="2800" i="0"/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0" y="1981200"/>
            <a:ext cx="9144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285750">
              <a:tabLst>
                <a:tab pos="1238250" algn="l"/>
                <a:tab pos="1524000" algn="l"/>
              </a:tabLst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defTabSz="285750">
              <a:buChar char="–"/>
              <a:tabLst>
                <a:tab pos="1238250" algn="l"/>
                <a:tab pos="15240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85750">
              <a:tabLst>
                <a:tab pos="1238250" algn="l"/>
                <a:tab pos="1524000" algn="l"/>
              </a:tabLst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 defTabSz="285750">
              <a:buChar char="–"/>
              <a:tabLst>
                <a:tab pos="1238250" algn="l"/>
                <a:tab pos="1524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85750"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pt-BR" altLang="pt-BR" sz="2800" i="0"/>
              <a:t>Negação:</a:t>
            </a:r>
          </a:p>
          <a:p>
            <a:pPr algn="just">
              <a:lnSpc>
                <a:spcPct val="120000"/>
              </a:lnSpc>
            </a:pPr>
            <a:endParaRPr lang="pt-BR" altLang="pt-BR" sz="2800" i="0"/>
          </a:p>
          <a:p>
            <a:pPr algn="just">
              <a:lnSpc>
                <a:spcPct val="120000"/>
              </a:lnSpc>
            </a:pPr>
            <a:endParaRPr lang="pt-BR" altLang="pt-BR" sz="2800" i="0"/>
          </a:p>
          <a:p>
            <a:pPr lvl="1" algn="just">
              <a:lnSpc>
                <a:spcPct val="120000"/>
              </a:lnSpc>
              <a:buFontTx/>
              <a:buChar char="•"/>
            </a:pPr>
            <a:r>
              <a:rPr lang="pt-BR" altLang="pt-BR" sz="2400" i="0">
                <a:solidFill>
                  <a:schemeClr val="accent2"/>
                </a:solidFill>
              </a:rPr>
              <a:t>Exemplo: </a:t>
            </a:r>
            <a:r>
              <a:rPr lang="pt-BR" altLang="pt-BR" sz="2400">
                <a:solidFill>
                  <a:srgbClr val="CC0066"/>
                </a:solidFill>
              </a:rPr>
              <a:t>pressão</a:t>
            </a:r>
            <a:r>
              <a:rPr lang="pt-BR" altLang="pt-BR" sz="2400" i="0">
                <a:solidFill>
                  <a:schemeClr val="accent2"/>
                </a:solidFill>
              </a:rPr>
              <a:t> é </a:t>
            </a:r>
            <a:r>
              <a:rPr lang="pt-BR" altLang="pt-BR" sz="2400">
                <a:solidFill>
                  <a:srgbClr val="008000"/>
                </a:solidFill>
              </a:rPr>
              <a:t>não alta</a:t>
            </a:r>
            <a:endParaRPr lang="pt-BR" altLang="pt-BR" sz="2400" i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pt-BR" altLang="pt-BR" b="0" i="0"/>
          </a:p>
        </p:txBody>
      </p:sp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1155700" y="2733675"/>
          <a:ext cx="71104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Equação" r:id="rId3" imgW="2806700" imgH="215900" progId="Equation.3">
                  <p:embed/>
                </p:oleObj>
              </mc:Choice>
              <mc:Fallback>
                <p:oleObj name="Equação" r:id="rId3" imgW="28067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2733675"/>
                        <a:ext cx="711041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Proposições Fuzzy</a:t>
            </a:r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609600" y="16764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  <a:buFontTx/>
              <a:buNone/>
            </a:pPr>
            <a:endParaRPr lang="pt-BR" altLang="pt-BR" sz="2800" i="0"/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1981200"/>
            <a:ext cx="9144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285750">
              <a:tabLst>
                <a:tab pos="1238250" algn="l"/>
                <a:tab pos="1524000" algn="l"/>
              </a:tabLst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defTabSz="285750">
              <a:buChar char="–"/>
              <a:tabLst>
                <a:tab pos="1238250" algn="l"/>
                <a:tab pos="15240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85750">
              <a:tabLst>
                <a:tab pos="1238250" algn="l"/>
                <a:tab pos="1524000" algn="l"/>
              </a:tabLst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 defTabSz="285750">
              <a:buChar char="–"/>
              <a:tabLst>
                <a:tab pos="1238250" algn="l"/>
                <a:tab pos="1524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85750"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pt-BR" altLang="pt-BR" sz="2800" i="0"/>
              <a:t>Considerem-se:</a:t>
            </a:r>
          </a:p>
          <a:p>
            <a:pPr lvl="1" algn="just">
              <a:lnSpc>
                <a:spcPct val="120000"/>
              </a:lnSpc>
              <a:buFontTx/>
              <a:buChar char="•"/>
            </a:pPr>
            <a:r>
              <a:rPr lang="pt-BR" altLang="pt-BR" sz="2400">
                <a:solidFill>
                  <a:srgbClr val="FF6600"/>
                </a:solidFill>
              </a:rPr>
              <a:t>variáveis linguísticas</a:t>
            </a:r>
            <a:r>
              <a:rPr lang="pt-BR" altLang="pt-BR" sz="2400" i="0"/>
              <a:t> </a:t>
            </a:r>
            <a:r>
              <a:rPr lang="pt-BR" altLang="pt-BR" sz="2400" i="0">
                <a:solidFill>
                  <a:schemeClr val="accent2"/>
                </a:solidFill>
              </a:rPr>
              <a:t>de nomes</a:t>
            </a:r>
            <a:r>
              <a:rPr lang="pt-BR" altLang="pt-BR" sz="2400" i="0"/>
              <a:t> </a:t>
            </a:r>
            <a:r>
              <a:rPr lang="pt-BR" altLang="pt-BR">
                <a:latin typeface="Times New Roman" pitchFamily="18" charset="0"/>
              </a:rPr>
              <a:t>x</a:t>
            </a:r>
            <a:r>
              <a:rPr lang="pt-BR" altLang="pt-BR" sz="2400" i="0"/>
              <a:t> e </a:t>
            </a:r>
            <a:r>
              <a:rPr lang="pt-BR" altLang="pt-BR">
                <a:latin typeface="Times New Roman" pitchFamily="18" charset="0"/>
              </a:rPr>
              <a:t>y</a:t>
            </a:r>
            <a:r>
              <a:rPr lang="pt-BR" altLang="pt-BR" i="0">
                <a:solidFill>
                  <a:schemeClr val="accent2"/>
                </a:solidFill>
              </a:rPr>
              <a:t> </a:t>
            </a:r>
            <a:r>
              <a:rPr lang="pt-BR" altLang="pt-BR" sz="2400" i="0">
                <a:solidFill>
                  <a:schemeClr val="accent2"/>
                </a:solidFill>
              </a:rPr>
              <a:t>definidas em universos </a:t>
            </a:r>
            <a:r>
              <a:rPr lang="pt-BR" altLang="pt-BR">
                <a:latin typeface="Times New Roman" pitchFamily="18" charset="0"/>
              </a:rPr>
              <a:t>X</a:t>
            </a:r>
            <a:r>
              <a:rPr lang="pt-BR" altLang="pt-BR" sz="2400" i="0">
                <a:solidFill>
                  <a:schemeClr val="accent2"/>
                </a:solidFill>
              </a:rPr>
              <a:t> e </a:t>
            </a:r>
            <a:r>
              <a:rPr lang="pt-BR" altLang="pt-BR">
                <a:latin typeface="Times New Roman" pitchFamily="18" charset="0"/>
              </a:rPr>
              <a:t>Y</a:t>
            </a:r>
          </a:p>
          <a:p>
            <a:pPr lvl="1">
              <a:lnSpc>
                <a:spcPct val="120000"/>
              </a:lnSpc>
              <a:buFontTx/>
              <a:buChar char="•"/>
            </a:pPr>
            <a:r>
              <a:rPr lang="pt-BR" altLang="pt-BR" sz="2400">
                <a:solidFill>
                  <a:srgbClr val="FF6600"/>
                </a:solidFill>
              </a:rPr>
              <a:t>conjuntos fuzzy</a:t>
            </a:r>
            <a:r>
              <a:rPr lang="pt-BR" altLang="pt-BR" sz="2400" i="0"/>
              <a:t> </a:t>
            </a:r>
            <a:r>
              <a:rPr lang="pt-BR" altLang="pt-BR">
                <a:latin typeface="Times New Roman" pitchFamily="18" charset="0"/>
              </a:rPr>
              <a:t>A</a:t>
            </a:r>
            <a:r>
              <a:rPr lang="pt-BR" altLang="pt-BR" sz="2400" i="0"/>
              <a:t> e </a:t>
            </a:r>
            <a:r>
              <a:rPr lang="pt-BR" altLang="pt-BR">
                <a:latin typeface="Times New Roman" pitchFamily="18" charset="0"/>
              </a:rPr>
              <a:t>B</a:t>
            </a:r>
            <a:r>
              <a:rPr lang="pt-BR" altLang="pt-BR" i="0">
                <a:solidFill>
                  <a:schemeClr val="accent2"/>
                </a:solidFill>
              </a:rPr>
              <a:t> </a:t>
            </a:r>
            <a:r>
              <a:rPr lang="pt-BR" altLang="pt-BR" sz="2400" i="0">
                <a:solidFill>
                  <a:schemeClr val="accent2"/>
                </a:solidFill>
              </a:rPr>
              <a:t>definidas em </a:t>
            </a:r>
            <a:r>
              <a:rPr lang="pt-BR" altLang="pt-BR">
                <a:latin typeface="Times New Roman" pitchFamily="18" charset="0"/>
              </a:rPr>
              <a:t>X</a:t>
            </a:r>
            <a:r>
              <a:rPr lang="pt-BR" altLang="pt-BR" sz="2400" i="0">
                <a:solidFill>
                  <a:schemeClr val="accent2"/>
                </a:solidFill>
              </a:rPr>
              <a:t> e </a:t>
            </a:r>
            <a:r>
              <a:rPr lang="pt-BR" altLang="pt-BR">
                <a:latin typeface="Times New Roman" pitchFamily="18" charset="0"/>
              </a:rPr>
              <a:t>Y</a:t>
            </a:r>
          </a:p>
          <a:p>
            <a:pPr lvl="1">
              <a:lnSpc>
                <a:spcPct val="250000"/>
              </a:lnSpc>
              <a:buFontTx/>
              <a:buChar char="•"/>
            </a:pPr>
            <a:r>
              <a:rPr lang="pt-BR" altLang="pt-BR" sz="2400">
                <a:solidFill>
                  <a:srgbClr val="FF6600"/>
                </a:solidFill>
              </a:rPr>
              <a:t>proposições fuzzy 	</a:t>
            </a:r>
            <a:endParaRPr lang="pt-BR" altLang="pt-BR" sz="2400" i="0"/>
          </a:p>
          <a:p>
            <a:pPr>
              <a:lnSpc>
                <a:spcPct val="90000"/>
              </a:lnSpc>
              <a:buFontTx/>
              <a:buNone/>
            </a:pPr>
            <a:endParaRPr lang="pt-BR" altLang="pt-BR" b="0" i="0"/>
          </a:p>
        </p:txBody>
      </p:sp>
      <p:graphicFrame>
        <p:nvGraphicFramePr>
          <p:cNvPr id="96261" name="Object 6"/>
          <p:cNvGraphicFramePr>
            <a:graphicFrameLocks noChangeAspect="1"/>
          </p:cNvGraphicFramePr>
          <p:nvPr/>
        </p:nvGraphicFramePr>
        <p:xfrm>
          <a:off x="3733800" y="4419600"/>
          <a:ext cx="1235075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Equação" r:id="rId3" imgW="495085" imgH="469696" progId="Equation.3">
                  <p:embed/>
                </p:oleObj>
              </mc:Choice>
              <mc:Fallback>
                <p:oleObj name="Equação" r:id="rId3" imgW="495085" imgH="46969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419600"/>
                        <a:ext cx="1235075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Proposições Fuzzy</a:t>
            </a:r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609600" y="16764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  <a:buFontTx/>
              <a:buNone/>
            </a:pPr>
            <a:endParaRPr lang="pt-BR" altLang="pt-BR" sz="2800" i="0"/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1295400" y="1828800"/>
            <a:ext cx="6934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285750">
              <a:tabLst>
                <a:tab pos="1238250" algn="l"/>
                <a:tab pos="1524000" algn="l"/>
              </a:tabLst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defTabSz="285750">
              <a:buChar char="–"/>
              <a:tabLst>
                <a:tab pos="1238250" algn="l"/>
                <a:tab pos="15240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85750">
              <a:tabLst>
                <a:tab pos="1238250" algn="l"/>
                <a:tab pos="1524000" algn="l"/>
              </a:tabLst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 defTabSz="285750">
              <a:buChar char="–"/>
              <a:tabLst>
                <a:tab pos="1238250" algn="l"/>
                <a:tab pos="1524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85750"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just">
              <a:lnSpc>
                <a:spcPct val="120000"/>
              </a:lnSpc>
              <a:buFontTx/>
              <a:buNone/>
            </a:pPr>
            <a:r>
              <a:rPr lang="pt-BR" altLang="pt-BR" sz="2400" i="0"/>
              <a:t>Conexão das proposições por meio de </a:t>
            </a:r>
            <a:r>
              <a:rPr lang="pt-BR" altLang="pt-BR" sz="2400">
                <a:solidFill>
                  <a:srgbClr val="FF6600"/>
                </a:solidFill>
              </a:rPr>
              <a:t>ou</a:t>
            </a:r>
            <a:endParaRPr lang="pt-BR" altLang="pt-BR" sz="2800" i="0"/>
          </a:p>
          <a:p>
            <a:pPr>
              <a:lnSpc>
                <a:spcPct val="90000"/>
              </a:lnSpc>
              <a:buFontTx/>
              <a:buNone/>
            </a:pPr>
            <a:endParaRPr lang="pt-BR" altLang="pt-BR" b="0" i="0"/>
          </a:p>
        </p:txBody>
      </p:sp>
      <p:graphicFrame>
        <p:nvGraphicFramePr>
          <p:cNvPr id="97285" name="Object 1024"/>
          <p:cNvGraphicFramePr>
            <a:graphicFrameLocks noChangeAspect="1"/>
          </p:cNvGraphicFramePr>
          <p:nvPr/>
        </p:nvGraphicFramePr>
        <p:xfrm>
          <a:off x="2743200" y="3149600"/>
          <a:ext cx="31353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name="Equação" r:id="rId3" imgW="1244600" imgH="203200" progId="Equation.3">
                  <p:embed/>
                </p:oleObj>
              </mc:Choice>
              <mc:Fallback>
                <p:oleObj name="Equação" r:id="rId3" imgW="1244600" imgH="2032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149600"/>
                        <a:ext cx="31353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583" name="AutoShape 7"/>
          <p:cNvSpPr>
            <a:spLocks noChangeArrowheads="1"/>
          </p:cNvSpPr>
          <p:nvPr/>
        </p:nvSpPr>
        <p:spPr bwMode="auto">
          <a:xfrm>
            <a:off x="4191000" y="2590800"/>
            <a:ext cx="228600" cy="533400"/>
          </a:xfrm>
          <a:prstGeom prst="downArrow">
            <a:avLst>
              <a:gd name="adj1" fmla="val 50000"/>
              <a:gd name="adj2" fmla="val 58333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287" name="Rectangle 11"/>
          <p:cNvSpPr>
            <a:spLocks noChangeArrowheads="1"/>
          </p:cNvSpPr>
          <p:nvPr/>
        </p:nvSpPr>
        <p:spPr bwMode="auto">
          <a:xfrm>
            <a:off x="4419600" y="3886200"/>
            <a:ext cx="1828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285750">
              <a:tabLst>
                <a:tab pos="1238250" algn="l"/>
                <a:tab pos="1524000" algn="l"/>
              </a:tabLst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defTabSz="285750">
              <a:buChar char="–"/>
              <a:tabLst>
                <a:tab pos="1238250" algn="l"/>
                <a:tab pos="15240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85750">
              <a:tabLst>
                <a:tab pos="1238250" algn="l"/>
                <a:tab pos="1524000" algn="l"/>
              </a:tabLst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 defTabSz="285750">
              <a:buChar char="–"/>
              <a:tabLst>
                <a:tab pos="1238250" algn="l"/>
                <a:tab pos="1524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85750"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just">
              <a:lnSpc>
                <a:spcPct val="120000"/>
              </a:lnSpc>
              <a:buFontTx/>
              <a:buNone/>
            </a:pPr>
            <a:r>
              <a:rPr lang="pt-BR" altLang="pt-BR" sz="2000" i="0"/>
              <a:t>relação fuzzy</a:t>
            </a:r>
            <a:endParaRPr lang="pt-BR" altLang="pt-BR" sz="2800" i="0"/>
          </a:p>
          <a:p>
            <a:pPr>
              <a:lnSpc>
                <a:spcPct val="90000"/>
              </a:lnSpc>
              <a:buFontTx/>
              <a:buNone/>
            </a:pPr>
            <a:endParaRPr lang="pt-BR" altLang="pt-BR" b="0" i="0"/>
          </a:p>
        </p:txBody>
      </p:sp>
      <p:sp>
        <p:nvSpPr>
          <p:cNvPr id="536588" name="AutoShape 12"/>
          <p:cNvSpPr>
            <a:spLocks noChangeArrowheads="1"/>
          </p:cNvSpPr>
          <p:nvPr/>
        </p:nvSpPr>
        <p:spPr bwMode="auto">
          <a:xfrm>
            <a:off x="4191000" y="3886200"/>
            <a:ext cx="304800" cy="990600"/>
          </a:xfrm>
          <a:prstGeom prst="downArrow">
            <a:avLst>
              <a:gd name="adj1" fmla="val 50000"/>
              <a:gd name="adj2" fmla="val 81250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7289" name="Object 1025"/>
          <p:cNvGraphicFramePr>
            <a:graphicFrameLocks noChangeAspect="1"/>
          </p:cNvGraphicFramePr>
          <p:nvPr/>
        </p:nvGraphicFramePr>
        <p:xfrm>
          <a:off x="6172200" y="3890963"/>
          <a:ext cx="989013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name="Equação" r:id="rId5" imgW="393529" imgH="241195" progId="Equation.3">
                  <p:embed/>
                </p:oleObj>
              </mc:Choice>
              <mc:Fallback>
                <p:oleObj name="Equação" r:id="rId5" imgW="393529" imgH="241195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890963"/>
                        <a:ext cx="989013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0" name="Object 1026"/>
          <p:cNvGraphicFramePr>
            <a:graphicFrameLocks noChangeAspect="1"/>
          </p:cNvGraphicFramePr>
          <p:nvPr/>
        </p:nvGraphicFramePr>
        <p:xfrm>
          <a:off x="2362200" y="4991100"/>
          <a:ext cx="42100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Equação" r:id="rId7" imgW="1663700" imgH="215900" progId="Equation.3">
                  <p:embed/>
                </p:oleObj>
              </mc:Choice>
              <mc:Fallback>
                <p:oleObj name="Equação" r:id="rId7" imgW="1663700" imgH="2159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991100"/>
                        <a:ext cx="4210050" cy="542925"/>
                      </a:xfrm>
                      <a:prstGeom prst="rect">
                        <a:avLst/>
                      </a:prstGeom>
                      <a:solidFill>
                        <a:srgbClr val="FFFFBD"/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6592" name="AutoShape 16"/>
          <p:cNvSpPr>
            <a:spLocks noChangeArrowheads="1"/>
          </p:cNvSpPr>
          <p:nvPr/>
        </p:nvSpPr>
        <p:spPr bwMode="auto">
          <a:xfrm>
            <a:off x="5257800" y="5524500"/>
            <a:ext cx="152400" cy="533400"/>
          </a:xfrm>
          <a:prstGeom prst="downArrow">
            <a:avLst>
              <a:gd name="adj1" fmla="val 50000"/>
              <a:gd name="adj2" fmla="val 87500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292" name="Rectangle 17"/>
          <p:cNvSpPr>
            <a:spLocks noChangeArrowheads="1"/>
          </p:cNvSpPr>
          <p:nvPr/>
        </p:nvSpPr>
        <p:spPr bwMode="auto">
          <a:xfrm>
            <a:off x="3505200" y="6191250"/>
            <a:ext cx="411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285750">
              <a:tabLst>
                <a:tab pos="1238250" algn="l"/>
                <a:tab pos="1524000" algn="l"/>
              </a:tabLst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defTabSz="285750">
              <a:buChar char="–"/>
              <a:tabLst>
                <a:tab pos="1238250" algn="l"/>
                <a:tab pos="15240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85750">
              <a:tabLst>
                <a:tab pos="1238250" algn="l"/>
                <a:tab pos="1524000" algn="l"/>
              </a:tabLst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 defTabSz="285750">
              <a:buChar char="–"/>
              <a:tabLst>
                <a:tab pos="1238250" algn="l"/>
                <a:tab pos="1524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85750"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pt-BR" altLang="pt-BR" sz="2000" i="0">
                <a:solidFill>
                  <a:srgbClr val="FF6600"/>
                </a:solidFill>
              </a:rPr>
              <a:t>co-norma-t </a:t>
            </a:r>
            <a:r>
              <a:rPr lang="pt-BR" altLang="pt-BR" sz="2000" i="0"/>
              <a:t>(geralmente</a:t>
            </a:r>
            <a:r>
              <a:rPr lang="pt-BR" altLang="pt-BR" sz="2000" i="0">
                <a:solidFill>
                  <a:srgbClr val="FF6600"/>
                </a:solidFill>
              </a:rPr>
              <a:t> </a:t>
            </a:r>
            <a:r>
              <a:rPr lang="pt-BR" altLang="pt-BR" sz="2000" i="0"/>
              <a:t>o</a:t>
            </a:r>
            <a:r>
              <a:rPr lang="pt-BR" altLang="pt-BR" sz="2000" i="0">
                <a:solidFill>
                  <a:srgbClr val="FF6600"/>
                </a:solidFill>
              </a:rPr>
              <a:t> </a:t>
            </a:r>
            <a:r>
              <a:rPr lang="pt-BR" altLang="pt-BR" sz="2000">
                <a:solidFill>
                  <a:srgbClr val="CC0066"/>
                </a:solidFill>
              </a:rPr>
              <a:t>max</a:t>
            </a:r>
            <a:r>
              <a:rPr lang="pt-BR" altLang="pt-BR" sz="2000" i="0"/>
              <a:t>)</a:t>
            </a:r>
            <a:endParaRPr lang="pt-BR" altLang="pt-BR" sz="2800" i="0"/>
          </a:p>
          <a:p>
            <a:pPr>
              <a:lnSpc>
                <a:spcPct val="90000"/>
              </a:lnSpc>
              <a:buFontTx/>
              <a:buNone/>
            </a:pPr>
            <a:endParaRPr lang="pt-BR" altLang="pt-BR" b="0" i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Proposições Fuzzy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609600" y="16764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  <a:buFontTx/>
              <a:buNone/>
            </a:pPr>
            <a:endParaRPr lang="pt-BR" altLang="pt-BR" sz="2800" i="0"/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1143000" y="1905000"/>
            <a:ext cx="6629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285750">
              <a:tabLst>
                <a:tab pos="1238250" algn="l"/>
                <a:tab pos="1524000" algn="l"/>
              </a:tabLst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defTabSz="285750">
              <a:buChar char="–"/>
              <a:tabLst>
                <a:tab pos="1238250" algn="l"/>
                <a:tab pos="15240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85750">
              <a:tabLst>
                <a:tab pos="1238250" algn="l"/>
                <a:tab pos="1524000" algn="l"/>
              </a:tabLst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 defTabSz="285750">
              <a:buChar char="–"/>
              <a:tabLst>
                <a:tab pos="1238250" algn="l"/>
                <a:tab pos="1524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85750"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ctr">
              <a:lnSpc>
                <a:spcPct val="120000"/>
              </a:lnSpc>
              <a:buFontTx/>
              <a:buNone/>
            </a:pPr>
            <a:r>
              <a:rPr lang="pt-BR" altLang="pt-BR" sz="2400" i="0"/>
              <a:t>Conexão das proposições por meio de </a:t>
            </a:r>
            <a:r>
              <a:rPr lang="pt-BR" altLang="pt-BR" sz="2400">
                <a:solidFill>
                  <a:srgbClr val="FF6600"/>
                </a:solidFill>
              </a:rPr>
              <a:t>e</a:t>
            </a:r>
            <a:endParaRPr lang="pt-BR" altLang="pt-BR" sz="2400" i="0"/>
          </a:p>
          <a:p>
            <a:pPr algn="ctr">
              <a:lnSpc>
                <a:spcPct val="90000"/>
              </a:lnSpc>
              <a:buFontTx/>
              <a:buNone/>
            </a:pPr>
            <a:endParaRPr lang="pt-BR" altLang="pt-BR" b="0" i="0"/>
          </a:p>
        </p:txBody>
      </p:sp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2854325" y="3149600"/>
          <a:ext cx="29114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Equação" r:id="rId3" imgW="1155700" imgH="203200" progId="Equation.3">
                  <p:embed/>
                </p:oleObj>
              </mc:Choice>
              <mc:Fallback>
                <p:oleObj name="Equação" r:id="rId3" imgW="11557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325" y="3149600"/>
                        <a:ext cx="29114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06" name="AutoShape 6"/>
          <p:cNvSpPr>
            <a:spLocks noChangeArrowheads="1"/>
          </p:cNvSpPr>
          <p:nvPr/>
        </p:nvSpPr>
        <p:spPr bwMode="auto">
          <a:xfrm>
            <a:off x="4191000" y="2590800"/>
            <a:ext cx="228600" cy="533400"/>
          </a:xfrm>
          <a:prstGeom prst="downArrow">
            <a:avLst>
              <a:gd name="adj1" fmla="val 50000"/>
              <a:gd name="adj2" fmla="val 58333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311" name="Rectangle 7"/>
          <p:cNvSpPr>
            <a:spLocks noChangeArrowheads="1"/>
          </p:cNvSpPr>
          <p:nvPr/>
        </p:nvSpPr>
        <p:spPr bwMode="auto">
          <a:xfrm>
            <a:off x="4495800" y="3962400"/>
            <a:ext cx="1828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285750">
              <a:tabLst>
                <a:tab pos="1238250" algn="l"/>
                <a:tab pos="1524000" algn="l"/>
              </a:tabLst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defTabSz="285750">
              <a:buChar char="–"/>
              <a:tabLst>
                <a:tab pos="1238250" algn="l"/>
                <a:tab pos="15240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85750">
              <a:tabLst>
                <a:tab pos="1238250" algn="l"/>
                <a:tab pos="1524000" algn="l"/>
              </a:tabLst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 defTabSz="285750">
              <a:buChar char="–"/>
              <a:tabLst>
                <a:tab pos="1238250" algn="l"/>
                <a:tab pos="1524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85750"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just">
              <a:lnSpc>
                <a:spcPct val="120000"/>
              </a:lnSpc>
              <a:buFontTx/>
              <a:buNone/>
            </a:pPr>
            <a:r>
              <a:rPr lang="pt-BR" altLang="pt-BR" sz="2000" i="0"/>
              <a:t>relação fuzzy</a:t>
            </a:r>
            <a:endParaRPr lang="pt-BR" altLang="pt-BR" sz="2800" i="0"/>
          </a:p>
          <a:p>
            <a:pPr>
              <a:lnSpc>
                <a:spcPct val="90000"/>
              </a:lnSpc>
              <a:buFontTx/>
              <a:buNone/>
            </a:pPr>
            <a:endParaRPr lang="pt-BR" altLang="pt-BR" b="0" i="0"/>
          </a:p>
        </p:txBody>
      </p:sp>
      <p:sp>
        <p:nvSpPr>
          <p:cNvPr id="537608" name="AutoShape 8"/>
          <p:cNvSpPr>
            <a:spLocks noChangeArrowheads="1"/>
          </p:cNvSpPr>
          <p:nvPr/>
        </p:nvSpPr>
        <p:spPr bwMode="auto">
          <a:xfrm>
            <a:off x="4191000" y="3886200"/>
            <a:ext cx="304800" cy="990600"/>
          </a:xfrm>
          <a:prstGeom prst="downArrow">
            <a:avLst>
              <a:gd name="adj1" fmla="val 50000"/>
              <a:gd name="adj2" fmla="val 81250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8313" name="Object 9"/>
          <p:cNvGraphicFramePr>
            <a:graphicFrameLocks noChangeAspect="1"/>
          </p:cNvGraphicFramePr>
          <p:nvPr/>
        </p:nvGraphicFramePr>
        <p:xfrm>
          <a:off x="6248400" y="3967163"/>
          <a:ext cx="862013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Equação" r:id="rId5" imgW="342751" imgH="241195" progId="Equation.3">
                  <p:embed/>
                </p:oleObj>
              </mc:Choice>
              <mc:Fallback>
                <p:oleObj name="Equação" r:id="rId5" imgW="342751" imgH="24119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967163"/>
                        <a:ext cx="862013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7611" name="AutoShape 11"/>
          <p:cNvSpPr>
            <a:spLocks noChangeArrowheads="1"/>
          </p:cNvSpPr>
          <p:nvPr/>
        </p:nvSpPr>
        <p:spPr bwMode="auto">
          <a:xfrm>
            <a:off x="5257800" y="5524500"/>
            <a:ext cx="152400" cy="533400"/>
          </a:xfrm>
          <a:prstGeom prst="downArrow">
            <a:avLst>
              <a:gd name="adj1" fmla="val 50000"/>
              <a:gd name="adj2" fmla="val 87500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315" name="Rectangle 12"/>
          <p:cNvSpPr>
            <a:spLocks noChangeArrowheads="1"/>
          </p:cNvSpPr>
          <p:nvPr/>
        </p:nvSpPr>
        <p:spPr bwMode="auto">
          <a:xfrm>
            <a:off x="2895600" y="6191250"/>
            <a:ext cx="5486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285750">
              <a:tabLst>
                <a:tab pos="1238250" algn="l"/>
                <a:tab pos="1524000" algn="l"/>
              </a:tabLst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defTabSz="285750">
              <a:buChar char="–"/>
              <a:tabLst>
                <a:tab pos="1238250" algn="l"/>
                <a:tab pos="15240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85750">
              <a:tabLst>
                <a:tab pos="1238250" algn="l"/>
                <a:tab pos="1524000" algn="l"/>
              </a:tabLst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 defTabSz="285750">
              <a:buChar char="–"/>
              <a:tabLst>
                <a:tab pos="1238250" algn="l"/>
                <a:tab pos="1524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85750"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pt-BR" altLang="pt-BR" sz="2000" i="0">
                <a:solidFill>
                  <a:srgbClr val="FF6600"/>
                </a:solidFill>
              </a:rPr>
              <a:t>norma-t </a:t>
            </a:r>
            <a:r>
              <a:rPr lang="pt-BR" altLang="pt-BR" sz="2000" i="0"/>
              <a:t>(geralmente</a:t>
            </a:r>
            <a:r>
              <a:rPr lang="pt-BR" altLang="pt-BR" sz="2000" i="0">
                <a:solidFill>
                  <a:srgbClr val="FF6600"/>
                </a:solidFill>
              </a:rPr>
              <a:t> </a:t>
            </a:r>
            <a:r>
              <a:rPr lang="pt-BR" altLang="pt-BR" sz="2000" i="0"/>
              <a:t>o</a:t>
            </a:r>
            <a:r>
              <a:rPr lang="pt-BR" altLang="pt-BR" sz="2000" i="0">
                <a:solidFill>
                  <a:srgbClr val="FF6600"/>
                </a:solidFill>
              </a:rPr>
              <a:t> </a:t>
            </a:r>
            <a:r>
              <a:rPr lang="pt-BR" altLang="pt-BR" sz="2000">
                <a:solidFill>
                  <a:srgbClr val="CC0066"/>
                </a:solidFill>
              </a:rPr>
              <a:t>min </a:t>
            </a:r>
            <a:r>
              <a:rPr lang="pt-BR" altLang="pt-BR" sz="2000" i="0"/>
              <a:t>ou o </a:t>
            </a:r>
            <a:r>
              <a:rPr lang="pt-BR" altLang="pt-BR" sz="2000">
                <a:solidFill>
                  <a:srgbClr val="CC0066"/>
                </a:solidFill>
              </a:rPr>
              <a:t>produto</a:t>
            </a:r>
            <a:r>
              <a:rPr lang="pt-BR" altLang="pt-BR" sz="2000" i="0"/>
              <a:t>)</a:t>
            </a:r>
            <a:endParaRPr lang="pt-BR" altLang="pt-BR" sz="2800" i="0"/>
          </a:p>
          <a:p>
            <a:pPr>
              <a:lnSpc>
                <a:spcPct val="90000"/>
              </a:lnSpc>
              <a:buFontTx/>
              <a:buNone/>
            </a:pPr>
            <a:endParaRPr lang="pt-BR" altLang="pt-BR" b="0" i="0"/>
          </a:p>
        </p:txBody>
      </p:sp>
      <p:graphicFrame>
        <p:nvGraphicFramePr>
          <p:cNvPr id="98316" name="Object 13"/>
          <p:cNvGraphicFramePr>
            <a:graphicFrameLocks noChangeAspect="1"/>
          </p:cNvGraphicFramePr>
          <p:nvPr/>
        </p:nvGraphicFramePr>
        <p:xfrm>
          <a:off x="2419350" y="4953000"/>
          <a:ext cx="40846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" name="Equação" r:id="rId7" imgW="1612900" imgH="215900" progId="Equation.3">
                  <p:embed/>
                </p:oleObj>
              </mc:Choice>
              <mc:Fallback>
                <p:oleObj name="Equação" r:id="rId7" imgW="1612900" imgH="215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4953000"/>
                        <a:ext cx="4084638" cy="542925"/>
                      </a:xfrm>
                      <a:prstGeom prst="rect">
                        <a:avLst/>
                      </a:prstGeom>
                      <a:solidFill>
                        <a:srgbClr val="FFFFBD"/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Proposições Fuzzy</a:t>
            </a: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609600" y="16764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  <a:buFontTx/>
              <a:buNone/>
            </a:pPr>
            <a:endParaRPr lang="pt-BR" altLang="pt-BR" sz="2800" i="0"/>
          </a:p>
        </p:txBody>
      </p:sp>
      <p:sp>
        <p:nvSpPr>
          <p:cNvPr id="538628" name="Rectangle 4"/>
          <p:cNvSpPr>
            <a:spLocks noChangeArrowheads="1"/>
          </p:cNvSpPr>
          <p:nvPr/>
        </p:nvSpPr>
        <p:spPr bwMode="auto">
          <a:xfrm>
            <a:off x="609600" y="1600200"/>
            <a:ext cx="8534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 defTabSz="285750">
              <a:lnSpc>
                <a:spcPct val="120000"/>
              </a:lnSpc>
              <a:buFontTx/>
              <a:buNone/>
              <a:tabLst>
                <a:tab pos="1238250" algn="l"/>
                <a:tab pos="1524000" algn="l"/>
              </a:tabLst>
              <a:defRPr/>
            </a:pP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Declaração condicional fuzzy</a:t>
            </a:r>
            <a:r>
              <a:rPr lang="pt-BR" sz="2400" i="0"/>
              <a:t> (operação </a:t>
            </a:r>
            <a:r>
              <a:rPr lang="pt-BR" sz="2400">
                <a:solidFill>
                  <a:srgbClr val="FF6600"/>
                </a:solidFill>
              </a:rPr>
              <a:t>se .... então</a:t>
            </a:r>
            <a:r>
              <a:rPr lang="pt-BR" sz="2400" i="0"/>
              <a:t>)</a:t>
            </a:r>
          </a:p>
          <a:p>
            <a:pPr marL="342900" indent="-342900" defTabSz="285750">
              <a:lnSpc>
                <a:spcPct val="120000"/>
              </a:lnSpc>
              <a:buFontTx/>
              <a:buNone/>
              <a:tabLst>
                <a:tab pos="1238250" algn="l"/>
                <a:tab pos="1524000" algn="l"/>
              </a:tabLst>
              <a:defRPr/>
            </a:pPr>
            <a:r>
              <a:rPr lang="pt-BR" sz="2000" i="0"/>
              <a:t>	(descreve a dependência do </a:t>
            </a:r>
            <a:r>
              <a:rPr lang="pt-BR" sz="2000" i="0">
                <a:solidFill>
                  <a:srgbClr val="FF6600"/>
                </a:solidFill>
              </a:rPr>
              <a:t>valor</a:t>
            </a:r>
            <a:r>
              <a:rPr lang="pt-BR" sz="2000" i="0"/>
              <a:t> de uma variável linguística em relação ao </a:t>
            </a:r>
            <a:r>
              <a:rPr lang="pt-BR" sz="2000" i="0">
                <a:solidFill>
                  <a:srgbClr val="FF6600"/>
                </a:solidFill>
              </a:rPr>
              <a:t>valor</a:t>
            </a:r>
            <a:r>
              <a:rPr lang="pt-BR" sz="2000" i="0"/>
              <a:t> de outra)</a:t>
            </a:r>
            <a:r>
              <a:rPr lang="pt-BR" sz="2000">
                <a:solidFill>
                  <a:srgbClr val="FF6600"/>
                </a:solidFill>
              </a:rPr>
              <a:t> </a:t>
            </a:r>
            <a:endParaRPr lang="pt-BR" sz="2000" i="0"/>
          </a:p>
          <a:p>
            <a:pPr marL="342900" indent="-342900" algn="ctr" defTabSz="285750">
              <a:lnSpc>
                <a:spcPct val="90000"/>
              </a:lnSpc>
              <a:buFontTx/>
              <a:buNone/>
              <a:tabLst>
                <a:tab pos="1238250" algn="l"/>
                <a:tab pos="1524000" algn="l"/>
              </a:tabLst>
              <a:defRPr/>
            </a:pPr>
            <a:endParaRPr lang="pt-BR" sz="3200" b="0" i="0"/>
          </a:p>
        </p:txBody>
      </p:sp>
      <p:graphicFrame>
        <p:nvGraphicFramePr>
          <p:cNvPr id="99333" name="Object 5"/>
          <p:cNvGraphicFramePr>
            <a:graphicFrameLocks noChangeAspect="1"/>
          </p:cNvGraphicFramePr>
          <p:nvPr/>
        </p:nvGraphicFramePr>
        <p:xfrm>
          <a:off x="2311400" y="3378200"/>
          <a:ext cx="39989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Equação" r:id="rId3" imgW="1586811" imgH="203112" progId="Equation.3">
                  <p:embed/>
                </p:oleObj>
              </mc:Choice>
              <mc:Fallback>
                <p:oleObj name="Equação" r:id="rId3" imgW="1586811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3378200"/>
                        <a:ext cx="39989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30" name="AutoShape 6"/>
          <p:cNvSpPr>
            <a:spLocks noChangeArrowheads="1"/>
          </p:cNvSpPr>
          <p:nvPr/>
        </p:nvSpPr>
        <p:spPr bwMode="auto">
          <a:xfrm>
            <a:off x="4191000" y="2895600"/>
            <a:ext cx="228600" cy="533400"/>
          </a:xfrm>
          <a:prstGeom prst="downArrow">
            <a:avLst>
              <a:gd name="adj1" fmla="val 50000"/>
              <a:gd name="adj2" fmla="val 58333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335" name="Rectangle 7"/>
          <p:cNvSpPr>
            <a:spLocks noChangeArrowheads="1"/>
          </p:cNvSpPr>
          <p:nvPr/>
        </p:nvSpPr>
        <p:spPr bwMode="auto">
          <a:xfrm>
            <a:off x="4495800" y="3962400"/>
            <a:ext cx="1828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285750">
              <a:tabLst>
                <a:tab pos="1238250" algn="l"/>
                <a:tab pos="1524000" algn="l"/>
              </a:tabLst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defTabSz="285750">
              <a:buChar char="–"/>
              <a:tabLst>
                <a:tab pos="1238250" algn="l"/>
                <a:tab pos="15240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85750">
              <a:tabLst>
                <a:tab pos="1238250" algn="l"/>
                <a:tab pos="1524000" algn="l"/>
              </a:tabLst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 defTabSz="285750">
              <a:buChar char="–"/>
              <a:tabLst>
                <a:tab pos="1238250" algn="l"/>
                <a:tab pos="1524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85750"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just">
              <a:lnSpc>
                <a:spcPct val="120000"/>
              </a:lnSpc>
              <a:buFontTx/>
              <a:buNone/>
            </a:pPr>
            <a:r>
              <a:rPr lang="pt-BR" altLang="pt-BR" sz="2000" i="0"/>
              <a:t>relação fuzzy</a:t>
            </a:r>
            <a:endParaRPr lang="pt-BR" altLang="pt-BR" sz="2800" i="0"/>
          </a:p>
          <a:p>
            <a:pPr>
              <a:lnSpc>
                <a:spcPct val="90000"/>
              </a:lnSpc>
              <a:buFontTx/>
              <a:buNone/>
            </a:pPr>
            <a:endParaRPr lang="pt-BR" altLang="pt-BR" b="0" i="0"/>
          </a:p>
        </p:txBody>
      </p:sp>
      <p:sp>
        <p:nvSpPr>
          <p:cNvPr id="538632" name="AutoShape 8"/>
          <p:cNvSpPr>
            <a:spLocks noChangeArrowheads="1"/>
          </p:cNvSpPr>
          <p:nvPr/>
        </p:nvSpPr>
        <p:spPr bwMode="auto">
          <a:xfrm>
            <a:off x="4191000" y="4038600"/>
            <a:ext cx="304800" cy="838200"/>
          </a:xfrm>
          <a:prstGeom prst="downArrow">
            <a:avLst>
              <a:gd name="adj1" fmla="val 50000"/>
              <a:gd name="adj2" fmla="val 68750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9337" name="Object 9"/>
          <p:cNvGraphicFramePr>
            <a:graphicFrameLocks noChangeAspect="1"/>
          </p:cNvGraphicFramePr>
          <p:nvPr/>
        </p:nvGraphicFramePr>
        <p:xfrm>
          <a:off x="6184900" y="3967163"/>
          <a:ext cx="9906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name="Equação" r:id="rId5" imgW="393529" imgH="241195" progId="Equation.3">
                  <p:embed/>
                </p:oleObj>
              </mc:Choice>
              <mc:Fallback>
                <p:oleObj name="Equação" r:id="rId5" imgW="393529" imgH="24119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967163"/>
                        <a:ext cx="990600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34" name="AutoShape 10"/>
          <p:cNvSpPr>
            <a:spLocks noChangeArrowheads="1"/>
          </p:cNvSpPr>
          <p:nvPr/>
        </p:nvSpPr>
        <p:spPr bwMode="auto">
          <a:xfrm>
            <a:off x="4876800" y="5638800"/>
            <a:ext cx="152400" cy="533400"/>
          </a:xfrm>
          <a:prstGeom prst="downArrow">
            <a:avLst>
              <a:gd name="adj1" fmla="val 50000"/>
              <a:gd name="adj2" fmla="val 87500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8635" name="Rectangle 11"/>
          <p:cNvSpPr>
            <a:spLocks noChangeArrowheads="1"/>
          </p:cNvSpPr>
          <p:nvPr/>
        </p:nvSpPr>
        <p:spPr bwMode="auto">
          <a:xfrm>
            <a:off x="2339975" y="6153150"/>
            <a:ext cx="59039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defTabSz="285750">
              <a:lnSpc>
                <a:spcPct val="120000"/>
              </a:lnSpc>
              <a:buFontTx/>
              <a:buNone/>
              <a:tabLst>
                <a:tab pos="1238250" algn="l"/>
                <a:tab pos="1524000" algn="l"/>
              </a:tabLst>
              <a:defRPr/>
            </a:pPr>
            <a:r>
              <a:rPr lang="pt-BR" sz="2000" i="0"/>
              <a:t>operador</a:t>
            </a:r>
            <a:r>
              <a:rPr lang="pt-BR" sz="2000" i="0">
                <a:solidFill>
                  <a:srgbClr val="FF6600"/>
                </a:solidFill>
              </a:rPr>
              <a:t> </a:t>
            </a:r>
            <a:r>
              <a:rPr lang="pt-BR" sz="2000" i="0"/>
              <a:t>de</a:t>
            </a:r>
            <a:r>
              <a:rPr lang="pt-BR" sz="2000" i="0">
                <a:solidFill>
                  <a:srgbClr val="FF6600"/>
                </a:solidFill>
              </a:rPr>
              <a:t> </a:t>
            </a:r>
            <a:r>
              <a:rPr lang="pt-BR" sz="200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implicação: </a:t>
            </a:r>
            <a:r>
              <a:rPr lang="pt-BR" sz="2000">
                <a:solidFill>
                  <a:srgbClr val="FF0066"/>
                </a:solidFill>
              </a:rPr>
              <a:t>min </a:t>
            </a:r>
            <a:r>
              <a:rPr lang="pt-BR" sz="2000" i="0"/>
              <a:t>ou</a:t>
            </a:r>
            <a:r>
              <a:rPr lang="pt-BR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pt-BR" sz="2000">
                <a:solidFill>
                  <a:srgbClr val="FF0066"/>
                </a:solidFill>
              </a:rPr>
              <a:t>produto</a:t>
            </a:r>
            <a:endParaRPr lang="pt-BR" sz="2800">
              <a:solidFill>
                <a:srgbClr val="FF0066"/>
              </a:solidFill>
            </a:endParaRPr>
          </a:p>
          <a:p>
            <a:pPr marL="342900" indent="-342900" defTabSz="285750">
              <a:lnSpc>
                <a:spcPct val="90000"/>
              </a:lnSpc>
              <a:buFontTx/>
              <a:buNone/>
              <a:tabLst>
                <a:tab pos="1238250" algn="l"/>
                <a:tab pos="1524000" algn="l"/>
              </a:tabLst>
              <a:defRPr/>
            </a:pPr>
            <a:endParaRPr lang="pt-BR" sz="3200" b="0" i="0">
              <a:solidFill>
                <a:srgbClr val="C41414"/>
              </a:solidFill>
            </a:endParaRPr>
          </a:p>
        </p:txBody>
      </p:sp>
      <p:graphicFrame>
        <p:nvGraphicFramePr>
          <p:cNvPr id="99340" name="Object 13"/>
          <p:cNvGraphicFramePr>
            <a:graphicFrameLocks noChangeAspect="1"/>
          </p:cNvGraphicFramePr>
          <p:nvPr/>
        </p:nvGraphicFramePr>
        <p:xfrm>
          <a:off x="2514600" y="4876800"/>
          <a:ext cx="50498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Equação" r:id="rId7" imgW="2019300" imgH="228600" progId="Equation.3">
                  <p:embed/>
                </p:oleObj>
              </mc:Choice>
              <mc:Fallback>
                <p:oleObj name="Equação" r:id="rId7" imgW="20193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876800"/>
                        <a:ext cx="5049838" cy="571500"/>
                      </a:xfrm>
                      <a:prstGeom prst="rect">
                        <a:avLst/>
                      </a:prstGeom>
                      <a:solidFill>
                        <a:srgbClr val="FFFFBD"/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Proposições Fuzzy</a:t>
            </a: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609600" y="1676400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  <a:buFontTx/>
              <a:buNone/>
            </a:pPr>
            <a:endParaRPr lang="pt-BR" altLang="pt-BR" sz="2800" i="0"/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609600" y="1600200"/>
            <a:ext cx="853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285750">
              <a:tabLst>
                <a:tab pos="1238250" algn="l"/>
                <a:tab pos="1524000" algn="l"/>
              </a:tabLst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defTabSz="285750">
              <a:buChar char="–"/>
              <a:tabLst>
                <a:tab pos="1238250" algn="l"/>
                <a:tab pos="15240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85750">
              <a:tabLst>
                <a:tab pos="1238250" algn="l"/>
                <a:tab pos="1524000" algn="l"/>
              </a:tabLst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 defTabSz="285750">
              <a:buChar char="–"/>
              <a:tabLst>
                <a:tab pos="1238250" algn="l"/>
                <a:tab pos="1524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85750"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pt-BR" altLang="pt-BR" sz="2400" i="0"/>
              <a:t>Mais de um </a:t>
            </a:r>
            <a:r>
              <a:rPr lang="pt-BR" altLang="pt-BR" sz="2400">
                <a:solidFill>
                  <a:srgbClr val="CC0066"/>
                </a:solidFill>
              </a:rPr>
              <a:t>antecedente</a:t>
            </a:r>
            <a:r>
              <a:rPr lang="pt-BR" altLang="pt-BR" sz="2400" i="0"/>
              <a:t>:</a:t>
            </a:r>
            <a:endParaRPr lang="pt-BR" altLang="pt-BR" sz="2000" i="0"/>
          </a:p>
          <a:p>
            <a:pPr algn="ctr">
              <a:lnSpc>
                <a:spcPct val="90000"/>
              </a:lnSpc>
              <a:buFontTx/>
              <a:buNone/>
            </a:pPr>
            <a:endParaRPr lang="pt-BR" altLang="pt-BR" b="0" i="0"/>
          </a:p>
        </p:txBody>
      </p:sp>
      <p:sp>
        <p:nvSpPr>
          <p:cNvPr id="539654" name="AutoShape 6"/>
          <p:cNvSpPr>
            <a:spLocks noChangeArrowheads="1"/>
          </p:cNvSpPr>
          <p:nvPr/>
        </p:nvSpPr>
        <p:spPr bwMode="auto">
          <a:xfrm>
            <a:off x="3505200" y="2209800"/>
            <a:ext cx="228600" cy="533400"/>
          </a:xfrm>
          <a:prstGeom prst="downArrow">
            <a:avLst>
              <a:gd name="adj1" fmla="val 50000"/>
              <a:gd name="adj2" fmla="val 58333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358" name="Rectangle 7"/>
          <p:cNvSpPr>
            <a:spLocks noChangeArrowheads="1"/>
          </p:cNvSpPr>
          <p:nvPr/>
        </p:nvSpPr>
        <p:spPr bwMode="auto">
          <a:xfrm>
            <a:off x="4419600" y="3505200"/>
            <a:ext cx="1828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285750">
              <a:tabLst>
                <a:tab pos="1238250" algn="l"/>
                <a:tab pos="1524000" algn="l"/>
              </a:tabLst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defTabSz="285750">
              <a:buChar char="–"/>
              <a:tabLst>
                <a:tab pos="1238250" algn="l"/>
                <a:tab pos="15240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85750">
              <a:tabLst>
                <a:tab pos="1238250" algn="l"/>
                <a:tab pos="1524000" algn="l"/>
              </a:tabLst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 defTabSz="285750">
              <a:buChar char="–"/>
              <a:tabLst>
                <a:tab pos="1238250" algn="l"/>
                <a:tab pos="1524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85750"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just">
              <a:lnSpc>
                <a:spcPct val="120000"/>
              </a:lnSpc>
              <a:buFontTx/>
              <a:buNone/>
            </a:pPr>
            <a:r>
              <a:rPr lang="pt-BR" altLang="pt-BR" sz="2000" i="0"/>
              <a:t>relação fuzzy</a:t>
            </a:r>
            <a:endParaRPr lang="pt-BR" altLang="pt-BR" sz="2800" i="0"/>
          </a:p>
          <a:p>
            <a:pPr>
              <a:lnSpc>
                <a:spcPct val="90000"/>
              </a:lnSpc>
              <a:buFontTx/>
              <a:buNone/>
            </a:pPr>
            <a:endParaRPr lang="pt-BR" altLang="pt-BR" b="0" i="0"/>
          </a:p>
        </p:txBody>
      </p:sp>
      <p:sp>
        <p:nvSpPr>
          <p:cNvPr id="539656" name="AutoShape 8"/>
          <p:cNvSpPr>
            <a:spLocks noChangeArrowheads="1"/>
          </p:cNvSpPr>
          <p:nvPr/>
        </p:nvSpPr>
        <p:spPr bwMode="auto">
          <a:xfrm>
            <a:off x="4191000" y="3429000"/>
            <a:ext cx="304800" cy="838200"/>
          </a:xfrm>
          <a:prstGeom prst="downArrow">
            <a:avLst>
              <a:gd name="adj1" fmla="val 50000"/>
              <a:gd name="adj2" fmla="val 68750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0360" name="Object 1024"/>
          <p:cNvGraphicFramePr>
            <a:graphicFrameLocks noChangeAspect="1"/>
          </p:cNvGraphicFramePr>
          <p:nvPr/>
        </p:nvGraphicFramePr>
        <p:xfrm>
          <a:off x="76200" y="2819400"/>
          <a:ext cx="89868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" name="Equação" r:id="rId3" imgW="3594100" imgH="228600" progId="Equation.3">
                  <p:embed/>
                </p:oleObj>
              </mc:Choice>
              <mc:Fallback>
                <p:oleObj name="Equação" r:id="rId3" imgW="3594100" imgH="2286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819400"/>
                        <a:ext cx="898683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1" name="Object 1025"/>
          <p:cNvGraphicFramePr>
            <a:graphicFrameLocks noChangeAspect="1"/>
          </p:cNvGraphicFramePr>
          <p:nvPr/>
        </p:nvGraphicFramePr>
        <p:xfrm>
          <a:off x="120650" y="4419600"/>
          <a:ext cx="89471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name="Equação" r:id="rId5" imgW="4165600" imgH="241300" progId="Equation.3">
                  <p:embed/>
                </p:oleObj>
              </mc:Choice>
              <mc:Fallback>
                <p:oleObj name="Equação" r:id="rId5" imgW="4165600" imgH="2413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4419600"/>
                        <a:ext cx="8947150" cy="517525"/>
                      </a:xfrm>
                      <a:prstGeom prst="rect">
                        <a:avLst/>
                      </a:prstGeom>
                      <a:solidFill>
                        <a:srgbClr val="FFFFBD"/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2" name="Rectangle 15"/>
          <p:cNvSpPr>
            <a:spLocks noChangeArrowheads="1"/>
          </p:cNvSpPr>
          <p:nvPr/>
        </p:nvSpPr>
        <p:spPr bwMode="auto">
          <a:xfrm>
            <a:off x="2514600" y="5410200"/>
            <a:ext cx="5257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285750">
              <a:tabLst>
                <a:tab pos="1238250" algn="l"/>
                <a:tab pos="1524000" algn="l"/>
              </a:tabLst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defTabSz="285750">
              <a:buChar char="–"/>
              <a:tabLst>
                <a:tab pos="1238250" algn="l"/>
                <a:tab pos="15240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85750">
              <a:tabLst>
                <a:tab pos="1238250" algn="l"/>
                <a:tab pos="1524000" algn="l"/>
              </a:tabLst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 defTabSz="285750">
              <a:buChar char="–"/>
              <a:tabLst>
                <a:tab pos="1238250" algn="l"/>
                <a:tab pos="1524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85750"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pt-BR" altLang="pt-BR" sz="2000" i="0"/>
              <a:t>operador</a:t>
            </a:r>
            <a:r>
              <a:rPr lang="pt-BR" altLang="pt-BR" sz="2000" i="0">
                <a:solidFill>
                  <a:srgbClr val="FF6600"/>
                </a:solidFill>
              </a:rPr>
              <a:t> </a:t>
            </a:r>
            <a:r>
              <a:rPr lang="pt-BR" altLang="pt-BR" sz="2000" i="0"/>
              <a:t>que representa o conectivo </a:t>
            </a:r>
            <a:r>
              <a:rPr lang="pt-BR" altLang="pt-BR" sz="2000">
                <a:solidFill>
                  <a:srgbClr val="FF6600"/>
                </a:solidFill>
              </a:rPr>
              <a:t>e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pt-BR" altLang="pt-BR" sz="2000" i="0"/>
              <a:t>(geralmente </a:t>
            </a:r>
            <a:r>
              <a:rPr lang="pt-BR" altLang="pt-BR" sz="2000">
                <a:solidFill>
                  <a:srgbClr val="FF6600"/>
                </a:solidFill>
              </a:rPr>
              <a:t>min</a:t>
            </a:r>
            <a:r>
              <a:rPr lang="pt-BR" altLang="pt-BR" sz="2000" i="0"/>
              <a:t> ou </a:t>
            </a:r>
            <a:r>
              <a:rPr lang="pt-BR" altLang="pt-BR" sz="2000">
                <a:solidFill>
                  <a:srgbClr val="FF6600"/>
                </a:solidFill>
              </a:rPr>
              <a:t>produto</a:t>
            </a:r>
            <a:r>
              <a:rPr lang="pt-BR" altLang="pt-BR" sz="2000" i="0"/>
              <a:t>)</a:t>
            </a:r>
            <a:endParaRPr lang="pt-BR" altLang="pt-BR" sz="2800" i="0"/>
          </a:p>
          <a:p>
            <a:pPr>
              <a:lnSpc>
                <a:spcPct val="90000"/>
              </a:lnSpc>
              <a:buFontTx/>
              <a:buNone/>
            </a:pPr>
            <a:endParaRPr lang="pt-BR" altLang="pt-BR" b="0" i="0"/>
          </a:p>
        </p:txBody>
      </p:sp>
      <p:sp>
        <p:nvSpPr>
          <p:cNvPr id="539664" name="AutoShape 16"/>
          <p:cNvSpPr>
            <a:spLocks noChangeArrowheads="1"/>
          </p:cNvSpPr>
          <p:nvPr/>
        </p:nvSpPr>
        <p:spPr bwMode="auto">
          <a:xfrm>
            <a:off x="3733800" y="4895850"/>
            <a:ext cx="152400" cy="533400"/>
          </a:xfrm>
          <a:prstGeom prst="downArrow">
            <a:avLst>
              <a:gd name="adj1" fmla="val 50000"/>
              <a:gd name="adj2" fmla="val 87500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748713" cy="1152525"/>
          </a:xfrm>
        </p:spPr>
        <p:txBody>
          <a:bodyPr/>
          <a:lstStyle/>
          <a:p>
            <a:pPr>
              <a:defRPr/>
            </a:pPr>
            <a:r>
              <a:rPr lang="en-US" sz="4400" dirty="0" err="1"/>
              <a:t>Proposta</a:t>
            </a:r>
            <a:r>
              <a:rPr lang="en-US" sz="4400" dirty="0"/>
              <a:t> de </a:t>
            </a:r>
            <a:r>
              <a:rPr lang="en-US" sz="4400" dirty="0" err="1"/>
              <a:t>Apólice</a:t>
            </a:r>
            <a:r>
              <a:rPr lang="en-US" sz="4400" dirty="0"/>
              <a:t> de Seguro</a:t>
            </a:r>
            <a:endParaRPr lang="pt-BR" dirty="0"/>
          </a:p>
        </p:txBody>
      </p:sp>
      <p:sp>
        <p:nvSpPr>
          <p:cNvPr id="783363" name="Text Box 3"/>
          <p:cNvSpPr txBox="1">
            <a:spLocks noChangeArrowheads="1"/>
          </p:cNvSpPr>
          <p:nvPr/>
        </p:nvSpPr>
        <p:spPr bwMode="auto">
          <a:xfrm>
            <a:off x="611188" y="1268413"/>
            <a:ext cx="8208962" cy="381085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63538" indent="-363538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pt-BR" sz="2400" i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Valores linguísticos:</a:t>
            </a:r>
          </a:p>
          <a:p>
            <a:pPr marL="363538" indent="-363538">
              <a:lnSpc>
                <a:spcPct val="60000"/>
              </a:lnSpc>
              <a:spcBef>
                <a:spcPct val="50000"/>
              </a:spcBef>
              <a:defRPr/>
            </a:pPr>
            <a:r>
              <a:rPr lang="pt-BR" sz="2400" b="0" i="0" dirty="0"/>
              <a:t>Variáveis de entrada</a:t>
            </a:r>
          </a:p>
          <a:p>
            <a:pPr marL="900113" lvl="1" indent="-9525">
              <a:lnSpc>
                <a:spcPct val="60000"/>
              </a:lnSpc>
              <a:spcBef>
                <a:spcPct val="50000"/>
              </a:spcBef>
              <a:buFontTx/>
              <a:buNone/>
              <a:defRPr/>
            </a:pPr>
            <a:r>
              <a:rPr lang="pt-BR" sz="2000" i="0" dirty="0">
                <a:solidFill>
                  <a:srgbClr val="008000"/>
                </a:solidFill>
              </a:rPr>
              <a:t>Idade</a:t>
            </a:r>
            <a:r>
              <a:rPr lang="pt-BR" sz="2000" b="0" i="0" dirty="0"/>
              <a:t>: jovem, adulto, idoso</a:t>
            </a:r>
          </a:p>
          <a:p>
            <a:pPr marL="900113" lvl="1" indent="-9525">
              <a:lnSpc>
                <a:spcPct val="60000"/>
              </a:lnSpc>
              <a:spcBef>
                <a:spcPct val="50000"/>
              </a:spcBef>
              <a:buFontTx/>
              <a:buNone/>
              <a:defRPr/>
            </a:pPr>
            <a:r>
              <a:rPr lang="pt-BR" sz="2000" i="0" dirty="0">
                <a:solidFill>
                  <a:srgbClr val="008000"/>
                </a:solidFill>
              </a:rPr>
              <a:t>Tempo de Carteira</a:t>
            </a:r>
            <a:r>
              <a:rPr lang="pt-BR" sz="2000" b="0" i="0" dirty="0"/>
              <a:t>: pouca, média, muita</a:t>
            </a:r>
          </a:p>
          <a:p>
            <a:pPr marL="900113" lvl="1" indent="-9525">
              <a:lnSpc>
                <a:spcPct val="60000"/>
              </a:lnSpc>
              <a:spcBef>
                <a:spcPct val="50000"/>
              </a:spcBef>
              <a:buFontTx/>
              <a:buNone/>
              <a:defRPr/>
            </a:pPr>
            <a:r>
              <a:rPr lang="pt-BR" sz="2000" i="0" dirty="0">
                <a:solidFill>
                  <a:srgbClr val="008000"/>
                </a:solidFill>
              </a:rPr>
              <a:t>Valor do Carro</a:t>
            </a:r>
            <a:r>
              <a:rPr lang="pt-BR" sz="2000" b="0" i="0" dirty="0"/>
              <a:t>: baixo, médio, alto</a:t>
            </a:r>
          </a:p>
          <a:p>
            <a:pPr marL="820738" lvl="1" indent="-363538">
              <a:lnSpc>
                <a:spcPct val="70000"/>
              </a:lnSpc>
              <a:spcBef>
                <a:spcPct val="50000"/>
              </a:spcBef>
              <a:defRPr/>
            </a:pPr>
            <a:endParaRPr lang="pt-BR" sz="2400" b="0" i="0" dirty="0"/>
          </a:p>
          <a:p>
            <a:pPr marL="363538" indent="-363538">
              <a:lnSpc>
                <a:spcPct val="70000"/>
              </a:lnSpc>
              <a:spcBef>
                <a:spcPct val="50000"/>
              </a:spcBef>
              <a:defRPr/>
            </a:pPr>
            <a:r>
              <a:rPr lang="pt-BR" sz="2400" b="0" i="0" dirty="0"/>
              <a:t>Variáveis de saída:</a:t>
            </a:r>
          </a:p>
          <a:p>
            <a:pPr marL="900113" lvl="1" indent="-9525">
              <a:lnSpc>
                <a:spcPct val="70000"/>
              </a:lnSpc>
              <a:spcBef>
                <a:spcPct val="50000"/>
              </a:spcBef>
              <a:buFontTx/>
              <a:buNone/>
              <a:defRPr/>
            </a:pPr>
            <a:r>
              <a:rPr lang="pt-BR" sz="2000" i="0" dirty="0"/>
              <a:t>Seguro</a:t>
            </a:r>
            <a:r>
              <a:rPr lang="pt-BR" sz="2000" b="0" i="0" dirty="0"/>
              <a:t>: baixo, médio, alto</a:t>
            </a:r>
          </a:p>
          <a:p>
            <a:pPr marL="900113" lvl="1" indent="-9525">
              <a:lnSpc>
                <a:spcPct val="70000"/>
              </a:lnSpc>
              <a:spcBef>
                <a:spcPct val="50000"/>
              </a:spcBef>
              <a:buFontTx/>
              <a:buNone/>
              <a:defRPr/>
            </a:pPr>
            <a:r>
              <a:rPr lang="pt-BR" sz="2000" i="0" dirty="0"/>
              <a:t>Valor Final</a:t>
            </a:r>
            <a:r>
              <a:rPr lang="pt-BR" sz="2000" b="0" i="0" dirty="0"/>
              <a:t>: valor reavaliado pelo critério de corte</a:t>
            </a:r>
          </a:p>
          <a:p>
            <a:pPr marL="900113" lvl="1" indent="-9525">
              <a:lnSpc>
                <a:spcPct val="70000"/>
              </a:lnSpc>
              <a:spcBef>
                <a:spcPct val="50000"/>
              </a:spcBef>
              <a:buFontTx/>
              <a:buNone/>
              <a:defRPr/>
            </a:pPr>
            <a:r>
              <a:rPr lang="pt-BR" sz="2000" b="0" i="0" dirty="0"/>
              <a:t>                        no procedimento de </a:t>
            </a:r>
            <a:r>
              <a:rPr lang="pt-BR" sz="2000" i="0" dirty="0" err="1"/>
              <a:t>defuzzificação</a:t>
            </a:r>
            <a:endParaRPr lang="pt-BR" sz="2000" i="0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Proposições Fuzzy</a:t>
            </a:r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609600" y="16764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 algn="ctr">
              <a:lnSpc>
                <a:spcPct val="150000"/>
              </a:lnSpc>
              <a:buFontTx/>
              <a:buNone/>
            </a:pPr>
            <a:endParaRPr lang="pt-BR" altLang="pt-BR" sz="2800" i="0"/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609600" y="1600200"/>
            <a:ext cx="853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285750">
              <a:tabLst>
                <a:tab pos="1238250" algn="l"/>
                <a:tab pos="1524000" algn="l"/>
              </a:tabLst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defTabSz="285750">
              <a:buChar char="–"/>
              <a:tabLst>
                <a:tab pos="1238250" algn="l"/>
                <a:tab pos="15240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85750">
              <a:tabLst>
                <a:tab pos="1238250" algn="l"/>
                <a:tab pos="1524000" algn="l"/>
              </a:tabLst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 defTabSz="285750">
              <a:buChar char="–"/>
              <a:tabLst>
                <a:tab pos="1238250" algn="l"/>
                <a:tab pos="1524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85750"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pt-BR" altLang="pt-BR" sz="2400" i="0"/>
              <a:t>Combinação de </a:t>
            </a:r>
            <a:r>
              <a:rPr lang="pt-BR" altLang="pt-BR" sz="2400">
                <a:solidFill>
                  <a:srgbClr val="FF6600"/>
                </a:solidFill>
              </a:rPr>
              <a:t>R</a:t>
            </a:r>
            <a:r>
              <a:rPr lang="pt-BR" altLang="pt-BR" sz="2400" baseline="30000">
                <a:solidFill>
                  <a:srgbClr val="FF6600"/>
                </a:solidFill>
              </a:rPr>
              <a:t>N</a:t>
            </a:r>
            <a:r>
              <a:rPr lang="pt-BR" altLang="pt-BR" sz="2400" i="0"/>
              <a:t> declarações condicionais por </a:t>
            </a:r>
            <a:r>
              <a:rPr lang="pt-BR" altLang="pt-BR" sz="2400">
                <a:solidFill>
                  <a:srgbClr val="FF6600"/>
                </a:solidFill>
              </a:rPr>
              <a:t>ou</a:t>
            </a:r>
            <a:endParaRPr lang="pt-BR" altLang="pt-BR" sz="2000" i="0"/>
          </a:p>
          <a:p>
            <a:pPr algn="ctr">
              <a:lnSpc>
                <a:spcPct val="90000"/>
              </a:lnSpc>
              <a:buFontTx/>
              <a:buNone/>
            </a:pPr>
            <a:endParaRPr lang="pt-BR" altLang="pt-BR" b="0" i="0"/>
          </a:p>
        </p:txBody>
      </p:sp>
      <p:sp>
        <p:nvSpPr>
          <p:cNvPr id="540677" name="AutoShape 5"/>
          <p:cNvSpPr>
            <a:spLocks noChangeArrowheads="1"/>
          </p:cNvSpPr>
          <p:nvPr/>
        </p:nvSpPr>
        <p:spPr bwMode="auto">
          <a:xfrm>
            <a:off x="4114800" y="2209800"/>
            <a:ext cx="228600" cy="533400"/>
          </a:xfrm>
          <a:prstGeom prst="downArrow">
            <a:avLst>
              <a:gd name="adj1" fmla="val 50000"/>
              <a:gd name="adj2" fmla="val 58333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1382" name="Object 0"/>
          <p:cNvGraphicFramePr>
            <a:graphicFrameLocks noChangeAspect="1"/>
          </p:cNvGraphicFramePr>
          <p:nvPr/>
        </p:nvGraphicFramePr>
        <p:xfrm>
          <a:off x="1371600" y="2743200"/>
          <a:ext cx="5121275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name="Equação" r:id="rId3" imgW="2324100" imgH="736600" progId="Equation.3">
                  <p:embed/>
                </p:oleObj>
              </mc:Choice>
              <mc:Fallback>
                <p:oleObj name="Equação" r:id="rId3" imgW="2324100" imgH="736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743200"/>
                        <a:ext cx="5121275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3" name="Object 1"/>
          <p:cNvGraphicFramePr>
            <a:graphicFrameLocks noChangeAspect="1"/>
          </p:cNvGraphicFramePr>
          <p:nvPr/>
        </p:nvGraphicFramePr>
        <p:xfrm>
          <a:off x="228600" y="4914900"/>
          <a:ext cx="86614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name="Equação" r:id="rId5" imgW="4330700" imgH="495300" progId="Equation.3">
                  <p:embed/>
                </p:oleObj>
              </mc:Choice>
              <mc:Fallback>
                <p:oleObj name="Equação" r:id="rId5" imgW="4330700" imgH="4953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914900"/>
                        <a:ext cx="8661400" cy="987425"/>
                      </a:xfrm>
                      <a:prstGeom prst="rect">
                        <a:avLst/>
                      </a:prstGeom>
                      <a:solidFill>
                        <a:srgbClr val="FFFFBD"/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86" name="AutoShape 14"/>
          <p:cNvSpPr>
            <a:spLocks noChangeArrowheads="1"/>
          </p:cNvSpPr>
          <p:nvPr/>
        </p:nvSpPr>
        <p:spPr bwMode="auto">
          <a:xfrm>
            <a:off x="4114800" y="4419600"/>
            <a:ext cx="2286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0687" name="AutoShape 15"/>
          <p:cNvSpPr>
            <a:spLocks noChangeArrowheads="1"/>
          </p:cNvSpPr>
          <p:nvPr/>
        </p:nvSpPr>
        <p:spPr bwMode="auto">
          <a:xfrm rot="18900000">
            <a:off x="609600" y="5829300"/>
            <a:ext cx="152400" cy="533400"/>
          </a:xfrm>
          <a:prstGeom prst="downArrow">
            <a:avLst>
              <a:gd name="adj1" fmla="val 50000"/>
              <a:gd name="adj2" fmla="val 87500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386" name="Rectangle 16"/>
          <p:cNvSpPr>
            <a:spLocks noChangeArrowheads="1"/>
          </p:cNvSpPr>
          <p:nvPr/>
        </p:nvSpPr>
        <p:spPr bwMode="auto">
          <a:xfrm>
            <a:off x="876300" y="6057900"/>
            <a:ext cx="7505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285750">
              <a:tabLst>
                <a:tab pos="1238250" algn="l"/>
                <a:tab pos="1524000" algn="l"/>
              </a:tabLst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defTabSz="285750">
              <a:buChar char="–"/>
              <a:tabLst>
                <a:tab pos="1238250" algn="l"/>
                <a:tab pos="15240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285750">
              <a:tabLst>
                <a:tab pos="1238250" algn="l"/>
                <a:tab pos="1524000" algn="l"/>
              </a:tabLst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 defTabSz="285750">
              <a:buChar char="–"/>
              <a:tabLst>
                <a:tab pos="1238250" algn="l"/>
                <a:tab pos="15240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285750"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defTabSz="2857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38250" algn="l"/>
                <a:tab pos="1524000" algn="l"/>
              </a:tabLst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pt-BR" altLang="pt-BR" sz="2000" i="0"/>
              <a:t>operador</a:t>
            </a:r>
            <a:r>
              <a:rPr lang="pt-BR" altLang="pt-BR" sz="2000" i="0">
                <a:solidFill>
                  <a:srgbClr val="FF6600"/>
                </a:solidFill>
              </a:rPr>
              <a:t> </a:t>
            </a:r>
            <a:r>
              <a:rPr lang="pt-BR" altLang="pt-BR" sz="2000" i="0"/>
              <a:t>que representa o conectivo </a:t>
            </a:r>
            <a:r>
              <a:rPr lang="pt-BR" altLang="pt-BR" sz="2000">
                <a:solidFill>
                  <a:srgbClr val="FF6600"/>
                </a:solidFill>
              </a:rPr>
              <a:t>ou </a:t>
            </a:r>
            <a:r>
              <a:rPr lang="pt-BR" altLang="pt-BR" sz="2000" i="0"/>
              <a:t>(geralmente </a:t>
            </a:r>
            <a:r>
              <a:rPr lang="pt-BR" altLang="pt-BR" sz="2000">
                <a:solidFill>
                  <a:srgbClr val="FF6600"/>
                </a:solidFill>
              </a:rPr>
              <a:t>max)</a:t>
            </a:r>
            <a:endParaRPr lang="pt-BR" altLang="pt-BR" sz="2800" i="0"/>
          </a:p>
          <a:p>
            <a:pPr>
              <a:lnSpc>
                <a:spcPct val="90000"/>
              </a:lnSpc>
              <a:buFontTx/>
              <a:buNone/>
            </a:pPr>
            <a:endParaRPr lang="pt-BR" altLang="pt-BR" b="0" i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763000" cy="3657600"/>
          </a:xfrm>
        </p:spPr>
        <p:txBody>
          <a:bodyPr/>
          <a:lstStyle/>
          <a:p>
            <a:pPr defTabSz="285750">
              <a:tabLst>
                <a:tab pos="1143000" algn="l"/>
              </a:tabLst>
              <a:defRPr/>
            </a:pPr>
            <a:r>
              <a:rPr lang="pt-BR" sz="2800" b="1"/>
              <a:t>  Regras são formas de </a:t>
            </a:r>
            <a:r>
              <a:rPr lang="pt-BR" sz="2800" b="1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proposição</a:t>
            </a:r>
            <a:endParaRPr lang="pt-BR" sz="2800" b="1"/>
          </a:p>
          <a:p>
            <a:pPr defTabSz="285750">
              <a:lnSpc>
                <a:spcPct val="130000"/>
              </a:lnSpc>
              <a:buClr>
                <a:schemeClr val="tx1"/>
              </a:buClr>
              <a:buSzPct val="80000"/>
              <a:buFont typeface="Wingdings" pitchFamily="2" charset="2"/>
              <a:buNone/>
              <a:tabLst>
                <a:tab pos="1143000" algn="l"/>
              </a:tabLst>
              <a:defRPr/>
            </a:pPr>
            <a:endParaRPr lang="pt-BR" sz="2800" b="1"/>
          </a:p>
          <a:p>
            <a:pPr defTabSz="285750">
              <a:lnSpc>
                <a:spcPct val="130000"/>
              </a:lnSpc>
              <a:buClr>
                <a:schemeClr val="tx1"/>
              </a:buClr>
              <a:buSzPct val="80000"/>
              <a:buFont typeface="Wingdings" pitchFamily="2" charset="2"/>
              <a:buNone/>
              <a:tabLst>
                <a:tab pos="1143000" algn="l"/>
              </a:tabLst>
              <a:defRPr/>
            </a:pPr>
            <a:r>
              <a:rPr lang="pt-BR" sz="2400" b="1"/>
              <a:t>					declaração envolvendo termos já definidos</a:t>
            </a:r>
            <a:endParaRPr lang="pt-BR" sz="3600" b="1"/>
          </a:p>
          <a:p>
            <a:pPr lvl="1" indent="-209550" defTabSz="285750">
              <a:lnSpc>
                <a:spcPct val="80000"/>
              </a:lnSpc>
              <a:buClr>
                <a:schemeClr val="tx1"/>
              </a:buClr>
              <a:buSzPct val="80000"/>
              <a:buFont typeface="Wingdings" pitchFamily="2" charset="2"/>
              <a:buNone/>
              <a:tabLst>
                <a:tab pos="1143000" algn="l"/>
              </a:tabLst>
              <a:defRPr/>
            </a:pPr>
            <a:endParaRPr lang="pt-BR" sz="2000" b="1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lvl="1" indent="-209550" defTabSz="285750">
              <a:lnSpc>
                <a:spcPct val="80000"/>
              </a:lnSpc>
              <a:buClr>
                <a:schemeClr val="tx1"/>
              </a:buClr>
              <a:buSzPct val="80000"/>
              <a:buFont typeface="Wingdings" pitchFamily="2" charset="2"/>
              <a:buNone/>
              <a:tabLst>
                <a:tab pos="1143000" algn="l"/>
              </a:tabLst>
              <a:defRPr/>
            </a:pPr>
            <a:r>
              <a:rPr lang="pt-BR" sz="2400" b="1">
                <a:solidFill>
                  <a:schemeClr val="accent2"/>
                </a:solidFill>
              </a:rPr>
              <a:t>Ex: 	a </a:t>
            </a:r>
            <a:r>
              <a:rPr lang="pt-BR" sz="2400" b="1" i="1">
                <a:solidFill>
                  <a:srgbClr val="CC0066"/>
                </a:solidFill>
              </a:rPr>
              <a:t>temperatura</a:t>
            </a:r>
            <a:r>
              <a:rPr lang="pt-BR" sz="2400" b="1">
                <a:solidFill>
                  <a:schemeClr val="accent2"/>
                </a:solidFill>
              </a:rPr>
              <a:t> é </a:t>
            </a:r>
            <a:r>
              <a:rPr lang="pt-BR" sz="2400" b="1" i="1">
                <a:solidFill>
                  <a:srgbClr val="008000"/>
                </a:solidFill>
              </a:rPr>
              <a:t>alta</a:t>
            </a:r>
            <a:endParaRPr lang="pt-BR" sz="2400" b="1">
              <a:solidFill>
                <a:schemeClr val="accent2"/>
              </a:solidFill>
            </a:endParaRPr>
          </a:p>
          <a:p>
            <a:pPr defTabSz="285750">
              <a:buFontTx/>
              <a:buNone/>
              <a:tabLst>
                <a:tab pos="1143000" algn="l"/>
              </a:tabLst>
              <a:defRPr/>
            </a:pPr>
            <a:r>
              <a:rPr lang="pt-BR" sz="2400" b="1"/>
              <a:t>      	</a:t>
            </a:r>
            <a:r>
              <a:rPr lang="pt-BR" sz="2400" b="1" i="1">
                <a:solidFill>
                  <a:srgbClr val="FF6600"/>
                </a:solidFill>
              </a:rPr>
              <a:t>se</a:t>
            </a:r>
            <a:r>
              <a:rPr lang="pt-BR" sz="2400" b="1"/>
              <a:t> </a:t>
            </a:r>
            <a:r>
              <a:rPr lang="pt-BR" sz="2400" b="1" i="1">
                <a:solidFill>
                  <a:srgbClr val="CC0066"/>
                </a:solidFill>
              </a:rPr>
              <a:t>temperatura</a:t>
            </a:r>
            <a:r>
              <a:rPr lang="pt-BR" sz="2400" b="1"/>
              <a:t> é </a:t>
            </a:r>
            <a:r>
              <a:rPr lang="pt-BR" sz="2400" b="1" i="1">
                <a:solidFill>
                  <a:srgbClr val="008000"/>
                </a:solidFill>
              </a:rPr>
              <a:t>alta</a:t>
            </a:r>
            <a:r>
              <a:rPr lang="pt-BR" sz="2400" b="1"/>
              <a:t> </a:t>
            </a:r>
            <a:r>
              <a:rPr lang="pt-BR" sz="2400" b="1" i="1">
                <a:solidFill>
                  <a:srgbClr val="FF6600"/>
                </a:solidFill>
              </a:rPr>
              <a:t>então</a:t>
            </a:r>
            <a:r>
              <a:rPr lang="pt-BR" sz="2400" b="1"/>
              <a:t> </a:t>
            </a:r>
            <a:r>
              <a:rPr lang="pt-BR" sz="2400" b="1" i="1">
                <a:solidFill>
                  <a:srgbClr val="CC0066"/>
                </a:solidFill>
              </a:rPr>
              <a:t>diminui</a:t>
            </a:r>
            <a:r>
              <a:rPr lang="pt-BR" sz="2400" b="1"/>
              <a:t> </a:t>
            </a:r>
            <a:r>
              <a:rPr lang="pt-BR" sz="2400" b="1" i="1">
                <a:solidFill>
                  <a:srgbClr val="008000"/>
                </a:solidFill>
              </a:rPr>
              <a:t>a</a:t>
            </a:r>
            <a:r>
              <a:rPr lang="pt-BR" sz="2400" b="1"/>
              <a:t> </a:t>
            </a:r>
            <a:r>
              <a:rPr lang="pt-BR" sz="2400" b="1" i="1">
                <a:solidFill>
                  <a:srgbClr val="008000"/>
                </a:solidFill>
              </a:rPr>
              <a:t>vazão</a:t>
            </a:r>
            <a:endParaRPr lang="pt-BR" b="1" i="1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defTabSz="285750">
              <a:buClr>
                <a:schemeClr val="tx1"/>
              </a:buClr>
              <a:buSzPct val="80000"/>
              <a:buFont typeface="Wingdings" pitchFamily="2" charset="2"/>
              <a:buChar char="u"/>
              <a:tabLst>
                <a:tab pos="1143000" algn="l"/>
              </a:tabLst>
              <a:defRPr/>
            </a:pPr>
            <a:endParaRPr lang="pt-BR" b="1" i="1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defTabSz="285750">
              <a:buClr>
                <a:schemeClr val="tx1"/>
              </a:buClr>
              <a:buSzPct val="80000"/>
              <a:buFont typeface="Wingdings" pitchFamily="2" charset="2"/>
              <a:buChar char="u"/>
              <a:tabLst>
                <a:tab pos="1143000" algn="l"/>
              </a:tabLst>
              <a:defRPr/>
            </a:pPr>
            <a:endParaRPr lang="pt-BR" b="1" i="1" u="sng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defTabSz="285750">
              <a:buClr>
                <a:schemeClr val="tx1"/>
              </a:buClr>
              <a:buSzPct val="80000"/>
              <a:buFont typeface="Wingdings" pitchFamily="2" charset="2"/>
              <a:buChar char="u"/>
              <a:tabLst>
                <a:tab pos="1143000" algn="l"/>
              </a:tabLst>
              <a:defRPr/>
            </a:pPr>
            <a:endParaRPr lang="pt-BR" b="1" i="1" u="sng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defTabSz="285750">
              <a:lnSpc>
                <a:spcPct val="30000"/>
              </a:lnSpc>
              <a:buClr>
                <a:schemeClr val="tx1"/>
              </a:buClr>
              <a:buSzPct val="80000"/>
              <a:buFont typeface="Wingdings" pitchFamily="2" charset="2"/>
              <a:buChar char="u"/>
              <a:tabLst>
                <a:tab pos="1143000" algn="l"/>
              </a:tabLst>
              <a:defRPr/>
            </a:pPr>
            <a:endParaRPr lang="pt-BR" b="1" i="1" u="sng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46823" name="AutoShape 7"/>
          <p:cNvSpPr>
            <a:spLocks noChangeArrowheads="1"/>
          </p:cNvSpPr>
          <p:nvPr/>
        </p:nvSpPr>
        <p:spPr bwMode="auto">
          <a:xfrm>
            <a:off x="5410200" y="2286000"/>
            <a:ext cx="228600" cy="533400"/>
          </a:xfrm>
          <a:prstGeom prst="downArrow">
            <a:avLst>
              <a:gd name="adj1" fmla="val 50000"/>
              <a:gd name="adj2" fmla="val 58333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6826" name="Rectangle 10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pt-BR"/>
              <a:t>LÓGICA FUZZY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ChangeArrowheads="1"/>
          </p:cNvSpPr>
          <p:nvPr/>
        </p:nvSpPr>
        <p:spPr bwMode="auto">
          <a:xfrm>
            <a:off x="2228850" y="5048250"/>
            <a:ext cx="3733800" cy="762000"/>
          </a:xfrm>
          <a:prstGeom prst="rect">
            <a:avLst/>
          </a:prstGeom>
          <a:solidFill>
            <a:srgbClr val="F9F9B5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Lógica Proposicional</a:t>
            </a:r>
          </a:p>
        </p:txBody>
      </p:sp>
      <p:sp>
        <p:nvSpPr>
          <p:cNvPr id="5867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pt-BR" sz="28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Modus ponens:</a:t>
            </a:r>
            <a:endParaRPr lang="pt-BR" b="1" i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86757" name="Rectangle 5"/>
          <p:cNvSpPr>
            <a:spLocks noChangeArrowheads="1"/>
          </p:cNvSpPr>
          <p:nvPr/>
        </p:nvSpPr>
        <p:spPr bwMode="auto">
          <a:xfrm>
            <a:off x="0" y="2895600"/>
            <a:ext cx="8991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defTabSz="381000">
              <a:buFontTx/>
              <a:buNone/>
              <a:defRPr/>
            </a:pPr>
            <a:r>
              <a:rPr lang="pt-BR" sz="3200" b="0" i="0"/>
              <a:t>	</a:t>
            </a:r>
            <a:r>
              <a:rPr lang="pt-BR" sz="2800" i="0">
                <a:solidFill>
                  <a:schemeClr val="tx1"/>
                </a:solidFill>
              </a:rPr>
              <a:t>Premissa 1:</a:t>
            </a:r>
            <a:r>
              <a:rPr lang="pt-BR" sz="2800" b="0" i="0"/>
              <a:t>		</a:t>
            </a:r>
            <a:r>
              <a:rPr lang="pt-BR" sz="28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pt-BR" sz="2800" i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é </a:t>
            </a:r>
            <a:r>
              <a:rPr lang="pt-BR" sz="28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pt-BR" sz="2800" i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								</a:t>
            </a:r>
            <a:r>
              <a:rPr lang="pt-BR" sz="2800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</a:t>
            </a:r>
            <a:r>
              <a:rPr lang="pt-BR"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pt-BR" sz="2800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  <a:endParaRPr lang="pt-BR" sz="2800" b="0" i="0">
              <a:solidFill>
                <a:srgbClr val="5BADFF"/>
              </a:solidFill>
            </a:endParaRPr>
          </a:p>
          <a:p>
            <a:pPr marL="342900" indent="-342900" defTabSz="381000">
              <a:buFontTx/>
              <a:buNone/>
              <a:defRPr/>
            </a:pPr>
            <a:r>
              <a:rPr lang="pt-BR" sz="2800" b="0" i="0"/>
              <a:t>	</a:t>
            </a:r>
            <a:r>
              <a:rPr lang="pt-BR" sz="2800" i="0">
                <a:solidFill>
                  <a:schemeClr val="tx1"/>
                </a:solidFill>
              </a:rPr>
              <a:t>Premissa 2:</a:t>
            </a:r>
            <a:r>
              <a:rPr lang="pt-BR" sz="2800" b="0" i="0"/>
              <a:t> 		</a:t>
            </a:r>
            <a:r>
              <a:rPr lang="pt-BR" sz="2800" i="0">
                <a:effectLst>
                  <a:outerShdw blurRad="38100" dist="38100" dir="2700000" algn="tl">
                    <a:srgbClr val="000000"/>
                  </a:outerShdw>
                </a:effectLst>
              </a:rPr>
              <a:t>se </a:t>
            </a:r>
            <a:r>
              <a:rPr lang="pt-BR" sz="2800">
                <a:solidFill>
                  <a:srgbClr val="B2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pt-BR" sz="2800" i="0">
                <a:solidFill>
                  <a:srgbClr val="B2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é </a:t>
            </a:r>
            <a:r>
              <a:rPr lang="pt-BR" sz="2800">
                <a:solidFill>
                  <a:srgbClr val="B2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pt-BR" sz="2800" i="0">
                <a:effectLst>
                  <a:outerShdw blurRad="38100" dist="38100" dir="2700000" algn="tl">
                    <a:srgbClr val="000000"/>
                  </a:outerShdw>
                </a:effectLst>
              </a:rPr>
              <a:t> então </a:t>
            </a:r>
            <a:r>
              <a:rPr lang="pt-BR" sz="2800">
                <a:solidFill>
                  <a:srgbClr val="036F2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  <a:r>
              <a:rPr lang="pt-BR" sz="2800" i="0">
                <a:solidFill>
                  <a:srgbClr val="036F2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é	 </a:t>
            </a:r>
            <a:r>
              <a:rPr lang="pt-BR" sz="2800">
                <a:solidFill>
                  <a:srgbClr val="648B6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pt-BR" sz="2800" i="0">
                <a:solidFill>
                  <a:srgbClr val="036F2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		</a:t>
            </a:r>
            <a:r>
              <a:rPr lang="pt-BR" sz="2800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</a:t>
            </a:r>
            <a:r>
              <a:rPr lang="pt-BR"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</a:t>
            </a:r>
            <a:r>
              <a:rPr lang="pt-BR" sz="2800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</a:t>
            </a:r>
            <a:r>
              <a:rPr lang="pt-BR"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q</a:t>
            </a:r>
            <a:r>
              <a:rPr lang="pt-BR" sz="2800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Symbol" pitchFamily="18" charset="2"/>
              </a:rPr>
              <a:t>)</a:t>
            </a:r>
            <a:endParaRPr lang="pt-BR" sz="2800" i="0">
              <a:solidFill>
                <a:srgbClr val="036F2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defTabSz="381000">
              <a:buFontTx/>
              <a:buNone/>
              <a:defRPr/>
            </a:pPr>
            <a:r>
              <a:rPr lang="pt-BR" sz="2800" i="0">
                <a:solidFill>
                  <a:srgbClr val="036F2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pt-BR" sz="2800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Consequência:	</a:t>
            </a:r>
            <a:r>
              <a:rPr lang="pt-BR" sz="2800">
                <a:solidFill>
                  <a:srgbClr val="648B6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  <a:r>
              <a:rPr lang="pt-BR" sz="2800" i="0">
                <a:solidFill>
                  <a:srgbClr val="648B6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é </a:t>
            </a:r>
            <a:r>
              <a:rPr lang="pt-BR" sz="2800">
                <a:solidFill>
                  <a:srgbClr val="648B6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pt-BR" sz="2800" i="0">
                <a:solidFill>
                  <a:srgbClr val="648B6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	     						</a:t>
            </a:r>
            <a:r>
              <a:rPr lang="pt-BR" sz="2800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(</a:t>
            </a:r>
            <a:r>
              <a:rPr lang="pt-BR"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q</a:t>
            </a:r>
            <a:r>
              <a:rPr lang="pt-BR" sz="2800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  <a:endParaRPr lang="pt-BR" sz="2800" i="0">
              <a:solidFill>
                <a:srgbClr val="648B6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defTabSz="381000">
              <a:lnSpc>
                <a:spcPct val="280000"/>
              </a:lnSpc>
              <a:buFontTx/>
              <a:buNone/>
              <a:defRPr/>
            </a:pPr>
            <a:r>
              <a:rPr lang="pt-BR" sz="2800" i="0">
                <a:solidFill>
                  <a:srgbClr val="648B6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	     </a:t>
            </a:r>
            <a:r>
              <a:rPr lang="pt-BR" sz="2800" i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	             </a:t>
            </a:r>
            <a:r>
              <a:rPr lang="pt-BR" sz="2800" i="0">
                <a:solidFill>
                  <a:schemeClr val="tx1"/>
                </a:solidFill>
                <a:sym typeface="Wingdings" pitchFamily="2" charset="2"/>
              </a:rPr>
              <a:t>[ </a:t>
            </a:r>
            <a:r>
              <a:rPr lang="pt-BR" sz="2800">
                <a:solidFill>
                  <a:schemeClr val="tx1"/>
                </a:solidFill>
                <a:sym typeface="Wingdings" pitchFamily="2" charset="2"/>
              </a:rPr>
              <a:t>p</a:t>
            </a:r>
            <a:r>
              <a:rPr lang="pt-BR" sz="2800" i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pt-BR" sz="2800" i="0">
                <a:solidFill>
                  <a:schemeClr val="tx1"/>
                </a:solidFill>
                <a:sym typeface="Symbol" pitchFamily="18" charset="2"/>
              </a:rPr>
              <a:t> (</a:t>
            </a:r>
            <a:r>
              <a:rPr lang="pt-BR" sz="2800">
                <a:solidFill>
                  <a:schemeClr val="tx1"/>
                </a:solidFill>
                <a:sym typeface="Symbol" pitchFamily="18" charset="2"/>
              </a:rPr>
              <a:t>p </a:t>
            </a:r>
            <a:r>
              <a:rPr lang="pt-BR" sz="2800" i="0">
                <a:solidFill>
                  <a:schemeClr val="tx1"/>
                </a:solidFill>
                <a:sym typeface="Symbol" pitchFamily="18" charset="2"/>
              </a:rPr>
              <a:t> </a:t>
            </a:r>
            <a:r>
              <a:rPr lang="pt-BR" sz="2800">
                <a:solidFill>
                  <a:schemeClr val="tx1"/>
                </a:solidFill>
                <a:sym typeface="Symbol" pitchFamily="18" charset="2"/>
              </a:rPr>
              <a:t>q</a:t>
            </a:r>
            <a:r>
              <a:rPr lang="pt-BR" sz="2800" i="0">
                <a:solidFill>
                  <a:schemeClr val="tx1"/>
                </a:solidFill>
                <a:sym typeface="Symbol" pitchFamily="18" charset="2"/>
              </a:rPr>
              <a:t>) ]  </a:t>
            </a:r>
            <a:r>
              <a:rPr lang="pt-BR" sz="2800">
                <a:solidFill>
                  <a:schemeClr val="tx1"/>
                </a:solidFill>
                <a:sym typeface="Symbol" pitchFamily="18" charset="2"/>
              </a:rPr>
              <a:t>q</a:t>
            </a:r>
            <a:endParaRPr lang="pt-BR" sz="2800" i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586758" name="Line 6"/>
          <p:cNvSpPr>
            <a:spLocks noChangeShapeType="1"/>
          </p:cNvSpPr>
          <p:nvPr/>
        </p:nvSpPr>
        <p:spPr bwMode="auto">
          <a:xfrm>
            <a:off x="304800" y="4724400"/>
            <a:ext cx="518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Lógica Fuzzy</a:t>
            </a:r>
          </a:p>
        </p:txBody>
      </p:sp>
      <p:sp>
        <p:nvSpPr>
          <p:cNvPr id="66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133600"/>
            <a:ext cx="8458200" cy="17526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pt-BR" sz="2800" b="1"/>
              <a:t>A declaração condicional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pt-BR" sz="2800" b="1">
                <a:solidFill>
                  <a:schemeClr val="tx1"/>
                </a:solidFill>
              </a:rPr>
              <a:t>			se</a:t>
            </a:r>
            <a:r>
              <a:rPr lang="pt-BR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pt-BR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 </a:t>
            </a:r>
            <a:r>
              <a:rPr lang="pt-BR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é</a:t>
            </a:r>
            <a:r>
              <a:rPr lang="pt-BR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</a:t>
            </a:r>
            <a:r>
              <a:rPr lang="pt-BR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pt-BR" sz="2800" b="1">
                <a:solidFill>
                  <a:schemeClr val="tx1"/>
                </a:solidFill>
              </a:rPr>
              <a:t>então</a:t>
            </a:r>
            <a:r>
              <a:rPr lang="pt-BR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pt-BR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 </a:t>
            </a:r>
            <a:r>
              <a:rPr lang="pt-BR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é</a:t>
            </a:r>
            <a:r>
              <a:rPr lang="pt-BR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B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pt-BR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pt-BR" sz="2800" b="1"/>
              <a:t>tem uma função de pertinência</a:t>
            </a:r>
          </a:p>
          <a:p>
            <a:pPr>
              <a:lnSpc>
                <a:spcPct val="120000"/>
              </a:lnSpc>
              <a:defRPr/>
            </a:pPr>
            <a:endParaRPr lang="pt-BR" sz="2800" b="1"/>
          </a:p>
        </p:txBody>
      </p:sp>
      <p:sp>
        <p:nvSpPr>
          <p:cNvPr id="663556" name="Rectangle 4"/>
          <p:cNvSpPr>
            <a:spLocks noChangeArrowheads="1"/>
          </p:cNvSpPr>
          <p:nvPr/>
        </p:nvSpPr>
        <p:spPr bwMode="auto">
          <a:xfrm>
            <a:off x="381000" y="2895600"/>
            <a:ext cx="8763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pt-BR" sz="3200" b="0" i="0"/>
              <a:t>	</a:t>
            </a:r>
            <a:endParaRPr lang="pt-BR" sz="3200" i="0">
              <a:solidFill>
                <a:srgbClr val="984C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</p:txBody>
      </p:sp>
      <p:graphicFrame>
        <p:nvGraphicFramePr>
          <p:cNvPr id="105477" name="Object 5"/>
          <p:cNvGraphicFramePr>
            <a:graphicFrameLocks noChangeAspect="1"/>
          </p:cNvGraphicFramePr>
          <p:nvPr/>
        </p:nvGraphicFramePr>
        <p:xfrm>
          <a:off x="3352800" y="4075113"/>
          <a:ext cx="1846263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" name="Equação" r:id="rId3" imgW="736600" imgH="228600" progId="Equation.3">
                  <p:embed/>
                </p:oleObj>
              </mc:Choice>
              <mc:Fallback>
                <p:oleObj name="Equação" r:id="rId3" imgW="7366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075113"/>
                        <a:ext cx="1846263" cy="573087"/>
                      </a:xfrm>
                      <a:prstGeom prst="rect">
                        <a:avLst/>
                      </a:prstGeom>
                      <a:solidFill>
                        <a:srgbClr val="FFFFBD"/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1676400" y="5410200"/>
            <a:ext cx="502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2400" i="0"/>
              <a:t>mede o </a:t>
            </a:r>
            <a:r>
              <a:rPr lang="pt-BR" altLang="pt-BR" sz="2400">
                <a:solidFill>
                  <a:srgbClr val="FF4343"/>
                </a:solidFill>
              </a:rPr>
              <a:t>grau de verdade</a:t>
            </a:r>
            <a:r>
              <a:rPr lang="pt-BR" altLang="pt-BR" sz="2400" i="0"/>
              <a:t> da </a:t>
            </a:r>
          </a:p>
          <a:p>
            <a:pPr>
              <a:buFontTx/>
              <a:buNone/>
            </a:pPr>
            <a:r>
              <a:rPr lang="pt-BR" altLang="pt-BR" sz="2400">
                <a:solidFill>
                  <a:srgbClr val="FF4343"/>
                </a:solidFill>
              </a:rPr>
              <a:t>relação de implicação</a:t>
            </a:r>
            <a:r>
              <a:rPr lang="pt-BR" altLang="pt-BR" sz="2400" i="0"/>
              <a:t> entre </a:t>
            </a:r>
            <a:r>
              <a:rPr lang="pt-BR" altLang="pt-BR" sz="2400">
                <a:solidFill>
                  <a:srgbClr val="FF4343"/>
                </a:solidFill>
              </a:rPr>
              <a:t>x</a:t>
            </a:r>
            <a:r>
              <a:rPr lang="pt-BR" altLang="pt-BR" sz="2400" i="0"/>
              <a:t> e </a:t>
            </a:r>
            <a:r>
              <a:rPr lang="pt-BR" altLang="pt-BR" sz="2400">
                <a:solidFill>
                  <a:srgbClr val="FF4343"/>
                </a:solidFill>
              </a:rPr>
              <a:t>y</a:t>
            </a:r>
            <a:endParaRPr lang="pt-BR" altLang="pt-BR" sz="2400" i="0"/>
          </a:p>
          <a:p>
            <a:pPr>
              <a:buFontTx/>
              <a:buNone/>
            </a:pPr>
            <a:r>
              <a:rPr lang="pt-BR" altLang="pt-BR" i="0">
                <a:solidFill>
                  <a:schemeClr val="tx1"/>
                </a:solidFill>
              </a:rPr>
              <a:t>			</a:t>
            </a:r>
            <a:endParaRPr lang="pt-BR" altLang="pt-BR" i="0"/>
          </a:p>
          <a:p>
            <a:endParaRPr lang="pt-BR" altLang="pt-BR" i="0"/>
          </a:p>
        </p:txBody>
      </p:sp>
      <p:sp>
        <p:nvSpPr>
          <p:cNvPr id="663559" name="AutoShape 7"/>
          <p:cNvSpPr>
            <a:spLocks noChangeArrowheads="1"/>
          </p:cNvSpPr>
          <p:nvPr/>
        </p:nvSpPr>
        <p:spPr bwMode="auto">
          <a:xfrm>
            <a:off x="3505200" y="4876800"/>
            <a:ext cx="228600" cy="533400"/>
          </a:xfrm>
          <a:prstGeom prst="downArrow">
            <a:avLst>
              <a:gd name="adj1" fmla="val 50000"/>
              <a:gd name="adj2" fmla="val 58333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ChangeArrowheads="1"/>
          </p:cNvSpPr>
          <p:nvPr/>
        </p:nvSpPr>
        <p:spPr bwMode="auto">
          <a:xfrm>
            <a:off x="1143000" y="4953000"/>
            <a:ext cx="5943600" cy="1143000"/>
          </a:xfrm>
          <a:prstGeom prst="rect">
            <a:avLst/>
          </a:prstGeom>
          <a:solidFill>
            <a:srgbClr val="F9F9B5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00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Lógica Fuzzy</a:t>
            </a:r>
          </a:p>
        </p:txBody>
      </p:sp>
      <p:sp>
        <p:nvSpPr>
          <p:cNvPr id="6000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pt-BR" sz="28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Modus ponens generalizado:</a:t>
            </a:r>
            <a:endParaRPr lang="pt-BR" b="1" i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0069" name="Rectangle 5"/>
          <p:cNvSpPr>
            <a:spLocks noChangeArrowheads="1"/>
          </p:cNvSpPr>
          <p:nvPr/>
        </p:nvSpPr>
        <p:spPr bwMode="auto">
          <a:xfrm>
            <a:off x="381000" y="2895600"/>
            <a:ext cx="8763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Tx/>
              <a:buNone/>
              <a:defRPr/>
            </a:pPr>
            <a:r>
              <a:rPr lang="pt-BR" sz="3200" b="0" i="0"/>
              <a:t>	</a:t>
            </a:r>
            <a:r>
              <a:rPr lang="pt-BR" sz="2800" i="0">
                <a:solidFill>
                  <a:schemeClr val="tx1"/>
                </a:solidFill>
              </a:rPr>
              <a:t>Premissa 1:</a:t>
            </a:r>
            <a:r>
              <a:rPr lang="pt-BR" sz="2800" b="0" i="0"/>
              <a:t>	</a:t>
            </a:r>
            <a:r>
              <a:rPr lang="pt-BR" sz="28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pt-BR" sz="2800" i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é </a:t>
            </a:r>
            <a:r>
              <a:rPr lang="pt-BR" sz="28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pt-BR" sz="2800" baseline="300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*</a:t>
            </a:r>
            <a:r>
              <a:rPr lang="pt-BR" sz="2800" i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		</a:t>
            </a:r>
            <a:endParaRPr lang="pt-BR" sz="2800" b="0" i="0">
              <a:solidFill>
                <a:srgbClr val="5BADFF"/>
              </a:solidFill>
            </a:endParaRPr>
          </a:p>
          <a:p>
            <a:pPr marL="342900" indent="-342900">
              <a:buFontTx/>
              <a:buNone/>
              <a:defRPr/>
            </a:pPr>
            <a:r>
              <a:rPr lang="pt-BR" sz="2800" b="0" i="0"/>
              <a:t>	</a:t>
            </a:r>
            <a:r>
              <a:rPr lang="pt-BR" sz="2800" i="0">
                <a:solidFill>
                  <a:schemeClr val="tx1"/>
                </a:solidFill>
              </a:rPr>
              <a:t>Premissa 2:</a:t>
            </a:r>
            <a:r>
              <a:rPr lang="pt-BR" sz="2800" b="0" i="0"/>
              <a:t> 	</a:t>
            </a:r>
            <a:r>
              <a:rPr lang="pt-BR" sz="2800" i="0">
                <a:effectLst>
                  <a:outerShdw blurRad="38100" dist="38100" dir="2700000" algn="tl">
                    <a:srgbClr val="000000"/>
                  </a:outerShdw>
                </a:effectLst>
              </a:rPr>
              <a:t>se </a:t>
            </a:r>
            <a:r>
              <a:rPr lang="pt-BR" sz="2800">
                <a:solidFill>
                  <a:srgbClr val="B2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pt-BR" sz="2800" i="0">
                <a:solidFill>
                  <a:srgbClr val="B2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é </a:t>
            </a:r>
            <a:r>
              <a:rPr lang="pt-BR" sz="2800">
                <a:solidFill>
                  <a:srgbClr val="B2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pt-BR" sz="2800" i="0">
                <a:solidFill>
                  <a:srgbClr val="B2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pt-BR" sz="2800" i="0">
                <a:effectLst>
                  <a:outerShdw blurRad="38100" dist="38100" dir="2700000" algn="tl">
                    <a:srgbClr val="000000"/>
                  </a:outerShdw>
                </a:effectLst>
              </a:rPr>
              <a:t>então </a:t>
            </a:r>
            <a:r>
              <a:rPr lang="pt-BR" sz="2800">
                <a:solidFill>
                  <a:srgbClr val="036F2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 </a:t>
            </a:r>
            <a:r>
              <a:rPr lang="pt-BR" sz="2800" i="0">
                <a:solidFill>
                  <a:srgbClr val="036F2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é </a:t>
            </a:r>
            <a:r>
              <a:rPr lang="pt-BR" sz="2800">
                <a:solidFill>
                  <a:srgbClr val="036F2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endParaRPr lang="pt-BR" sz="2800" i="0">
              <a:solidFill>
                <a:srgbClr val="036F2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buFontTx/>
              <a:buNone/>
              <a:defRPr/>
            </a:pPr>
            <a:r>
              <a:rPr lang="pt-BR" sz="2800" i="0">
                <a:solidFill>
                  <a:srgbClr val="036F2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pt-BR" sz="2800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Conclusão:	</a:t>
            </a:r>
            <a:r>
              <a:rPr lang="pt-BR" sz="2800">
                <a:solidFill>
                  <a:srgbClr val="648B6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  <a:r>
              <a:rPr lang="pt-BR" sz="2800" i="0">
                <a:solidFill>
                  <a:srgbClr val="648B6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é </a:t>
            </a:r>
            <a:r>
              <a:rPr lang="pt-BR" sz="2800">
                <a:solidFill>
                  <a:srgbClr val="648B6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pt-BR" sz="2800" baseline="30000">
                <a:solidFill>
                  <a:srgbClr val="648B6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*</a:t>
            </a:r>
            <a:r>
              <a:rPr lang="pt-BR" sz="2800" i="0">
                <a:solidFill>
                  <a:srgbClr val="648B6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		</a:t>
            </a:r>
          </a:p>
          <a:p>
            <a:pPr marL="342900" indent="-342900">
              <a:lnSpc>
                <a:spcPct val="240000"/>
              </a:lnSpc>
              <a:buFontTx/>
              <a:buNone/>
              <a:defRPr/>
            </a:pPr>
            <a:r>
              <a:rPr lang="pt-BR" sz="2800" i="0">
                <a:solidFill>
                  <a:srgbClr val="648B6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	</a:t>
            </a:r>
            <a:r>
              <a:rPr lang="pt-BR" sz="28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A</a:t>
            </a:r>
            <a:r>
              <a:rPr lang="pt-BR" sz="2800" baseline="300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*</a:t>
            </a:r>
            <a:r>
              <a:rPr lang="pt-BR" sz="2800" i="0">
                <a:solidFill>
                  <a:srgbClr val="984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 </a:t>
            </a:r>
            <a:r>
              <a:rPr lang="pt-BR" sz="2800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e</a:t>
            </a:r>
            <a:r>
              <a:rPr lang="pt-BR" sz="2800" i="0">
                <a:solidFill>
                  <a:srgbClr val="984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 </a:t>
            </a:r>
            <a:r>
              <a:rPr lang="pt-BR" sz="2800">
                <a:solidFill>
                  <a:srgbClr val="648B6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B</a:t>
            </a:r>
            <a:r>
              <a:rPr lang="pt-BR" sz="2800" baseline="30000">
                <a:solidFill>
                  <a:srgbClr val="648B6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*</a:t>
            </a:r>
            <a:r>
              <a:rPr lang="pt-BR" sz="2800" i="0">
                <a:solidFill>
                  <a:srgbClr val="984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 </a:t>
            </a:r>
            <a:r>
              <a:rPr lang="pt-BR" sz="2800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não são necessariamente</a:t>
            </a:r>
          </a:p>
          <a:p>
            <a:pPr marL="342900" indent="-342900">
              <a:lnSpc>
                <a:spcPct val="80000"/>
              </a:lnSpc>
              <a:buFontTx/>
              <a:buNone/>
              <a:defRPr/>
            </a:pPr>
            <a:r>
              <a:rPr lang="pt-BR" sz="2800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		iguais a</a:t>
            </a:r>
            <a:r>
              <a:rPr lang="pt-BR" sz="2800" i="0">
                <a:solidFill>
                  <a:srgbClr val="984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 </a:t>
            </a:r>
            <a:r>
              <a:rPr lang="pt-BR" sz="2800">
                <a:solidFill>
                  <a:srgbClr val="8A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A</a:t>
            </a:r>
            <a:r>
              <a:rPr lang="pt-BR" sz="2800" i="0">
                <a:solidFill>
                  <a:srgbClr val="984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 </a:t>
            </a:r>
            <a:r>
              <a:rPr lang="pt-BR" sz="2800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e</a:t>
            </a:r>
            <a:r>
              <a:rPr lang="pt-BR" sz="2800" i="0">
                <a:solidFill>
                  <a:srgbClr val="984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 </a:t>
            </a:r>
            <a:r>
              <a:rPr lang="pt-BR" sz="2800">
                <a:solidFill>
                  <a:srgbClr val="478C4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B</a:t>
            </a:r>
            <a:r>
              <a:rPr lang="pt-BR" sz="2800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, respectivamente</a:t>
            </a:r>
            <a:endParaRPr lang="pt-BR" sz="3200" i="0">
              <a:solidFill>
                <a:srgbClr val="984C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</p:txBody>
      </p:sp>
      <p:sp>
        <p:nvSpPr>
          <p:cNvPr id="600070" name="Line 6"/>
          <p:cNvSpPr>
            <a:spLocks noChangeShapeType="1"/>
          </p:cNvSpPr>
          <p:nvPr/>
        </p:nvSpPr>
        <p:spPr bwMode="auto">
          <a:xfrm>
            <a:off x="838200" y="4648200"/>
            <a:ext cx="518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Lógica Fuzzy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1148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pt-BR" sz="28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Conclusão</a:t>
            </a:r>
            <a:endParaRPr lang="pt-BR" sz="2800" b="1" i="1" u="sng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endParaRPr lang="pt-BR" sz="2800" b="1" i="1" u="sng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r>
              <a:rPr lang="pt-BR" sz="2800" b="1" i="1">
                <a:solidFill>
                  <a:srgbClr val="E4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Lógica Tradicional (Crisp) </a:t>
            </a:r>
            <a:r>
              <a:rPr lang="pt-BR" sz="2800" b="1" i="1">
                <a:solidFill>
                  <a:srgbClr val="E4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 </a:t>
            </a:r>
          </a:p>
          <a:p>
            <a:pPr marL="647700" lvl="1" indent="-190500">
              <a:lnSpc>
                <a:spcPct val="160000"/>
              </a:lnSpc>
              <a:buFont typeface="Wingdings" pitchFamily="2" charset="2"/>
              <a:buNone/>
              <a:defRPr/>
            </a:pPr>
            <a:r>
              <a:rPr lang="pt-BR" b="1" i="1">
                <a:solidFill>
                  <a:srgbClr val="E4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	</a:t>
            </a:r>
            <a:r>
              <a:rPr lang="pt-BR" sz="2400" b="1" i="1"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A regra é disparada somente se a </a:t>
            </a:r>
            <a:r>
              <a:rPr lang="pt-BR" sz="2400" b="1" i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premissa 1</a:t>
            </a:r>
            <a:r>
              <a:rPr lang="pt-BR" sz="2400" b="1" i="1"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 for </a:t>
            </a:r>
            <a:r>
              <a:rPr lang="pt-BR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exatamente igual</a:t>
            </a:r>
            <a:r>
              <a:rPr lang="pt-BR" sz="2400" b="1" i="1"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 ao </a:t>
            </a:r>
            <a:r>
              <a:rPr lang="pt-BR" sz="2400" b="1" i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antecedente</a:t>
            </a:r>
            <a:r>
              <a:rPr lang="pt-BR" sz="2400" b="1" i="1"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, sendo que o </a:t>
            </a:r>
            <a:r>
              <a:rPr lang="pt-BR" sz="2400" b="1" i="1">
                <a:solidFill>
                  <a:srgbClr val="8A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resultado</a:t>
            </a:r>
            <a:r>
              <a:rPr lang="pt-BR" sz="2400" b="1" i="1"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 da regra </a:t>
            </a:r>
            <a:r>
              <a:rPr lang="pt-BR" sz="2400" b="1" i="1">
                <a:solidFill>
                  <a:srgbClr val="8A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é o próprio consequente</a:t>
            </a:r>
            <a:r>
              <a:rPr lang="pt-BR" sz="2400" b="1" i="1"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.</a:t>
            </a:r>
            <a:endParaRPr lang="pt-BR" sz="2400" b="1" i="1">
              <a:solidFill>
                <a:srgbClr val="E400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Lógica Fuzzy</a:t>
            </a:r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229600" cy="4114800"/>
          </a:xfrm>
        </p:spPr>
        <p:txBody>
          <a:bodyPr/>
          <a:lstStyle/>
          <a:p>
            <a:pPr defTabSz="666750">
              <a:buFontTx/>
              <a:buNone/>
              <a:defRPr/>
            </a:pPr>
            <a:r>
              <a:rPr lang="pt-BR" sz="28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Conclusão:</a:t>
            </a:r>
          </a:p>
          <a:p>
            <a:pPr defTabSz="666750">
              <a:lnSpc>
                <a:spcPct val="150000"/>
              </a:lnSpc>
              <a:defRPr/>
            </a:pPr>
            <a:r>
              <a:rPr lang="pt-BR" sz="2800" b="1" i="1">
                <a:solidFill>
                  <a:srgbClr val="E4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Lógica Fuzzy </a:t>
            </a:r>
            <a:r>
              <a:rPr lang="pt-BR" sz="2800" b="1" i="1">
                <a:solidFill>
                  <a:srgbClr val="E4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 </a:t>
            </a:r>
          </a:p>
          <a:p>
            <a:pPr marL="571500" lvl="1" indent="-38100" defTabSz="66675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pt-BR" b="1" i="1">
                <a:solidFill>
                  <a:srgbClr val="E4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	</a:t>
            </a:r>
            <a:r>
              <a:rPr lang="pt-BR" sz="2400" b="1" i="1"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A regra é disparada desde que exista um </a:t>
            </a:r>
            <a:r>
              <a:rPr lang="pt-BR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grau de similaridade diferente de zero</a:t>
            </a:r>
            <a:r>
              <a:rPr lang="pt-BR" sz="2400" b="1" i="1"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 entre a </a:t>
            </a:r>
            <a:r>
              <a:rPr lang="pt-BR" sz="2400" b="1" i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premissa 1</a:t>
            </a:r>
            <a:r>
              <a:rPr lang="pt-BR" sz="2400" b="1" i="1"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 e o </a:t>
            </a:r>
            <a:r>
              <a:rPr lang="pt-BR" sz="2400" b="1" i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antecedente</a:t>
            </a:r>
            <a:r>
              <a:rPr lang="pt-BR" sz="2400" b="1" i="1"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 da regra, sendo que o </a:t>
            </a:r>
            <a:r>
              <a:rPr lang="pt-BR" sz="2400" b="1" i="1">
                <a:solidFill>
                  <a:srgbClr val="8A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resultado</a:t>
            </a:r>
            <a:r>
              <a:rPr lang="pt-BR" sz="2400" b="1" i="1"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 é um </a:t>
            </a:r>
            <a:r>
              <a:rPr lang="pt-BR" sz="2400" b="1" i="1">
                <a:solidFill>
                  <a:srgbClr val="8A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consequente que tem um grau de similaridade diferente de zero</a:t>
            </a:r>
            <a:r>
              <a:rPr lang="pt-BR" sz="2400" b="1" i="1">
                <a:effectLst>
                  <a:outerShdw blurRad="38100" dist="38100" dir="2700000" algn="tl">
                    <a:srgbClr val="FFFFFF"/>
                  </a:outerShdw>
                </a:effectLst>
                <a:sym typeface="Wingdings" pitchFamily="2" charset="2"/>
              </a:rPr>
              <a:t> com o consequente da regra.</a:t>
            </a:r>
            <a:endParaRPr lang="pt-BR" sz="2400" b="1" i="1">
              <a:solidFill>
                <a:srgbClr val="E400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458200" cy="609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pt-BR" sz="28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Interpretação do Modus Ponens Generalizado:</a:t>
            </a:r>
            <a:endParaRPr lang="pt-BR" sz="280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Lógica Fuzzy</a:t>
            </a:r>
          </a:p>
        </p:txBody>
      </p:sp>
      <p:sp>
        <p:nvSpPr>
          <p:cNvPr id="607236" name="Text Box 4"/>
          <p:cNvSpPr txBox="1">
            <a:spLocks noChangeArrowheads="1"/>
          </p:cNvSpPr>
          <p:nvPr/>
        </p:nvSpPr>
        <p:spPr bwMode="auto">
          <a:xfrm>
            <a:off x="3352800" y="3124200"/>
            <a:ext cx="2403475" cy="47625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 sz="2400" i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Regra se-então</a:t>
            </a:r>
            <a:endParaRPr lang="pt-BR" sz="2000" i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07237" name="Line 5"/>
          <p:cNvSpPr>
            <a:spLocks noChangeShapeType="1"/>
          </p:cNvSpPr>
          <p:nvPr/>
        </p:nvSpPr>
        <p:spPr bwMode="auto">
          <a:xfrm>
            <a:off x="2667000" y="33528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7238" name="Line 6"/>
          <p:cNvSpPr>
            <a:spLocks noChangeShapeType="1"/>
          </p:cNvSpPr>
          <p:nvPr/>
        </p:nvSpPr>
        <p:spPr bwMode="auto">
          <a:xfrm>
            <a:off x="5753100" y="3352800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7239" name="Text Box 7"/>
          <p:cNvSpPr txBox="1">
            <a:spLocks noChangeArrowheads="1"/>
          </p:cNvSpPr>
          <p:nvPr/>
        </p:nvSpPr>
        <p:spPr bwMode="auto">
          <a:xfrm>
            <a:off x="2362200" y="2852738"/>
            <a:ext cx="925513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x </a:t>
            </a:r>
            <a:r>
              <a:rPr lang="pt-BR" sz="2400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sym typeface="Symbol" pitchFamily="18" charset="2"/>
              </a:rPr>
              <a:t>é</a:t>
            </a:r>
            <a:r>
              <a:rPr lang="pt-BR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sym typeface="Symbol" pitchFamily="18" charset="2"/>
              </a:rPr>
              <a:t> A</a:t>
            </a:r>
            <a:r>
              <a:rPr lang="pt-BR" sz="2400" baseline="30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sym typeface="Symbol" pitchFamily="18" charset="2"/>
              </a:rPr>
              <a:t>*</a:t>
            </a:r>
            <a:endParaRPr lang="pt-BR" sz="24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07240" name="Text Box 8"/>
          <p:cNvSpPr txBox="1">
            <a:spLocks noChangeArrowheads="1"/>
          </p:cNvSpPr>
          <p:nvPr/>
        </p:nvSpPr>
        <p:spPr bwMode="auto">
          <a:xfrm>
            <a:off x="5949950" y="2819400"/>
            <a:ext cx="9080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y </a:t>
            </a:r>
            <a:r>
              <a:rPr lang="pt-BR" sz="2400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é</a:t>
            </a:r>
            <a:r>
              <a:rPr lang="pt-BR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B</a:t>
            </a:r>
            <a:r>
              <a:rPr lang="pt-BR" sz="2400" baseline="30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*</a:t>
            </a:r>
            <a:endParaRPr lang="pt-BR" sz="24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07241" name="Text Box 9"/>
          <p:cNvSpPr txBox="1">
            <a:spLocks noChangeArrowheads="1"/>
          </p:cNvSpPr>
          <p:nvPr/>
        </p:nvSpPr>
        <p:spPr bwMode="auto">
          <a:xfrm>
            <a:off x="6838950" y="3124200"/>
            <a:ext cx="154305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 sz="24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</a:t>
            </a:r>
            <a:r>
              <a:rPr lang="pt-BR" sz="2400" baseline="-250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B</a:t>
            </a:r>
            <a:r>
              <a:rPr lang="pt-BR" sz="2400" baseline="-20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*</a:t>
            </a:r>
            <a:r>
              <a:rPr lang="pt-BR" sz="2400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sym typeface="Symbol" pitchFamily="18" charset="2"/>
              </a:rPr>
              <a:t>(</a:t>
            </a:r>
            <a:r>
              <a:rPr lang="pt-BR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sym typeface="Symbol" pitchFamily="18" charset="2"/>
              </a:rPr>
              <a:t>y</a:t>
            </a:r>
            <a:r>
              <a:rPr lang="pt-BR" sz="2400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sym typeface="Symbol" pitchFamily="18" charset="2"/>
              </a:rPr>
              <a:t>)</a:t>
            </a:r>
            <a:endParaRPr lang="pt-BR" sz="2400" i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07242" name="Text Box 10"/>
          <p:cNvSpPr txBox="1">
            <a:spLocks noChangeArrowheads="1"/>
          </p:cNvSpPr>
          <p:nvPr/>
        </p:nvSpPr>
        <p:spPr bwMode="auto">
          <a:xfrm>
            <a:off x="3810000" y="3665538"/>
            <a:ext cx="1676400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sym typeface="Symbol" pitchFamily="18" charset="2"/>
              </a:rPr>
              <a:t></a:t>
            </a:r>
            <a:r>
              <a:rPr lang="pt-BR" sz="2400" baseline="-25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sym typeface="Symbol" pitchFamily="18" charset="2"/>
              </a:rPr>
              <a:t>A</a:t>
            </a:r>
            <a:r>
              <a:rPr lang="pt-BR" sz="2400" i="0" baseline="-25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sym typeface="Symbol" pitchFamily="18" charset="2"/>
              </a:rPr>
              <a:t></a:t>
            </a:r>
            <a:r>
              <a:rPr lang="pt-BR" sz="2400" baseline="-25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sym typeface="Symbol" pitchFamily="18" charset="2"/>
              </a:rPr>
              <a:t>B </a:t>
            </a:r>
            <a:r>
              <a:rPr lang="pt-BR" sz="2400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sym typeface="Symbol" pitchFamily="18" charset="2"/>
              </a:rPr>
              <a:t>(</a:t>
            </a:r>
            <a:r>
              <a:rPr lang="pt-BR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sym typeface="Symbol" pitchFamily="18" charset="2"/>
              </a:rPr>
              <a:t>x,y</a:t>
            </a:r>
            <a:r>
              <a:rPr lang="pt-BR" sz="2400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sym typeface="Symbol" pitchFamily="18" charset="2"/>
              </a:rPr>
              <a:t>)</a:t>
            </a:r>
            <a:endParaRPr lang="pt-BR" sz="24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07244" name="Text Box 12"/>
          <p:cNvSpPr txBox="1">
            <a:spLocks noChangeArrowheads="1"/>
          </p:cNvSpPr>
          <p:nvPr/>
        </p:nvSpPr>
        <p:spPr bwMode="auto">
          <a:xfrm>
            <a:off x="2971800" y="5105400"/>
            <a:ext cx="950913" cy="47625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 sz="24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</a:t>
            </a:r>
            <a:r>
              <a:rPr lang="pt-BR" sz="2400" baseline="-250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P</a:t>
            </a:r>
            <a:r>
              <a:rPr lang="pt-BR" sz="2400" i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(</a:t>
            </a:r>
            <a:r>
              <a:rPr lang="pt-BR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x</a:t>
            </a:r>
            <a:r>
              <a:rPr lang="pt-BR" sz="2400" i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)</a:t>
            </a:r>
            <a:endParaRPr lang="pt-BR" sz="2000" i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07245" name="Text Box 13"/>
          <p:cNvSpPr txBox="1">
            <a:spLocks noChangeArrowheads="1"/>
          </p:cNvSpPr>
          <p:nvPr/>
        </p:nvSpPr>
        <p:spPr bwMode="auto">
          <a:xfrm>
            <a:off x="5029200" y="5105400"/>
            <a:ext cx="1228725" cy="47625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 sz="24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</a:t>
            </a:r>
            <a:r>
              <a:rPr lang="pt-BR" sz="2400" baseline="-250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Q</a:t>
            </a:r>
            <a:r>
              <a:rPr lang="pt-BR" sz="24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</a:t>
            </a:r>
            <a:r>
              <a:rPr lang="pt-BR" sz="2400" i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(</a:t>
            </a:r>
            <a:r>
              <a:rPr lang="pt-BR" sz="24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x,z</a:t>
            </a:r>
            <a:r>
              <a:rPr lang="pt-BR" sz="2400" i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)</a:t>
            </a:r>
            <a:endParaRPr lang="pt-BR" sz="2000" i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07246" name="Line 14"/>
          <p:cNvSpPr>
            <a:spLocks noChangeShapeType="1"/>
          </p:cNvSpPr>
          <p:nvPr/>
        </p:nvSpPr>
        <p:spPr bwMode="auto">
          <a:xfrm>
            <a:off x="2209800" y="535305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7247" name="Line 15"/>
          <p:cNvSpPr>
            <a:spLocks noChangeShapeType="1"/>
          </p:cNvSpPr>
          <p:nvPr/>
        </p:nvSpPr>
        <p:spPr bwMode="auto">
          <a:xfrm>
            <a:off x="3921125" y="5353050"/>
            <a:ext cx="1122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7248" name="Line 16"/>
          <p:cNvSpPr>
            <a:spLocks noChangeShapeType="1"/>
          </p:cNvSpPr>
          <p:nvPr/>
        </p:nvSpPr>
        <p:spPr bwMode="auto">
          <a:xfrm>
            <a:off x="6400800" y="53340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7249" name="Text Box 17"/>
          <p:cNvSpPr txBox="1">
            <a:spLocks noChangeArrowheads="1"/>
          </p:cNvSpPr>
          <p:nvPr/>
        </p:nvSpPr>
        <p:spPr bwMode="auto">
          <a:xfrm>
            <a:off x="1905000" y="4914900"/>
            <a:ext cx="906463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x </a:t>
            </a:r>
            <a:r>
              <a:rPr lang="pt-BR" sz="2400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sym typeface="Symbol" pitchFamily="18" charset="2"/>
              </a:rPr>
              <a:t></a:t>
            </a:r>
            <a:r>
              <a:rPr lang="pt-BR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sym typeface="Symbol" pitchFamily="18" charset="2"/>
              </a:rPr>
              <a:t> X</a:t>
            </a:r>
            <a:endParaRPr lang="pt-BR" sz="2400" i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607250" name="Text Box 18"/>
          <p:cNvSpPr txBox="1">
            <a:spLocks noChangeArrowheads="1"/>
          </p:cNvSpPr>
          <p:nvPr/>
        </p:nvSpPr>
        <p:spPr bwMode="auto">
          <a:xfrm>
            <a:off x="6419850" y="4865688"/>
            <a:ext cx="941388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z </a:t>
            </a:r>
            <a:r>
              <a:rPr lang="pt-BR" sz="2400" i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sym typeface="Symbol" pitchFamily="18" charset="2"/>
              </a:rPr>
              <a:t></a:t>
            </a:r>
            <a:r>
              <a:rPr lang="pt-BR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sym typeface="Symbol" pitchFamily="18" charset="2"/>
              </a:rPr>
              <a:t> W</a:t>
            </a:r>
            <a:endParaRPr lang="pt-BR" sz="24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07251" name="Text Box 19"/>
          <p:cNvSpPr txBox="1">
            <a:spLocks noChangeArrowheads="1"/>
          </p:cNvSpPr>
          <p:nvPr/>
        </p:nvSpPr>
        <p:spPr bwMode="auto">
          <a:xfrm>
            <a:off x="4003675" y="4922838"/>
            <a:ext cx="906463" cy="457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buFontTx/>
              <a:buNone/>
              <a:defRPr/>
            </a:pPr>
            <a:r>
              <a:rPr lang="pt-BR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x </a:t>
            </a:r>
            <a:r>
              <a:rPr lang="pt-BR"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sym typeface="Symbol" pitchFamily="18" charset="2"/>
              </a:rPr>
              <a:t> X</a:t>
            </a:r>
            <a:endParaRPr lang="pt-BR" sz="2400" i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10611" name="Text Box 20"/>
          <p:cNvSpPr txBox="1">
            <a:spLocks noChangeArrowheads="1"/>
          </p:cNvSpPr>
          <p:nvPr/>
        </p:nvSpPr>
        <p:spPr bwMode="auto">
          <a:xfrm>
            <a:off x="6248400" y="5437188"/>
            <a:ext cx="1284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2400">
                <a:latin typeface="Times New Roman" pitchFamily="18" charset="0"/>
                <a:sym typeface="Symbol" pitchFamily="18" charset="2"/>
              </a:rPr>
              <a:t> </a:t>
            </a:r>
            <a:r>
              <a:rPr lang="pt-BR" altLang="pt-BR" sz="2400" baseline="-25000">
                <a:latin typeface="Times New Roman" pitchFamily="18" charset="0"/>
                <a:sym typeface="Symbol" pitchFamily="18" charset="2"/>
              </a:rPr>
              <a:t>P ° Q</a:t>
            </a:r>
            <a:r>
              <a:rPr lang="pt-BR" altLang="pt-BR" sz="2400">
                <a:latin typeface="Times New Roman" pitchFamily="18" charset="0"/>
                <a:sym typeface="Symbol" pitchFamily="18" charset="2"/>
              </a:rPr>
              <a:t> (z)</a:t>
            </a:r>
            <a:endParaRPr lang="pt-BR" altLang="pt-BR" sz="2400">
              <a:solidFill>
                <a:srgbClr val="A5002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607253" name="AutoShape 21"/>
          <p:cNvSpPr>
            <a:spLocks noChangeArrowheads="1"/>
          </p:cNvSpPr>
          <p:nvPr/>
        </p:nvSpPr>
        <p:spPr bwMode="auto">
          <a:xfrm>
            <a:off x="4267200" y="4419600"/>
            <a:ext cx="304800" cy="45720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613" name="Rectangle 22"/>
          <p:cNvSpPr>
            <a:spLocks noChangeArrowheads="1"/>
          </p:cNvSpPr>
          <p:nvPr/>
        </p:nvSpPr>
        <p:spPr bwMode="auto">
          <a:xfrm>
            <a:off x="838200" y="6324600"/>
            <a:ext cx="7239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hlink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pt-BR" altLang="pt-BR" sz="2000" i="0"/>
              <a:t>Composição de um conjunto fuzzy com uma relação fuzzy</a:t>
            </a:r>
            <a:endParaRPr lang="pt-BR" altLang="pt-BR" sz="2400" b="0" i="0"/>
          </a:p>
        </p:txBody>
      </p:sp>
      <p:sp>
        <p:nvSpPr>
          <p:cNvPr id="607255" name="AutoShape 23"/>
          <p:cNvSpPr>
            <a:spLocks noChangeArrowheads="1"/>
          </p:cNvSpPr>
          <p:nvPr/>
        </p:nvSpPr>
        <p:spPr bwMode="auto">
          <a:xfrm>
            <a:off x="4419600" y="58674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2133600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  <a:defRPr/>
            </a:pPr>
            <a:r>
              <a:rPr lang="pt-BR" sz="28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pt-BR" sz="2800" b="1" i="1">
                <a:solidFill>
                  <a:schemeClr val="tx1"/>
                </a:solidFill>
              </a:rPr>
              <a:t>O Modus Ponens Generalizado é uma </a:t>
            </a:r>
            <a:r>
              <a:rPr lang="pt-BR" sz="2800" b="1" i="1">
                <a:solidFill>
                  <a:srgbClr val="8A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composição de relações fuzzy</a:t>
            </a:r>
            <a:r>
              <a:rPr lang="pt-BR" sz="2800" b="1" i="1">
                <a:solidFill>
                  <a:schemeClr val="tx1"/>
                </a:solidFill>
              </a:rPr>
              <a:t>, onde a </a:t>
            </a:r>
            <a:r>
              <a:rPr lang="pt-BR" sz="2800" b="1" i="1">
                <a:solidFill>
                  <a:srgbClr val="FF4D9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primeira relação</a:t>
            </a:r>
            <a:r>
              <a:rPr lang="pt-BR" sz="2800" b="1" i="1">
                <a:solidFill>
                  <a:schemeClr val="tx1"/>
                </a:solidFill>
              </a:rPr>
              <a:t> é apenas um </a:t>
            </a:r>
            <a:r>
              <a:rPr lang="pt-BR" sz="2800" b="1" i="1">
                <a:solidFill>
                  <a:srgbClr val="FF4D95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conjunto fuzzy</a:t>
            </a:r>
            <a:r>
              <a:rPr lang="pt-BR" sz="2800" b="1" i="1">
                <a:solidFill>
                  <a:schemeClr val="tx1"/>
                </a:solidFill>
              </a:rPr>
              <a:t> e a </a:t>
            </a:r>
            <a:r>
              <a:rPr lang="pt-BR" sz="2800" b="1" i="1">
                <a:solidFill>
                  <a:srgbClr val="4B87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segunda</a:t>
            </a:r>
            <a:r>
              <a:rPr lang="pt-BR" sz="2800" b="1" i="1">
                <a:solidFill>
                  <a:schemeClr val="tx1"/>
                </a:solidFill>
              </a:rPr>
              <a:t> é a </a:t>
            </a:r>
            <a:r>
              <a:rPr lang="pt-BR" sz="2800" b="1" i="1">
                <a:solidFill>
                  <a:srgbClr val="4B875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relação de implicação</a:t>
            </a:r>
            <a:r>
              <a:rPr lang="pt-BR" sz="2800" b="1" i="1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endParaRPr lang="pt-BR" sz="2800"/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Lógica Fuzzy</a:t>
            </a:r>
          </a:p>
        </p:txBody>
      </p:sp>
      <p:sp>
        <p:nvSpPr>
          <p:cNvPr id="609284" name="AutoShape 4"/>
          <p:cNvSpPr>
            <a:spLocks noChangeArrowheads="1"/>
          </p:cNvSpPr>
          <p:nvPr/>
        </p:nvSpPr>
        <p:spPr bwMode="auto">
          <a:xfrm>
            <a:off x="3962400" y="4038600"/>
            <a:ext cx="381000" cy="685800"/>
          </a:xfrm>
          <a:prstGeom prst="downArrow">
            <a:avLst>
              <a:gd name="adj1" fmla="val 50000"/>
              <a:gd name="adj2" fmla="val 45000"/>
            </a:avLst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pt-BR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11621" name="Object 1024"/>
          <p:cNvGraphicFramePr>
            <a:graphicFrameLocks noChangeAspect="1"/>
          </p:cNvGraphicFramePr>
          <p:nvPr/>
        </p:nvGraphicFramePr>
        <p:xfrm>
          <a:off x="1981200" y="5029200"/>
          <a:ext cx="55245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8" name="Equação" r:id="rId3" imgW="2209800" imgH="317500" progId="Equation.3">
                  <p:embed/>
                </p:oleObj>
              </mc:Choice>
              <mc:Fallback>
                <p:oleObj name="Equação" r:id="rId3" imgW="2209800" imgH="3175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029200"/>
                        <a:ext cx="5524500" cy="790575"/>
                      </a:xfrm>
                      <a:prstGeom prst="rect">
                        <a:avLst/>
                      </a:prstGeom>
                      <a:solidFill>
                        <a:srgbClr val="FFFFCF"/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229600" cy="4495800"/>
          </a:xfrm>
        </p:spPr>
        <p:txBody>
          <a:bodyPr/>
          <a:lstStyle/>
          <a:p>
            <a:pPr algn="ctr">
              <a:lnSpc>
                <a:spcPct val="130000"/>
              </a:lnSpc>
              <a:buFontTx/>
              <a:buNone/>
              <a:defRPr/>
            </a:pPr>
            <a:r>
              <a:rPr lang="pt-BR" sz="2800" b="1"/>
              <a:t>Supondo que a entrada </a:t>
            </a:r>
            <a:r>
              <a:rPr lang="pt-BR" sz="2800" b="1" i="1">
                <a:solidFill>
                  <a:srgbClr val="A40000"/>
                </a:solidFill>
              </a:rPr>
              <a:t>A</a:t>
            </a:r>
            <a:r>
              <a:rPr lang="pt-BR" sz="2800" b="1" i="1" baseline="30000">
                <a:solidFill>
                  <a:srgbClr val="A40000"/>
                </a:solidFill>
              </a:rPr>
              <a:t>*</a:t>
            </a:r>
            <a:r>
              <a:rPr lang="pt-BR" sz="2800" b="1"/>
              <a:t> do sistema seja </a:t>
            </a:r>
            <a:r>
              <a:rPr lang="pt-BR" sz="2800" b="1">
                <a:solidFill>
                  <a:srgbClr val="A40000"/>
                </a:solidFill>
              </a:rPr>
              <a:t>precisa </a:t>
            </a:r>
            <a:r>
              <a:rPr lang="pt-BR" sz="2800" b="1"/>
              <a:t>(não-fuzzy):</a:t>
            </a:r>
            <a:endParaRPr lang="pt-BR" sz="2400" b="1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60000"/>
              </a:lnSpc>
              <a:buFontTx/>
              <a:buNone/>
              <a:defRPr/>
            </a:pPr>
            <a:endParaRPr lang="pt-BR" sz="2800" b="1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>
              <a:lnSpc>
                <a:spcPct val="80000"/>
              </a:lnSpc>
              <a:buFontTx/>
              <a:buNone/>
              <a:defRPr/>
            </a:pPr>
            <a:r>
              <a:rPr lang="pt-BR" sz="2800" b="1" i="1">
                <a:solidFill>
                  <a:srgbClr val="E4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pt-BR" sz="2800" b="1" i="1" baseline="30000">
                <a:solidFill>
                  <a:srgbClr val="E4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*</a:t>
            </a:r>
            <a:r>
              <a:rPr lang="pt-BR" sz="2800" b="1">
                <a:solidFill>
                  <a:srgbClr val="E4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é um singleton</a:t>
            </a:r>
            <a:endParaRPr lang="pt-BR" sz="2800"/>
          </a:p>
        </p:txBody>
      </p:sp>
      <p:sp>
        <p:nvSpPr>
          <p:cNvPr id="6154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Lógica Fuzzy</a:t>
            </a:r>
          </a:p>
        </p:txBody>
      </p:sp>
      <p:sp>
        <p:nvSpPr>
          <p:cNvPr id="615429" name="AutoShape 5"/>
          <p:cNvSpPr>
            <a:spLocks noChangeArrowheads="1"/>
          </p:cNvSpPr>
          <p:nvPr/>
        </p:nvSpPr>
        <p:spPr bwMode="auto">
          <a:xfrm>
            <a:off x="4419600" y="4419600"/>
            <a:ext cx="304800" cy="45720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2645" name="Object 0"/>
          <p:cNvGraphicFramePr>
            <a:graphicFrameLocks noChangeAspect="1"/>
          </p:cNvGraphicFramePr>
          <p:nvPr/>
        </p:nvGraphicFramePr>
        <p:xfrm>
          <a:off x="1676400" y="5224463"/>
          <a:ext cx="5819775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2" name="Equação" r:id="rId3" imgW="2324100" imgH="469900" progId="Equation.3">
                  <p:embed/>
                </p:oleObj>
              </mc:Choice>
              <mc:Fallback>
                <p:oleObj name="Equação" r:id="rId3" imgW="2324100" imgH="4699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224463"/>
                        <a:ext cx="5819775" cy="1176337"/>
                      </a:xfrm>
                      <a:prstGeom prst="rect">
                        <a:avLst/>
                      </a:prstGeom>
                      <a:solidFill>
                        <a:srgbClr val="FFFFBD"/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Apresentação em branco">
  <a:themeElements>
    <a:clrScheme name="">
      <a:dk1>
        <a:srgbClr val="000000"/>
      </a:dk1>
      <a:lt1>
        <a:srgbClr val="EAEAEA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3F3F3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presentação em branc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arrow" w="sm" len="sm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accent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arrow" w="sm" len="sm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accent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Apresentação em branc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ção em branc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resentação em branc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ção em branc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ção em branc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ção em branc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resentação em branc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D:\Arquivos de programas\Microsoft Office\Modelos\Estruturas de apresentação\CHARME.POT</Template>
  <TotalTime>9366</TotalTime>
  <Words>4755</Words>
  <Application>Microsoft Office PowerPoint</Application>
  <PresentationFormat>Apresentação na tela (4:3)</PresentationFormat>
  <Paragraphs>1078</Paragraphs>
  <Slides>130</Slides>
  <Notes>0</Notes>
  <HiddenSlides>7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4</vt:i4>
      </vt:variant>
      <vt:variant>
        <vt:lpstr>Títulos de slides</vt:lpstr>
      </vt:variant>
      <vt:variant>
        <vt:i4>130</vt:i4>
      </vt:variant>
    </vt:vector>
  </HeadingPairs>
  <TitlesOfParts>
    <vt:vector size="139" baseType="lpstr">
      <vt:lpstr>Arial</vt:lpstr>
      <vt:lpstr>Symbol</vt:lpstr>
      <vt:lpstr>Times New Roman</vt:lpstr>
      <vt:lpstr>Wingdings</vt:lpstr>
      <vt:lpstr>Apresentação em branco</vt:lpstr>
      <vt:lpstr>Document</vt:lpstr>
      <vt:lpstr>Equação</vt:lpstr>
      <vt:lpstr>Documento do Microsoft Word 97 - 2003</vt:lpstr>
      <vt:lpstr>Documento</vt:lpstr>
      <vt:lpstr>INTELIGÊNCIA COMPUTACIONAL APLICADA  LÓGICA FUZZY</vt:lpstr>
      <vt:lpstr>INTRODUÇÃO</vt:lpstr>
      <vt:lpstr>INTRODUÇÃO</vt:lpstr>
      <vt:lpstr>INTRODUÇÃO</vt:lpstr>
      <vt:lpstr>INTRODUÇÃO</vt:lpstr>
      <vt:lpstr>Evolução da área</vt:lpstr>
      <vt:lpstr>Aplicações Comerciais</vt:lpstr>
      <vt:lpstr>Exemplo Proposta de Apólice de Seguro</vt:lpstr>
      <vt:lpstr>Proposta de Apólice de Seguro</vt:lpstr>
      <vt:lpstr>Proposta de Apólice de Seguro Base de Regras</vt:lpstr>
      <vt:lpstr>SISTEMA FUZZY</vt:lpstr>
      <vt:lpstr>SISTEMA FUZZY</vt:lpstr>
      <vt:lpstr>SISTEMA FUZZY</vt:lpstr>
      <vt:lpstr>SISTEMA FUZZY</vt:lpstr>
      <vt:lpstr>CONJUNTOS FUZZY</vt:lpstr>
      <vt:lpstr>CONJUNTOS FUZZY</vt:lpstr>
      <vt:lpstr>CONJUNTOS FUZZY</vt:lpstr>
      <vt:lpstr>CONJUNTOS FUZZY</vt:lpstr>
      <vt:lpstr>CONJUNTOS FUZZY</vt:lpstr>
      <vt:lpstr>CONJUNTOS FUZZY</vt:lpstr>
      <vt:lpstr>CONJUNTOS FUZZY</vt:lpstr>
      <vt:lpstr>Formas de Imprecisão</vt:lpstr>
      <vt:lpstr>Formas de Imprecisão</vt:lpstr>
      <vt:lpstr>CONJUNTOS FUZZY</vt:lpstr>
      <vt:lpstr>CONJUNTOS FUZZY</vt:lpstr>
      <vt:lpstr>CONJUNTOS FUZZY</vt:lpstr>
      <vt:lpstr>CONJUNTOS FUZZY</vt:lpstr>
      <vt:lpstr>CONJUNTOS FUZZY</vt:lpstr>
      <vt:lpstr>CONJUNTOS FUZZY</vt:lpstr>
      <vt:lpstr>Variáveis Linguísticas</vt:lpstr>
      <vt:lpstr>Variáveis Linguísticas</vt:lpstr>
      <vt:lpstr>Funções de Pertinência</vt:lpstr>
      <vt:lpstr>Funções de Pertinência</vt:lpstr>
      <vt:lpstr>Funções de Pertinência</vt:lpstr>
      <vt:lpstr>Funções de Pertinência</vt:lpstr>
      <vt:lpstr>Funções de Pertinência</vt:lpstr>
      <vt:lpstr>Funções de Pertinência</vt:lpstr>
      <vt:lpstr>Funções de Pertinência</vt:lpstr>
      <vt:lpstr>Funções de Pertinência</vt:lpstr>
      <vt:lpstr>Funções de Pertinência</vt:lpstr>
      <vt:lpstr>Funções de Pertinência</vt:lpstr>
      <vt:lpstr>Funções de Pertinência</vt:lpstr>
      <vt:lpstr>Definições e operações</vt:lpstr>
      <vt:lpstr>Definições e operações</vt:lpstr>
      <vt:lpstr>Definições e Operações</vt:lpstr>
      <vt:lpstr>Definições e operações</vt:lpstr>
      <vt:lpstr>Definições e operações</vt:lpstr>
      <vt:lpstr>Definições e operações</vt:lpstr>
      <vt:lpstr>Definições e operações</vt:lpstr>
      <vt:lpstr>Definições e operações</vt:lpstr>
      <vt:lpstr>Definições e operações</vt:lpstr>
      <vt:lpstr>Propriedades</vt:lpstr>
      <vt:lpstr>Propriedades</vt:lpstr>
      <vt:lpstr>Propriedades</vt:lpstr>
      <vt:lpstr>Propriedades</vt:lpstr>
      <vt:lpstr>Propriedades</vt:lpstr>
      <vt:lpstr>Propriedades</vt:lpstr>
      <vt:lpstr>Relações Fuzzy</vt:lpstr>
      <vt:lpstr>Relações Fuzzy</vt:lpstr>
      <vt:lpstr>Relações Fuzzy</vt:lpstr>
      <vt:lpstr>Relações Fuzzy</vt:lpstr>
      <vt:lpstr>Relações Fuzzy</vt:lpstr>
      <vt:lpstr>Relações Fuzzy</vt:lpstr>
      <vt:lpstr>Composição de Relações</vt:lpstr>
      <vt:lpstr>Composição de Relações</vt:lpstr>
      <vt:lpstr>Composição de Relações</vt:lpstr>
      <vt:lpstr>Composição de Relações</vt:lpstr>
      <vt:lpstr>Composição de Relações</vt:lpstr>
      <vt:lpstr>Composição de Relações</vt:lpstr>
      <vt:lpstr>Composição de Relações</vt:lpstr>
      <vt:lpstr>Composição de Relações</vt:lpstr>
      <vt:lpstr>Composição de Relações</vt:lpstr>
      <vt:lpstr>Composição de Relações</vt:lpstr>
      <vt:lpstr>Composição de Relações</vt:lpstr>
      <vt:lpstr>Composição de Relações</vt:lpstr>
      <vt:lpstr>Composição de Relações</vt:lpstr>
      <vt:lpstr>Composição de Relações</vt:lpstr>
      <vt:lpstr>Composição de Relações</vt:lpstr>
      <vt:lpstr>Composição de Relações</vt:lpstr>
      <vt:lpstr>Composição de Relações</vt:lpstr>
      <vt:lpstr>Composição de Relações</vt:lpstr>
      <vt:lpstr>Proposições Fuzzy</vt:lpstr>
      <vt:lpstr>Proposições Fuzzy</vt:lpstr>
      <vt:lpstr>Proposições Fuzzy</vt:lpstr>
      <vt:lpstr>Proposições Fuzzy</vt:lpstr>
      <vt:lpstr>Proposições Fuzzy</vt:lpstr>
      <vt:lpstr>Proposições Fuzzy</vt:lpstr>
      <vt:lpstr>Proposições Fuzzy</vt:lpstr>
      <vt:lpstr>Proposições Fuzzy</vt:lpstr>
      <vt:lpstr>Proposições Fuzzy</vt:lpstr>
      <vt:lpstr>LÓGICA FUZZY</vt:lpstr>
      <vt:lpstr>Lógica Proposicional</vt:lpstr>
      <vt:lpstr>Lógica Fuzzy</vt:lpstr>
      <vt:lpstr>Lógica Fuzzy</vt:lpstr>
      <vt:lpstr>Lógica Fuzzy</vt:lpstr>
      <vt:lpstr>Lógica Fuzzy</vt:lpstr>
      <vt:lpstr>Lógica Fuzzy</vt:lpstr>
      <vt:lpstr>Lógica Fuzzy</vt:lpstr>
      <vt:lpstr>Lógica Fuzzy</vt:lpstr>
      <vt:lpstr>Lógica Fuzzy</vt:lpstr>
      <vt:lpstr>Lógica Fuzzy</vt:lpstr>
      <vt:lpstr>Lógica Fuzzy</vt:lpstr>
      <vt:lpstr>SISTEMA DE INFERÊNCIA FUZZY</vt:lpstr>
      <vt:lpstr>SISTEMA DE INFERÊNCIA FUZZY</vt:lpstr>
      <vt:lpstr>DEFUZZIFICAÇÃO</vt:lpstr>
      <vt:lpstr>DEFUZZIFICAÇÃO</vt:lpstr>
      <vt:lpstr>DEFUZZIFICAÇÃO</vt:lpstr>
      <vt:lpstr>DEFUZZIFICAÇÃO</vt:lpstr>
      <vt:lpstr>DEFUZZIFICAÇÃO</vt:lpstr>
      <vt:lpstr>DEFUZZIFICAÇÃO</vt:lpstr>
      <vt:lpstr>DEFUZZIFICAÇÃO</vt:lpstr>
      <vt:lpstr>SISTEMA DE INFERÊNCIA FUZZY</vt:lpstr>
      <vt:lpstr>SISTEMA DE INFERÊNCIA FUZZY</vt:lpstr>
      <vt:lpstr>SISTEMA DE INFERÊNCIA FUZZY</vt:lpstr>
      <vt:lpstr>SISTEMA DE INFERÊNCIA FUZZY</vt:lpstr>
      <vt:lpstr>SISTEMA DE INFERÊNCIA FUZZY</vt:lpstr>
      <vt:lpstr>SISTEMA DE INFERÊNCIA FUZZY</vt:lpstr>
      <vt:lpstr>SISTEMA DE INFERÊNCIA FUZZY</vt:lpstr>
      <vt:lpstr>SISTEMA DE INFERÊNCIA FUZZY</vt:lpstr>
      <vt:lpstr>SISTEMA DE INFERÊNCIA FUZZY</vt:lpstr>
      <vt:lpstr>SISTEMA DE INFERÊNCIA FUZZY</vt:lpstr>
      <vt:lpstr>SISTEMA DE INFERÊNCIA FUZZY</vt:lpstr>
      <vt:lpstr>SISTEMA DE INFERÊNCIA FUZZY</vt:lpstr>
      <vt:lpstr>SISTEMA DE INFERÊNCIA FUZZY</vt:lpstr>
      <vt:lpstr>SISTEMA DE INFERÊNCIA FUZZY</vt:lpstr>
      <vt:lpstr>SISTEMA DE INFERÊNCIA FUZZY</vt:lpstr>
      <vt:lpstr>COMENTÁRIOS</vt:lpstr>
      <vt:lpstr>COMENTÁRIOS</vt:lpstr>
      <vt:lpstr>COMENTÁRIOS</vt:lpstr>
      <vt:lpstr>COMENTÁRIOS</vt:lpstr>
    </vt:vector>
  </TitlesOfParts>
  <Company>PUC-RIO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creator>RTanscheit</dc:creator>
  <cp:lastModifiedBy>Thiago Medeiros Carvalho</cp:lastModifiedBy>
  <cp:revision>338</cp:revision>
  <cp:lastPrinted>2003-10-09T16:36:05Z</cp:lastPrinted>
  <dcterms:created xsi:type="dcterms:W3CDTF">1998-07-21T16:07:22Z</dcterms:created>
  <dcterms:modified xsi:type="dcterms:W3CDTF">2024-11-07T16:00:54Z</dcterms:modified>
</cp:coreProperties>
</file>