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0aeac927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0aeac927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0cff75a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0cff75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0aeac927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0aeac927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0aeac927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0aeac927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0aeac927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0aeac927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0aeac927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0aeac927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0aeac927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0aeac927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0aeac927e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0aeac927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0aeac927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0aeac927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aeac927e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0aeac927e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aeac92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aeac92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0aeac927e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0aeac927e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0aeac927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0aeac927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aeac927e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0aeac927e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0aeac927e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0aeac927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0aeac927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0aeac927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aeac927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0aeac927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0aeac927e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0aeac927e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aeac927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aeac927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0aeac927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0aeac927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0aeac927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0aeac927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aeac927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aeac927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0aeac927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0aeac927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aeac927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aeac927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aeac927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0aeac927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Redes Neurais Convolucionais</a:t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Parte II - Classificação de Imagens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Pré-processamento de dados</a:t>
            </a:r>
            <a:endParaRPr b="1"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mais conhecidas de pré-processamento: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Normalização da imagem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Data Augmentation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Image cropping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Pré-processamento de dados</a:t>
            </a:r>
            <a:endParaRPr b="1"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Etapas mais conhecidas de pré-processamento: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Normalização da imagem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AutoNum type="arabicPeriod"/>
            </a:pPr>
            <a:r>
              <a:rPr lang="pt-BR">
                <a:solidFill>
                  <a:srgbClr val="FF0000"/>
                </a:solidFill>
              </a:rPr>
              <a:t>Data Augmentation</a:t>
            </a:r>
            <a:endParaRPr>
              <a:solidFill>
                <a:srgbClr val="FF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Image cropping</a:t>
            </a: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900" y="1924475"/>
            <a:ext cx="4421650" cy="248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Como escolher a arquitetura?</a:t>
            </a:r>
            <a:endParaRPr b="1"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Temos duas formas para conseguir escolher uma arquitetura: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Desenhando manualmente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Escolhendo arquiteturas já conhecidas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Como escolher a melhor arquitetura</a:t>
            </a:r>
            <a:endParaRPr b="1"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temos noção dos blocos que são mais conhecidos de uma Rede Convolucional, podemos fazer a combinação que quisermos para montar uma rede CNN do zero.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/>
              <a:t>Como escolher a melhor arquitetura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Adicionalmente, podemos usar arquiteturas que já foram consolidadas e sabemos que possuem bons resultados.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Portanto, iremos falar agora de arquiteturas relevantes para a nossa área, e suas características.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O sucesso de Redes Neurais Convolucionais</a:t>
            </a:r>
            <a:endParaRPr b="1"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1881275"/>
            <a:ext cx="80962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Arquiteturas mais conhecidas</a:t>
            </a:r>
            <a:endParaRPr b="1"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Nesta aula, iremos abordar algumas arquiteturas muito conhecidas na literatura.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AlexNet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VGG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Google LeNet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ResNet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DenseNet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AlexNet</a:t>
            </a:r>
            <a:endParaRPr b="1"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Primeiro modelo mais conhecido da era Deep Learning, pois ganhou a competição </a:t>
            </a:r>
            <a:r>
              <a:rPr b="1" lang="pt-BR"/>
              <a:t>ImageNet Large Scale Visual Recognition Challenge 2012.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Perceba que não há nenhuma grande novidade em relação à arquitetura. </a:t>
            </a:r>
            <a:endParaRPr/>
          </a:p>
        </p:txBody>
      </p:sp>
      <p:pic>
        <p:nvPicPr>
          <p:cNvPr id="158" name="Google Shape;1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9074" y="794251"/>
            <a:ext cx="2853225" cy="413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VGG</a:t>
            </a:r>
            <a:endParaRPr b="1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grande trunfo de VGG é migrar o conceito de camadas, como vimos anteriormente, para a definição de </a:t>
            </a:r>
            <a:r>
              <a:rPr b="1" lang="pt-BR"/>
              <a:t>blocos</a:t>
            </a:r>
            <a:r>
              <a:rPr lang="pt-BR"/>
              <a:t> de camadas.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grande vantagem é uma definição mais replicável e permitindo uma definição mais simples da arquitetura.</a:t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50" y="1032325"/>
            <a:ext cx="4267200" cy="36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VGG</a:t>
            </a:r>
            <a:endParaRPr b="1"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Desta arquitetura surgem novas variantes, como VGG-16, VGG-19, etc.</a:t>
            </a:r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3250" y="1032325"/>
            <a:ext cx="4267200" cy="365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100"/>
              <a:t>Recap: o que vimos nas últimas aulas</a:t>
            </a:r>
            <a:endParaRPr b="1" sz="21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Na última aula, vimos o funcionamento básico de Redes Neurais Convolucionais.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ideia principal é usar o conceito de convolução (que usamos para filtros) junto com o conceito de Redes Neurais para o </a:t>
            </a:r>
            <a:r>
              <a:rPr b="1" lang="pt-BR"/>
              <a:t>aprendizado automático de parâmetros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</a:t>
            </a:r>
            <a:r>
              <a:rPr b="1" lang="pt-BR"/>
              <a:t>Net</a:t>
            </a:r>
            <a:endParaRPr b="1"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LeNet introduziu um novo bloco, chamado de </a:t>
            </a:r>
            <a:r>
              <a:rPr b="1" lang="pt-BR"/>
              <a:t>Inception Block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 ideia é usar diferentes informações de convoluções e concatená-los.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3213" y="2870602"/>
            <a:ext cx="6977574" cy="21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LeNet</a:t>
            </a:r>
            <a:endParaRPr b="1"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não é apenas o Inception block, mas faz uso dele.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Entretanto, este é o maior ganho em relação à definição da arquitetura.</a:t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3664" y="151350"/>
            <a:ext cx="1696036" cy="484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ResNet</a:t>
            </a:r>
            <a:endParaRPr b="1"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43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grande trunfo da rede ResNet é o uso de conexões </a:t>
            </a:r>
            <a:r>
              <a:rPr b="1" lang="pt-BR"/>
              <a:t>residuais</a:t>
            </a:r>
            <a:r>
              <a:rPr lang="pt-BR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 ideia é permitir que o feature map de uma camada possa ser (parcialmente) repassada para a próxima camada, permitinde (e facilitando) o aprendizado de funções identidades.</a:t>
            </a:r>
            <a:endParaRPr/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0900" y="1320397"/>
            <a:ext cx="4066050" cy="30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ResNet</a:t>
            </a:r>
            <a:endParaRPr b="1"/>
          </a:p>
        </p:txBody>
      </p:sp>
      <p:sp>
        <p:nvSpPr>
          <p:cNvPr id="199" name="Google Shape;199;p35"/>
          <p:cNvSpPr txBox="1"/>
          <p:nvPr>
            <p:ph idx="1" type="body"/>
          </p:nvPr>
        </p:nvSpPr>
        <p:spPr>
          <a:xfrm>
            <a:off x="311700" y="1152475"/>
            <a:ext cx="43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que? Basicamente porque quanto mais Deep eu tenho o meu modelo, pior ele pode funcionar para a generalização.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Portanto, assim permitimos ter uma arquitetura mais complexa que funcione em uma gama de problemas.</a:t>
            </a:r>
            <a:endParaRPr/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9900" y="1170125"/>
            <a:ext cx="4181700" cy="2431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ResNet</a:t>
            </a:r>
            <a:endParaRPr b="1"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152475"/>
            <a:ext cx="434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 por que? Basicamente porque quanto mais Deep eu tenho o meu modelo, pior ele pode funcionar para a generalização.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Portanto, assim permitimos ter uma arquitetura mais complexa que funcione em uma gama de problemas.</a:t>
            </a:r>
            <a:endParaRPr/>
          </a:p>
        </p:txBody>
      </p:sp>
      <p:pic>
        <p:nvPicPr>
          <p:cNvPr id="207" name="Google Shape;207;p36"/>
          <p:cNvPicPr preferRelativeResize="0"/>
          <p:nvPr/>
        </p:nvPicPr>
        <p:blipFill rotWithShape="1">
          <a:blip r:embed="rId3">
            <a:alphaModFix/>
          </a:blip>
          <a:srcRect b="0" l="0" r="64134" t="0"/>
          <a:stretch/>
        </p:blipFill>
        <p:spPr>
          <a:xfrm>
            <a:off x="5311600" y="1204913"/>
            <a:ext cx="2903774" cy="273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DenseNet</a:t>
            </a:r>
            <a:endParaRPr b="1"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modelo DenseNet expande o conceito do ResNet. Ao invés de usarmos apenas a conexão residual, por que não usar a concatenação de todas as camadas anteriores?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 Dense block, portanto, é parecido com o bloco residual, com a diferença do operador de concatenação.</a:t>
            </a:r>
            <a:endParaRPr/>
          </a:p>
        </p:txBody>
      </p:sp>
      <p:pic>
        <p:nvPicPr>
          <p:cNvPr id="214" name="Google Shape;21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4450" y="1428750"/>
            <a:ext cx="446722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DenseNet</a:t>
            </a:r>
            <a:endParaRPr b="1"/>
          </a:p>
        </p:txBody>
      </p:sp>
      <p:sp>
        <p:nvSpPr>
          <p:cNvPr id="220" name="Google Shape;22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 modelo DenseNet expande o conceito do ResNet. Ao invés de usarmos apenas a conexão residual, por que não usar a concatenação de todas as camadas anteriores? </a:t>
            </a:r>
            <a:endParaRPr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8725" y="2758025"/>
            <a:ext cx="64865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b="1" lang="pt-BR" sz="2100"/>
              <a:t>Recap: o que vimos nas últimas aulas</a:t>
            </a:r>
            <a:endParaRPr b="1"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Vimos que podemos usar esse conceito de Redes Neurais para que aprenda-se, </a:t>
            </a:r>
            <a:r>
              <a:rPr b="1" lang="pt-BR"/>
              <a:t>automaticamente</a:t>
            </a:r>
            <a:r>
              <a:rPr lang="pt-BR"/>
              <a:t>, os melhores filtros para fazer o Reconhecimento de Padrões.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412" y="1948725"/>
            <a:ext cx="8349176" cy="3194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35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Antes, um ponto importante: o bloco de convolução tem hiperparâmetros a serem configurados. Principalmente: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Kernel size: </a:t>
            </a:r>
            <a:r>
              <a:rPr lang="pt-BR"/>
              <a:t>tamanho do filtro.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Stride</a:t>
            </a:r>
            <a:r>
              <a:rPr lang="pt-BR"/>
              <a:t>: “pulo” do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pt-BR"/>
              <a:t>Padding</a:t>
            </a:r>
            <a:r>
              <a:rPr lang="pt-BR"/>
              <a:t>: inclusão de pixels na borda.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1400" y="1348850"/>
            <a:ext cx="5160849" cy="302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Para que usamos Redes Convolucionais?</a:t>
            </a:r>
            <a:endParaRPr b="1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conceito de Redes Neurais Convolucionais pode ser aplicado para diversas tarefas: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800"/>
              <a:buChar char="-"/>
            </a:pPr>
            <a:r>
              <a:rPr lang="pt-BR">
                <a:solidFill>
                  <a:srgbClr val="FF0000"/>
                </a:solidFill>
              </a:rPr>
              <a:t>Classificação de Imagens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Detecção de Objetos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Segmentação Semântica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Previsão de séries temporais (mas a entrada não deveria ser apenas imagem?)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26"/>
            <a:ext cx="9144001" cy="492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926"/>
            <a:ext cx="9144001" cy="4927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Como f</a:t>
            </a:r>
            <a:r>
              <a:rPr b="1" lang="pt-BR"/>
              <a:t>unciona o treinamento de uma CNN</a:t>
            </a:r>
            <a:endParaRPr b="1"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processo é muito parecido com o que vimos para a rede Multilayer Perceptron.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Divisão da base de dados em treinamento, validação e teste.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Pré-processamento das imagens.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Escolha da arquitetura do modelo e inicialização dos pesos.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Execução da etapa de treinamento (igual ao que é realizado para uma MLP)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Avaliação de generalização do modelo no conjunto de teste.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Por que precisamos de tantos conjuntos?</a:t>
            </a:r>
            <a:endParaRPr b="1"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Cada um dos conjuntos possui seu próprio significado.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Treino</a:t>
            </a:r>
            <a:r>
              <a:rPr lang="pt-BR"/>
              <a:t>: utilizado para ajustar os parâmetros do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Validação</a:t>
            </a:r>
            <a:r>
              <a:rPr lang="pt-BR"/>
              <a:t>: utilizado para avaliar a capacidade de generalização durante o treinamento do modelo. Este conjunto </a:t>
            </a:r>
            <a:r>
              <a:rPr b="1" lang="pt-BR"/>
              <a:t>não</a:t>
            </a:r>
            <a:r>
              <a:rPr lang="pt-BR"/>
              <a:t> é utilizado para o treinamento do modelo.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pt-BR"/>
              <a:t>Teste</a:t>
            </a:r>
            <a:r>
              <a:rPr lang="pt-BR"/>
              <a:t>: utilizado após a escolha da arquitetura e pesos do modelo. É utilizado para ter uma melhor estimação de generalização.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