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3"/>
  </p:notesMasterIdLst>
  <p:sldIdLst>
    <p:sldId id="256" r:id="rId3"/>
    <p:sldId id="266" r:id="rId4"/>
    <p:sldId id="267" r:id="rId5"/>
    <p:sldId id="257"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66"/>
            <p14:sldId id="267"/>
          </p14:sldIdLst>
        </p14:section>
        <p14:section name="Design," id="{B9B51309-D148-4332-87C2-07BE32FBCA3B}">
          <p14:sldIdLst>
            <p14:sldId id="257"/>
            <p14:sldId id="260"/>
            <p14:sldId id="261"/>
            <p14:sldId id="262"/>
            <p14:sldId id="263"/>
            <p14:sldId id="264"/>
            <p14:sldId id="26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8" autoAdjust="0"/>
    <p:restoredTop sz="94280" autoAdjust="0"/>
  </p:normalViewPr>
  <p:slideViewPr>
    <p:cSldViewPr snapToGrid="0">
      <p:cViewPr varScale="1">
        <p:scale>
          <a:sx n="89" d="100"/>
          <a:sy n="89" d="100"/>
        </p:scale>
        <p:origin x="120"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A6B6DF-A907-484A-8E56-1F7C97E3C5D0}" type="datetime4">
              <a:rPr lang="en-US" smtClean="0"/>
              <a:t>November 15,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53702-8EC1-4748-AAF1-AC33569A0C4B}" type="datetime4">
              <a:rPr lang="en-US" smtClean="0"/>
              <a:t>November 15,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06E49-4D77-4989-8D67-3F3944A4811F}" type="datetime4">
              <a:rPr lang="en-US" smtClean="0"/>
              <a:t>November 15,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793C31-D31E-4382-935A-901EB7E86E09}" type="datetime4">
              <a:rPr lang="en-US" smtClean="0"/>
              <a:t>November 15,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B0A6BC-B552-4CB2-9663-C79DDD8D6A9F}" type="datetime4">
              <a:rPr lang="en-US" smtClean="0"/>
              <a:t>November 15,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D708E226-71DA-406D-A287-17523140A66E}" type="datetime4">
              <a:rPr lang="en-US" smtClean="0"/>
              <a:t>November 15,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12C303BE-2025-4047-969F-156E052599A0}" type="datetime4">
              <a:rPr lang="en-US" smtClean="0"/>
              <a:t>November 15,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F91AE3-BE48-49CE-8D53-44712CE440D5}" type="datetime4">
              <a:rPr lang="en-US" smtClean="0"/>
              <a:t>November 15,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29F87-28C7-4369-9769-E797184079B7}" type="datetime4">
              <a:rPr lang="en-US" smtClean="0"/>
              <a:t>November 15,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5F05D-6D53-46B6-8A68-C3C80482D4ED}" type="datetime4">
              <a:rPr lang="en-US" smtClean="0"/>
              <a:t>November 15,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E894C-F520-4F2C-AA10-8C027F17B4BB}" type="datetime4">
              <a:rPr lang="en-US" smtClean="0"/>
              <a:t>November 15,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5860E-13CE-414E-9279-E503F3F9D13A}" type="datetime4">
              <a:rPr lang="en-US" smtClean="0"/>
              <a:t>November 15, 2017</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ftp://172.21.12.166/XLC/Scrip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XLC Loader</a:t>
            </a:r>
            <a:endParaRPr lang="en-US" dirty="0"/>
          </a:p>
        </p:txBody>
      </p:sp>
      <p:sp>
        <p:nvSpPr>
          <p:cNvPr id="3" name="Subtitle 2"/>
          <p:cNvSpPr>
            <a:spLocks noGrp="1"/>
          </p:cNvSpPr>
          <p:nvPr>
            <p:ph type="subTitle" idx="1"/>
          </p:nvPr>
        </p:nvSpPr>
        <p:spPr>
          <a:xfrm>
            <a:off x="838202" y="5110609"/>
            <a:ext cx="8843680" cy="1137793"/>
          </a:xfrm>
        </p:spPr>
        <p:txBody>
          <a:bodyPr>
            <a:normAutofit/>
          </a:bodyPr>
          <a:lstStyle/>
          <a:p>
            <a:r>
              <a:rPr lang="en-US" dirty="0" smtClean="0"/>
              <a:t>DB Migration – Oracle to SQL Server</a:t>
            </a:r>
            <a:endParaRPr lang="en-US" dirty="0"/>
          </a:p>
        </p:txBody>
      </p:sp>
      <p:sp>
        <p:nvSpPr>
          <p:cNvPr id="4" name="Date Placeholder 3"/>
          <p:cNvSpPr>
            <a:spLocks noGrp="1"/>
          </p:cNvSpPr>
          <p:nvPr>
            <p:ph type="dt" sz="half" idx="10"/>
          </p:nvPr>
        </p:nvSpPr>
        <p:spPr/>
        <p:txBody>
          <a:bodyPr/>
          <a:lstStyle/>
          <a:p>
            <a:fld id="{B33B2C7B-29DA-4241-A21F-2FA97D5D23CC}" type="datetime4">
              <a:rPr lang="en-US" smtClean="0"/>
              <a:t>November 15, 2017</a:t>
            </a:fld>
            <a:endParaRPr lang="en-US"/>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and Data</a:t>
            </a:r>
            <a:endParaRPr lang="en-MY" dirty="0"/>
          </a:p>
        </p:txBody>
      </p:sp>
      <p:sp>
        <p:nvSpPr>
          <p:cNvPr id="3" name="Content Placeholder 2"/>
          <p:cNvSpPr>
            <a:spLocks noGrp="1"/>
          </p:cNvSpPr>
          <p:nvPr>
            <p:ph idx="1"/>
          </p:nvPr>
        </p:nvSpPr>
        <p:spPr/>
        <p:txBody>
          <a:bodyPr/>
          <a:lstStyle/>
          <a:p>
            <a:r>
              <a:rPr lang="en-US" dirty="0" smtClean="0"/>
              <a:t>Select the appropriate option either to run the activity immediately or to save as SSIS package to run later.</a:t>
            </a:r>
          </a:p>
          <a:p>
            <a:r>
              <a:rPr lang="en-US" dirty="0" smtClean="0"/>
              <a:t>On the finish screen we can review all the activities performed by the wizard.</a:t>
            </a:r>
          </a:p>
          <a:p>
            <a:r>
              <a:rPr lang="en-US" dirty="0" smtClean="0"/>
              <a:t>Click on “Finish” button to start the </a:t>
            </a:r>
            <a:r>
              <a:rPr lang="en-US" smtClean="0"/>
              <a:t>migration activity.</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15, 2017</a:t>
            </a:fld>
            <a:endParaRPr lang="en-US"/>
          </a:p>
        </p:txBody>
      </p:sp>
      <p:pic>
        <p:nvPicPr>
          <p:cNvPr id="5" name="Picture 4"/>
          <p:cNvPicPr>
            <a:picLocks noChangeAspect="1"/>
          </p:cNvPicPr>
          <p:nvPr/>
        </p:nvPicPr>
        <p:blipFill>
          <a:blip r:embed="rId2"/>
          <a:stretch>
            <a:fillRect/>
          </a:stretch>
        </p:blipFill>
        <p:spPr>
          <a:xfrm>
            <a:off x="5203726" y="1771210"/>
            <a:ext cx="3372398" cy="3478522"/>
          </a:xfrm>
          <a:prstGeom prst="rect">
            <a:avLst/>
          </a:prstGeom>
        </p:spPr>
      </p:pic>
      <p:pic>
        <p:nvPicPr>
          <p:cNvPr id="6" name="Picture 5"/>
          <p:cNvPicPr>
            <a:picLocks noChangeAspect="1"/>
          </p:cNvPicPr>
          <p:nvPr/>
        </p:nvPicPr>
        <p:blipFill>
          <a:blip r:embed="rId3"/>
          <a:stretch>
            <a:fillRect/>
          </a:stretch>
        </p:blipFill>
        <p:spPr>
          <a:xfrm>
            <a:off x="8685370" y="1751019"/>
            <a:ext cx="3397215" cy="3498713"/>
          </a:xfrm>
          <a:prstGeom prst="rect">
            <a:avLst/>
          </a:prstGeom>
        </p:spPr>
      </p:pic>
    </p:spTree>
    <p:extLst>
      <p:ext uri="{BB962C8B-B14F-4D97-AF65-F5344CB8AC3E}">
        <p14:creationId xmlns:p14="http://schemas.microsoft.com/office/powerpoint/2010/main" val="391630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DB Migration</a:t>
            </a:r>
            <a:endParaRPr lang="en-MY" dirty="0"/>
          </a:p>
        </p:txBody>
      </p:sp>
      <p:sp>
        <p:nvSpPr>
          <p:cNvPr id="3" name="Content Placeholder 2"/>
          <p:cNvSpPr>
            <a:spLocks noGrp="1"/>
          </p:cNvSpPr>
          <p:nvPr>
            <p:ph idx="1"/>
          </p:nvPr>
        </p:nvSpPr>
        <p:spPr>
          <a:xfrm>
            <a:off x="838201" y="1825625"/>
            <a:ext cx="10515600" cy="4351338"/>
          </a:xfrm>
        </p:spPr>
        <p:txBody>
          <a:bodyPr/>
          <a:lstStyle/>
          <a:p>
            <a:r>
              <a:rPr lang="en-US" dirty="0" smtClean="0"/>
              <a:t>There are two types of migration</a:t>
            </a:r>
          </a:p>
          <a:p>
            <a:pPr marL="285750" indent="-285750">
              <a:buFont typeface="Arial" panose="020B0604020202020204" pitchFamily="34" charset="0"/>
              <a:buChar char="•"/>
            </a:pPr>
            <a:r>
              <a:rPr lang="en-US" b="1" dirty="0" smtClean="0"/>
              <a:t>Schema Only</a:t>
            </a:r>
          </a:p>
          <a:p>
            <a:r>
              <a:rPr lang="en-US" dirty="0" smtClean="0"/>
              <a:t>In this type of migration, only the database schema is created on the target database. For this purpose the script file is provided to execute on target SQL server which will create complete but empty database.</a:t>
            </a:r>
          </a:p>
          <a:p>
            <a:pPr marL="285750" indent="-285750">
              <a:buFont typeface="Arial" panose="020B0604020202020204" pitchFamily="34" charset="0"/>
              <a:buChar char="•"/>
            </a:pPr>
            <a:r>
              <a:rPr lang="en-US" b="1" dirty="0" smtClean="0"/>
              <a:t>Schema and Data</a:t>
            </a:r>
          </a:p>
          <a:p>
            <a:r>
              <a:rPr lang="en-US" dirty="0" smtClean="0"/>
              <a:t>In this type of migration complete Database is migrated from source server to destination server. It moves schema as well as Data from source server.</a:t>
            </a:r>
            <a:r>
              <a:rPr lang="en-MY" dirty="0" smtClean="0"/>
              <a:t> This can be done by using “Import and Export Data” utility available with MS SQL server.</a:t>
            </a:r>
            <a:endParaRPr lang="en-US" dirty="0" smtClean="0"/>
          </a:p>
        </p:txBody>
      </p:sp>
      <p:sp>
        <p:nvSpPr>
          <p:cNvPr id="4" name="Date Placeholder 3"/>
          <p:cNvSpPr>
            <a:spLocks noGrp="1"/>
          </p:cNvSpPr>
          <p:nvPr>
            <p:ph type="dt" sz="half" idx="10"/>
          </p:nvPr>
        </p:nvSpPr>
        <p:spPr/>
        <p:txBody>
          <a:bodyPr/>
          <a:lstStyle/>
          <a:p>
            <a:fld id="{C8793C31-D31E-4382-935A-901EB7E86E09}" type="datetime4">
              <a:rPr lang="en-US" smtClean="0"/>
              <a:t>November 15, 2017</a:t>
            </a:fld>
            <a:endParaRPr lang="en-US" dirty="0"/>
          </a:p>
        </p:txBody>
      </p:sp>
    </p:spTree>
    <p:extLst>
      <p:ext uri="{BB962C8B-B14F-4D97-AF65-F5344CB8AC3E}">
        <p14:creationId xmlns:p14="http://schemas.microsoft.com/office/powerpoint/2010/main" val="410437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Only</a:t>
            </a:r>
            <a:endParaRPr lang="en-MY" dirty="0"/>
          </a:p>
        </p:txBody>
      </p:sp>
      <p:sp>
        <p:nvSpPr>
          <p:cNvPr id="3" name="Content Placeholder 2"/>
          <p:cNvSpPr>
            <a:spLocks noGrp="1"/>
          </p:cNvSpPr>
          <p:nvPr>
            <p:ph idx="1"/>
          </p:nvPr>
        </p:nvSpPr>
        <p:spPr>
          <a:xfrm>
            <a:off x="838201" y="1825625"/>
            <a:ext cx="9596717" cy="4351338"/>
          </a:xfrm>
        </p:spPr>
        <p:txBody>
          <a:bodyPr>
            <a:normAutofit/>
          </a:bodyPr>
          <a:lstStyle/>
          <a:p>
            <a:r>
              <a:rPr lang="en-US" dirty="0" smtClean="0"/>
              <a:t>Please follow these steps to migrate the Schema only DB</a:t>
            </a:r>
            <a:endParaRPr lang="en-US" dirty="0"/>
          </a:p>
          <a:p>
            <a:pPr marL="285750" indent="-285750">
              <a:buFont typeface="Arial" panose="020B0604020202020204" pitchFamily="34" charset="0"/>
              <a:buChar char="•"/>
            </a:pPr>
            <a:r>
              <a:rPr lang="en-US" dirty="0" smtClean="0"/>
              <a:t>Download the script files from the </a:t>
            </a:r>
            <a:r>
              <a:rPr lang="en-US" dirty="0"/>
              <a:t>ftp location </a:t>
            </a:r>
            <a:r>
              <a:rPr lang="en-US" dirty="0">
                <a:hlinkClick r:id="rId2"/>
              </a:rPr>
              <a:t>ftp://172.21.12.166/XLC/Scripts</a:t>
            </a:r>
            <a:r>
              <a:rPr lang="en-US" dirty="0" smtClean="0">
                <a:hlinkClick r:id="rId2"/>
              </a:rPr>
              <a:t>/</a:t>
            </a:r>
            <a:endParaRPr lang="en-US" dirty="0" smtClean="0"/>
          </a:p>
          <a:p>
            <a:pPr marL="285750" indent="-285750">
              <a:buFont typeface="Arial" panose="020B0604020202020204" pitchFamily="34" charset="0"/>
              <a:buChar char="•"/>
            </a:pPr>
            <a:r>
              <a:rPr lang="en-US" dirty="0" smtClean="0"/>
              <a:t>Open the SQL Server Management studio</a:t>
            </a:r>
          </a:p>
          <a:p>
            <a:pPr marL="285750" indent="-285750">
              <a:buFont typeface="Arial" panose="020B0604020202020204" pitchFamily="34" charset="0"/>
              <a:buChar char="•"/>
            </a:pPr>
            <a:r>
              <a:rPr lang="en-US" dirty="0"/>
              <a:t>Open file “</a:t>
            </a:r>
            <a:r>
              <a:rPr lang="en-US" dirty="0" smtClean="0"/>
              <a:t>1-CompleteDB.sql” in management studio and execute it.</a:t>
            </a:r>
          </a:p>
          <a:p>
            <a:pPr marL="971550" lvl="1" indent="-285750"/>
            <a:r>
              <a:rPr lang="en-US" dirty="0" smtClean="0"/>
              <a:t>It will create the complete DB on the SQL Server</a:t>
            </a:r>
          </a:p>
          <a:p>
            <a:pPr marL="285750" indent="-285750">
              <a:buFont typeface="Arial" panose="020B0604020202020204" pitchFamily="34" charset="0"/>
              <a:buChar char="•"/>
            </a:pPr>
            <a:r>
              <a:rPr lang="en-US" dirty="0" smtClean="0"/>
              <a:t>Open </a:t>
            </a:r>
            <a:r>
              <a:rPr lang="en-US" dirty="0"/>
              <a:t>file “2-Data </a:t>
            </a:r>
            <a:r>
              <a:rPr lang="en-US" dirty="0" err="1" smtClean="0"/>
              <a:t>scripts.sql</a:t>
            </a:r>
            <a:r>
              <a:rPr lang="en-US" dirty="0" smtClean="0"/>
              <a:t>” in management studio and execute it</a:t>
            </a:r>
          </a:p>
          <a:p>
            <a:pPr marL="971550" lvl="1" indent="-285750"/>
            <a:r>
              <a:rPr lang="en-US" dirty="0" smtClean="0"/>
              <a:t>It will insert configuration data like connections and templates </a:t>
            </a:r>
            <a:r>
              <a:rPr lang="en-US" dirty="0" err="1" smtClean="0"/>
              <a:t>etc</a:t>
            </a:r>
            <a:r>
              <a:rPr lang="en-US" dirty="0" smtClean="0"/>
              <a:t> into the XLC_ tables. This data is essential to execute the XLC Loader application.</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15, 2017</a:t>
            </a:fld>
            <a:endParaRPr lang="en-US"/>
          </a:p>
        </p:txBody>
      </p:sp>
    </p:spTree>
    <p:extLst>
      <p:ext uri="{BB962C8B-B14F-4D97-AF65-F5344CB8AC3E}">
        <p14:creationId xmlns:p14="http://schemas.microsoft.com/office/powerpoint/2010/main" val="101543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and Data</a:t>
            </a:r>
            <a:endParaRPr lang="en-MY" dirty="0"/>
          </a:p>
        </p:txBody>
      </p:sp>
      <p:sp>
        <p:nvSpPr>
          <p:cNvPr id="3" name="Content Placeholder 2"/>
          <p:cNvSpPr>
            <a:spLocks noGrp="1"/>
          </p:cNvSpPr>
          <p:nvPr>
            <p:ph idx="1"/>
          </p:nvPr>
        </p:nvSpPr>
        <p:spPr>
          <a:xfrm>
            <a:off x="838202" y="1825625"/>
            <a:ext cx="4809564" cy="4351338"/>
          </a:xfrm>
        </p:spPr>
        <p:txBody>
          <a:bodyPr/>
          <a:lstStyle/>
          <a:p>
            <a:endParaRPr lang="en-US" dirty="0" smtClean="0"/>
          </a:p>
          <a:p>
            <a:pPr marL="285750" indent="-285750">
              <a:buFont typeface="Arial" panose="020B0604020202020204" pitchFamily="34" charset="0"/>
              <a:buChar char="•"/>
            </a:pPr>
            <a:r>
              <a:rPr lang="en-US" dirty="0" smtClean="0"/>
              <a:t>Go to start menu</a:t>
            </a:r>
          </a:p>
          <a:p>
            <a:pPr marL="285750" indent="-285750">
              <a:buFont typeface="Arial" panose="020B0604020202020204" pitchFamily="34" charset="0"/>
              <a:buChar char="•"/>
            </a:pPr>
            <a:r>
              <a:rPr lang="en-US" dirty="0" smtClean="0"/>
              <a:t>Expand Microsoft SQL server folder</a:t>
            </a:r>
          </a:p>
          <a:p>
            <a:pPr marL="285750" indent="-285750">
              <a:buFont typeface="Arial" panose="020B0604020202020204" pitchFamily="34" charset="0"/>
              <a:buChar char="•"/>
            </a:pPr>
            <a:r>
              <a:rPr lang="en-US" dirty="0" smtClean="0"/>
              <a:t>Click on Import and Export Data option</a:t>
            </a:r>
          </a:p>
          <a:p>
            <a:pPr marL="971550" lvl="1" indent="-285750"/>
            <a:r>
              <a:rPr lang="en-US" dirty="0" smtClean="0"/>
              <a:t>Select 32 bit or 64 as per the Oracle client installed on the machine</a:t>
            </a:r>
          </a:p>
          <a:p>
            <a:pPr marL="285750" indent="-285750">
              <a:buFont typeface="Arial" panose="020B0604020202020204" pitchFamily="34" charset="0"/>
              <a:buChar char="•"/>
            </a:pPr>
            <a:r>
              <a:rPr lang="en-US" dirty="0" smtClean="0"/>
              <a:t>The Import and Export data wizard will start. </a:t>
            </a:r>
          </a:p>
          <a:p>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15, 2017</a:t>
            </a:fld>
            <a:endParaRPr lang="en-US"/>
          </a:p>
        </p:txBody>
      </p:sp>
      <p:pic>
        <p:nvPicPr>
          <p:cNvPr id="5" name="Picture 4"/>
          <p:cNvPicPr>
            <a:picLocks noChangeAspect="1"/>
          </p:cNvPicPr>
          <p:nvPr/>
        </p:nvPicPr>
        <p:blipFill>
          <a:blip r:embed="rId2"/>
          <a:stretch>
            <a:fillRect/>
          </a:stretch>
        </p:blipFill>
        <p:spPr>
          <a:xfrm>
            <a:off x="7705389" y="1825625"/>
            <a:ext cx="3924300" cy="4562475"/>
          </a:xfrm>
          <a:prstGeom prst="rect">
            <a:avLst/>
          </a:prstGeom>
        </p:spPr>
      </p:pic>
    </p:spTree>
    <p:extLst>
      <p:ext uri="{BB962C8B-B14F-4D97-AF65-F5344CB8AC3E}">
        <p14:creationId xmlns:p14="http://schemas.microsoft.com/office/powerpoint/2010/main" val="256590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and Data</a:t>
            </a:r>
            <a:endParaRPr lang="en-MY" dirty="0"/>
          </a:p>
        </p:txBody>
      </p:sp>
      <p:sp>
        <p:nvSpPr>
          <p:cNvPr id="3" name="Content Placeholder 2"/>
          <p:cNvSpPr>
            <a:spLocks noGrp="1"/>
          </p:cNvSpPr>
          <p:nvPr>
            <p:ph idx="1"/>
          </p:nvPr>
        </p:nvSpPr>
        <p:spPr/>
        <p:txBody>
          <a:bodyPr>
            <a:normAutofit fontScale="85000" lnSpcReduction="10000"/>
          </a:bodyPr>
          <a:lstStyle/>
          <a:p>
            <a:r>
              <a:rPr lang="en-US" dirty="0" smtClean="0"/>
              <a:t>Source Database – Oracle</a:t>
            </a:r>
          </a:p>
          <a:p>
            <a:pPr marL="285750" indent="-285750">
              <a:buFont typeface="Arial" panose="020B0604020202020204" pitchFamily="34" charset="0"/>
              <a:buChar char="•"/>
            </a:pPr>
            <a:r>
              <a:rPr lang="en-US" dirty="0" smtClean="0"/>
              <a:t>Select appropriate data provider from Data source drop down list.</a:t>
            </a:r>
          </a:p>
          <a:p>
            <a:pPr marL="285750" indent="-285750">
              <a:buFont typeface="Arial" panose="020B0604020202020204" pitchFamily="34" charset="0"/>
              <a:buChar char="•"/>
            </a:pPr>
            <a:r>
              <a:rPr lang="en-US" dirty="0" smtClean="0"/>
              <a:t>Click on “Properties” to open “Data Link Properties” dialogue box.</a:t>
            </a:r>
          </a:p>
          <a:p>
            <a:pPr marL="285750" indent="-285750">
              <a:buFont typeface="Arial" panose="020B0604020202020204" pitchFamily="34" charset="0"/>
              <a:buChar char="•"/>
            </a:pPr>
            <a:r>
              <a:rPr lang="en-US" dirty="0" smtClean="0"/>
              <a:t>Enter the oracle database </a:t>
            </a:r>
            <a:r>
              <a:rPr lang="en-US" dirty="0"/>
              <a:t>c</a:t>
            </a:r>
            <a:r>
              <a:rPr lang="en-US" dirty="0" smtClean="0"/>
              <a:t>redentials like Data source, user name and password.</a:t>
            </a:r>
          </a:p>
          <a:p>
            <a:pPr marL="285750" indent="-285750">
              <a:buFont typeface="Arial" panose="020B0604020202020204" pitchFamily="34" charset="0"/>
              <a:buChar char="•"/>
            </a:pPr>
            <a:r>
              <a:rPr lang="en-US" dirty="0" smtClean="0"/>
              <a:t>Click “Test connection” to test the connection to oracle database and then click “OK”.</a:t>
            </a:r>
          </a:p>
          <a:p>
            <a:pPr marL="285750" indent="-285750">
              <a:buFont typeface="Arial" panose="020B0604020202020204" pitchFamily="34" charset="0"/>
              <a:buChar char="•"/>
            </a:pPr>
            <a:r>
              <a:rPr lang="en-US" dirty="0" smtClean="0"/>
              <a:t>Click “Next” button</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15, 2017</a:t>
            </a:fld>
            <a:endParaRPr lang="en-US"/>
          </a:p>
        </p:txBody>
      </p:sp>
      <p:pic>
        <p:nvPicPr>
          <p:cNvPr id="5" name="Picture 4"/>
          <p:cNvPicPr>
            <a:picLocks noChangeAspect="1"/>
          </p:cNvPicPr>
          <p:nvPr/>
        </p:nvPicPr>
        <p:blipFill>
          <a:blip r:embed="rId2"/>
          <a:stretch>
            <a:fillRect/>
          </a:stretch>
        </p:blipFill>
        <p:spPr>
          <a:xfrm>
            <a:off x="5150093" y="1825625"/>
            <a:ext cx="6349341" cy="3983504"/>
          </a:xfrm>
          <a:prstGeom prst="rect">
            <a:avLst/>
          </a:prstGeom>
        </p:spPr>
      </p:pic>
    </p:spTree>
    <p:extLst>
      <p:ext uri="{BB962C8B-B14F-4D97-AF65-F5344CB8AC3E}">
        <p14:creationId xmlns:p14="http://schemas.microsoft.com/office/powerpoint/2010/main" val="391646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and Data</a:t>
            </a:r>
            <a:endParaRPr lang="en-MY" dirty="0"/>
          </a:p>
        </p:txBody>
      </p:sp>
      <p:sp>
        <p:nvSpPr>
          <p:cNvPr id="3" name="Content Placeholder 2"/>
          <p:cNvSpPr>
            <a:spLocks noGrp="1"/>
          </p:cNvSpPr>
          <p:nvPr>
            <p:ph idx="1"/>
          </p:nvPr>
        </p:nvSpPr>
        <p:spPr/>
        <p:txBody>
          <a:bodyPr>
            <a:normAutofit lnSpcReduction="10000"/>
          </a:bodyPr>
          <a:lstStyle/>
          <a:p>
            <a:r>
              <a:rPr lang="en-US" dirty="0" smtClean="0"/>
              <a:t>Destination Database – SQL Server</a:t>
            </a:r>
          </a:p>
          <a:p>
            <a:pPr marL="285750" indent="-285750">
              <a:buFont typeface="Arial" panose="020B0604020202020204" pitchFamily="34" charset="0"/>
              <a:buChar char="•"/>
            </a:pPr>
            <a:r>
              <a:rPr lang="en-US" dirty="0" smtClean="0"/>
              <a:t>Select the appropriate data provider from Destination drop down list.</a:t>
            </a:r>
          </a:p>
          <a:p>
            <a:pPr marL="285750" indent="-285750">
              <a:buFont typeface="Arial" panose="020B0604020202020204" pitchFamily="34" charset="0"/>
              <a:buChar char="•"/>
            </a:pPr>
            <a:r>
              <a:rPr lang="en-US" dirty="0" smtClean="0"/>
              <a:t>Enter the destination server Name/IP</a:t>
            </a:r>
          </a:p>
          <a:p>
            <a:pPr marL="285750" indent="-285750">
              <a:buFont typeface="Arial" panose="020B0604020202020204" pitchFamily="34" charset="0"/>
              <a:buChar char="•"/>
            </a:pPr>
            <a:r>
              <a:rPr lang="en-US" dirty="0" smtClean="0"/>
              <a:t>Enter the authentication credentials like user name and password</a:t>
            </a:r>
          </a:p>
          <a:p>
            <a:pPr marL="285750" indent="-285750">
              <a:buFont typeface="Arial" panose="020B0604020202020204" pitchFamily="34" charset="0"/>
              <a:buChar char="•"/>
            </a:pPr>
            <a:r>
              <a:rPr lang="en-US" dirty="0" smtClean="0"/>
              <a:t>Select the target database name from database list.</a:t>
            </a:r>
          </a:p>
          <a:p>
            <a:pPr marL="285750" indent="-285750">
              <a:buFont typeface="Arial" panose="020B0604020202020204" pitchFamily="34" charset="0"/>
              <a:buChar char="•"/>
            </a:pPr>
            <a:r>
              <a:rPr lang="en-US" dirty="0" smtClean="0"/>
              <a:t>Click “Next” to proceed.</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15, 2017</a:t>
            </a:fld>
            <a:endParaRPr lang="en-US"/>
          </a:p>
        </p:txBody>
      </p:sp>
      <p:pic>
        <p:nvPicPr>
          <p:cNvPr id="5" name="Picture 4"/>
          <p:cNvPicPr>
            <a:picLocks noChangeAspect="1"/>
          </p:cNvPicPr>
          <p:nvPr/>
        </p:nvPicPr>
        <p:blipFill>
          <a:blip r:embed="rId2"/>
          <a:stretch>
            <a:fillRect/>
          </a:stretch>
        </p:blipFill>
        <p:spPr>
          <a:xfrm>
            <a:off x="6832440" y="1825625"/>
            <a:ext cx="4226422" cy="4329505"/>
          </a:xfrm>
          <a:prstGeom prst="rect">
            <a:avLst/>
          </a:prstGeom>
        </p:spPr>
      </p:pic>
    </p:spTree>
    <p:extLst>
      <p:ext uri="{BB962C8B-B14F-4D97-AF65-F5344CB8AC3E}">
        <p14:creationId xmlns:p14="http://schemas.microsoft.com/office/powerpoint/2010/main" val="381481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and Data</a:t>
            </a:r>
            <a:endParaRPr lang="en-MY" dirty="0"/>
          </a:p>
        </p:txBody>
      </p:sp>
      <p:sp>
        <p:nvSpPr>
          <p:cNvPr id="3" name="Content Placeholder 2"/>
          <p:cNvSpPr>
            <a:spLocks noGrp="1"/>
          </p:cNvSpPr>
          <p:nvPr>
            <p:ph idx="1"/>
          </p:nvPr>
        </p:nvSpPr>
        <p:spPr/>
        <p:txBody>
          <a:bodyPr/>
          <a:lstStyle/>
          <a:p>
            <a:r>
              <a:rPr lang="en-US" dirty="0" smtClean="0"/>
              <a:t>Select the first option “Copy data from one or more tables or views”</a:t>
            </a:r>
          </a:p>
          <a:p>
            <a:r>
              <a:rPr lang="en-US" dirty="0" smtClean="0"/>
              <a:t>Click “Next” button to proceed</a:t>
            </a:r>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15, 2017</a:t>
            </a:fld>
            <a:endParaRPr lang="en-US"/>
          </a:p>
        </p:txBody>
      </p:sp>
      <p:pic>
        <p:nvPicPr>
          <p:cNvPr id="5" name="Picture 4"/>
          <p:cNvPicPr>
            <a:picLocks noChangeAspect="1"/>
          </p:cNvPicPr>
          <p:nvPr/>
        </p:nvPicPr>
        <p:blipFill>
          <a:blip r:embed="rId2"/>
          <a:stretch>
            <a:fillRect/>
          </a:stretch>
        </p:blipFill>
        <p:spPr>
          <a:xfrm>
            <a:off x="5517384" y="1825625"/>
            <a:ext cx="4422299" cy="4530727"/>
          </a:xfrm>
          <a:prstGeom prst="rect">
            <a:avLst/>
          </a:prstGeom>
        </p:spPr>
      </p:pic>
    </p:spTree>
    <p:extLst>
      <p:ext uri="{BB962C8B-B14F-4D97-AF65-F5344CB8AC3E}">
        <p14:creationId xmlns:p14="http://schemas.microsoft.com/office/powerpoint/2010/main" val="25395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and Data</a:t>
            </a:r>
            <a:endParaRPr lang="en-MY" dirty="0"/>
          </a:p>
        </p:txBody>
      </p:sp>
      <p:sp>
        <p:nvSpPr>
          <p:cNvPr id="3" name="Content Placeholder 2"/>
          <p:cNvSpPr>
            <a:spLocks noGrp="1"/>
          </p:cNvSpPr>
          <p:nvPr>
            <p:ph idx="1"/>
          </p:nvPr>
        </p:nvSpPr>
        <p:spPr/>
        <p:txBody>
          <a:bodyPr/>
          <a:lstStyle/>
          <a:p>
            <a:r>
              <a:rPr lang="en-US" dirty="0" smtClean="0"/>
              <a:t>Select the Table(s) needs to migrate from oracle server to SQL server.</a:t>
            </a:r>
          </a:p>
          <a:p>
            <a:r>
              <a:rPr lang="en-US" dirty="0" smtClean="0"/>
              <a:t>Click on the destination Table name to edit the Name of the corresponding table in Destination Database Management system.</a:t>
            </a:r>
          </a:p>
          <a:p>
            <a:r>
              <a:rPr lang="en-US" dirty="0" smtClean="0"/>
              <a:t>Click on Edit Mapping to open the mapping of columns of selected table.</a:t>
            </a:r>
          </a:p>
          <a:p>
            <a:r>
              <a:rPr lang="en-US" dirty="0" smtClean="0"/>
              <a:t>After finishing all settings, click “Next” button to proceed to next step.</a:t>
            </a:r>
          </a:p>
          <a:p>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15, 2017</a:t>
            </a:fld>
            <a:endParaRPr lang="en-US"/>
          </a:p>
        </p:txBody>
      </p:sp>
      <p:pic>
        <p:nvPicPr>
          <p:cNvPr id="5" name="Picture 4"/>
          <p:cNvPicPr>
            <a:picLocks noChangeAspect="1"/>
          </p:cNvPicPr>
          <p:nvPr/>
        </p:nvPicPr>
        <p:blipFill>
          <a:blip r:embed="rId2"/>
          <a:stretch>
            <a:fillRect/>
          </a:stretch>
        </p:blipFill>
        <p:spPr>
          <a:xfrm>
            <a:off x="5183978" y="1825625"/>
            <a:ext cx="3141372" cy="3251984"/>
          </a:xfrm>
          <a:prstGeom prst="rect">
            <a:avLst/>
          </a:prstGeom>
        </p:spPr>
      </p:pic>
      <p:pic>
        <p:nvPicPr>
          <p:cNvPr id="6" name="Picture 5"/>
          <p:cNvPicPr>
            <a:picLocks noChangeAspect="1"/>
          </p:cNvPicPr>
          <p:nvPr/>
        </p:nvPicPr>
        <p:blipFill>
          <a:blip r:embed="rId3"/>
          <a:stretch>
            <a:fillRect/>
          </a:stretch>
        </p:blipFill>
        <p:spPr>
          <a:xfrm>
            <a:off x="8503374" y="1825625"/>
            <a:ext cx="3174687" cy="3251984"/>
          </a:xfrm>
          <a:prstGeom prst="rect">
            <a:avLst/>
          </a:prstGeom>
        </p:spPr>
      </p:pic>
    </p:spTree>
    <p:extLst>
      <p:ext uri="{BB962C8B-B14F-4D97-AF65-F5344CB8AC3E}">
        <p14:creationId xmlns:p14="http://schemas.microsoft.com/office/powerpoint/2010/main" val="378600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and Data</a:t>
            </a:r>
            <a:endParaRPr lang="en-MY" dirty="0"/>
          </a:p>
        </p:txBody>
      </p:sp>
      <p:sp>
        <p:nvSpPr>
          <p:cNvPr id="3" name="Content Placeholder 2"/>
          <p:cNvSpPr>
            <a:spLocks noGrp="1"/>
          </p:cNvSpPr>
          <p:nvPr>
            <p:ph idx="1"/>
          </p:nvPr>
        </p:nvSpPr>
        <p:spPr/>
        <p:txBody>
          <a:bodyPr/>
          <a:lstStyle/>
          <a:p>
            <a:r>
              <a:rPr lang="en-US" dirty="0" smtClean="0"/>
              <a:t>Review data type mapping of each column of all selected Tables.</a:t>
            </a:r>
          </a:p>
          <a:p>
            <a:endParaRPr lang="en-MY" dirty="0"/>
          </a:p>
        </p:txBody>
      </p:sp>
      <p:sp>
        <p:nvSpPr>
          <p:cNvPr id="4" name="Date Placeholder 3"/>
          <p:cNvSpPr>
            <a:spLocks noGrp="1"/>
          </p:cNvSpPr>
          <p:nvPr>
            <p:ph type="dt" sz="half" idx="10"/>
          </p:nvPr>
        </p:nvSpPr>
        <p:spPr/>
        <p:txBody>
          <a:bodyPr/>
          <a:lstStyle/>
          <a:p>
            <a:fld id="{C8793C31-D31E-4382-935A-901EB7E86E09}" type="datetime4">
              <a:rPr lang="en-US" smtClean="0"/>
              <a:t>November 15, 2017</a:t>
            </a:fld>
            <a:endParaRPr lang="en-US"/>
          </a:p>
        </p:txBody>
      </p:sp>
      <p:pic>
        <p:nvPicPr>
          <p:cNvPr id="5" name="Picture 4"/>
          <p:cNvPicPr>
            <a:picLocks noChangeAspect="1"/>
          </p:cNvPicPr>
          <p:nvPr/>
        </p:nvPicPr>
        <p:blipFill>
          <a:blip r:embed="rId2"/>
          <a:stretch>
            <a:fillRect/>
          </a:stretch>
        </p:blipFill>
        <p:spPr>
          <a:xfrm>
            <a:off x="5756140" y="1825625"/>
            <a:ext cx="4194684" cy="4275070"/>
          </a:xfrm>
          <a:prstGeom prst="rect">
            <a:avLst/>
          </a:prstGeom>
        </p:spPr>
      </p:pic>
    </p:spTree>
    <p:extLst>
      <p:ext uri="{BB962C8B-B14F-4D97-AF65-F5344CB8AC3E}">
        <p14:creationId xmlns:p14="http://schemas.microsoft.com/office/powerpoint/2010/main" val="16111706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8104</TotalTime>
  <Words>529</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Segoe UI Light</vt:lpstr>
      <vt:lpstr>WelcomeDoc</vt:lpstr>
      <vt:lpstr>XLC Loader</vt:lpstr>
      <vt:lpstr>Types Of DB Migration</vt:lpstr>
      <vt:lpstr>Schema Only</vt:lpstr>
      <vt:lpstr>Schema and Data</vt:lpstr>
      <vt:lpstr>Schema and Data</vt:lpstr>
      <vt:lpstr>Schema and Data</vt:lpstr>
      <vt:lpstr>Schema and Data</vt:lpstr>
      <vt:lpstr>Schema and Data</vt:lpstr>
      <vt:lpstr>Schema and Data</vt:lpstr>
      <vt:lpstr>Schema and Data</vt:lpstr>
    </vt:vector>
  </TitlesOfParts>
  <Company>Western Digital (M) Sdn Bhd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ACCESS LAYER</dc:title>
  <dc:creator>Muhammad Asim Naeem</dc:creator>
  <cp:keywords/>
  <cp:lastModifiedBy>MUHAMMAD ASIM NAEEM</cp:lastModifiedBy>
  <cp:revision>384</cp:revision>
  <dcterms:created xsi:type="dcterms:W3CDTF">2017-01-19T03:46:28Z</dcterms:created>
  <dcterms:modified xsi:type="dcterms:W3CDTF">2017-11-15T06:55:16Z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