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3"/>
  </p:notesMasterIdLst>
  <p:sldIdLst>
    <p:sldId id="256" r:id="rId3"/>
    <p:sldId id="263" r:id="rId4"/>
    <p:sldId id="264" r:id="rId5"/>
    <p:sldId id="273"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311"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4" r:id="rId35"/>
    <p:sldId id="303" r:id="rId36"/>
    <p:sldId id="305" r:id="rId37"/>
    <p:sldId id="306" r:id="rId38"/>
    <p:sldId id="310" r:id="rId39"/>
    <p:sldId id="307" r:id="rId40"/>
    <p:sldId id="308" r:id="rId41"/>
    <p:sldId id="30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d="{B9B51309-D148-4332-87C2-07BE32FBCA3B}">
          <p14:sldIdLst>
            <p14:sldId id="263"/>
          </p14:sldIdLst>
        </p14:section>
        <p14:section name="Learn More" id="{2CC34DB2-6590-42C0-AD4B-A04C6060184E}">
          <p14:sldIdLst>
            <p14:sldId id="264"/>
            <p14:sldId id="273"/>
            <p14:sldId id="276"/>
            <p14:sldId id="277"/>
            <p14:sldId id="278"/>
            <p14:sldId id="279"/>
            <p14:sldId id="280"/>
            <p14:sldId id="281"/>
            <p14:sldId id="282"/>
            <p14:sldId id="283"/>
            <p14:sldId id="284"/>
            <p14:sldId id="285"/>
            <p14:sldId id="286"/>
            <p14:sldId id="287"/>
            <p14:sldId id="288"/>
            <p14:sldId id="289"/>
            <p14:sldId id="290"/>
            <p14:sldId id="311"/>
            <p14:sldId id="291"/>
            <p14:sldId id="292"/>
            <p14:sldId id="293"/>
            <p14:sldId id="294"/>
            <p14:sldId id="295"/>
            <p14:sldId id="296"/>
            <p14:sldId id="297"/>
            <p14:sldId id="298"/>
            <p14:sldId id="299"/>
            <p14:sldId id="300"/>
            <p14:sldId id="301"/>
            <p14:sldId id="302"/>
            <p14:sldId id="304"/>
            <p14:sldId id="303"/>
            <p14:sldId id="305"/>
            <p14:sldId id="306"/>
            <p14:sldId id="310"/>
            <p14:sldId id="307"/>
            <p14:sldId id="308"/>
            <p14:sldId id="3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8" autoAdjust="0"/>
    <p:restoredTop sz="94280" autoAdjust="0"/>
  </p:normalViewPr>
  <p:slideViewPr>
    <p:cSldViewPr snapToGrid="0">
      <p:cViewPr varScale="1">
        <p:scale>
          <a:sx n="87" d="100"/>
          <a:sy n="87" d="100"/>
        </p:scale>
        <p:origin x="19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6B6DF-A907-484A-8E56-1F7C97E3C5D0}" type="datetime4">
              <a:rPr lang="en-US" smtClean="0"/>
              <a:t>November 24,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53702-8EC1-4748-AAF1-AC33569A0C4B}" type="datetime4">
              <a:rPr lang="en-US" smtClean="0"/>
              <a:t>November 24,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06E49-4D77-4989-8D67-3F3944A4811F}" type="datetime4">
              <a:rPr lang="en-US" smtClean="0"/>
              <a:t>November 24,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0A6BC-B552-4CB2-9663-C79DDD8D6A9F}" type="datetime4">
              <a:rPr lang="en-US" smtClean="0"/>
              <a:t>November 24,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D708E226-71DA-406D-A287-17523140A66E}" type="datetime4">
              <a:rPr lang="en-US" smtClean="0"/>
              <a:t>November 24,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12C303BE-2025-4047-969F-156E052599A0}" type="datetime4">
              <a:rPr lang="en-US" smtClean="0"/>
              <a:t>November 24,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F91AE3-BE48-49CE-8D53-44712CE440D5}" type="datetime4">
              <a:rPr lang="en-US" smtClean="0"/>
              <a:t>November 24,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29F87-28C7-4369-9769-E797184079B7}" type="datetime4">
              <a:rPr lang="en-US" smtClean="0"/>
              <a:t>November 24,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5F05D-6D53-46B6-8A68-C3C80482D4ED}" type="datetime4">
              <a:rPr lang="en-US" smtClean="0"/>
              <a:t>November 24,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E894C-F520-4F2C-AA10-8C027F17B4BB}" type="datetime4">
              <a:rPr lang="en-US" smtClean="0"/>
              <a:t>November 24,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860E-13CE-414E-9279-E503F3F9D13A}" type="datetime4">
              <a:rPr lang="en-US" smtClean="0"/>
              <a:t>November 24, 2017</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tp://172.21.12.166/XL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Loader</a:t>
            </a:r>
            <a:endParaRPr lang="en-US" dirty="0"/>
          </a:p>
        </p:txBody>
      </p:sp>
      <p:sp>
        <p:nvSpPr>
          <p:cNvPr id="3" name="Subtitle 2"/>
          <p:cNvSpPr>
            <a:spLocks noGrp="1"/>
          </p:cNvSpPr>
          <p:nvPr>
            <p:ph type="subTitle" idx="1"/>
          </p:nvPr>
        </p:nvSpPr>
        <p:spPr>
          <a:xfrm>
            <a:off x="838202" y="5110609"/>
            <a:ext cx="8843680" cy="1137793"/>
          </a:xfrm>
        </p:spPr>
        <p:txBody>
          <a:bodyPr>
            <a:normAutofit/>
          </a:bodyPr>
          <a:lstStyle/>
          <a:p>
            <a:r>
              <a:rPr lang="en-US" dirty="0" smtClean="0"/>
              <a:t>Loader Application User Guide</a:t>
            </a:r>
            <a:endParaRPr lang="en-US" dirty="0"/>
          </a:p>
        </p:txBody>
      </p:sp>
      <p:sp>
        <p:nvSpPr>
          <p:cNvPr id="4" name="Date Placeholder 3"/>
          <p:cNvSpPr>
            <a:spLocks noGrp="1"/>
          </p:cNvSpPr>
          <p:nvPr>
            <p:ph type="dt" sz="half" idx="10"/>
          </p:nvPr>
        </p:nvSpPr>
        <p:spPr/>
        <p:txBody>
          <a:bodyPr/>
          <a:lstStyle/>
          <a:p>
            <a:fld id="{B33B2C7B-29DA-4241-A21F-2FA97D5D23CC}" type="datetime4">
              <a:rPr lang="en-US" smtClean="0"/>
              <a:t>November 24, 2017</a:t>
            </a:fld>
            <a:endParaRPr lang="en-US"/>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Application</a:t>
            </a:r>
            <a:endParaRPr lang="en-MY" dirty="0"/>
          </a:p>
        </p:txBody>
      </p:sp>
      <p:sp>
        <p:nvSpPr>
          <p:cNvPr id="3" name="Content Placeholder 2"/>
          <p:cNvSpPr>
            <a:spLocks noGrp="1"/>
          </p:cNvSpPr>
          <p:nvPr>
            <p:ph idx="1"/>
          </p:nvPr>
        </p:nvSpPr>
        <p:spPr/>
        <p:txBody>
          <a:bodyPr/>
          <a:lstStyle/>
          <a:p>
            <a:r>
              <a:rPr lang="en-MY" dirty="0"/>
              <a:t>After the installation is completed, click on finish to exit the install shield.</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591301" y="1825625"/>
            <a:ext cx="4762500" cy="3571875"/>
          </a:xfrm>
          <a:prstGeom prst="rect">
            <a:avLst/>
          </a:prstGeom>
          <a:noFill/>
          <a:ln>
            <a:noFill/>
          </a:ln>
        </p:spPr>
      </p:pic>
    </p:spTree>
    <p:extLst>
      <p:ext uri="{BB962C8B-B14F-4D97-AF65-F5344CB8AC3E}">
        <p14:creationId xmlns:p14="http://schemas.microsoft.com/office/powerpoint/2010/main" val="415234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Application</a:t>
            </a:r>
            <a:endParaRPr lang="en-MY" dirty="0"/>
          </a:p>
        </p:txBody>
      </p:sp>
      <p:sp>
        <p:nvSpPr>
          <p:cNvPr id="3" name="Content Placeholder 2"/>
          <p:cNvSpPr>
            <a:spLocks noGrp="1"/>
          </p:cNvSpPr>
          <p:nvPr>
            <p:ph idx="1"/>
          </p:nvPr>
        </p:nvSpPr>
        <p:spPr/>
        <p:txBody>
          <a:bodyPr/>
          <a:lstStyle/>
          <a:p>
            <a:r>
              <a:rPr lang="en-MY" dirty="0"/>
              <a:t>The files in the installation folder will look like this</a:t>
            </a:r>
            <a:r>
              <a:rPr lang="en-MY" dirty="0" smtClean="0"/>
              <a:t>.</a:t>
            </a:r>
          </a:p>
          <a:p>
            <a:r>
              <a:rPr lang="en-US" dirty="0" smtClean="0"/>
              <a:t>The access database file is also part of installed files.</a:t>
            </a:r>
          </a:p>
          <a:p>
            <a:r>
              <a:rPr lang="en-US" dirty="0" smtClean="0"/>
              <a:t>It contains the configuration tables.</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grpSp>
        <p:nvGrpSpPr>
          <p:cNvPr id="12" name="Group 11"/>
          <p:cNvGrpSpPr/>
          <p:nvPr/>
        </p:nvGrpSpPr>
        <p:grpSpPr>
          <a:xfrm>
            <a:off x="6736525" y="2418290"/>
            <a:ext cx="4617275" cy="3343532"/>
            <a:chOff x="6736526" y="2418290"/>
            <a:chExt cx="4000331" cy="2728640"/>
          </a:xfrm>
        </p:grpSpPr>
        <p:pic>
          <p:nvPicPr>
            <p:cNvPr id="6" name="Picture 5"/>
            <p:cNvPicPr>
              <a:picLocks noChangeAspect="1"/>
            </p:cNvPicPr>
            <p:nvPr/>
          </p:nvPicPr>
          <p:blipFill>
            <a:blip r:embed="rId2"/>
            <a:stretch>
              <a:fillRect/>
            </a:stretch>
          </p:blipFill>
          <p:spPr>
            <a:xfrm>
              <a:off x="6736526" y="2418290"/>
              <a:ext cx="1988833" cy="2728640"/>
            </a:xfrm>
            <a:prstGeom prst="rect">
              <a:avLst/>
            </a:prstGeom>
          </p:spPr>
        </p:pic>
        <p:pic>
          <p:nvPicPr>
            <p:cNvPr id="7" name="Picture 6"/>
            <p:cNvPicPr>
              <a:picLocks noChangeAspect="1"/>
            </p:cNvPicPr>
            <p:nvPr/>
          </p:nvPicPr>
          <p:blipFill>
            <a:blip r:embed="rId3"/>
            <a:stretch>
              <a:fillRect/>
            </a:stretch>
          </p:blipFill>
          <p:spPr>
            <a:xfrm>
              <a:off x="9384307" y="2418290"/>
              <a:ext cx="1352550" cy="390525"/>
            </a:xfrm>
            <a:prstGeom prst="rect">
              <a:avLst/>
            </a:prstGeom>
          </p:spPr>
        </p:pic>
        <p:cxnSp>
          <p:nvCxnSpPr>
            <p:cNvPr id="9" name="Straight Arrow Connector 8"/>
            <p:cNvCxnSpPr>
              <a:endCxn id="7" idx="1"/>
            </p:cNvCxnSpPr>
            <p:nvPr/>
          </p:nvCxnSpPr>
          <p:spPr>
            <a:xfrm>
              <a:off x="7699758" y="2547451"/>
              <a:ext cx="1684549" cy="66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170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a:t>
            </a:r>
            <a:r>
              <a:rPr lang="en-US" dirty="0" smtClean="0"/>
              <a:t>– Access DB Engine</a:t>
            </a:r>
            <a:endParaRPr lang="en-MY" dirty="0"/>
          </a:p>
        </p:txBody>
      </p:sp>
      <p:sp>
        <p:nvSpPr>
          <p:cNvPr id="3" name="Content Placeholder 2"/>
          <p:cNvSpPr>
            <a:spLocks noGrp="1"/>
          </p:cNvSpPr>
          <p:nvPr>
            <p:ph idx="1"/>
          </p:nvPr>
        </p:nvSpPr>
        <p:spPr/>
        <p:txBody>
          <a:bodyPr/>
          <a:lstStyle/>
          <a:p>
            <a:r>
              <a:rPr lang="en-MY" dirty="0"/>
              <a:t>To install the Access database Engine please follow these steps.</a:t>
            </a:r>
          </a:p>
          <a:p>
            <a:pPr marL="285750" indent="-285750">
              <a:buFont typeface="Arial" panose="020B0604020202020204" pitchFamily="34" charset="0"/>
              <a:buChar char="•"/>
            </a:pPr>
            <a:r>
              <a:rPr lang="en-MY" dirty="0"/>
              <a:t>Either go to application folder where the XLC </a:t>
            </a:r>
            <a:r>
              <a:rPr lang="en-MY" dirty="0" smtClean="0"/>
              <a:t>application </a:t>
            </a:r>
            <a:r>
              <a:rPr lang="en-MY" dirty="0"/>
              <a:t>is </a:t>
            </a:r>
            <a:r>
              <a:rPr lang="en-MY" dirty="0" smtClean="0"/>
              <a:t>installed</a:t>
            </a:r>
          </a:p>
          <a:p>
            <a:pPr marL="285750" indent="-285750">
              <a:buFont typeface="Arial" panose="020B0604020202020204" pitchFamily="34" charset="0"/>
              <a:buChar char="•"/>
            </a:pPr>
            <a:r>
              <a:rPr lang="en-MY" dirty="0"/>
              <a:t>OR go to </a:t>
            </a:r>
            <a:r>
              <a:rPr lang="en-MY" b="1" dirty="0"/>
              <a:t>Start Menu &gt; All Programs &gt; Western Digital &gt; XLC Loader</a:t>
            </a:r>
            <a:r>
              <a:rPr lang="en-MY" dirty="0"/>
              <a:t> and then </a:t>
            </a:r>
            <a:r>
              <a:rPr lang="en-MY" dirty="0" err="1"/>
              <a:t>selec</a:t>
            </a:r>
            <a:r>
              <a:rPr lang="en-MY" dirty="0"/>
              <a:t> “</a:t>
            </a:r>
            <a:r>
              <a:rPr lang="en-MY" dirty="0" err="1"/>
              <a:t>Acess</a:t>
            </a:r>
            <a:r>
              <a:rPr lang="en-MY" dirty="0"/>
              <a:t> Database Engine”.</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p:nvPr/>
        </p:nvPicPr>
        <p:blipFill rotWithShape="1">
          <a:blip r:embed="rId2">
            <a:extLst>
              <a:ext uri="{28A0092B-C50C-407E-A947-70E740481C1C}">
                <a14:useLocalDpi xmlns:a14="http://schemas.microsoft.com/office/drawing/2010/main" val="0"/>
              </a:ext>
            </a:extLst>
          </a:blip>
          <a:srcRect l="3750"/>
          <a:stretch/>
        </p:blipFill>
        <p:spPr bwMode="auto">
          <a:xfrm>
            <a:off x="8543292" y="4988243"/>
            <a:ext cx="2200275" cy="1188720"/>
          </a:xfrm>
          <a:prstGeom prst="rect">
            <a:avLst/>
          </a:prstGeom>
          <a:noFill/>
          <a:ln>
            <a:noFill/>
          </a:ln>
          <a:extLst>
            <a:ext uri="{53640926-AAD7-44D8-BBD7-CCE9431645EC}">
              <a14:shadowObscured xmlns:a14="http://schemas.microsoft.com/office/drawing/2010/main"/>
            </a:ext>
          </a:extLst>
        </p:spPr>
      </p:pic>
      <p:pic>
        <p:nvPicPr>
          <p:cNvPr id="8" name="Picture 7"/>
          <p:cNvPicPr>
            <a:picLocks noChangeAspect="1"/>
          </p:cNvPicPr>
          <p:nvPr/>
        </p:nvPicPr>
        <p:blipFill>
          <a:blip r:embed="rId3"/>
          <a:stretch>
            <a:fillRect/>
          </a:stretch>
        </p:blipFill>
        <p:spPr>
          <a:xfrm>
            <a:off x="8543292" y="1825624"/>
            <a:ext cx="2200275" cy="3018735"/>
          </a:xfrm>
          <a:prstGeom prst="rect">
            <a:avLst/>
          </a:prstGeom>
        </p:spPr>
      </p:pic>
    </p:spTree>
    <p:extLst>
      <p:ext uri="{BB962C8B-B14F-4D97-AF65-F5344CB8AC3E}">
        <p14:creationId xmlns:p14="http://schemas.microsoft.com/office/powerpoint/2010/main" val="223832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pPr lvl="0"/>
            <a:r>
              <a:rPr lang="en-MY" dirty="0"/>
              <a:t>Click Yes to begin the installation</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89738" y="2503640"/>
            <a:ext cx="4324350" cy="2181225"/>
          </a:xfrm>
          <a:prstGeom prst="rect">
            <a:avLst/>
          </a:prstGeom>
          <a:noFill/>
          <a:ln>
            <a:noFill/>
          </a:ln>
        </p:spPr>
      </p:pic>
    </p:spTree>
    <p:extLst>
      <p:ext uri="{BB962C8B-B14F-4D97-AF65-F5344CB8AC3E}">
        <p14:creationId xmlns:p14="http://schemas.microsoft.com/office/powerpoint/2010/main" val="57585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r>
              <a:rPr lang="en-MY" dirty="0"/>
              <a:t>Follow the step-by-step instructions of install shield in order to complete the process. Click “Next” to begin.</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86526" y="1825625"/>
            <a:ext cx="4867275" cy="4181475"/>
          </a:xfrm>
          <a:prstGeom prst="rect">
            <a:avLst/>
          </a:prstGeom>
          <a:noFill/>
          <a:ln>
            <a:noFill/>
          </a:ln>
        </p:spPr>
      </p:pic>
    </p:spTree>
    <p:extLst>
      <p:ext uri="{BB962C8B-B14F-4D97-AF65-F5344CB8AC3E}">
        <p14:creationId xmlns:p14="http://schemas.microsoft.com/office/powerpoint/2010/main" val="20606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pPr lvl="0"/>
            <a:r>
              <a:rPr lang="en-MY" dirty="0"/>
              <a:t>Select the checkbox to accept license agreement and click “Next”.</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515101" y="1825625"/>
            <a:ext cx="4838700" cy="4143375"/>
          </a:xfrm>
          <a:prstGeom prst="rect">
            <a:avLst/>
          </a:prstGeom>
          <a:noFill/>
          <a:ln>
            <a:noFill/>
          </a:ln>
        </p:spPr>
      </p:pic>
    </p:spTree>
    <p:extLst>
      <p:ext uri="{BB962C8B-B14F-4D97-AF65-F5344CB8AC3E}">
        <p14:creationId xmlns:p14="http://schemas.microsoft.com/office/powerpoint/2010/main" val="51478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r>
              <a:rPr lang="en-MY" dirty="0"/>
              <a:t>Select the destination folder and click “Install”.</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67476" y="1825625"/>
            <a:ext cx="4886325" cy="4133850"/>
          </a:xfrm>
          <a:prstGeom prst="rect">
            <a:avLst/>
          </a:prstGeom>
          <a:noFill/>
          <a:ln>
            <a:noFill/>
          </a:ln>
        </p:spPr>
      </p:pic>
    </p:spTree>
    <p:extLst>
      <p:ext uri="{BB962C8B-B14F-4D97-AF65-F5344CB8AC3E}">
        <p14:creationId xmlns:p14="http://schemas.microsoft.com/office/powerpoint/2010/main" val="174427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r>
              <a:rPr lang="en-MY" dirty="0"/>
              <a:t>Installation progress can be observed.</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38901" y="1825625"/>
            <a:ext cx="4914900" cy="4210050"/>
          </a:xfrm>
          <a:prstGeom prst="rect">
            <a:avLst/>
          </a:prstGeom>
          <a:noFill/>
          <a:ln>
            <a:noFill/>
          </a:ln>
        </p:spPr>
      </p:pic>
    </p:spTree>
    <p:extLst>
      <p:ext uri="{BB962C8B-B14F-4D97-AF65-F5344CB8AC3E}">
        <p14:creationId xmlns:p14="http://schemas.microsoft.com/office/powerpoint/2010/main" val="295708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Access DB Engine</a:t>
            </a:r>
            <a:endParaRPr lang="en-MY" dirty="0"/>
          </a:p>
        </p:txBody>
      </p:sp>
      <p:sp>
        <p:nvSpPr>
          <p:cNvPr id="3" name="Content Placeholder 2"/>
          <p:cNvSpPr>
            <a:spLocks noGrp="1"/>
          </p:cNvSpPr>
          <p:nvPr>
            <p:ph idx="1"/>
          </p:nvPr>
        </p:nvSpPr>
        <p:spPr/>
        <p:txBody>
          <a:bodyPr/>
          <a:lstStyle/>
          <a:p>
            <a:r>
              <a:rPr lang="en-MY" dirty="0"/>
              <a:t>After successful installation, click on “OK” to exit the installation process.</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83592" y="2806297"/>
            <a:ext cx="3867150" cy="1952625"/>
          </a:xfrm>
          <a:prstGeom prst="rect">
            <a:avLst/>
          </a:prstGeom>
          <a:noFill/>
          <a:ln>
            <a:noFill/>
          </a:ln>
        </p:spPr>
      </p:pic>
    </p:spTree>
    <p:extLst>
      <p:ext uri="{BB962C8B-B14F-4D97-AF65-F5344CB8AC3E}">
        <p14:creationId xmlns:p14="http://schemas.microsoft.com/office/powerpoint/2010/main" val="333513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a:t>
            </a:r>
            <a:r>
              <a:rPr lang="en-US" dirty="0" smtClean="0"/>
              <a:t>Configuration</a:t>
            </a:r>
            <a:endParaRPr lang="en-MY" dirty="0"/>
          </a:p>
        </p:txBody>
      </p:sp>
      <p:sp>
        <p:nvSpPr>
          <p:cNvPr id="3" name="Content Placeholder 2"/>
          <p:cNvSpPr>
            <a:spLocks noGrp="1"/>
          </p:cNvSpPr>
          <p:nvPr>
            <p:ph idx="1"/>
          </p:nvPr>
        </p:nvSpPr>
        <p:spPr>
          <a:xfrm>
            <a:off x="495759" y="1487277"/>
            <a:ext cx="6632154" cy="4689686"/>
          </a:xfrm>
        </p:spPr>
        <p:txBody>
          <a:bodyPr>
            <a:normAutofit fontScale="92500" lnSpcReduction="10000"/>
          </a:bodyPr>
          <a:lstStyle/>
          <a:p>
            <a:r>
              <a:rPr lang="en-MY" dirty="0" err="1" smtClean="0"/>
              <a:t>WD.XLC.WIN.exe.config</a:t>
            </a:r>
            <a:endParaRPr lang="en-MY" dirty="0" smtClean="0"/>
          </a:p>
          <a:p>
            <a:pPr marL="285750" indent="-285750">
              <a:buFont typeface="Arial" panose="020B0604020202020204" pitchFamily="34" charset="0"/>
              <a:buChar char="•"/>
            </a:pPr>
            <a:r>
              <a:rPr lang="en-US" dirty="0" err="1" smtClean="0"/>
              <a:t>AppSettings</a:t>
            </a:r>
            <a:endParaRPr lang="en-US" dirty="0" smtClean="0"/>
          </a:p>
          <a:p>
            <a:pPr marL="971550" lvl="1" indent="-285750"/>
            <a:r>
              <a:rPr lang="en-MY" b="1" dirty="0" err="1"/>
              <a:t>FileCount</a:t>
            </a:r>
            <a:r>
              <a:rPr lang="en-MY" dirty="0"/>
              <a:t> </a:t>
            </a:r>
            <a:r>
              <a:rPr lang="en-MY" dirty="0" smtClean="0"/>
              <a:t>: Its </a:t>
            </a:r>
            <a:r>
              <a:rPr lang="en-MY" dirty="0"/>
              <a:t>the integer value which represents the maximum number of files processed by application simultaneously.</a:t>
            </a:r>
          </a:p>
          <a:p>
            <a:pPr marL="971550" lvl="1" indent="-285750"/>
            <a:r>
              <a:rPr lang="en-MY" b="1" dirty="0" smtClean="0"/>
              <a:t>Inbox</a:t>
            </a:r>
            <a:r>
              <a:rPr lang="en-MY" dirty="0" smtClean="0"/>
              <a:t>: It </a:t>
            </a:r>
            <a:r>
              <a:rPr lang="en-MY" dirty="0"/>
              <a:t>is the main repository of files to be processed. Set the value as absolute path of inbox folder. The application will move files from Inbox folder to its working folder for further processing.</a:t>
            </a:r>
          </a:p>
          <a:p>
            <a:pPr marL="971550" lvl="1" indent="-285750"/>
            <a:r>
              <a:rPr lang="en-MY" b="1" dirty="0" smtClean="0"/>
              <a:t>Log4net.Config</a:t>
            </a:r>
            <a:r>
              <a:rPr lang="en-MY" dirty="0" smtClean="0"/>
              <a:t>: It </a:t>
            </a:r>
            <a:r>
              <a:rPr lang="en-MY" dirty="0"/>
              <a:t>is the configuration file name for Log4Net.</a:t>
            </a:r>
          </a:p>
          <a:p>
            <a:pPr marL="971550" lvl="1" indent="-285750"/>
            <a:r>
              <a:rPr lang="en-MY" b="1" dirty="0" err="1" smtClean="0"/>
              <a:t>IsRunning</a:t>
            </a:r>
            <a:r>
              <a:rPr lang="en-MY" dirty="0" smtClean="0"/>
              <a:t>: If </a:t>
            </a:r>
            <a:r>
              <a:rPr lang="en-MY" dirty="0"/>
              <a:t>set as “true”, on application start, the application will directly start the “Loader” tab and set the toggle button to “on”. This is helpful if user wants to start processing of CSV files </a:t>
            </a:r>
            <a:r>
              <a:rPr lang="en-MY" dirty="0" err="1"/>
              <a:t>immidialty</a:t>
            </a:r>
            <a:r>
              <a:rPr lang="en-MY" dirty="0"/>
              <a:t>; after application starts. The possible values for this setting are “true” or “false</a:t>
            </a:r>
            <a:r>
              <a:rPr lang="en-MY" dirty="0" smtClean="0"/>
              <a:t>”.</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7" name="Picture 6"/>
          <p:cNvPicPr/>
          <p:nvPr/>
        </p:nvPicPr>
        <p:blipFill>
          <a:blip r:embed="rId2"/>
          <a:stretch>
            <a:fillRect/>
          </a:stretch>
        </p:blipFill>
        <p:spPr>
          <a:xfrm>
            <a:off x="7127913" y="2489296"/>
            <a:ext cx="4924540" cy="2236940"/>
          </a:xfrm>
          <a:prstGeom prst="rect">
            <a:avLst/>
          </a:prstGeom>
        </p:spPr>
      </p:pic>
    </p:spTree>
    <p:extLst>
      <p:ext uri="{BB962C8B-B14F-4D97-AF65-F5344CB8AC3E}">
        <p14:creationId xmlns:p14="http://schemas.microsoft.com/office/powerpoint/2010/main" val="316695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idx="1"/>
          </p:nvPr>
        </p:nvSpPr>
        <p:spPr>
          <a:xfrm>
            <a:off x="838201" y="1825625"/>
            <a:ext cx="10515600" cy="4351338"/>
          </a:xfrm>
        </p:spPr>
        <p:txBody>
          <a:bodyPr>
            <a:normAutofit/>
          </a:bodyPr>
          <a:lstStyle/>
          <a:p>
            <a:pPr marL="285750" indent="-285750">
              <a:buFont typeface="Arial" panose="020B0604020202020204" pitchFamily="34" charset="0"/>
              <a:buChar char="•"/>
            </a:pPr>
            <a:r>
              <a:rPr lang="en-MY" dirty="0"/>
              <a:t>XLC Loader is an application to process CSV files and dump the data into the database accordingly</a:t>
            </a:r>
            <a:r>
              <a:rPr lang="en-MY" dirty="0" smtClean="0"/>
              <a:t>. </a:t>
            </a:r>
          </a:p>
          <a:p>
            <a:pPr marL="285750" indent="-285750">
              <a:buFont typeface="Arial" panose="020B0604020202020204" pitchFamily="34" charset="0"/>
              <a:buChar char="•"/>
            </a:pPr>
            <a:r>
              <a:rPr lang="en-MY" dirty="0"/>
              <a:t>Multiple instances can be invoked for this application which executes and process files </a:t>
            </a:r>
            <a:r>
              <a:rPr lang="en-MY" dirty="0" smtClean="0"/>
              <a:t>in-parallel.</a:t>
            </a:r>
          </a:p>
          <a:p>
            <a:pPr marL="971550" lvl="1" indent="-285750">
              <a:buFont typeface="Wingdings" panose="05000000000000000000" pitchFamily="2" charset="2"/>
              <a:buChar char="Ø"/>
            </a:pPr>
            <a:endParaRPr lang="en-US" dirty="0" smtClean="0"/>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spTree>
    <p:extLst>
      <p:ext uri="{BB962C8B-B14F-4D97-AF65-F5344CB8AC3E}">
        <p14:creationId xmlns:p14="http://schemas.microsoft.com/office/powerpoint/2010/main" val="377478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a:t>
            </a:r>
            <a:r>
              <a:rPr lang="en-US" dirty="0" smtClean="0"/>
              <a:t>Configuration</a:t>
            </a:r>
            <a:endParaRPr lang="en-MY" dirty="0"/>
          </a:p>
        </p:txBody>
      </p:sp>
      <p:sp>
        <p:nvSpPr>
          <p:cNvPr id="3" name="Content Placeholder 2"/>
          <p:cNvSpPr>
            <a:spLocks noGrp="1"/>
          </p:cNvSpPr>
          <p:nvPr>
            <p:ph idx="1"/>
          </p:nvPr>
        </p:nvSpPr>
        <p:spPr>
          <a:xfrm>
            <a:off x="495759" y="1487277"/>
            <a:ext cx="6632154" cy="4689686"/>
          </a:xfrm>
        </p:spPr>
        <p:txBody>
          <a:bodyPr>
            <a:normAutofit fontScale="70000" lnSpcReduction="20000"/>
          </a:bodyPr>
          <a:lstStyle/>
          <a:p>
            <a:pPr marL="285750" indent="-285750">
              <a:buFont typeface="Arial" panose="020B0604020202020204" pitchFamily="34" charset="0"/>
              <a:buChar char="•"/>
            </a:pPr>
            <a:r>
              <a:rPr lang="en-MY" b="1" dirty="0" err="1"/>
              <a:t>TimeInterval</a:t>
            </a:r>
            <a:r>
              <a:rPr lang="en-MY" dirty="0"/>
              <a:t> </a:t>
            </a:r>
            <a:r>
              <a:rPr lang="en-MY" dirty="0" smtClean="0"/>
              <a:t>: It </a:t>
            </a:r>
            <a:r>
              <a:rPr lang="en-MY" dirty="0"/>
              <a:t>is the time between two cycles of simultaneous file </a:t>
            </a:r>
            <a:r>
              <a:rPr lang="en-MY" dirty="0" err="1"/>
              <a:t>processings</a:t>
            </a:r>
            <a:r>
              <a:rPr lang="en-MY" dirty="0"/>
              <a:t>. The value is specified in milliseconds.</a:t>
            </a:r>
          </a:p>
          <a:p>
            <a:pPr marL="285750" indent="-285750">
              <a:buFont typeface="Arial" panose="020B0604020202020204" pitchFamily="34" charset="0"/>
              <a:buChar char="•"/>
            </a:pPr>
            <a:r>
              <a:rPr lang="en-MY" b="1" dirty="0" smtClean="0"/>
              <a:t>Days</a:t>
            </a:r>
            <a:r>
              <a:rPr lang="en-MY" dirty="0" smtClean="0"/>
              <a:t>: Its </a:t>
            </a:r>
            <a:r>
              <a:rPr lang="en-MY" dirty="0"/>
              <a:t>is the value in number of days to delete the files from specified folders. All the files older than (in days) this value are deleted.</a:t>
            </a:r>
          </a:p>
          <a:p>
            <a:pPr marL="285750" indent="-285750">
              <a:buFont typeface="Arial" panose="020B0604020202020204" pitchFamily="34" charset="0"/>
              <a:buChar char="•"/>
            </a:pPr>
            <a:r>
              <a:rPr lang="en-MY" b="1" dirty="0" err="1" smtClean="0"/>
              <a:t>ProcessInterval</a:t>
            </a:r>
            <a:r>
              <a:rPr lang="en-MY" dirty="0" smtClean="0"/>
              <a:t>: Its </a:t>
            </a:r>
            <a:r>
              <a:rPr lang="en-MY" dirty="0"/>
              <a:t>an integer value represents number of Hours from mid-night to start the deletion process. During this process, all the old files are deleted from specified folders. The value represents number of hours. By Default the deletion process is executed by midnight. So “0” means the </a:t>
            </a:r>
            <a:r>
              <a:rPr lang="en-MY" dirty="0" smtClean="0"/>
              <a:t>deletion </a:t>
            </a:r>
            <a:r>
              <a:rPr lang="en-MY" dirty="0"/>
              <a:t>process will be executed exactly at midnight.</a:t>
            </a:r>
          </a:p>
          <a:p>
            <a:pPr marL="285750" indent="-285750">
              <a:buFont typeface="Arial" panose="020B0604020202020204" pitchFamily="34" charset="0"/>
              <a:buChar char="•"/>
            </a:pPr>
            <a:r>
              <a:rPr lang="en-MY" b="1" dirty="0" err="1" smtClean="0"/>
              <a:t>DeleteFolders</a:t>
            </a:r>
            <a:r>
              <a:rPr lang="en-MY" dirty="0" smtClean="0"/>
              <a:t>: It’s </a:t>
            </a:r>
            <a:r>
              <a:rPr lang="en-MY" dirty="0"/>
              <a:t>a comma separated list of folder names from which the old files need to be deleted. </a:t>
            </a:r>
          </a:p>
          <a:p>
            <a:pPr marL="285750" indent="-285750">
              <a:buFont typeface="Arial" panose="020B0604020202020204" pitchFamily="34" charset="0"/>
              <a:buChar char="•"/>
            </a:pPr>
            <a:r>
              <a:rPr lang="en-MY" b="1" dirty="0" err="1" smtClean="0"/>
              <a:t>DeleteLog</a:t>
            </a:r>
            <a:r>
              <a:rPr lang="en-MY" dirty="0" smtClean="0"/>
              <a:t>: It </a:t>
            </a:r>
            <a:r>
              <a:rPr lang="en-MY" dirty="0"/>
              <a:t>specifies either the logs should be generated by the application for deleted files from the specified folders or the logs are not required. The possible values are "true" or "false". </a:t>
            </a:r>
          </a:p>
          <a:p>
            <a:pPr marL="285750" indent="-285750">
              <a:buFont typeface="Arial" panose="020B0604020202020204" pitchFamily="34" charset="0"/>
              <a:buChar char="•"/>
            </a:pPr>
            <a:r>
              <a:rPr lang="en-MY" b="1" dirty="0" err="1" smtClean="0"/>
              <a:t>EnableFileProcessedCount</a:t>
            </a:r>
            <a:r>
              <a:rPr lang="en-MY" dirty="0" smtClean="0"/>
              <a:t>: This </a:t>
            </a:r>
            <a:r>
              <a:rPr lang="en-MY" dirty="0"/>
              <a:t>flag enables the application to log the  processed file count each day. The log values are saved in “</a:t>
            </a:r>
            <a:r>
              <a:rPr lang="en-MY" dirty="0" err="1"/>
              <a:t>FileProcess</a:t>
            </a:r>
            <a:r>
              <a:rPr lang="en-MY" dirty="0"/>
              <a:t>” table  in database. The possible values for this setting are "true" or "false".</a:t>
            </a:r>
          </a:p>
          <a:p>
            <a:pPr marL="285750" indent="-285750">
              <a:buFont typeface="Arial" panose="020B0604020202020204" pitchFamily="34" charset="0"/>
              <a:buChar char="•"/>
            </a:pPr>
            <a:endParaRPr lang="en-US" dirty="0" smtClean="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7" name="Picture 6"/>
          <p:cNvPicPr/>
          <p:nvPr/>
        </p:nvPicPr>
        <p:blipFill>
          <a:blip r:embed="rId2"/>
          <a:stretch>
            <a:fillRect/>
          </a:stretch>
        </p:blipFill>
        <p:spPr>
          <a:xfrm>
            <a:off x="7127913" y="2489296"/>
            <a:ext cx="4924540" cy="2236940"/>
          </a:xfrm>
          <a:prstGeom prst="rect">
            <a:avLst/>
          </a:prstGeom>
        </p:spPr>
      </p:pic>
    </p:spTree>
    <p:extLst>
      <p:ext uri="{BB962C8B-B14F-4D97-AF65-F5344CB8AC3E}">
        <p14:creationId xmlns:p14="http://schemas.microsoft.com/office/powerpoint/2010/main" val="316695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Configuration</a:t>
            </a:r>
            <a:endParaRPr lang="en-MY" dirty="0"/>
          </a:p>
        </p:txBody>
      </p:sp>
      <p:sp>
        <p:nvSpPr>
          <p:cNvPr id="3" name="Content Placeholder 2"/>
          <p:cNvSpPr>
            <a:spLocks noGrp="1"/>
          </p:cNvSpPr>
          <p:nvPr>
            <p:ph idx="1"/>
          </p:nvPr>
        </p:nvSpPr>
        <p:spPr/>
        <p:txBody>
          <a:bodyPr/>
          <a:lstStyle/>
          <a:p>
            <a:r>
              <a:rPr lang="en-US" dirty="0" smtClean="0"/>
              <a:t>Lof4net.log4net</a:t>
            </a:r>
          </a:p>
          <a:p>
            <a:pPr marL="285750" lvl="0" indent="-285750">
              <a:buFont typeface="Arial" panose="020B0604020202020204" pitchFamily="34" charset="0"/>
              <a:buChar char="•"/>
            </a:pPr>
            <a:r>
              <a:rPr lang="en-MY" dirty="0"/>
              <a:t>Specify the path of error log file and activity log file.</a:t>
            </a:r>
          </a:p>
          <a:p>
            <a:pPr marL="285750" lvl="0" indent="-285750">
              <a:buFont typeface="Arial" panose="020B0604020202020204" pitchFamily="34" charset="0"/>
              <a:buChar char="•"/>
            </a:pPr>
            <a:r>
              <a:rPr lang="en-MY" dirty="0"/>
              <a:t>User can select any of the folder on the machine.</a:t>
            </a:r>
          </a:p>
          <a:p>
            <a:pPr marL="285750" indent="-285750">
              <a:buFont typeface="Arial" panose="020B0604020202020204" pitchFamily="34" charset="0"/>
              <a:buChar char="•"/>
            </a:pPr>
            <a:r>
              <a:rPr lang="en-MY" dirty="0"/>
              <a:t>Make sure the folder must exist. However, the files can be created by application if not already exist.</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stretch>
            <a:fillRect/>
          </a:stretch>
        </p:blipFill>
        <p:spPr>
          <a:xfrm>
            <a:off x="5622291" y="1825625"/>
            <a:ext cx="5731510" cy="4576445"/>
          </a:xfrm>
          <a:prstGeom prst="rect">
            <a:avLst/>
          </a:prstGeom>
        </p:spPr>
      </p:pic>
    </p:spTree>
    <p:extLst>
      <p:ext uri="{BB962C8B-B14F-4D97-AF65-F5344CB8AC3E}">
        <p14:creationId xmlns:p14="http://schemas.microsoft.com/office/powerpoint/2010/main" val="76182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a:t>
            </a:r>
            <a:r>
              <a:rPr lang="en-US" dirty="0" smtClean="0"/>
              <a:t>Execution</a:t>
            </a:r>
            <a:endParaRPr lang="en-MY" dirty="0"/>
          </a:p>
        </p:txBody>
      </p:sp>
      <p:sp>
        <p:nvSpPr>
          <p:cNvPr id="3" name="Content Placeholder 2"/>
          <p:cNvSpPr>
            <a:spLocks noGrp="1"/>
          </p:cNvSpPr>
          <p:nvPr>
            <p:ph idx="1"/>
          </p:nvPr>
        </p:nvSpPr>
        <p:spPr/>
        <p:txBody>
          <a:bodyPr/>
          <a:lstStyle/>
          <a:p>
            <a:r>
              <a:rPr lang="en-MY" dirty="0"/>
              <a:t>Application can be started from </a:t>
            </a:r>
          </a:p>
          <a:p>
            <a:pPr marL="285750" indent="-285750">
              <a:buFont typeface="Arial" panose="020B0604020202020204" pitchFamily="34" charset="0"/>
              <a:buChar char="•"/>
            </a:pPr>
            <a:r>
              <a:rPr lang="en-MY" dirty="0"/>
              <a:t>Either by double click the XLC loader icon on </a:t>
            </a:r>
            <a:r>
              <a:rPr lang="en-MY" dirty="0" smtClean="0"/>
              <a:t>desktop</a:t>
            </a:r>
          </a:p>
          <a:p>
            <a:pPr marL="285750" indent="-285750">
              <a:buFont typeface="Arial" panose="020B0604020202020204" pitchFamily="34" charset="0"/>
              <a:buChar char="•"/>
            </a:pPr>
            <a:r>
              <a:rPr lang="en-MY" dirty="0"/>
              <a:t>Or by selecting “Loader” from </a:t>
            </a:r>
            <a:r>
              <a:rPr lang="en-MY" b="1" dirty="0"/>
              <a:t>Start Menu &gt; All Programs &gt; Western Digital &gt; XLC Loader</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659717" y="1825625"/>
            <a:ext cx="2209800" cy="131445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659717" y="3588447"/>
            <a:ext cx="3047541" cy="1247957"/>
          </a:xfrm>
          <a:prstGeom prst="rect">
            <a:avLst/>
          </a:prstGeom>
          <a:noFill/>
          <a:ln>
            <a:noFill/>
          </a:ln>
        </p:spPr>
      </p:pic>
    </p:spTree>
    <p:extLst>
      <p:ext uri="{BB962C8B-B14F-4D97-AF65-F5344CB8AC3E}">
        <p14:creationId xmlns:p14="http://schemas.microsoft.com/office/powerpoint/2010/main" val="4047635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Execution</a:t>
            </a:r>
            <a:endParaRPr lang="en-MY" dirty="0"/>
          </a:p>
        </p:txBody>
      </p:sp>
      <p:sp>
        <p:nvSpPr>
          <p:cNvPr id="3" name="Content Placeholder 2"/>
          <p:cNvSpPr>
            <a:spLocks noGrp="1"/>
          </p:cNvSpPr>
          <p:nvPr>
            <p:ph idx="1"/>
          </p:nvPr>
        </p:nvSpPr>
        <p:spPr/>
        <p:txBody>
          <a:bodyPr/>
          <a:lstStyle/>
          <a:p>
            <a:r>
              <a:rPr lang="en-MY" dirty="0"/>
              <a:t>The XLC loader is multi instance application i.e. more than one instances of the application can be executed simultaneously. Each instance is numbered uniquely starting from 1.</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005954" y="1825625"/>
            <a:ext cx="6761630" cy="4442973"/>
          </a:xfrm>
          <a:prstGeom prst="rect">
            <a:avLst/>
          </a:prstGeom>
        </p:spPr>
      </p:pic>
    </p:spTree>
    <p:extLst>
      <p:ext uri="{BB962C8B-B14F-4D97-AF65-F5344CB8AC3E}">
        <p14:creationId xmlns:p14="http://schemas.microsoft.com/office/powerpoint/2010/main" val="295256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Connection</a:t>
            </a:r>
            <a:endParaRPr lang="en-MY" dirty="0"/>
          </a:p>
        </p:txBody>
      </p:sp>
      <p:sp>
        <p:nvSpPr>
          <p:cNvPr id="3" name="Content Placeholder 2"/>
          <p:cNvSpPr>
            <a:spLocks noGrp="1"/>
          </p:cNvSpPr>
          <p:nvPr>
            <p:ph idx="1"/>
          </p:nvPr>
        </p:nvSpPr>
        <p:spPr/>
        <p:txBody>
          <a:bodyPr/>
          <a:lstStyle/>
          <a:p>
            <a:r>
              <a:rPr lang="en-US" dirty="0" smtClean="0"/>
              <a:t>Can define connection of database to save configuration like </a:t>
            </a:r>
            <a:r>
              <a:rPr lang="en-US" b="1" dirty="0" smtClean="0"/>
              <a:t>templates  and server connections</a:t>
            </a:r>
          </a:p>
          <a:p>
            <a:pPr marL="285750" indent="-285750">
              <a:buFont typeface="Arial" panose="020B0604020202020204" pitchFamily="34" charset="0"/>
              <a:buChar char="•"/>
            </a:pPr>
            <a:r>
              <a:rPr lang="en-US" dirty="0"/>
              <a:t>Select the appropriate Database type.</a:t>
            </a:r>
          </a:p>
          <a:p>
            <a:pPr marL="285750" indent="-285750">
              <a:buFont typeface="Arial" panose="020B0604020202020204" pitchFamily="34" charset="0"/>
              <a:buChar char="•"/>
            </a:pPr>
            <a:r>
              <a:rPr lang="en-US" dirty="0"/>
              <a:t>Enter the required database connection credentials in to the fields</a:t>
            </a:r>
            <a:r>
              <a:rPr lang="en-US" dirty="0" smtClean="0"/>
              <a:t>.</a:t>
            </a:r>
          </a:p>
          <a:p>
            <a:pPr marL="285750" indent="-285750">
              <a:buFont typeface="Arial" panose="020B0604020202020204" pitchFamily="34" charset="0"/>
              <a:buChar char="•"/>
            </a:pPr>
            <a:r>
              <a:rPr lang="en-US" dirty="0" smtClean="0"/>
              <a:t>Click on “Test” button to check if the connection is successful</a:t>
            </a:r>
          </a:p>
          <a:p>
            <a:pPr marL="285750" indent="-285750">
              <a:buFont typeface="Arial" panose="020B0604020202020204" pitchFamily="34" charset="0"/>
              <a:buChar char="•"/>
            </a:pPr>
            <a:r>
              <a:rPr lang="en-US" dirty="0" smtClean="0"/>
              <a:t>Click “OK” button to save the changes.</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005954" y="1825625"/>
            <a:ext cx="6749044" cy="4434704"/>
          </a:xfrm>
          <a:prstGeom prst="rect">
            <a:avLst/>
          </a:prstGeom>
        </p:spPr>
      </p:pic>
    </p:spTree>
    <p:extLst>
      <p:ext uri="{BB962C8B-B14F-4D97-AF65-F5344CB8AC3E}">
        <p14:creationId xmlns:p14="http://schemas.microsoft.com/office/powerpoint/2010/main" val="315676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Connection</a:t>
            </a:r>
            <a:endParaRPr lang="en-MY" dirty="0"/>
          </a:p>
        </p:txBody>
      </p:sp>
      <p:sp>
        <p:nvSpPr>
          <p:cNvPr id="3" name="Content Placeholder 2"/>
          <p:cNvSpPr>
            <a:spLocks noGrp="1"/>
          </p:cNvSpPr>
          <p:nvPr>
            <p:ph idx="1"/>
          </p:nvPr>
        </p:nvSpPr>
        <p:spPr/>
        <p:txBody>
          <a:bodyPr>
            <a:normAutofit fontScale="85000" lnSpcReduction="10000"/>
          </a:bodyPr>
          <a:lstStyle/>
          <a:p>
            <a:r>
              <a:rPr lang="en-US" dirty="0" smtClean="0"/>
              <a:t>For example: </a:t>
            </a:r>
          </a:p>
          <a:p>
            <a:r>
              <a:rPr lang="en-US" dirty="0" smtClean="0"/>
              <a:t>select Access</a:t>
            </a:r>
          </a:p>
          <a:p>
            <a:r>
              <a:rPr lang="en-US" dirty="0" smtClean="0"/>
              <a:t>Click on “Browse” button to select the Access file.</a:t>
            </a:r>
          </a:p>
          <a:p>
            <a:r>
              <a:rPr lang="en-US" dirty="0" smtClean="0"/>
              <a:t>Select the access database file and click “Open” button.</a:t>
            </a:r>
          </a:p>
          <a:p>
            <a:r>
              <a:rPr lang="en-US" dirty="0" smtClean="0"/>
              <a:t>If the Access database file is password protected, enter the user ID and password.</a:t>
            </a:r>
          </a:p>
          <a:p>
            <a:r>
              <a:rPr lang="en-US" dirty="0" smtClean="0"/>
              <a:t>Click on “Test” button to test the connect.</a:t>
            </a:r>
          </a:p>
          <a:p>
            <a:r>
              <a:rPr lang="en-US" dirty="0" smtClean="0"/>
              <a:t> </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268975" y="1825625"/>
            <a:ext cx="6698326" cy="4380180"/>
          </a:xfrm>
          <a:prstGeom prst="rect">
            <a:avLst/>
          </a:prstGeom>
        </p:spPr>
      </p:pic>
    </p:spTree>
    <p:extLst>
      <p:ext uri="{BB962C8B-B14F-4D97-AF65-F5344CB8AC3E}">
        <p14:creationId xmlns:p14="http://schemas.microsoft.com/office/powerpoint/2010/main" val="290623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Connection</a:t>
            </a:r>
            <a:endParaRPr lang="en-MY" dirty="0"/>
          </a:p>
        </p:txBody>
      </p:sp>
      <p:sp>
        <p:nvSpPr>
          <p:cNvPr id="3" name="Content Placeholder 2"/>
          <p:cNvSpPr>
            <a:spLocks noGrp="1"/>
          </p:cNvSpPr>
          <p:nvPr>
            <p:ph idx="1"/>
          </p:nvPr>
        </p:nvSpPr>
        <p:spPr/>
        <p:txBody>
          <a:bodyPr/>
          <a:lstStyle/>
          <a:p>
            <a:r>
              <a:rPr lang="en-US" dirty="0" smtClean="0"/>
              <a:t>If the changes are saved successfully, it may only reflect after the application restart.</a:t>
            </a:r>
          </a:p>
          <a:p>
            <a:pPr marL="285750" indent="-285750">
              <a:buFont typeface="Arial" panose="020B0604020202020204" pitchFamily="34" charset="0"/>
              <a:buChar char="•"/>
            </a:pPr>
            <a:r>
              <a:rPr lang="en-US" dirty="0" smtClean="0"/>
              <a:t>Close the existing running application</a:t>
            </a:r>
          </a:p>
          <a:p>
            <a:pPr marL="285750" indent="-285750">
              <a:buFont typeface="Arial" panose="020B0604020202020204" pitchFamily="34" charset="0"/>
              <a:buChar char="•"/>
            </a:pPr>
            <a:r>
              <a:rPr lang="en-US" dirty="0" smtClean="0"/>
              <a:t>Restart the application</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005954" y="1825625"/>
            <a:ext cx="6817286" cy="4483807"/>
          </a:xfrm>
          <a:prstGeom prst="rect">
            <a:avLst/>
          </a:prstGeom>
        </p:spPr>
      </p:pic>
    </p:spTree>
    <p:extLst>
      <p:ext uri="{BB962C8B-B14F-4D97-AF65-F5344CB8AC3E}">
        <p14:creationId xmlns:p14="http://schemas.microsoft.com/office/powerpoint/2010/main" val="210809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Server</a:t>
            </a:r>
            <a:endParaRPr lang="en-MY"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Can add any type of database server. </a:t>
            </a:r>
            <a:endParaRPr lang="en-US" dirty="0"/>
          </a:p>
          <a:p>
            <a:pPr marL="971550" lvl="1" indent="-285750"/>
            <a:r>
              <a:rPr lang="en-US" dirty="0" smtClean="0"/>
              <a:t>SQL server</a:t>
            </a:r>
          </a:p>
          <a:p>
            <a:pPr marL="971550" lvl="1" indent="-285750"/>
            <a:r>
              <a:rPr lang="en-US" dirty="0" smtClean="0"/>
              <a:t>Oracle</a:t>
            </a:r>
          </a:p>
          <a:p>
            <a:pPr marL="971550" lvl="1" indent="-285750"/>
            <a:r>
              <a:rPr lang="en-US" dirty="0" smtClean="0"/>
              <a:t>DB2</a:t>
            </a:r>
          </a:p>
          <a:p>
            <a:pPr marL="971550" lvl="1" indent="-285750"/>
            <a:r>
              <a:rPr lang="en-US" dirty="0" smtClean="0"/>
              <a:t>Access</a:t>
            </a:r>
          </a:p>
          <a:p>
            <a:pPr marL="285750" indent="-285750">
              <a:buFont typeface="Arial" panose="020B0604020202020204" pitchFamily="34" charset="0"/>
              <a:buChar char="•"/>
            </a:pPr>
            <a:r>
              <a:rPr lang="en-US" dirty="0" smtClean="0"/>
              <a:t>Displays the list </a:t>
            </a:r>
            <a:r>
              <a:rPr lang="en-US" dirty="0"/>
              <a:t>of servers to be associated </a:t>
            </a:r>
            <a:r>
              <a:rPr lang="en-US" dirty="0" smtClean="0"/>
              <a:t>with template and to save the data from CSV files.</a:t>
            </a:r>
            <a:endParaRPr lang="en-US" dirty="0"/>
          </a:p>
          <a:p>
            <a:endParaRPr lang="en-US" dirty="0" smtClean="0"/>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55191" y="1825625"/>
            <a:ext cx="6751886" cy="4233652"/>
          </a:xfrm>
          <a:prstGeom prst="rect">
            <a:avLst/>
          </a:prstGeom>
        </p:spPr>
      </p:pic>
    </p:spTree>
    <p:extLst>
      <p:ext uri="{BB962C8B-B14F-4D97-AF65-F5344CB8AC3E}">
        <p14:creationId xmlns:p14="http://schemas.microsoft.com/office/powerpoint/2010/main" val="4292169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 Server</a:t>
            </a:r>
            <a:endParaRPr lang="en-MY" dirty="0"/>
          </a:p>
        </p:txBody>
      </p:sp>
      <p:sp>
        <p:nvSpPr>
          <p:cNvPr id="3" name="Content Placeholder 2"/>
          <p:cNvSpPr>
            <a:spLocks noGrp="1"/>
          </p:cNvSpPr>
          <p:nvPr>
            <p:ph idx="1"/>
          </p:nvPr>
        </p:nvSpPr>
        <p:spPr/>
        <p:txBody>
          <a:bodyPr/>
          <a:lstStyle/>
          <a:p>
            <a:r>
              <a:rPr lang="en-US" dirty="0" smtClean="0"/>
              <a:t>To add new server</a:t>
            </a:r>
          </a:p>
          <a:p>
            <a:r>
              <a:rPr lang="en-US" dirty="0" smtClean="0"/>
              <a:t>Click on “Add Server” button.</a:t>
            </a:r>
          </a:p>
          <a:p>
            <a:r>
              <a:rPr lang="en-US" dirty="0" smtClean="0"/>
              <a:t>A server selection dialogue will appear</a:t>
            </a:r>
          </a:p>
          <a:p>
            <a:r>
              <a:rPr lang="en-US" dirty="0" smtClean="0"/>
              <a:t>Select the appropriate server and fill the required fields.</a:t>
            </a:r>
          </a:p>
          <a:p>
            <a:r>
              <a:rPr lang="en-US" dirty="0" smtClean="0"/>
              <a:t>Click ok to save the server information.</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234209" y="1825625"/>
            <a:ext cx="6681540" cy="4200602"/>
          </a:xfrm>
          <a:prstGeom prst="rect">
            <a:avLst/>
          </a:prstGeom>
        </p:spPr>
      </p:pic>
    </p:spTree>
    <p:extLst>
      <p:ext uri="{BB962C8B-B14F-4D97-AF65-F5344CB8AC3E}">
        <p14:creationId xmlns:p14="http://schemas.microsoft.com/office/powerpoint/2010/main" val="1214393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71208" y="1825625"/>
            <a:ext cx="6746588" cy="4222635"/>
          </a:xfrm>
          <a:prstGeom prst="rect">
            <a:avLst/>
          </a:prstGeom>
        </p:spPr>
      </p:pic>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MY" dirty="0"/>
              <a:t>Templates are the mapping between raw data of CSV files and database structures. </a:t>
            </a:r>
            <a:endParaRPr lang="en-MY" dirty="0" smtClean="0"/>
          </a:p>
          <a:p>
            <a:pPr marL="285750" indent="-285750">
              <a:buFont typeface="Arial" panose="020B0604020202020204" pitchFamily="34" charset="0"/>
              <a:buChar char="•"/>
            </a:pPr>
            <a:r>
              <a:rPr lang="en-MY" dirty="0" smtClean="0"/>
              <a:t>It </a:t>
            </a:r>
            <a:r>
              <a:rPr lang="en-MY" dirty="0"/>
              <a:t>provides information of each value, its target column in particular table, datatype and unique value constraint</a:t>
            </a:r>
            <a:r>
              <a:rPr lang="en-MY" dirty="0" smtClean="0"/>
              <a:t>.</a:t>
            </a:r>
          </a:p>
          <a:p>
            <a:pPr marL="285750" indent="-285750">
              <a:buFont typeface="Arial" panose="020B0604020202020204" pitchFamily="34" charset="0"/>
              <a:buChar char="•"/>
            </a:pPr>
            <a:r>
              <a:rPr lang="en-US" dirty="0" smtClean="0"/>
              <a:t>Each template is associated with specific database server.</a:t>
            </a:r>
            <a:endParaRPr lang="en-MY" dirty="0"/>
          </a:p>
        </p:txBody>
      </p:sp>
    </p:spTree>
    <p:extLst>
      <p:ext uri="{BB962C8B-B14F-4D97-AF65-F5344CB8AC3E}">
        <p14:creationId xmlns:p14="http://schemas.microsoft.com/office/powerpoint/2010/main" val="316624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System Requirements</a:t>
            </a:r>
            <a:endParaRPr lang="en-MY" dirty="0"/>
          </a:p>
        </p:txBody>
      </p:sp>
      <p:sp>
        <p:nvSpPr>
          <p:cNvPr id="3" name="Content Placeholder 2"/>
          <p:cNvSpPr>
            <a:spLocks noGrp="1"/>
          </p:cNvSpPr>
          <p:nvPr>
            <p:ph idx="1"/>
          </p:nvPr>
        </p:nvSpPr>
        <p:spPr>
          <a:xfrm>
            <a:off x="838201" y="1836383"/>
            <a:ext cx="8107495" cy="4351338"/>
          </a:xfrm>
        </p:spPr>
        <p:txBody>
          <a:bodyPr>
            <a:normAutofit/>
          </a:bodyPr>
          <a:lstStyle/>
          <a:p>
            <a:pPr marL="285750" lvl="0" indent="-285750">
              <a:buFont typeface="Arial" panose="020B0604020202020204" pitchFamily="34" charset="0"/>
              <a:buChar char="•"/>
            </a:pPr>
            <a:r>
              <a:rPr lang="en-MY" dirty="0" smtClean="0"/>
              <a:t>Operating </a:t>
            </a:r>
            <a:r>
              <a:rPr lang="en-MY" dirty="0"/>
              <a:t>System: Microsoft windows 7 (x86 or x64) and above </a:t>
            </a:r>
          </a:p>
          <a:p>
            <a:pPr marL="285750" lvl="0" indent="-285750">
              <a:buFont typeface="Arial" panose="020B0604020202020204" pitchFamily="34" charset="0"/>
              <a:buChar char="•"/>
            </a:pPr>
            <a:r>
              <a:rPr lang="en-MY" dirty="0"/>
              <a:t>Microsoft </a:t>
            </a:r>
            <a:r>
              <a:rPr lang="en-MY" dirty="0" err="1"/>
              <a:t>.Net</a:t>
            </a:r>
            <a:r>
              <a:rPr lang="en-MY" dirty="0"/>
              <a:t> Framework 4.5</a:t>
            </a:r>
          </a:p>
          <a:p>
            <a:pPr marL="285750" lvl="0" indent="-285750">
              <a:buFont typeface="Arial" panose="020B0604020202020204" pitchFamily="34" charset="0"/>
              <a:buChar char="•"/>
            </a:pPr>
            <a:r>
              <a:rPr lang="en-MY" dirty="0" err="1"/>
              <a:t>OledbDriver</a:t>
            </a:r>
            <a:r>
              <a:rPr lang="en-MY" dirty="0"/>
              <a:t> (Can find the </a:t>
            </a:r>
            <a:r>
              <a:rPr lang="en-MY" dirty="0" smtClean="0"/>
              <a:t>AccessDatabaseEngine_x64.exe </a:t>
            </a:r>
            <a:r>
              <a:rPr lang="en-MY" dirty="0"/>
              <a:t>setup in XLC application folder after installation)</a:t>
            </a:r>
          </a:p>
          <a:p>
            <a:pPr marL="285750" lvl="0" indent="-285750">
              <a:buFont typeface="Arial" panose="020B0604020202020204" pitchFamily="34" charset="0"/>
              <a:buChar char="•"/>
            </a:pPr>
            <a:r>
              <a:rPr lang="en-MY" dirty="0"/>
              <a:t>IBM DB2 Client driver (Optional: if need to use DB2 database)</a:t>
            </a:r>
          </a:p>
          <a:p>
            <a:pPr marL="285750" lvl="0" indent="-285750">
              <a:buFont typeface="Arial" panose="020B0604020202020204" pitchFamily="34" charset="0"/>
              <a:buChar char="•"/>
            </a:pPr>
            <a:r>
              <a:rPr lang="en-MY" dirty="0"/>
              <a:t>Teradata client driver (Optional: if need to use Teradata database)</a:t>
            </a:r>
          </a:p>
          <a:p>
            <a:pPr marL="285750" indent="-285750">
              <a:buFont typeface="Arial" panose="020B0604020202020204" pitchFamily="34" charset="0"/>
              <a:buChar char="•"/>
            </a:pPr>
            <a:r>
              <a:rPr lang="en-MY" dirty="0"/>
              <a:t>Oracle client (Optional: if need to use oracle database)</a:t>
            </a:r>
            <a:endParaRPr lang="en-US" dirty="0" smtClean="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spTree>
    <p:extLst>
      <p:ext uri="{BB962C8B-B14F-4D97-AF65-F5344CB8AC3E}">
        <p14:creationId xmlns:p14="http://schemas.microsoft.com/office/powerpoint/2010/main" val="309024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MY" dirty="0"/>
          </a:p>
        </p:txBody>
      </p:sp>
      <p:sp>
        <p:nvSpPr>
          <p:cNvPr id="3" name="Content Placeholder 2"/>
          <p:cNvSpPr>
            <a:spLocks noGrp="1"/>
          </p:cNvSpPr>
          <p:nvPr>
            <p:ph idx="1"/>
          </p:nvPr>
        </p:nvSpPr>
        <p:spPr>
          <a:xfrm>
            <a:off x="604435" y="1825625"/>
            <a:ext cx="4401520" cy="4351338"/>
          </a:xfrm>
        </p:spPr>
        <p:txBody>
          <a:bodyPr>
            <a:normAutofit fontScale="85000" lnSpcReduction="20000"/>
          </a:bodyPr>
          <a:lstStyle/>
          <a:p>
            <a:r>
              <a:rPr lang="en-MY" dirty="0" smtClean="0"/>
              <a:t>To Create a </a:t>
            </a:r>
            <a:r>
              <a:rPr lang="en-MY" smtClean="0"/>
              <a:t>new Template</a:t>
            </a:r>
          </a:p>
          <a:p>
            <a:pPr marL="285750" indent="-285750">
              <a:buFont typeface="Arial" panose="020B0604020202020204" pitchFamily="34" charset="0"/>
              <a:buChar char="•"/>
            </a:pPr>
            <a:r>
              <a:rPr lang="en-MY" dirty="0" smtClean="0"/>
              <a:t>Enter </a:t>
            </a:r>
            <a:r>
              <a:rPr lang="en-MY" dirty="0"/>
              <a:t>a unique “Template Name” as </a:t>
            </a:r>
            <a:r>
              <a:rPr lang="en-MY" dirty="0" err="1"/>
              <a:t>Rec_Id</a:t>
            </a:r>
            <a:r>
              <a:rPr lang="en-MY" dirty="0"/>
              <a:t> in CSV </a:t>
            </a:r>
            <a:r>
              <a:rPr lang="en-MY" dirty="0" smtClean="0"/>
              <a:t>files</a:t>
            </a:r>
          </a:p>
          <a:p>
            <a:pPr marL="285750" indent="-285750">
              <a:buFont typeface="Arial" panose="020B0604020202020204" pitchFamily="34" charset="0"/>
              <a:buChar char="•"/>
            </a:pPr>
            <a:r>
              <a:rPr lang="en-US" dirty="0" smtClean="0"/>
              <a:t>Choose the database server from dropdown list.</a:t>
            </a:r>
          </a:p>
          <a:p>
            <a:pPr marL="285750" indent="-285750">
              <a:buFont typeface="Arial" panose="020B0604020202020204" pitchFamily="34" charset="0"/>
              <a:buChar char="•"/>
            </a:pPr>
            <a:r>
              <a:rPr lang="en-US" dirty="0" smtClean="0"/>
              <a:t>The table drop down list will be populated by system. All the tables of selected database server will be populated in the list.</a:t>
            </a:r>
          </a:p>
          <a:p>
            <a:pPr marL="285750" indent="-285750">
              <a:buFont typeface="Arial" panose="020B0604020202020204" pitchFamily="34" charset="0"/>
              <a:buChar char="•"/>
            </a:pPr>
            <a:r>
              <a:rPr lang="en-US" dirty="0" smtClean="0"/>
              <a:t>Select the target table</a:t>
            </a:r>
          </a:p>
          <a:p>
            <a:pPr marL="285750" indent="-285750">
              <a:buFont typeface="Arial" panose="020B0604020202020204" pitchFamily="34" charset="0"/>
              <a:buChar char="•"/>
            </a:pPr>
            <a:r>
              <a:rPr lang="en-US" dirty="0" smtClean="0"/>
              <a:t>Select the </a:t>
            </a:r>
            <a:r>
              <a:rPr lang="en-US" dirty="0" err="1" smtClean="0"/>
              <a:t>IsActive</a:t>
            </a:r>
            <a:r>
              <a:rPr lang="en-US" dirty="0" smtClean="0"/>
              <a:t> checkbox</a:t>
            </a:r>
          </a:p>
          <a:p>
            <a:pPr marL="285750" indent="-285750">
              <a:buFont typeface="Arial" panose="020B0604020202020204" pitchFamily="34" charset="0"/>
              <a:buChar char="•"/>
            </a:pPr>
            <a:r>
              <a:rPr lang="en-US" dirty="0" smtClean="0"/>
              <a:t>Click on “Add Template” to save the template.</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083073" y="1825625"/>
            <a:ext cx="6929498" cy="4337117"/>
          </a:xfrm>
          <a:prstGeom prst="rect">
            <a:avLst/>
          </a:prstGeom>
        </p:spPr>
      </p:pic>
    </p:spTree>
    <p:extLst>
      <p:ext uri="{BB962C8B-B14F-4D97-AF65-F5344CB8AC3E}">
        <p14:creationId xmlns:p14="http://schemas.microsoft.com/office/powerpoint/2010/main" val="145855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MY" dirty="0"/>
          </a:p>
        </p:txBody>
      </p:sp>
      <p:sp>
        <p:nvSpPr>
          <p:cNvPr id="3" name="Content Placeholder 2"/>
          <p:cNvSpPr>
            <a:spLocks noGrp="1"/>
          </p:cNvSpPr>
          <p:nvPr>
            <p:ph idx="1"/>
          </p:nvPr>
        </p:nvSpPr>
        <p:spPr/>
        <p:txBody>
          <a:bodyPr>
            <a:normAutofit fontScale="70000" lnSpcReduction="20000"/>
          </a:bodyPr>
          <a:lstStyle/>
          <a:p>
            <a:r>
              <a:rPr lang="en-MY" dirty="0" smtClean="0"/>
              <a:t>It is to </a:t>
            </a:r>
            <a:r>
              <a:rPr lang="en-MY" dirty="0"/>
              <a:t>map table columns to CSV values. By default it loads all columns of the associated table for the selected template</a:t>
            </a:r>
            <a:r>
              <a:rPr lang="en-MY" dirty="0" smtClean="0"/>
              <a:t>.</a:t>
            </a:r>
            <a:endParaRPr lang="en-MY" dirty="0"/>
          </a:p>
          <a:p>
            <a:pPr lvl="0"/>
            <a:r>
              <a:rPr lang="en-MY" dirty="0"/>
              <a:t>“CV Column” is the order of values in CSV file been read by application.(Mandatory)</a:t>
            </a:r>
          </a:p>
          <a:p>
            <a:pPr lvl="1"/>
            <a:r>
              <a:rPr lang="en-MY" dirty="0"/>
              <a:t>Each value must have prefix “F”</a:t>
            </a:r>
          </a:p>
          <a:p>
            <a:pPr lvl="1"/>
            <a:r>
              <a:rPr lang="en-MY" dirty="0"/>
              <a:t>After “F”, the number is the location of the value in row of CSV file.</a:t>
            </a:r>
          </a:p>
          <a:p>
            <a:pPr lvl="1"/>
            <a:r>
              <a:rPr lang="en-MY" dirty="0"/>
              <a:t>The number must be unique for each row in this column. Duplicate values may result error during file processing.</a:t>
            </a:r>
          </a:p>
          <a:p>
            <a:pPr lvl="1"/>
            <a:r>
              <a:rPr lang="en-MY" dirty="0"/>
              <a:t>“F1” must always be associated with “REC_ID” column of database table.</a:t>
            </a:r>
          </a:p>
          <a:p>
            <a:pPr lvl="1"/>
            <a:r>
              <a:rPr lang="en-MY" dirty="0"/>
              <a:t>“F1” cannot be change or deleted.</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69079" y="1825625"/>
            <a:ext cx="6651794" cy="4145517"/>
          </a:xfrm>
          <a:prstGeom prst="rect">
            <a:avLst/>
          </a:prstGeom>
        </p:spPr>
      </p:pic>
    </p:spTree>
    <p:extLst>
      <p:ext uri="{BB962C8B-B14F-4D97-AF65-F5344CB8AC3E}">
        <p14:creationId xmlns:p14="http://schemas.microsoft.com/office/powerpoint/2010/main" val="406242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en-MY"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MY" dirty="0"/>
              <a:t>“Table column” is the column name of associated table. That column is attached to that particular value of CSV file. (Mandatory) </a:t>
            </a:r>
          </a:p>
          <a:p>
            <a:pPr marL="285750" lvl="0" indent="-285750">
              <a:buFont typeface="Arial" panose="020B0604020202020204" pitchFamily="34" charset="0"/>
              <a:buChar char="•"/>
            </a:pPr>
            <a:r>
              <a:rPr lang="en-MY" dirty="0"/>
              <a:t>“Data Type” Column is to define the data type of the values.(Mandatory)</a:t>
            </a:r>
          </a:p>
          <a:p>
            <a:pPr marL="285750" lvl="0" indent="-285750">
              <a:buFont typeface="Arial" panose="020B0604020202020204" pitchFamily="34" charset="0"/>
              <a:buChar char="•"/>
            </a:pPr>
            <a:r>
              <a:rPr lang="en-MY" dirty="0"/>
              <a:t>“Format” column is to define the format of the value read from CSV file. </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347699" y="1731235"/>
            <a:ext cx="6545811" cy="4102750"/>
          </a:xfrm>
          <a:prstGeom prst="rect">
            <a:avLst/>
          </a:prstGeom>
        </p:spPr>
      </p:pic>
    </p:spTree>
    <p:extLst>
      <p:ext uri="{BB962C8B-B14F-4D97-AF65-F5344CB8AC3E}">
        <p14:creationId xmlns:p14="http://schemas.microsoft.com/office/powerpoint/2010/main" val="3896027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en-MY" dirty="0"/>
          </a:p>
        </p:txBody>
      </p:sp>
      <p:sp>
        <p:nvSpPr>
          <p:cNvPr id="3" name="Content Placeholder 2"/>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MY" dirty="0"/>
              <a:t>“Length” column is to define the character length of the value to be inserted in the database. It is mandatory for columns with string datatype. </a:t>
            </a:r>
            <a:endParaRPr lang="en-MY" dirty="0" smtClean="0"/>
          </a:p>
          <a:p>
            <a:pPr marL="285750" indent="-285750">
              <a:buFont typeface="Arial" panose="020B0604020202020204" pitchFamily="34" charset="0"/>
              <a:buChar char="•"/>
            </a:pPr>
            <a:r>
              <a:rPr lang="en-MY" dirty="0"/>
              <a:t>“Default Value” column is to define the default value if any</a:t>
            </a:r>
            <a:r>
              <a:rPr lang="en-MY" dirty="0" smtClean="0"/>
              <a:t>.</a:t>
            </a:r>
          </a:p>
          <a:p>
            <a:pPr marL="285750" indent="-285750">
              <a:buFont typeface="Arial" panose="020B0604020202020204" pitchFamily="34" charset="0"/>
              <a:buChar char="•"/>
            </a:pPr>
            <a:r>
              <a:rPr lang="en-MY" dirty="0"/>
              <a:t>“Is Primary” column is to set if the column has primary key or part of unique key index in database</a:t>
            </a:r>
            <a:r>
              <a:rPr lang="en-MY" dirty="0" smtClean="0"/>
              <a:t>.</a:t>
            </a:r>
          </a:p>
          <a:p>
            <a:pPr marL="971550" lvl="1" indent="-285750"/>
            <a:r>
              <a:rPr lang="en-MY" dirty="0"/>
              <a:t>“REC_ID” column will always be part of primary key.</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414736" y="1825625"/>
            <a:ext cx="6467757" cy="4053827"/>
          </a:xfrm>
          <a:prstGeom prst="rect">
            <a:avLst/>
          </a:prstGeom>
        </p:spPr>
      </p:pic>
    </p:spTree>
    <p:extLst>
      <p:ext uri="{BB962C8B-B14F-4D97-AF65-F5344CB8AC3E}">
        <p14:creationId xmlns:p14="http://schemas.microsoft.com/office/powerpoint/2010/main" val="4114044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en-MY"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dirty="0" smtClean="0"/>
              <a:t>Select and right-click on any row, will show a menu list.</a:t>
            </a:r>
          </a:p>
          <a:p>
            <a:pPr marL="971550" lvl="1" indent="-285750"/>
            <a:r>
              <a:rPr lang="en-US" dirty="0" smtClean="0"/>
              <a:t>Delete Row: will delete the selected row</a:t>
            </a:r>
          </a:p>
          <a:p>
            <a:pPr marL="971550" lvl="1" indent="-285750"/>
            <a:r>
              <a:rPr lang="en-US" dirty="0" smtClean="0"/>
              <a:t>Add Row Up: create a new empty row above the selected row.</a:t>
            </a:r>
          </a:p>
          <a:p>
            <a:pPr marL="971550" lvl="1" indent="-285750"/>
            <a:r>
              <a:rPr lang="en-US" dirty="0" smtClean="0"/>
              <a:t>Add Row Down: create an empty row below the selected row</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237395" y="1825624"/>
            <a:ext cx="6748957" cy="4232747"/>
          </a:xfrm>
          <a:prstGeom prst="rect">
            <a:avLst/>
          </a:prstGeom>
        </p:spPr>
      </p:pic>
    </p:spTree>
    <p:extLst>
      <p:ext uri="{BB962C8B-B14F-4D97-AF65-F5344CB8AC3E}">
        <p14:creationId xmlns:p14="http://schemas.microsoft.com/office/powerpoint/2010/main" val="342126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en-MY"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Up Arrow will move the selected row up</a:t>
            </a:r>
          </a:p>
          <a:p>
            <a:pPr marL="285750" indent="-285750">
              <a:buFont typeface="Arial" panose="020B0604020202020204" pitchFamily="34" charset="0"/>
              <a:buChar char="•"/>
            </a:pPr>
            <a:r>
              <a:rPr lang="en-US" dirty="0"/>
              <a:t>Down Arrow will move the selected row down</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89757" y="1825625"/>
            <a:ext cx="6576257" cy="4121833"/>
          </a:xfrm>
          <a:prstGeom prst="rect">
            <a:avLst/>
          </a:prstGeom>
        </p:spPr>
      </p:pic>
    </p:spTree>
    <p:extLst>
      <p:ext uri="{BB962C8B-B14F-4D97-AF65-F5344CB8AC3E}">
        <p14:creationId xmlns:p14="http://schemas.microsoft.com/office/powerpoint/2010/main" val="2467407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MY" dirty="0"/>
          </a:p>
        </p:txBody>
      </p:sp>
      <p:sp>
        <p:nvSpPr>
          <p:cNvPr id="3" name="Content Placeholder 2"/>
          <p:cNvSpPr>
            <a:spLocks noGrp="1"/>
          </p:cNvSpPr>
          <p:nvPr>
            <p:ph idx="1"/>
          </p:nvPr>
        </p:nvSpPr>
        <p:spPr/>
        <p:txBody>
          <a:bodyPr>
            <a:normAutofit fontScale="92500"/>
          </a:bodyPr>
          <a:lstStyle/>
          <a:p>
            <a:r>
              <a:rPr lang="en-MY" dirty="0" smtClean="0"/>
              <a:t>It is </a:t>
            </a:r>
            <a:r>
              <a:rPr lang="en-MY" dirty="0"/>
              <a:t>to process the files and see the results while application is processing files</a:t>
            </a:r>
            <a:r>
              <a:rPr lang="en-MY" dirty="0" smtClean="0"/>
              <a:t>.</a:t>
            </a:r>
          </a:p>
          <a:p>
            <a:pPr marL="285750" indent="-285750">
              <a:buFont typeface="Arial" panose="020B0604020202020204" pitchFamily="34" charset="0"/>
              <a:buChar char="•"/>
            </a:pPr>
            <a:r>
              <a:rPr lang="en-MY" dirty="0"/>
              <a:t>Select the “Working” folder path from the folder list available at top left Hand side</a:t>
            </a:r>
            <a:r>
              <a:rPr lang="en-MY" dirty="0" smtClean="0"/>
              <a:t>.</a:t>
            </a:r>
          </a:p>
          <a:p>
            <a:pPr marL="285750" lvl="0" indent="-285750">
              <a:buFont typeface="Arial" panose="020B0604020202020204" pitchFamily="34" charset="0"/>
              <a:buChar char="•"/>
            </a:pPr>
            <a:r>
              <a:rPr lang="en-MY" dirty="0"/>
              <a:t>Select the template(s) to be processed during the execution, from the template list available at bottom-left corner.</a:t>
            </a:r>
          </a:p>
          <a:p>
            <a:pPr marL="971550" lvl="1" indent="-285750"/>
            <a:r>
              <a:rPr lang="en-MY" dirty="0"/>
              <a:t>Must select at least one </a:t>
            </a:r>
            <a:r>
              <a:rPr lang="en-MY" dirty="0" smtClean="0"/>
              <a:t>template</a:t>
            </a:r>
          </a:p>
          <a:p>
            <a:pPr marL="285750" indent="-285750">
              <a:buFont typeface="Arial" panose="020B0604020202020204" pitchFamily="34" charset="0"/>
              <a:buChar char="•"/>
            </a:pPr>
            <a:r>
              <a:rPr lang="en-MY" dirty="0"/>
              <a:t>C</a:t>
            </a:r>
            <a:r>
              <a:rPr lang="en-MY" dirty="0" smtClean="0"/>
              <a:t>lick </a:t>
            </a:r>
            <a:r>
              <a:rPr lang="en-MY" dirty="0"/>
              <a:t>on the switch button to turn-on the file processing.</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6" name="Picture 5"/>
          <p:cNvPicPr>
            <a:picLocks noChangeAspect="1"/>
          </p:cNvPicPr>
          <p:nvPr/>
        </p:nvPicPr>
        <p:blipFill>
          <a:blip r:embed="rId2"/>
          <a:stretch>
            <a:fillRect/>
          </a:stretch>
        </p:blipFill>
        <p:spPr>
          <a:xfrm>
            <a:off x="5512729" y="1825624"/>
            <a:ext cx="6385487" cy="4180747"/>
          </a:xfrm>
          <a:prstGeom prst="rect">
            <a:avLst/>
          </a:prstGeom>
        </p:spPr>
      </p:pic>
    </p:spTree>
    <p:extLst>
      <p:ext uri="{BB962C8B-B14F-4D97-AF65-F5344CB8AC3E}">
        <p14:creationId xmlns:p14="http://schemas.microsoft.com/office/powerpoint/2010/main" val="12406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MY" dirty="0"/>
          </a:p>
        </p:txBody>
      </p:sp>
      <p:sp>
        <p:nvSpPr>
          <p:cNvPr id="3" name="Content Placeholder 2"/>
          <p:cNvSpPr>
            <a:spLocks noGrp="1"/>
          </p:cNvSpPr>
          <p:nvPr>
            <p:ph idx="1"/>
          </p:nvPr>
        </p:nvSpPr>
        <p:spPr/>
        <p:txBody>
          <a:bodyPr>
            <a:normAutofit fontScale="77500" lnSpcReduction="20000"/>
          </a:bodyPr>
          <a:lstStyle/>
          <a:p>
            <a:r>
              <a:rPr lang="en-US" dirty="0" smtClean="0"/>
              <a:t>To add the Inbox folder path, from where the loader application reads the CSV files:</a:t>
            </a:r>
          </a:p>
          <a:p>
            <a:pPr marL="285750" indent="-285750">
              <a:buFont typeface="Arial" panose="020B0604020202020204" pitchFamily="34" charset="0"/>
              <a:buChar char="•"/>
            </a:pPr>
            <a:r>
              <a:rPr lang="en-US" dirty="0" smtClean="0"/>
              <a:t>Right click in the folder list area and choose “Add Folder”.</a:t>
            </a:r>
          </a:p>
          <a:p>
            <a:pPr marL="285750" indent="-285750">
              <a:buFont typeface="Arial" panose="020B0604020202020204" pitchFamily="34" charset="0"/>
              <a:buChar char="•"/>
            </a:pPr>
            <a:r>
              <a:rPr lang="en-US" dirty="0" smtClean="0"/>
              <a:t>The folder selection dialogue box will appear</a:t>
            </a:r>
          </a:p>
          <a:p>
            <a:pPr marL="285750" indent="-285750">
              <a:buFont typeface="Arial" panose="020B0604020202020204" pitchFamily="34" charset="0"/>
              <a:buChar char="•"/>
            </a:pPr>
            <a:r>
              <a:rPr lang="en-US" dirty="0" smtClean="0"/>
              <a:t>In Folder path dialogue box click on browse to select the folder</a:t>
            </a:r>
          </a:p>
          <a:p>
            <a:pPr marL="285750" indent="-285750">
              <a:buFont typeface="Arial" panose="020B0604020202020204" pitchFamily="34" charset="0"/>
              <a:buChar char="•"/>
            </a:pPr>
            <a:r>
              <a:rPr lang="en-US" dirty="0" smtClean="0"/>
              <a:t>Enter the file selection expression. It defines which files to be read by Loader application.</a:t>
            </a:r>
          </a:p>
          <a:p>
            <a:pPr marL="971550" lvl="1" indent="-285750"/>
            <a:r>
              <a:rPr lang="en-US" dirty="0" smtClean="0"/>
              <a:t>For all files in the folder put “*.*”</a:t>
            </a:r>
          </a:p>
          <a:p>
            <a:pPr marL="285750" indent="-285750">
              <a:buFont typeface="Arial" panose="020B0604020202020204" pitchFamily="34" charset="0"/>
              <a:buChar char="•"/>
            </a:pPr>
            <a:r>
              <a:rPr lang="en-US" dirty="0" smtClean="0"/>
              <a:t>Click on Add button to add the selected folder in the folder list.</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dirty="0"/>
          </a:p>
        </p:txBody>
      </p:sp>
      <p:pic>
        <p:nvPicPr>
          <p:cNvPr id="6" name="Picture 5"/>
          <p:cNvPicPr>
            <a:picLocks noChangeAspect="1"/>
          </p:cNvPicPr>
          <p:nvPr/>
        </p:nvPicPr>
        <p:blipFill>
          <a:blip r:embed="rId2"/>
          <a:stretch>
            <a:fillRect/>
          </a:stretch>
        </p:blipFill>
        <p:spPr>
          <a:xfrm>
            <a:off x="5286153" y="1825625"/>
            <a:ext cx="6152702" cy="4024332"/>
          </a:xfrm>
          <a:prstGeom prst="rect">
            <a:avLst/>
          </a:prstGeom>
        </p:spPr>
      </p:pic>
      <p:pic>
        <p:nvPicPr>
          <p:cNvPr id="7" name="Picture 6"/>
          <p:cNvPicPr>
            <a:picLocks noChangeAspect="1"/>
          </p:cNvPicPr>
          <p:nvPr/>
        </p:nvPicPr>
        <p:blipFill>
          <a:blip r:embed="rId3"/>
          <a:stretch>
            <a:fillRect/>
          </a:stretch>
        </p:blipFill>
        <p:spPr>
          <a:xfrm>
            <a:off x="6940627" y="3070331"/>
            <a:ext cx="3322331" cy="2133130"/>
          </a:xfrm>
          <a:prstGeom prst="rect">
            <a:avLst/>
          </a:prstGeom>
        </p:spPr>
      </p:pic>
    </p:spTree>
    <p:extLst>
      <p:ext uri="{BB962C8B-B14F-4D97-AF65-F5344CB8AC3E}">
        <p14:creationId xmlns:p14="http://schemas.microsoft.com/office/powerpoint/2010/main" val="965565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MY" dirty="0"/>
          </a:p>
        </p:txBody>
      </p:sp>
      <p:sp>
        <p:nvSpPr>
          <p:cNvPr id="3" name="Content Placeholder 2"/>
          <p:cNvSpPr>
            <a:spLocks noGrp="1"/>
          </p:cNvSpPr>
          <p:nvPr>
            <p:ph idx="1"/>
          </p:nvPr>
        </p:nvSpPr>
        <p:spPr/>
        <p:txBody>
          <a:bodyPr>
            <a:normAutofit fontScale="85000" lnSpcReduction="20000"/>
          </a:bodyPr>
          <a:lstStyle/>
          <a:p>
            <a:pPr lvl="0"/>
            <a:r>
              <a:rPr lang="en-MY" dirty="0"/>
              <a:t>During the processing of files, the application shows the statistical results </a:t>
            </a:r>
            <a:r>
              <a:rPr lang="en-MY" dirty="0" err="1"/>
              <a:t>e.g</a:t>
            </a:r>
            <a:endParaRPr lang="en-MY" dirty="0"/>
          </a:p>
          <a:p>
            <a:pPr lvl="1"/>
            <a:r>
              <a:rPr lang="en-MY" dirty="0" smtClean="0"/>
              <a:t>Start Time: Date </a:t>
            </a:r>
            <a:r>
              <a:rPr lang="en-MY" dirty="0"/>
              <a:t>&amp; Time when processing starts</a:t>
            </a:r>
          </a:p>
          <a:p>
            <a:pPr lvl="1"/>
            <a:r>
              <a:rPr lang="en-MY" dirty="0" smtClean="0"/>
              <a:t>End Time: Current </a:t>
            </a:r>
            <a:r>
              <a:rPr lang="en-MY" dirty="0"/>
              <a:t>Date &amp; </a:t>
            </a:r>
            <a:r>
              <a:rPr lang="en-MY" dirty="0" smtClean="0"/>
              <a:t>Time or when the processing stops.</a:t>
            </a:r>
            <a:endParaRPr lang="en-MY" dirty="0"/>
          </a:p>
          <a:p>
            <a:pPr lvl="1"/>
            <a:r>
              <a:rPr lang="en-MY" dirty="0"/>
              <a:t>Time elapsed</a:t>
            </a:r>
          </a:p>
          <a:p>
            <a:pPr lvl="1"/>
            <a:r>
              <a:rPr lang="en-MY" dirty="0"/>
              <a:t>Number of records </a:t>
            </a:r>
            <a:r>
              <a:rPr lang="en-MY" dirty="0" smtClean="0"/>
              <a:t>Processed</a:t>
            </a:r>
          </a:p>
          <a:p>
            <a:pPr lvl="2"/>
            <a:r>
              <a:rPr lang="en-US" dirty="0" smtClean="0"/>
              <a:t>I = Number of records inserted</a:t>
            </a:r>
            <a:endParaRPr lang="en-MY" dirty="0"/>
          </a:p>
          <a:p>
            <a:pPr lvl="2"/>
            <a:r>
              <a:rPr lang="en-MY" dirty="0" smtClean="0"/>
              <a:t>U = Number </a:t>
            </a:r>
            <a:r>
              <a:rPr lang="en-MY" dirty="0"/>
              <a:t>of records updated</a:t>
            </a:r>
          </a:p>
          <a:p>
            <a:pPr lvl="2"/>
            <a:r>
              <a:rPr lang="en-MY" dirty="0" smtClean="0"/>
              <a:t>C = Number </a:t>
            </a:r>
            <a:r>
              <a:rPr lang="en-MY" dirty="0"/>
              <a:t>of “Corrupt” </a:t>
            </a:r>
            <a:r>
              <a:rPr lang="en-MY" dirty="0" smtClean="0"/>
              <a:t>records</a:t>
            </a:r>
          </a:p>
          <a:p>
            <a:pPr lvl="1"/>
            <a:r>
              <a:rPr lang="en-MY" dirty="0" smtClean="0"/>
              <a:t>Number </a:t>
            </a:r>
            <a:r>
              <a:rPr lang="en-MY" dirty="0"/>
              <a:t>of files processed</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7" name="Picture 6"/>
          <p:cNvPicPr>
            <a:picLocks noChangeAspect="1"/>
          </p:cNvPicPr>
          <p:nvPr/>
        </p:nvPicPr>
        <p:blipFill>
          <a:blip r:embed="rId2"/>
          <a:stretch>
            <a:fillRect/>
          </a:stretch>
        </p:blipFill>
        <p:spPr>
          <a:xfrm>
            <a:off x="5207450" y="1825625"/>
            <a:ext cx="6602632" cy="4132534"/>
          </a:xfrm>
          <a:prstGeom prst="rect">
            <a:avLst/>
          </a:prstGeom>
        </p:spPr>
      </p:pic>
    </p:spTree>
    <p:extLst>
      <p:ext uri="{BB962C8B-B14F-4D97-AF65-F5344CB8AC3E}">
        <p14:creationId xmlns:p14="http://schemas.microsoft.com/office/powerpoint/2010/main" val="2116738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MY"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By selecting any option from bottom drop down list, will open the log file in notepad.</a:t>
            </a:r>
          </a:p>
          <a:p>
            <a:pPr marL="971550" lvl="1" indent="-285750"/>
            <a:r>
              <a:rPr lang="en-US" dirty="0" smtClean="0"/>
              <a:t>Error: opens the Error log file</a:t>
            </a:r>
          </a:p>
          <a:p>
            <a:pPr marL="971550" lvl="1" indent="-285750"/>
            <a:r>
              <a:rPr lang="en-US" dirty="0" smtClean="0"/>
              <a:t>Info: opens the info logs</a:t>
            </a:r>
          </a:p>
          <a:p>
            <a:pPr marL="971550" lvl="1" indent="-285750"/>
            <a:r>
              <a:rPr lang="en-US" dirty="0" smtClean="0"/>
              <a:t>Debug: opens the debug logs of application.</a:t>
            </a:r>
          </a:p>
          <a:p>
            <a:pPr marL="285750" indent="-285750">
              <a:buFont typeface="Arial" panose="020B0604020202020204" pitchFamily="34" charset="0"/>
              <a:buChar char="•"/>
            </a:pPr>
            <a:r>
              <a:rPr lang="en-US" dirty="0" smtClean="0"/>
              <a:t>Click on the icon at bottom-right corner to open the log folder.</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30457" y="1723804"/>
            <a:ext cx="6514371" cy="4208164"/>
          </a:xfrm>
          <a:prstGeom prst="rect">
            <a:avLst/>
          </a:prstGeom>
        </p:spPr>
      </p:pic>
    </p:spTree>
    <p:extLst>
      <p:ext uri="{BB962C8B-B14F-4D97-AF65-F5344CB8AC3E}">
        <p14:creationId xmlns:p14="http://schemas.microsoft.com/office/powerpoint/2010/main" val="420628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Assumptions</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sp>
        <p:nvSpPr>
          <p:cNvPr id="5" name="Content Placeholder 2"/>
          <p:cNvSpPr txBox="1">
            <a:spLocks/>
          </p:cNvSpPr>
          <p:nvPr/>
        </p:nvSpPr>
        <p:spPr>
          <a:xfrm>
            <a:off x="604434" y="1781298"/>
            <a:ext cx="11040395"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Environment</a:t>
            </a:r>
            <a:endParaRPr lang="en-MY" dirty="0"/>
          </a:p>
          <a:p>
            <a:pPr marL="285750" lvl="0" indent="-285750">
              <a:buFont typeface="Arial" panose="020B0604020202020204" pitchFamily="34" charset="0"/>
              <a:buChar char="•"/>
            </a:pPr>
            <a:r>
              <a:rPr lang="en-MY" dirty="0"/>
              <a:t>All the required components are installed on the machine before continuing installation of XLC loader application. </a:t>
            </a:r>
          </a:p>
          <a:p>
            <a:pPr marL="285750" lvl="0" indent="-285750">
              <a:buFont typeface="Arial" panose="020B0604020202020204" pitchFamily="34" charset="0"/>
              <a:buChar char="•"/>
            </a:pPr>
            <a:r>
              <a:rPr lang="en-MY" dirty="0"/>
              <a:t>The required Database structure already exists on database server.</a:t>
            </a:r>
          </a:p>
          <a:p>
            <a:pPr marL="285750" indent="-285750">
              <a:buFont typeface="Arial" panose="020B0604020202020204" pitchFamily="34" charset="0"/>
              <a:buChar char="•"/>
            </a:pPr>
            <a:r>
              <a:rPr lang="en-MY" dirty="0"/>
              <a:t>The “inbox” folder already exist.</a:t>
            </a:r>
            <a:endParaRPr lang="en-US" dirty="0" smtClean="0"/>
          </a:p>
        </p:txBody>
      </p:sp>
    </p:spTree>
    <p:extLst>
      <p:ext uri="{BB962C8B-B14F-4D97-AF65-F5344CB8AC3E}">
        <p14:creationId xmlns:p14="http://schemas.microsoft.com/office/powerpoint/2010/main" val="37021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Configuration</a:t>
            </a:r>
            <a:endParaRPr lang="en-MY" dirty="0"/>
          </a:p>
        </p:txBody>
      </p:sp>
      <p:sp>
        <p:nvSpPr>
          <p:cNvPr id="3" name="Content Placeholder 2"/>
          <p:cNvSpPr>
            <a:spLocks noGrp="1"/>
          </p:cNvSpPr>
          <p:nvPr>
            <p:ph idx="1"/>
          </p:nvPr>
        </p:nvSpPr>
        <p:spPr/>
        <p:txBody>
          <a:bodyPr>
            <a:normAutofit fontScale="92500" lnSpcReduction="10000"/>
          </a:bodyPr>
          <a:lstStyle/>
          <a:p>
            <a:r>
              <a:rPr lang="en-US" dirty="0" smtClean="0"/>
              <a:t>Interface configuration tells where to dump the CSV data during the processing.</a:t>
            </a:r>
          </a:p>
          <a:p>
            <a:pPr marL="285750" indent="-285750">
              <a:buFont typeface="Arial" panose="020B0604020202020204" pitchFamily="34" charset="0"/>
              <a:buChar char="•"/>
            </a:pPr>
            <a:r>
              <a:rPr lang="en-US" dirty="0" smtClean="0"/>
              <a:t>Default Template connection</a:t>
            </a:r>
          </a:p>
          <a:p>
            <a:pPr marL="971550" lvl="1" indent="-285750"/>
            <a:r>
              <a:rPr lang="en-US" dirty="0" smtClean="0"/>
              <a:t>By selecting this option the data will be saved to the database connection associated with each template.</a:t>
            </a:r>
          </a:p>
          <a:p>
            <a:pPr marL="285750" indent="-285750">
              <a:buFont typeface="Arial" panose="020B0604020202020204" pitchFamily="34" charset="0"/>
              <a:buChar char="•"/>
            </a:pPr>
            <a:r>
              <a:rPr lang="en-US" dirty="0" smtClean="0"/>
              <a:t>Override Template Connection</a:t>
            </a:r>
          </a:p>
          <a:p>
            <a:pPr marL="971550" lvl="1" indent="-285750"/>
            <a:r>
              <a:rPr lang="en-US" dirty="0" smtClean="0"/>
              <a:t>By selecting this option the associated Database connection will be ignored and all the data will be saved to selected database server.</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a:picLocks noChangeAspect="1"/>
          </p:cNvPicPr>
          <p:nvPr/>
        </p:nvPicPr>
        <p:blipFill>
          <a:blip r:embed="rId2"/>
          <a:stretch>
            <a:fillRect/>
          </a:stretch>
        </p:blipFill>
        <p:spPr>
          <a:xfrm>
            <a:off x="5169903" y="1825625"/>
            <a:ext cx="6640179" cy="4164408"/>
          </a:xfrm>
          <a:prstGeom prst="rect">
            <a:avLst/>
          </a:prstGeom>
        </p:spPr>
      </p:pic>
    </p:spTree>
    <p:extLst>
      <p:ext uri="{BB962C8B-B14F-4D97-AF65-F5344CB8AC3E}">
        <p14:creationId xmlns:p14="http://schemas.microsoft.com/office/powerpoint/2010/main" val="219242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Assumptions</a:t>
            </a:r>
            <a:endParaRPr lang="en-MY" dirty="0"/>
          </a:p>
        </p:txBody>
      </p:sp>
      <p:sp>
        <p:nvSpPr>
          <p:cNvPr id="3" name="Content Placeholder 2"/>
          <p:cNvSpPr>
            <a:spLocks noGrp="1"/>
          </p:cNvSpPr>
          <p:nvPr>
            <p:ph idx="1"/>
          </p:nvPr>
        </p:nvSpPr>
        <p:spPr>
          <a:xfrm>
            <a:off x="838201" y="1825625"/>
            <a:ext cx="7765972" cy="4351338"/>
          </a:xfrm>
        </p:spPr>
        <p:txBody>
          <a:bodyPr/>
          <a:lstStyle/>
          <a:p>
            <a:pPr lvl="0"/>
            <a:r>
              <a:rPr lang="en-US" dirty="0" smtClean="0"/>
              <a:t>User</a:t>
            </a:r>
            <a:endParaRPr lang="en-MY" dirty="0" smtClean="0"/>
          </a:p>
          <a:p>
            <a:pPr marL="285750" lvl="0" indent="-285750">
              <a:buFont typeface="Arial" panose="020B0604020202020204" pitchFamily="34" charset="0"/>
              <a:buChar char="•"/>
            </a:pPr>
            <a:r>
              <a:rPr lang="en-MY" dirty="0" smtClean="0"/>
              <a:t>Have </a:t>
            </a:r>
            <a:r>
              <a:rPr lang="en-MY" dirty="0"/>
              <a:t>basic knowledge of Windows operating system and its basic functions.</a:t>
            </a:r>
          </a:p>
          <a:p>
            <a:pPr marL="285750" lvl="0" indent="-285750">
              <a:buFont typeface="Arial" panose="020B0604020202020204" pitchFamily="34" charset="0"/>
              <a:buChar char="•"/>
            </a:pPr>
            <a:r>
              <a:rPr lang="en-MY" dirty="0"/>
              <a:t>Administrative rights on target machine.</a:t>
            </a:r>
          </a:p>
          <a:p>
            <a:pPr marL="285750" lvl="0" indent="-285750">
              <a:buFont typeface="Arial" panose="020B0604020202020204" pitchFamily="34" charset="0"/>
              <a:buChar char="•"/>
            </a:pPr>
            <a:r>
              <a:rPr lang="en-MY" dirty="0"/>
              <a:t>Knows how to install application on the windows operating system</a:t>
            </a:r>
          </a:p>
          <a:p>
            <a:pPr marL="285750" lvl="0" indent="-285750">
              <a:buFont typeface="Arial" panose="020B0604020202020204" pitchFamily="34" charset="0"/>
              <a:buChar char="•"/>
            </a:pPr>
            <a:r>
              <a:rPr lang="en-MY" dirty="0"/>
              <a:t>Knows how to install and configure the database client.</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spTree>
    <p:extLst>
      <p:ext uri="{BB962C8B-B14F-4D97-AF65-F5344CB8AC3E}">
        <p14:creationId xmlns:p14="http://schemas.microsoft.com/office/powerpoint/2010/main" val="143097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Installation - Application</a:t>
            </a:r>
            <a:endParaRPr lang="en-MY" dirty="0"/>
          </a:p>
        </p:txBody>
      </p:sp>
      <p:sp>
        <p:nvSpPr>
          <p:cNvPr id="3" name="Content Placeholder 2"/>
          <p:cNvSpPr>
            <a:spLocks noGrp="1"/>
          </p:cNvSpPr>
          <p:nvPr>
            <p:ph idx="1"/>
          </p:nvPr>
        </p:nvSpPr>
        <p:spPr>
          <a:xfrm>
            <a:off x="440675" y="1825625"/>
            <a:ext cx="4565279" cy="4351338"/>
          </a:xfrm>
        </p:spPr>
        <p:txBody>
          <a:bodyPr/>
          <a:lstStyle/>
          <a:p>
            <a:r>
              <a:rPr lang="en-MY" dirty="0"/>
              <a:t>Please follow these steps to install the application on the machine.</a:t>
            </a:r>
          </a:p>
          <a:p>
            <a:pPr marL="285750" lvl="0" indent="-285750">
              <a:buFont typeface="Arial" panose="020B0604020202020204" pitchFamily="34" charset="0"/>
              <a:buChar char="•"/>
            </a:pPr>
            <a:r>
              <a:rPr lang="en-MY" dirty="0"/>
              <a:t>Download the setup file from FTP location.</a:t>
            </a:r>
          </a:p>
          <a:p>
            <a:pPr lvl="1"/>
            <a:r>
              <a:rPr lang="en-MY" u="sng" dirty="0">
                <a:hlinkClick r:id="rId2"/>
              </a:rPr>
              <a:t>ftp://172.21.12.166/XLC/</a:t>
            </a:r>
            <a:r>
              <a:rPr lang="en-MY" dirty="0"/>
              <a:t> </a:t>
            </a:r>
          </a:p>
          <a:p>
            <a:pPr marL="285750" indent="-285750">
              <a:buFont typeface="Arial" panose="020B0604020202020204" pitchFamily="34" charset="0"/>
              <a:buChar char="•"/>
            </a:pPr>
            <a:r>
              <a:rPr lang="en-MY" dirty="0"/>
              <a:t>Execute the setup file to start install shield for installation processes.</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673238" y="1707098"/>
            <a:ext cx="4838700" cy="3686175"/>
          </a:xfrm>
          <a:prstGeom prst="rect">
            <a:avLst/>
          </a:prstGeom>
          <a:noFill/>
          <a:ln>
            <a:noFill/>
          </a:ln>
        </p:spPr>
      </p:pic>
    </p:spTree>
    <p:extLst>
      <p:ext uri="{BB962C8B-B14F-4D97-AF65-F5344CB8AC3E}">
        <p14:creationId xmlns:p14="http://schemas.microsoft.com/office/powerpoint/2010/main" val="211018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Application</a:t>
            </a:r>
            <a:endParaRPr lang="en-MY" dirty="0"/>
          </a:p>
        </p:txBody>
      </p:sp>
      <p:sp>
        <p:nvSpPr>
          <p:cNvPr id="3" name="Content Placeholder 2"/>
          <p:cNvSpPr>
            <a:spLocks noGrp="1"/>
          </p:cNvSpPr>
          <p:nvPr>
            <p:ph idx="1"/>
          </p:nvPr>
        </p:nvSpPr>
        <p:spPr>
          <a:xfrm>
            <a:off x="396607" y="1825625"/>
            <a:ext cx="4792338" cy="4351338"/>
          </a:xfrm>
        </p:spPr>
        <p:txBody>
          <a:bodyPr/>
          <a:lstStyle/>
          <a:p>
            <a:pPr marL="285750" lvl="0" indent="-285750">
              <a:buFont typeface="Arial" panose="020B0604020202020204" pitchFamily="34" charset="0"/>
              <a:buChar char="•"/>
            </a:pPr>
            <a:r>
              <a:rPr lang="en-MY" dirty="0"/>
              <a:t>Follow the instructions and install the application.</a:t>
            </a:r>
          </a:p>
          <a:p>
            <a:pPr marL="285750" indent="-285750">
              <a:buFont typeface="Arial" panose="020B0604020202020204" pitchFamily="34" charset="0"/>
              <a:buChar char="•"/>
            </a:pPr>
            <a:r>
              <a:rPr lang="en-MY" dirty="0"/>
              <a:t>Select the destination folder where application needs to be installed and click “next”</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505576" y="1825625"/>
            <a:ext cx="4848225" cy="3638550"/>
          </a:xfrm>
          <a:prstGeom prst="rect">
            <a:avLst/>
          </a:prstGeom>
          <a:noFill/>
          <a:ln>
            <a:noFill/>
          </a:ln>
        </p:spPr>
      </p:pic>
    </p:spTree>
    <p:extLst>
      <p:ext uri="{BB962C8B-B14F-4D97-AF65-F5344CB8AC3E}">
        <p14:creationId xmlns:p14="http://schemas.microsoft.com/office/powerpoint/2010/main" val="330865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Application</a:t>
            </a:r>
            <a:endParaRPr lang="en-MY" dirty="0"/>
          </a:p>
        </p:txBody>
      </p:sp>
      <p:sp>
        <p:nvSpPr>
          <p:cNvPr id="3" name="Content Placeholder 2"/>
          <p:cNvSpPr>
            <a:spLocks noGrp="1"/>
          </p:cNvSpPr>
          <p:nvPr>
            <p:ph idx="1"/>
          </p:nvPr>
        </p:nvSpPr>
        <p:spPr/>
        <p:txBody>
          <a:bodyPr/>
          <a:lstStyle/>
          <a:p>
            <a:r>
              <a:rPr lang="en-MY" dirty="0"/>
              <a:t>Review the selected options summary and click “Install” to begin the installation.</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610351" y="1825625"/>
            <a:ext cx="4743450" cy="3590925"/>
          </a:xfrm>
          <a:prstGeom prst="rect">
            <a:avLst/>
          </a:prstGeom>
          <a:noFill/>
          <a:ln>
            <a:noFill/>
          </a:ln>
        </p:spPr>
      </p:pic>
    </p:spTree>
    <p:extLst>
      <p:ext uri="{BB962C8B-B14F-4D97-AF65-F5344CB8AC3E}">
        <p14:creationId xmlns:p14="http://schemas.microsoft.com/office/powerpoint/2010/main" val="361025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Installation - Application</a:t>
            </a:r>
            <a:endParaRPr lang="en-MY" dirty="0"/>
          </a:p>
        </p:txBody>
      </p:sp>
      <p:sp>
        <p:nvSpPr>
          <p:cNvPr id="3" name="Content Placeholder 2"/>
          <p:cNvSpPr>
            <a:spLocks noGrp="1"/>
          </p:cNvSpPr>
          <p:nvPr>
            <p:ph idx="1"/>
          </p:nvPr>
        </p:nvSpPr>
        <p:spPr/>
        <p:txBody>
          <a:bodyPr/>
          <a:lstStyle/>
          <a:p>
            <a:r>
              <a:rPr lang="en-MY" dirty="0"/>
              <a:t>Click yes if asked for administrative privileges.</a:t>
            </a:r>
          </a:p>
        </p:txBody>
      </p:sp>
      <p:sp>
        <p:nvSpPr>
          <p:cNvPr id="4" name="Date Placeholder 3"/>
          <p:cNvSpPr>
            <a:spLocks noGrp="1"/>
          </p:cNvSpPr>
          <p:nvPr>
            <p:ph type="dt" sz="half" idx="10"/>
          </p:nvPr>
        </p:nvSpPr>
        <p:spPr/>
        <p:txBody>
          <a:bodyPr/>
          <a:lstStyle/>
          <a:p>
            <a:fld id="{C8793C31-D31E-4382-935A-901EB7E86E09}" type="datetime4">
              <a:rPr lang="en-US" smtClean="0"/>
              <a:t>November 24, 2017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10484" y="2174052"/>
            <a:ext cx="4286250" cy="2333625"/>
          </a:xfrm>
          <a:prstGeom prst="rect">
            <a:avLst/>
          </a:prstGeom>
          <a:noFill/>
          <a:ln>
            <a:noFill/>
          </a:ln>
        </p:spPr>
      </p:pic>
    </p:spTree>
    <p:extLst>
      <p:ext uri="{BB962C8B-B14F-4D97-AF65-F5344CB8AC3E}">
        <p14:creationId xmlns:p14="http://schemas.microsoft.com/office/powerpoint/2010/main" val="103597774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7016</TotalTime>
  <Words>2040</Words>
  <Application>Microsoft Office PowerPoint</Application>
  <PresentationFormat>Widescreen</PresentationFormat>
  <Paragraphs>227</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Segoe UI</vt:lpstr>
      <vt:lpstr>Segoe UI Light</vt:lpstr>
      <vt:lpstr>Wingdings</vt:lpstr>
      <vt:lpstr>WelcomeDoc</vt:lpstr>
      <vt:lpstr>Loader</vt:lpstr>
      <vt:lpstr>Introduction</vt:lpstr>
      <vt:lpstr>Getting Started – System Requirements</vt:lpstr>
      <vt:lpstr>Getting Started - Assumptions</vt:lpstr>
      <vt:lpstr>Getting Started - Assumptions</vt:lpstr>
      <vt:lpstr>Getting Started – Installation - Application</vt:lpstr>
      <vt:lpstr>Getting Started – Installation - Application</vt:lpstr>
      <vt:lpstr>Getting Started – Installation - Application</vt:lpstr>
      <vt:lpstr>Getting Started – Installation - Application</vt:lpstr>
      <vt:lpstr>Getting Started – Installation - Application</vt:lpstr>
      <vt:lpstr>Getting Started – Installation - Application</vt:lpstr>
      <vt:lpstr>Getting Started – Installation – Access DB Engine</vt:lpstr>
      <vt:lpstr>Getting Started – Installation – Access DB Engine</vt:lpstr>
      <vt:lpstr>Getting Started – Installation – Access DB Engine</vt:lpstr>
      <vt:lpstr>Getting Started – Installation – Access DB Engine</vt:lpstr>
      <vt:lpstr>Getting Started – Installation – Access DB Engine</vt:lpstr>
      <vt:lpstr>Getting Started – Installation – Access DB Engine</vt:lpstr>
      <vt:lpstr>Getting Started – Installation – Access DB Engine</vt:lpstr>
      <vt:lpstr>Getting Started – Configuration</vt:lpstr>
      <vt:lpstr>Getting Started – Configuration</vt:lpstr>
      <vt:lpstr>Getting Started – Configuration</vt:lpstr>
      <vt:lpstr>Getting Started – Execution</vt:lpstr>
      <vt:lpstr>Getting Started – Execution</vt:lpstr>
      <vt:lpstr>Global Connection</vt:lpstr>
      <vt:lpstr>Global Connection</vt:lpstr>
      <vt:lpstr>Global Connection</vt:lpstr>
      <vt:lpstr>Destination Server</vt:lpstr>
      <vt:lpstr>Destination Server</vt:lpstr>
      <vt:lpstr>Template</vt:lpstr>
      <vt:lpstr>Template</vt:lpstr>
      <vt:lpstr>Mapping</vt:lpstr>
      <vt:lpstr>Mapping</vt:lpstr>
      <vt:lpstr>Mapping</vt:lpstr>
      <vt:lpstr>Mapping</vt:lpstr>
      <vt:lpstr>Mapping</vt:lpstr>
      <vt:lpstr>Loader</vt:lpstr>
      <vt:lpstr>Loader</vt:lpstr>
      <vt:lpstr>Loader</vt:lpstr>
      <vt:lpstr>Loader</vt:lpstr>
      <vt:lpstr>Interface Configuration</vt:lpstr>
    </vt:vector>
  </TitlesOfParts>
  <Company>Western Digital (M) Sdn Bhd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ACCESS LAYER</dc:title>
  <dc:creator>Muhammad Asim Naeem</dc:creator>
  <cp:keywords/>
  <cp:lastModifiedBy>MUHAMMAD ASIM NAEEM</cp:lastModifiedBy>
  <cp:revision>420</cp:revision>
  <dcterms:created xsi:type="dcterms:W3CDTF">2017-01-19T03:46:28Z</dcterms:created>
  <dcterms:modified xsi:type="dcterms:W3CDTF">2017-11-24T07:50:45Z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