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4" r:id="rId4"/>
    <p:sldId id="262" r:id="rId5"/>
    <p:sldId id="271" r:id="rId6"/>
    <p:sldId id="265" r:id="rId7"/>
    <p:sldId id="272" r:id="rId8"/>
    <p:sldId id="267" r:id="rId9"/>
    <p:sldId id="270" r:id="rId10"/>
    <p:sldId id="269" r:id="rId11"/>
    <p:sldId id="268" r:id="rId12"/>
    <p:sldId id="259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787E4-BBB9-812E-FC73-ED53BF553F6F}" v="1535" dt="2025-04-09T06:06:11.392"/>
    <p1510:client id="{50C4ECE9-8F3D-2E5E-D8E4-68996B04FC35}" v="4" dt="2025-04-09T12:36:17.496"/>
    <p1510:client id="{615A7152-96B9-7458-5B31-0B440EC54305}" v="10" dt="2025-04-09T06:39:44.964"/>
    <p1510:client id="{9BCBE55B-CF32-2292-A77A-CC33306EE092}" v="47" dt="2025-04-09T12:41:32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druby/numpy-dem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407" y="1748870"/>
            <a:ext cx="4900144" cy="2736965"/>
          </a:xfrm>
        </p:spPr>
        <p:txBody>
          <a:bodyPr anchor="t">
            <a:normAutofit/>
          </a:bodyPr>
          <a:lstStyle/>
          <a:p>
            <a:r>
              <a:rPr lang="en-US" sz="5400"/>
              <a:t>Introduction to NumPy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4405" y="4093384"/>
            <a:ext cx="4900143" cy="1709849"/>
          </a:xfrm>
        </p:spPr>
        <p:txBody>
          <a:bodyPr vert="horz" lIns="91440" tIns="45720" rIns="91440" bIns="45720" rtlCol="0" anchor="b">
            <a:noAutofit/>
          </a:bodyPr>
          <a:lstStyle/>
          <a:p>
            <a:endParaRPr lang="en-US" sz="2000"/>
          </a:p>
          <a:p>
            <a:r>
              <a:rPr lang="en-US" sz="2000"/>
              <a:t>Mason Ruby</a:t>
            </a:r>
          </a:p>
          <a:p>
            <a:r>
              <a:rPr lang="en-US" sz="2000"/>
              <a:t>April 8, 2025</a:t>
            </a:r>
          </a:p>
          <a:p>
            <a:endParaRPr lang="en-US" sz="2000"/>
          </a:p>
          <a:p>
            <a:r>
              <a:rPr lang="en-US" sz="2000"/>
              <a:t>Union University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ntroduction to matrices with Numpy ...">
            <a:extLst>
              <a:ext uri="{FF2B5EF4-FFF2-40B4-BE49-F238E27FC236}">
                <a16:creationId xmlns:a16="http://schemas.microsoft.com/office/drawing/2014/main" id="{EF41A030-E333-CFEE-4891-E25D3B3A3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162" y="844145"/>
            <a:ext cx="4324849" cy="180721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y Python is a Great First Language ...">
            <a:extLst>
              <a:ext uri="{FF2B5EF4-FFF2-40B4-BE49-F238E27FC236}">
                <a16:creationId xmlns:a16="http://schemas.microsoft.com/office/drawing/2014/main" id="{7F83DC1D-4D3B-CCA1-EB33-3A398E69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62" y="4225838"/>
            <a:ext cx="4324849" cy="14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E95EA3-7BF0-C092-0C3F-5DD88E168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52EC398-049D-77F4-9E7F-CACAA1B2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386DA-69F0-FA61-B18A-36EE9ACC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NumPy vs Base Python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6AA9A9-9E83-238A-013F-BFACD35D9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D3DE84-4E18-8022-1928-6B6A4FE1B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A566A2-216A-35B0-C35A-F138ED0C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numpy is better than lists or arrays ...">
            <a:extLst>
              <a:ext uri="{FF2B5EF4-FFF2-40B4-BE49-F238E27FC236}">
                <a16:creationId xmlns:a16="http://schemas.microsoft.com/office/drawing/2014/main" id="{DFE9D61F-2DCB-A9B6-3A9F-72EC36761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96" y="2386379"/>
            <a:ext cx="2677991" cy="10594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7903CA-8B88-981D-379B-C73685F4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43" y="3416381"/>
            <a:ext cx="5696656" cy="2881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Arrays have fixed size at creation</a:t>
            </a:r>
          </a:p>
          <a:p>
            <a:r>
              <a:rPr lang="en-US" sz="2400"/>
              <a:t>Elements must all be of the same data type</a:t>
            </a:r>
          </a:p>
          <a:p>
            <a:pPr lvl="1"/>
            <a:r>
              <a:rPr lang="en-US" sz="2000"/>
              <a:t>Exception: the data type can be "python object" allowing elements of different sizes (less efficient)</a:t>
            </a:r>
          </a:p>
          <a:p>
            <a:r>
              <a:rPr lang="en-US" sz="2400"/>
              <a:t>Capable of advanced mathematical operations</a:t>
            </a:r>
          </a:p>
          <a:p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7EBACA-F352-0534-E75E-941B43E44A9D}"/>
              </a:ext>
            </a:extLst>
          </p:cNvPr>
          <p:cNvSpPr txBox="1">
            <a:spLocks/>
          </p:cNvSpPr>
          <p:nvPr/>
        </p:nvSpPr>
        <p:spPr>
          <a:xfrm>
            <a:off x="6669237" y="3567967"/>
            <a:ext cx="4386767" cy="2579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Lists and tuples can grow dynamically</a:t>
            </a:r>
          </a:p>
          <a:p>
            <a:r>
              <a:rPr lang="en-US" sz="2400"/>
              <a:t>Elements can be of different types</a:t>
            </a:r>
          </a:p>
          <a:p>
            <a:r>
              <a:rPr lang="en-US" sz="2400"/>
              <a:t>Limited to simple operations such as append, delete, etc.</a:t>
            </a:r>
          </a:p>
          <a:p>
            <a:endParaRPr lang="en-US" sz="2400"/>
          </a:p>
        </p:txBody>
      </p:sp>
      <p:pic>
        <p:nvPicPr>
          <p:cNvPr id="15" name="Picture 14" descr="Why Python is a Great First Language ...">
            <a:extLst>
              <a:ext uri="{FF2B5EF4-FFF2-40B4-BE49-F238E27FC236}">
                <a16:creationId xmlns:a16="http://schemas.microsoft.com/office/drawing/2014/main" id="{C92CD23C-1860-9C1A-35C0-5F98145D9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38" y="2320838"/>
            <a:ext cx="3526215" cy="11816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28D03C-C6E9-4AFA-45FC-A2D259BEAA71}"/>
              </a:ext>
            </a:extLst>
          </p:cNvPr>
          <p:cNvSpPr/>
          <p:nvPr/>
        </p:nvSpPr>
        <p:spPr>
          <a:xfrm>
            <a:off x="171450" y="5543550"/>
            <a:ext cx="5410199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47D34-E941-2923-4976-91BABC1CC441}"/>
              </a:ext>
            </a:extLst>
          </p:cNvPr>
          <p:cNvSpPr/>
          <p:nvPr/>
        </p:nvSpPr>
        <p:spPr>
          <a:xfrm>
            <a:off x="5695950" y="5155223"/>
            <a:ext cx="5410199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41084B-F037-6BAD-4D27-79A046C73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492500-F61F-20B8-18A1-3FD906D33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41F46-D9CB-2B92-09C2-5D531871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NumPy vs Base Python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4B4A38-429E-B97C-532F-ED1B1A80C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EEB185-B880-F363-370D-DC07737A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93F37-5B48-D988-AD38-53E59B47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numpy is better than lists or arrays ...">
            <a:extLst>
              <a:ext uri="{FF2B5EF4-FFF2-40B4-BE49-F238E27FC236}">
                <a16:creationId xmlns:a16="http://schemas.microsoft.com/office/drawing/2014/main" id="{6C530E0E-5C90-0770-2691-4FFC7010D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96" y="2386379"/>
            <a:ext cx="2677991" cy="10594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47D3A5-B849-8B42-04FE-61DEE3C6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43" y="3416381"/>
            <a:ext cx="5696656" cy="2881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Arrays have fixed size at creation</a:t>
            </a:r>
          </a:p>
          <a:p>
            <a:r>
              <a:rPr lang="en-US" sz="2400"/>
              <a:t>Elements must all be of the same data type</a:t>
            </a:r>
          </a:p>
          <a:p>
            <a:pPr lvl="1"/>
            <a:r>
              <a:rPr lang="en-US" sz="2000"/>
              <a:t>Exception: the data type can be "python object" allowing elements of different sizes (less efficient)</a:t>
            </a:r>
          </a:p>
          <a:p>
            <a:r>
              <a:rPr lang="en-US" sz="2400"/>
              <a:t>Capable of advanced mathematical operations</a:t>
            </a:r>
          </a:p>
          <a:p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BDFD17-D5D6-E058-F801-8ACB66529205}"/>
              </a:ext>
            </a:extLst>
          </p:cNvPr>
          <p:cNvSpPr txBox="1">
            <a:spLocks/>
          </p:cNvSpPr>
          <p:nvPr/>
        </p:nvSpPr>
        <p:spPr>
          <a:xfrm>
            <a:off x="6669237" y="3567967"/>
            <a:ext cx="4386767" cy="2579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Lists and tuples can grow dynamically</a:t>
            </a:r>
          </a:p>
          <a:p>
            <a:r>
              <a:rPr lang="en-US" sz="2400"/>
              <a:t>Elements can be of different types</a:t>
            </a:r>
          </a:p>
          <a:p>
            <a:r>
              <a:rPr lang="en-US" sz="2400"/>
              <a:t>Limited to simple operations such as append, delete, etc.</a:t>
            </a:r>
          </a:p>
          <a:p>
            <a:endParaRPr lang="en-US" sz="2400"/>
          </a:p>
        </p:txBody>
      </p:sp>
      <p:pic>
        <p:nvPicPr>
          <p:cNvPr id="15" name="Picture 14" descr="Why Python is a Great First Language ...">
            <a:extLst>
              <a:ext uri="{FF2B5EF4-FFF2-40B4-BE49-F238E27FC236}">
                <a16:creationId xmlns:a16="http://schemas.microsoft.com/office/drawing/2014/main" id="{2C3AAF84-FFBF-8A07-DD39-45F79E226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38" y="2320838"/>
            <a:ext cx="3526215" cy="118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3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B5F0A-6B99-0B51-4EE4-D7CBA31B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FCBD-ED38-62E3-8DED-9D5976EC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Python is an </a:t>
            </a:r>
            <a:r>
              <a:rPr lang="en-US" sz="2400" b="1"/>
              <a:t>interpreted language</a:t>
            </a:r>
          </a:p>
          <a:p>
            <a:pPr lvl="1"/>
            <a:r>
              <a:rPr lang="en-US"/>
              <a:t>Code is executed line-by-line by an interpreter</a:t>
            </a:r>
          </a:p>
          <a:p>
            <a:pPr lvl="1"/>
            <a:r>
              <a:rPr lang="en-US" b="1"/>
              <a:t>This is slow!</a:t>
            </a:r>
          </a:p>
          <a:p>
            <a:r>
              <a:rPr lang="en-US" sz="2400"/>
              <a:t>NumPy operations are </a:t>
            </a:r>
            <a:r>
              <a:rPr lang="en-US" sz="2400" b="1"/>
              <a:t>vectorized</a:t>
            </a:r>
            <a:r>
              <a:rPr lang="en-US" sz="2400"/>
              <a:t>, meaning they are</a:t>
            </a:r>
            <a:r>
              <a:rPr lang="en-US" sz="2400" b="1"/>
              <a:t> </a:t>
            </a:r>
            <a:r>
              <a:rPr lang="en-US" sz="2400"/>
              <a:t>executed as optimized, pre-compiled C code and can take advantage of "Single Instruction, Multiple Data" (SIMD) processes on the CPU</a:t>
            </a:r>
          </a:p>
          <a:p>
            <a:pPr lvl="1"/>
            <a:r>
              <a:rPr lang="en-US" b="1"/>
              <a:t>Much faster!</a:t>
            </a:r>
          </a:p>
        </p:txBody>
      </p:sp>
      <p:pic>
        <p:nvPicPr>
          <p:cNvPr id="4" name="Picture 3" descr="How to Choose a CPU - Newegg Insider">
            <a:extLst>
              <a:ext uri="{FF2B5EF4-FFF2-40B4-BE49-F238E27FC236}">
                <a16:creationId xmlns:a16="http://schemas.microsoft.com/office/drawing/2014/main" id="{948F745C-3DA4-B87C-C1E4-4246BBB7A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269493"/>
            <a:ext cx="4788505" cy="358675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0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C6F4-F212-24A1-3E16-2053FA5B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75942"/>
            <a:ext cx="2385392" cy="1338815"/>
          </a:xfrm>
        </p:spPr>
        <p:txBody>
          <a:bodyPr/>
          <a:lstStyle/>
          <a:p>
            <a:r>
              <a:rPr lang="en-US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EE97-E4F2-5B87-9518-88003844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6" y="3173884"/>
            <a:ext cx="5708223" cy="22227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Make sure python is installed</a:t>
            </a:r>
          </a:p>
          <a:p>
            <a:r>
              <a:rPr lang="en-US" sz="2400" dirty="0"/>
              <a:t>Open VS Code terminal and run:</a:t>
            </a:r>
          </a:p>
          <a:p>
            <a:pPr marL="457200" lvl="1" indent="0">
              <a:buNone/>
            </a:pPr>
            <a:r>
              <a:rPr lang="en-US" b="1" dirty="0"/>
              <a:t>pip install </a:t>
            </a:r>
            <a:r>
              <a:rPr lang="en-US" b="1" dirty="0" err="1"/>
              <a:t>numpy</a:t>
            </a:r>
            <a:r>
              <a:rPr lang="en-US" b="1" dirty="0"/>
              <a:t> matplotlib </a:t>
            </a:r>
            <a:r>
              <a:rPr lang="en-US" b="1" dirty="0" err="1"/>
              <a:t>jupyter</a:t>
            </a:r>
            <a:endParaRPr lang="en-US" b="1" dirty="0"/>
          </a:p>
          <a:p>
            <a:pPr marL="342900" indent="-342900"/>
            <a:r>
              <a:rPr lang="en-US" sz="2400" dirty="0"/>
              <a:t>Install </a:t>
            </a:r>
            <a:r>
              <a:rPr lang="en-US" sz="2400" err="1"/>
              <a:t>jupyter</a:t>
            </a:r>
            <a:r>
              <a:rPr lang="en-US" sz="2400" dirty="0"/>
              <a:t> notebook extension on VS Code</a:t>
            </a:r>
          </a:p>
          <a:p>
            <a:pPr marL="342900" indent="-342900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34EA2-4E9C-8A50-4286-7C266395D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444" y="2327847"/>
            <a:ext cx="6293556" cy="2825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119BE-547C-AF9A-A9FC-0196BA5CE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890" y="2357"/>
            <a:ext cx="8001001" cy="2324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0B901C-F2C2-BEB4-DCCA-39748E38C35B}"/>
              </a:ext>
            </a:extLst>
          </p:cNvPr>
          <p:cNvSpPr txBox="1"/>
          <p:nvPr/>
        </p:nvSpPr>
        <p:spPr>
          <a:xfrm>
            <a:off x="198784" y="5393634"/>
            <a:ext cx="115691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Go to </a:t>
            </a:r>
            <a:r>
              <a:rPr lang="en-US" sz="2400" dirty="0">
                <a:hlinkClick r:id="rId4"/>
              </a:rPr>
              <a:t>https://github.com/mdruby/numpy-demo</a:t>
            </a:r>
            <a:r>
              <a:rPr lang="en-US" sz="2400" dirty="0"/>
              <a:t> and download the raw file </a:t>
            </a:r>
            <a:r>
              <a:rPr lang="en-US" sz="2400" err="1"/>
              <a:t>data.npy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9051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E7162-37C4-D1ED-D4D2-D6605BED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Data Storage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28AF-FF4A-1285-263E-5E076A3FF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2" y="2524721"/>
            <a:ext cx="5260061" cy="3685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Base python provides </a:t>
            </a:r>
            <a:r>
              <a:rPr lang="en-US" sz="2400" b="1"/>
              <a:t>lists</a:t>
            </a:r>
            <a:r>
              <a:rPr lang="en-US" sz="2400"/>
              <a:t> and </a:t>
            </a:r>
            <a:r>
              <a:rPr lang="en-US" sz="2400" b="1"/>
              <a:t>tuples</a:t>
            </a:r>
            <a:r>
              <a:rPr lang="en-US" sz="2400"/>
              <a:t> as the primary built-in sequence data types.</a:t>
            </a:r>
          </a:p>
          <a:p>
            <a:pPr lvl="1"/>
            <a:r>
              <a:rPr lang="en-US"/>
              <a:t>Lists: created with [] and are </a:t>
            </a:r>
            <a:r>
              <a:rPr lang="en-US" b="1"/>
              <a:t>mutable</a:t>
            </a:r>
            <a:endParaRPr lang="en-US"/>
          </a:p>
          <a:p>
            <a:pPr lvl="1"/>
            <a:r>
              <a:rPr lang="en-US"/>
              <a:t>Tuples: created with () and are </a:t>
            </a:r>
            <a:r>
              <a:rPr lang="en-US" b="1"/>
              <a:t>immutable</a:t>
            </a:r>
            <a:endParaRPr lang="en-US"/>
          </a:p>
          <a:p>
            <a:r>
              <a:rPr lang="en-US" sz="2400"/>
              <a:t>Each element can be any type of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7E10909-6830-22D1-211A-0341C756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6" y="1085490"/>
            <a:ext cx="4305905" cy="18300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13DE9CE-1F10-6F3B-ACDC-46779BD9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3947244"/>
            <a:ext cx="4305905" cy="183000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D0DDE4-1FF9-19C8-5128-CDD785A2700F}"/>
              </a:ext>
            </a:extLst>
          </p:cNvPr>
          <p:cNvSpPr/>
          <p:nvPr/>
        </p:nvSpPr>
        <p:spPr>
          <a:xfrm>
            <a:off x="951032" y="3786555"/>
            <a:ext cx="4802066" cy="2398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32522-1DDB-2B6C-53F1-9162D33466DD}"/>
              </a:ext>
            </a:extLst>
          </p:cNvPr>
          <p:cNvSpPr/>
          <p:nvPr/>
        </p:nvSpPr>
        <p:spPr>
          <a:xfrm>
            <a:off x="6394936" y="394187"/>
            <a:ext cx="5344259" cy="6062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6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1B0DC9-2166-4BE6-531C-7C85E9BFA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6DB2D-7159-EAFD-667F-BBA932E2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457EC4-6BC8-D28B-CCA2-0DCBF53D0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49CF38-21D2-F014-77EC-3A43B3525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433462-5CDF-D338-1C67-71CF8D6C9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295FC6-82D2-406D-5C60-FBA980B4C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01A4A84-EEF7-D0DA-1EBD-A5CF33F7B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66BA3-DF7E-110D-5754-1B22E00D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Data Storage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ACC2-AC59-DA92-CF2B-938C1071F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2" y="2524721"/>
            <a:ext cx="5260061" cy="3685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Base python provides </a:t>
            </a:r>
            <a:r>
              <a:rPr lang="en-US" sz="2400" b="1"/>
              <a:t>lists</a:t>
            </a:r>
            <a:r>
              <a:rPr lang="en-US" sz="2400"/>
              <a:t> and </a:t>
            </a:r>
            <a:r>
              <a:rPr lang="en-US" sz="2400" b="1"/>
              <a:t>tuples</a:t>
            </a:r>
            <a:r>
              <a:rPr lang="en-US" sz="2400"/>
              <a:t> as the primary built-in sequence data types.</a:t>
            </a:r>
          </a:p>
          <a:p>
            <a:pPr lvl="1"/>
            <a:r>
              <a:rPr lang="en-US"/>
              <a:t>Lists: created with [] and are </a:t>
            </a:r>
            <a:r>
              <a:rPr lang="en-US" b="1"/>
              <a:t>mutable</a:t>
            </a:r>
            <a:endParaRPr lang="en-US"/>
          </a:p>
          <a:p>
            <a:pPr lvl="1"/>
            <a:r>
              <a:rPr lang="en-US"/>
              <a:t>Tuples: created with () and are </a:t>
            </a:r>
            <a:r>
              <a:rPr lang="en-US" b="1"/>
              <a:t>immutable</a:t>
            </a:r>
            <a:endParaRPr lang="en-US"/>
          </a:p>
          <a:p>
            <a:r>
              <a:rPr lang="en-US" sz="2400"/>
              <a:t>Each element can be any type of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9FB060-C3AA-51E5-3DCD-DE7054377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F9A268C-CBF8-0050-F91A-8F9330044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6" y="1085490"/>
            <a:ext cx="4305905" cy="18300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100EF02-318B-75A9-9D24-4AFC532FC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81725CE-1E79-6C4B-0ED7-2B6934080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3947244"/>
            <a:ext cx="4305905" cy="183000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9490C-F726-077D-E888-5F97EFEFE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89BADC0-F49F-AB74-7681-45843F148798}"/>
              </a:ext>
            </a:extLst>
          </p:cNvPr>
          <p:cNvSpPr/>
          <p:nvPr/>
        </p:nvSpPr>
        <p:spPr>
          <a:xfrm>
            <a:off x="936379" y="4511920"/>
            <a:ext cx="4816719" cy="1658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4CA5F7-E9E1-711C-381E-0C9A1E32A4D4}"/>
              </a:ext>
            </a:extLst>
          </p:cNvPr>
          <p:cNvSpPr/>
          <p:nvPr/>
        </p:nvSpPr>
        <p:spPr>
          <a:xfrm>
            <a:off x="6226417" y="3515457"/>
            <a:ext cx="5512778" cy="2926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1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740EDE-720A-08A9-B22D-5C20C3839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BF845E-B199-8CCC-1EF9-7915EC09F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E1C478-0D3D-AF59-9BB6-C82ED325B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70FE7E-1C05-6397-599F-5499012A6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D66D6D-D4B2-8C39-F4F7-6E6BBF3FC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533D82-3686-E759-D4DE-0486CBD52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EFDEF-5DE7-CD12-2DD9-DF5388F39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8FD90-1495-4252-BD03-6F5EF2C5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Data Storage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CF8C-83D8-1D95-A3A4-0A590CAB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2" y="2524721"/>
            <a:ext cx="5260061" cy="3685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Base python provides </a:t>
            </a:r>
            <a:r>
              <a:rPr lang="en-US" sz="2400" b="1"/>
              <a:t>lists</a:t>
            </a:r>
            <a:r>
              <a:rPr lang="en-US" sz="2400"/>
              <a:t> and </a:t>
            </a:r>
            <a:r>
              <a:rPr lang="en-US" sz="2400" b="1"/>
              <a:t>tuples</a:t>
            </a:r>
            <a:r>
              <a:rPr lang="en-US" sz="2400"/>
              <a:t> as the primary built-in sequence data types.</a:t>
            </a:r>
          </a:p>
          <a:p>
            <a:pPr lvl="1"/>
            <a:r>
              <a:rPr lang="en-US"/>
              <a:t>Lists: created with [] and are </a:t>
            </a:r>
            <a:r>
              <a:rPr lang="en-US" b="1"/>
              <a:t>mutable</a:t>
            </a:r>
            <a:endParaRPr lang="en-US"/>
          </a:p>
          <a:p>
            <a:pPr lvl="1"/>
            <a:r>
              <a:rPr lang="en-US"/>
              <a:t>Tuples: created with () and are </a:t>
            </a:r>
            <a:r>
              <a:rPr lang="en-US" b="1"/>
              <a:t>immutable</a:t>
            </a:r>
            <a:endParaRPr lang="en-US"/>
          </a:p>
          <a:p>
            <a:r>
              <a:rPr lang="en-US" sz="2400"/>
              <a:t>Each element can be any type of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453CFA-7E26-4604-D64C-3A0BA55FC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E3F93D3-9519-BDA5-B5D3-E4065C64C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6" y="1085490"/>
            <a:ext cx="4305905" cy="18300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D86DD60-EF4D-DB66-7D5D-7ED23EEA1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5710A4-D2CB-6CFB-9D3F-DF4D99E89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84D83D6F-AF5A-A584-5F16-C0E549602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44" y="3938221"/>
            <a:ext cx="4495800" cy="1853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94FDF0-E35A-1152-1A2F-866DED0A389D}"/>
              </a:ext>
            </a:extLst>
          </p:cNvPr>
          <p:cNvSpPr/>
          <p:nvPr/>
        </p:nvSpPr>
        <p:spPr>
          <a:xfrm>
            <a:off x="951032" y="5200650"/>
            <a:ext cx="4802066" cy="99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F78E92-0C5F-3B7E-19AD-137F0CBC2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13F6F3-DCC2-CA79-F23F-4928FBEA4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3F1939-8DF0-37B6-94C9-D5DC9F433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17EDBE-C40E-F8D9-55B8-A4F3BB94C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100D9B-005B-6E8A-CDDB-7E398EAD4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02A574-E54B-8FBA-8095-04A96F7FF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CECEC-8D2F-31FF-F855-2D74C5E4B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2182B-3B71-B4EB-C2F0-63E77E58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Data Storage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EA18-F81B-A67C-44C8-0106B342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2" y="2524721"/>
            <a:ext cx="5260061" cy="3685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Base python provides </a:t>
            </a:r>
            <a:r>
              <a:rPr lang="en-US" sz="2400" b="1"/>
              <a:t>lists</a:t>
            </a:r>
            <a:r>
              <a:rPr lang="en-US" sz="2400"/>
              <a:t> and </a:t>
            </a:r>
            <a:r>
              <a:rPr lang="en-US" sz="2400" b="1"/>
              <a:t>tuples</a:t>
            </a:r>
            <a:r>
              <a:rPr lang="en-US" sz="2400"/>
              <a:t> as the primary built-in sequence data types.</a:t>
            </a:r>
          </a:p>
          <a:p>
            <a:pPr lvl="1"/>
            <a:r>
              <a:rPr lang="en-US"/>
              <a:t>Lists: created with [] and are </a:t>
            </a:r>
            <a:r>
              <a:rPr lang="en-US" b="1"/>
              <a:t>mutable</a:t>
            </a:r>
            <a:endParaRPr lang="en-US"/>
          </a:p>
          <a:p>
            <a:pPr lvl="1"/>
            <a:r>
              <a:rPr lang="en-US"/>
              <a:t>Tuples: created with () and are </a:t>
            </a:r>
            <a:r>
              <a:rPr lang="en-US" b="1"/>
              <a:t>immutable</a:t>
            </a:r>
            <a:endParaRPr lang="en-US"/>
          </a:p>
          <a:p>
            <a:r>
              <a:rPr lang="en-US" sz="2400"/>
              <a:t>Each element can be any type of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414AC6-DEEC-71BB-C232-B41920B0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3897A2C-D132-55FE-BCD4-56ECC7DF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6" y="1085490"/>
            <a:ext cx="4305905" cy="18300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53EA6E6-A1C4-2268-DDDD-1306AA12B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778497-2F31-67F3-DB7C-6CF1EF027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8828DF5-FD30-5AB6-1A9F-925A4137A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44" y="3938221"/>
            <a:ext cx="4495800" cy="185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6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29918D-4853-C03F-2960-657B4C107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A2944-3090-0C61-8B93-22230FCA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What is NumPy?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51B5-92B2-05B0-6D08-CB5B8FAA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/>
              <a:t>NumPy </a:t>
            </a:r>
            <a:r>
              <a:rPr lang="en-US" sz="1800"/>
              <a:t>(Numerical Python) is a python library that provides support for large multidimensional arrays</a:t>
            </a:r>
          </a:p>
          <a:p>
            <a:pPr lvl="1"/>
            <a:r>
              <a:rPr lang="en-US" sz="1800"/>
              <a:t>Linear algebra (very important for ML)</a:t>
            </a:r>
          </a:p>
          <a:p>
            <a:pPr lvl="1"/>
            <a:r>
              <a:rPr lang="en-US" sz="1800"/>
              <a:t>Statistical analysis</a:t>
            </a:r>
          </a:p>
          <a:p>
            <a:pPr lvl="1"/>
            <a:r>
              <a:rPr lang="en-US" sz="1800"/>
              <a:t>Efficient sorting/selection</a:t>
            </a:r>
          </a:p>
          <a:p>
            <a:pPr lvl="1"/>
            <a:r>
              <a:rPr lang="en-US" sz="1800"/>
              <a:t>Random number generation</a:t>
            </a:r>
          </a:p>
          <a:p>
            <a:pPr lvl="1"/>
            <a:r>
              <a:rPr lang="en-US" sz="1800"/>
              <a:t>And more!</a:t>
            </a:r>
          </a:p>
          <a:p>
            <a:r>
              <a:rPr lang="en-US" sz="1800"/>
              <a:t>NumPy forms the core of many data science libraries such as Pandas, Matplotlib, and Scikit-Learn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numpy is better than lists or arrays ...">
            <a:extLst>
              <a:ext uri="{FF2B5EF4-FFF2-40B4-BE49-F238E27FC236}">
                <a16:creationId xmlns:a16="http://schemas.microsoft.com/office/drawing/2014/main" id="{B5686705-1B96-B637-E887-8235316C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331" y="386129"/>
            <a:ext cx="3381375" cy="13525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588165-83A7-980D-D884-994B76F83714}"/>
              </a:ext>
            </a:extLst>
          </p:cNvPr>
          <p:cNvSpPr/>
          <p:nvPr/>
        </p:nvSpPr>
        <p:spPr>
          <a:xfrm>
            <a:off x="650629" y="5178670"/>
            <a:ext cx="4802066" cy="1065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F91A2A-2392-6342-06C5-1492F8D8B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60FD224-03CC-D4AC-ED5A-A366B95C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306C5-9F17-4FB8-8D1C-3CBAC5CE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What is NumPy?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7435E4-FD4B-BC2B-DAB7-53CFCCE06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7FEAB8-5B5D-C68D-A322-D68A81769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1AEA-C19D-5BE5-867D-1990A980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/>
              <a:t>NumPy </a:t>
            </a:r>
            <a:r>
              <a:rPr lang="en-US" sz="1800"/>
              <a:t>(Numerical Python) is a python library that provides support for large multidimensional arrays</a:t>
            </a:r>
          </a:p>
          <a:p>
            <a:pPr lvl="1"/>
            <a:r>
              <a:rPr lang="en-US" sz="1800"/>
              <a:t>Linear algebra (very important for ML)</a:t>
            </a:r>
          </a:p>
          <a:p>
            <a:pPr lvl="1"/>
            <a:r>
              <a:rPr lang="en-US" sz="1800"/>
              <a:t>Statistical analysis</a:t>
            </a:r>
          </a:p>
          <a:p>
            <a:pPr lvl="1"/>
            <a:r>
              <a:rPr lang="en-US" sz="1800"/>
              <a:t>Efficient sorting/selection</a:t>
            </a:r>
          </a:p>
          <a:p>
            <a:pPr lvl="1"/>
            <a:r>
              <a:rPr lang="en-US" sz="1800"/>
              <a:t>Random number generation</a:t>
            </a:r>
          </a:p>
          <a:p>
            <a:pPr lvl="1"/>
            <a:r>
              <a:rPr lang="en-US" sz="1800"/>
              <a:t>And more!</a:t>
            </a:r>
          </a:p>
          <a:p>
            <a:r>
              <a:rPr lang="en-US" sz="1800"/>
              <a:t>NumPy forms the core of many data science libraries such as Pandas, Matplotlib, and Scikit-Learn</a:t>
            </a:r>
          </a:p>
        </p:txBody>
      </p:sp>
      <p:pic>
        <p:nvPicPr>
          <p:cNvPr id="4" name="Picture 3" descr="scikit-learn - Wikipedia">
            <a:extLst>
              <a:ext uri="{FF2B5EF4-FFF2-40B4-BE49-F238E27FC236}">
                <a16:creationId xmlns:a16="http://schemas.microsoft.com/office/drawing/2014/main" id="{EFE6248E-BC2C-5033-F01A-509B3D80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00" y="4639416"/>
            <a:ext cx="2395355" cy="129426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03CA8F0-96CC-3101-BFEB-BE5994F3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ndas (software) - Wikipedia">
            <a:extLst>
              <a:ext uri="{FF2B5EF4-FFF2-40B4-BE49-F238E27FC236}">
                <a16:creationId xmlns:a16="http://schemas.microsoft.com/office/drawing/2014/main" id="{E79EA8AC-8557-5CB6-D82B-7C08F293E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433" y="2747961"/>
            <a:ext cx="3362325" cy="1362075"/>
          </a:xfrm>
          <a:prstGeom prst="rect">
            <a:avLst/>
          </a:prstGeom>
        </p:spPr>
      </p:pic>
      <p:pic>
        <p:nvPicPr>
          <p:cNvPr id="9" name="Picture 8" descr="Matplotlib Tutorial - Tpoint Tech">
            <a:extLst>
              <a:ext uri="{FF2B5EF4-FFF2-40B4-BE49-F238E27FC236}">
                <a16:creationId xmlns:a16="http://schemas.microsoft.com/office/drawing/2014/main" id="{F2F0EDEC-A7D3-8B53-635A-D1203D462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37538"/>
            <a:ext cx="1905000" cy="1905000"/>
          </a:xfrm>
          <a:prstGeom prst="rect">
            <a:avLst/>
          </a:prstGeom>
        </p:spPr>
      </p:pic>
      <p:pic>
        <p:nvPicPr>
          <p:cNvPr id="10" name="Picture 9" descr="numpy is better than lists or arrays ...">
            <a:extLst>
              <a:ext uri="{FF2B5EF4-FFF2-40B4-BE49-F238E27FC236}">
                <a16:creationId xmlns:a16="http://schemas.microsoft.com/office/drawing/2014/main" id="{644D8E4A-D2A7-ED75-DBA1-5F515604A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331" y="386129"/>
            <a:ext cx="3381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7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51A5AE-1259-6159-DF6D-BA553A211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70FA4B7-D5DE-B57F-73B0-DD8A0915D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EBEA8-97EA-FE4B-C9CE-E9389FAE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NumPy vs Base Python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C96466-6614-F47C-4541-50554A6FE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FD4F8A-8119-A6B4-19AC-84F9D2983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ADC2AB-1BCB-2B7A-EE3A-2AAC265B5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numpy is better than lists or arrays ...">
            <a:extLst>
              <a:ext uri="{FF2B5EF4-FFF2-40B4-BE49-F238E27FC236}">
                <a16:creationId xmlns:a16="http://schemas.microsoft.com/office/drawing/2014/main" id="{87EC3A5C-8AC0-5E51-483D-CDFD54A9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96" y="2386379"/>
            <a:ext cx="2677991" cy="10594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92DA1F-3A00-A614-5758-D8A528E9C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43" y="3416381"/>
            <a:ext cx="5696656" cy="2881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Arrays have fixed size at creation</a:t>
            </a:r>
          </a:p>
          <a:p>
            <a:r>
              <a:rPr lang="en-US" sz="2400"/>
              <a:t>Elements must all be of the same data type</a:t>
            </a:r>
          </a:p>
          <a:p>
            <a:pPr lvl="1"/>
            <a:r>
              <a:rPr lang="en-US" sz="2000"/>
              <a:t>Exception: the data type can be "python object" allowing elements of different sizes (less efficient)</a:t>
            </a:r>
          </a:p>
          <a:p>
            <a:r>
              <a:rPr lang="en-US" sz="2400"/>
              <a:t>Capable of advanced mathematical operations</a:t>
            </a:r>
          </a:p>
          <a:p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826ECE-D0A0-2309-9BBF-8F202DAA2257}"/>
              </a:ext>
            </a:extLst>
          </p:cNvPr>
          <p:cNvSpPr txBox="1">
            <a:spLocks/>
          </p:cNvSpPr>
          <p:nvPr/>
        </p:nvSpPr>
        <p:spPr>
          <a:xfrm>
            <a:off x="6669237" y="3465390"/>
            <a:ext cx="4386767" cy="2579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Lists and tuples can grow dynamically</a:t>
            </a:r>
          </a:p>
          <a:p>
            <a:r>
              <a:rPr lang="en-US" sz="2400"/>
              <a:t>Elements can be of different types</a:t>
            </a:r>
          </a:p>
          <a:p>
            <a:r>
              <a:rPr lang="en-US" sz="2400"/>
              <a:t>Limited to simple operations such as append, delete, etc.</a:t>
            </a:r>
          </a:p>
          <a:p>
            <a:endParaRPr lang="en-US" sz="2400"/>
          </a:p>
        </p:txBody>
      </p:sp>
      <p:pic>
        <p:nvPicPr>
          <p:cNvPr id="15" name="Picture 14" descr="Why Python is a Great First Language ...">
            <a:extLst>
              <a:ext uri="{FF2B5EF4-FFF2-40B4-BE49-F238E27FC236}">
                <a16:creationId xmlns:a16="http://schemas.microsoft.com/office/drawing/2014/main" id="{DDD86E12-489A-5F62-4099-13E7AE501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38" y="2320838"/>
            <a:ext cx="3526215" cy="11816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CD60BA-E2B8-87FF-7296-09CEA31A2278}"/>
              </a:ext>
            </a:extLst>
          </p:cNvPr>
          <p:cNvSpPr/>
          <p:nvPr/>
        </p:nvSpPr>
        <p:spPr>
          <a:xfrm>
            <a:off x="200755" y="3448051"/>
            <a:ext cx="5659316" cy="2854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F69265-C875-603E-D756-AA3FBEDEC9FF}"/>
              </a:ext>
            </a:extLst>
          </p:cNvPr>
          <p:cNvSpPr/>
          <p:nvPr/>
        </p:nvSpPr>
        <p:spPr>
          <a:xfrm>
            <a:off x="5695950" y="3470032"/>
            <a:ext cx="5358913" cy="2466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00D2B-0E6E-4895-7D37-DBA86EB6A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93A9230-A0B3-E353-50ED-D9B692D8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C5802-EEF5-12F5-E9A4-908801AE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NumPy vs Base Python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25A7E9-B8C7-378F-8AD9-56D245037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BE02C2-00C7-0BC8-9882-8433DCEEA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A6C2D7-0632-CF20-46E8-C974A0381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numpy is better than lists or arrays ...">
            <a:extLst>
              <a:ext uri="{FF2B5EF4-FFF2-40B4-BE49-F238E27FC236}">
                <a16:creationId xmlns:a16="http://schemas.microsoft.com/office/drawing/2014/main" id="{E1369A80-ACBC-BE55-BCE0-D941C0ED0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96" y="2386379"/>
            <a:ext cx="2677991" cy="10594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C8934F-EE9C-4374-981E-8D60DD3E5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43" y="3416381"/>
            <a:ext cx="5696656" cy="2881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Arrays have fixed size at creation</a:t>
            </a:r>
          </a:p>
          <a:p>
            <a:r>
              <a:rPr lang="en-US" sz="2400"/>
              <a:t>Elements must all be of the same data type</a:t>
            </a:r>
          </a:p>
          <a:p>
            <a:pPr lvl="1"/>
            <a:r>
              <a:rPr lang="en-US" sz="2000"/>
              <a:t>Exception: the data type can be "python object" allowing elements of different sizes (less efficient)</a:t>
            </a:r>
          </a:p>
          <a:p>
            <a:r>
              <a:rPr lang="en-US" sz="2400"/>
              <a:t>Capable of advanced mathematical operations</a:t>
            </a:r>
          </a:p>
          <a:p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4ECD579-362E-899B-6A67-81DC4ABDEB67}"/>
              </a:ext>
            </a:extLst>
          </p:cNvPr>
          <p:cNvSpPr txBox="1">
            <a:spLocks/>
          </p:cNvSpPr>
          <p:nvPr/>
        </p:nvSpPr>
        <p:spPr>
          <a:xfrm>
            <a:off x="6669237" y="3465390"/>
            <a:ext cx="4386767" cy="2579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Lists and tuples can grow dynamically</a:t>
            </a:r>
          </a:p>
          <a:p>
            <a:r>
              <a:rPr lang="en-US" sz="2400"/>
              <a:t>Elements can be of different types</a:t>
            </a:r>
          </a:p>
          <a:p>
            <a:r>
              <a:rPr lang="en-US" sz="2400"/>
              <a:t>Limited to simple operations such as append, delete, etc.</a:t>
            </a:r>
          </a:p>
          <a:p>
            <a:endParaRPr lang="en-US" sz="2400"/>
          </a:p>
        </p:txBody>
      </p:sp>
      <p:pic>
        <p:nvPicPr>
          <p:cNvPr id="15" name="Picture 14" descr="Why Python is a Great First Language ...">
            <a:extLst>
              <a:ext uri="{FF2B5EF4-FFF2-40B4-BE49-F238E27FC236}">
                <a16:creationId xmlns:a16="http://schemas.microsoft.com/office/drawing/2014/main" id="{ADA6432E-980A-DBF9-AA90-E5011F4F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38" y="2320838"/>
            <a:ext cx="3526215" cy="11816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FB03A6-07BF-E33F-249E-3CF897310CB3}"/>
              </a:ext>
            </a:extLst>
          </p:cNvPr>
          <p:cNvSpPr/>
          <p:nvPr/>
        </p:nvSpPr>
        <p:spPr>
          <a:xfrm>
            <a:off x="193429" y="3902320"/>
            <a:ext cx="5630008" cy="2400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DD3E0-2B14-0DD7-A450-F3966EE89521}"/>
              </a:ext>
            </a:extLst>
          </p:cNvPr>
          <p:cNvSpPr/>
          <p:nvPr/>
        </p:nvSpPr>
        <p:spPr>
          <a:xfrm>
            <a:off x="5695950" y="4217378"/>
            <a:ext cx="5366239" cy="1718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NumPy</vt:lpstr>
      <vt:lpstr>Data Storage in Python</vt:lpstr>
      <vt:lpstr>Data Storage in Python</vt:lpstr>
      <vt:lpstr>Data Storage in Python</vt:lpstr>
      <vt:lpstr>Data Storage in Python</vt:lpstr>
      <vt:lpstr>What is NumPy?</vt:lpstr>
      <vt:lpstr>What is NumPy?</vt:lpstr>
      <vt:lpstr>NumPy vs Base Python</vt:lpstr>
      <vt:lpstr>NumPy vs Base Python</vt:lpstr>
      <vt:lpstr>NumPy vs Base Python</vt:lpstr>
      <vt:lpstr>NumPy vs Base Python</vt:lpstr>
      <vt:lpstr>Performance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35</cp:revision>
  <dcterms:created xsi:type="dcterms:W3CDTF">2025-04-08T22:17:35Z</dcterms:created>
  <dcterms:modified xsi:type="dcterms:W3CDTF">2025-04-09T12:42:09Z</dcterms:modified>
</cp:coreProperties>
</file>