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3746"/>
    <a:srgbClr val="FFFFFF"/>
    <a:srgbClr val="4E5789"/>
    <a:srgbClr val="0C16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1AABD-BF91-4B34-A669-381F3939FAA5}" type="datetimeFigureOut">
              <a:rPr lang="en-US" smtClean="0"/>
              <a:t>5/7/2024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F8703-8C55-4A95-AD5B-1D061AC1BA1F}" type="slidenum">
              <a:rPr lang="en-US" smtClean="0"/>
              <a:t>‹#›</a:t>
            </a:fld>
            <a:endParaRPr lang="en-US"/>
          </a:p>
        </p:txBody>
      </p:sp>
    </p:spTree>
    <p:extLst>
      <p:ext uri="{BB962C8B-B14F-4D97-AF65-F5344CB8AC3E}">
        <p14:creationId xmlns:p14="http://schemas.microsoft.com/office/powerpoint/2010/main" val="4031053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to present to all of my respected teacher and classmates </a:t>
            </a:r>
            <a:r>
              <a:rPr lang="en-US" dirty="0" err="1"/>
              <a:t>assalamu</a:t>
            </a:r>
            <a:r>
              <a:rPr lang="en-US" dirty="0"/>
              <a:t> </a:t>
            </a:r>
            <a:r>
              <a:rPr lang="en-US" dirty="0" err="1"/>
              <a:t>alaikum</a:t>
            </a:r>
            <a:r>
              <a:rPr lang="en-US" dirty="0"/>
              <a:t> to all of you. </a:t>
            </a:r>
            <a:r>
              <a:rPr lang="en-US"/>
              <a:t>Now I'm going to start the presentation.</a:t>
            </a:r>
            <a:endParaRPr lang="en-US" dirty="0"/>
          </a:p>
        </p:txBody>
      </p:sp>
      <p:sp>
        <p:nvSpPr>
          <p:cNvPr id="4" name="Slide Number Placeholder 3"/>
          <p:cNvSpPr>
            <a:spLocks noGrp="1"/>
          </p:cNvSpPr>
          <p:nvPr>
            <p:ph type="sldNum" sz="quarter" idx="5"/>
          </p:nvPr>
        </p:nvSpPr>
        <p:spPr/>
        <p:txBody>
          <a:bodyPr/>
          <a:lstStyle/>
          <a:p>
            <a:fld id="{535F8703-8C55-4A95-AD5B-1D061AC1BA1F}" type="slidenum">
              <a:rPr lang="en-US" smtClean="0"/>
              <a:t>1</a:t>
            </a:fld>
            <a:endParaRPr lang="en-US"/>
          </a:p>
        </p:txBody>
      </p:sp>
    </p:spTree>
    <p:extLst>
      <p:ext uri="{BB962C8B-B14F-4D97-AF65-F5344CB8AC3E}">
        <p14:creationId xmlns:p14="http://schemas.microsoft.com/office/powerpoint/2010/main" val="228848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 I will discus about cryptocurrency. Let’s start to understand the digital currency.</a:t>
            </a:r>
          </a:p>
          <a:p>
            <a:endParaRPr lang="en-US" dirty="0"/>
          </a:p>
        </p:txBody>
      </p:sp>
      <p:sp>
        <p:nvSpPr>
          <p:cNvPr id="4" name="Slide Number Placeholder 3"/>
          <p:cNvSpPr>
            <a:spLocks noGrp="1"/>
          </p:cNvSpPr>
          <p:nvPr>
            <p:ph type="sldNum" sz="quarter" idx="5"/>
          </p:nvPr>
        </p:nvSpPr>
        <p:spPr/>
        <p:txBody>
          <a:bodyPr/>
          <a:lstStyle/>
          <a:p>
            <a:fld id="{535F8703-8C55-4A95-AD5B-1D061AC1BA1F}" type="slidenum">
              <a:rPr lang="en-US" smtClean="0"/>
              <a:t>2</a:t>
            </a:fld>
            <a:endParaRPr lang="en-US"/>
          </a:p>
        </p:txBody>
      </p:sp>
    </p:spTree>
    <p:extLst>
      <p:ext uri="{BB962C8B-B14F-4D97-AF65-F5344CB8AC3E}">
        <p14:creationId xmlns:p14="http://schemas.microsoft.com/office/powerpoint/2010/main" val="919725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talk about cryptocurrency, then first of all, comes to our mind Bitcoin, but in addition to this Bitcoin, there are many other cryptocurrencies such as dose coin ,Ethereum, Litecoin. Basically cryptocurrency is a digital from of currency. We know Normal Currency is Centralize that controls a country or agency, but crypto is decentralize. If we want to know about decentralize system then we have to know about block chain. We will be informed in the next slide about the blockchain and the decentralize system.</a:t>
            </a:r>
          </a:p>
        </p:txBody>
      </p:sp>
      <p:sp>
        <p:nvSpPr>
          <p:cNvPr id="4" name="Slide Number Placeholder 3"/>
          <p:cNvSpPr>
            <a:spLocks noGrp="1"/>
          </p:cNvSpPr>
          <p:nvPr>
            <p:ph type="sldNum" sz="quarter" idx="5"/>
          </p:nvPr>
        </p:nvSpPr>
        <p:spPr/>
        <p:txBody>
          <a:bodyPr/>
          <a:lstStyle/>
          <a:p>
            <a:fld id="{535F8703-8C55-4A95-AD5B-1D061AC1BA1F}" type="slidenum">
              <a:rPr lang="en-US" smtClean="0"/>
              <a:t>3</a:t>
            </a:fld>
            <a:endParaRPr lang="en-US"/>
          </a:p>
        </p:txBody>
      </p:sp>
    </p:spTree>
    <p:extLst>
      <p:ext uri="{BB962C8B-B14F-4D97-AF65-F5344CB8AC3E}">
        <p14:creationId xmlns:p14="http://schemas.microsoft.com/office/powerpoint/2010/main" val="3590383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Satoshi Nakamoto </a:t>
            </a:r>
            <a:r>
              <a:rPr lang="en-US" dirty="0">
                <a:latin typeface="Montserrat" pitchFamily="2" charset="0"/>
              </a:rPr>
              <a:t>True Identity has not been revealed  </a:t>
            </a:r>
            <a:r>
              <a:rPr lang="en-US" dirty="0"/>
              <a:t>but he is the first who designed blockchain database. And discuss about bitcoin in 2009, on a online forum  which name is whitepaper.</a:t>
            </a:r>
          </a:p>
        </p:txBody>
      </p:sp>
      <p:sp>
        <p:nvSpPr>
          <p:cNvPr id="4" name="Slide Number Placeholder 3"/>
          <p:cNvSpPr>
            <a:spLocks noGrp="1"/>
          </p:cNvSpPr>
          <p:nvPr>
            <p:ph type="sldNum" sz="quarter" idx="5"/>
          </p:nvPr>
        </p:nvSpPr>
        <p:spPr/>
        <p:txBody>
          <a:bodyPr/>
          <a:lstStyle/>
          <a:p>
            <a:fld id="{535F8703-8C55-4A95-AD5B-1D061AC1BA1F}" type="slidenum">
              <a:rPr lang="en-US" smtClean="0"/>
              <a:t>4</a:t>
            </a:fld>
            <a:endParaRPr lang="en-US"/>
          </a:p>
        </p:txBody>
      </p:sp>
    </p:spTree>
    <p:extLst>
      <p:ext uri="{BB962C8B-B14F-4D97-AF65-F5344CB8AC3E}">
        <p14:creationId xmlns:p14="http://schemas.microsoft.com/office/powerpoint/2010/main" val="2763799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first of all , In this slide we can see a picture of blockchain technology. It </a:t>
            </a:r>
            <a:r>
              <a:rPr lang="en-US" b="0" i="0" dirty="0">
                <a:solidFill>
                  <a:srgbClr val="ECECEC"/>
                </a:solidFill>
                <a:effectLst/>
                <a:latin typeface="Söhne"/>
              </a:rPr>
              <a:t>operates on decentralized networks, meaning they are not controlled by any single authority like a government or bank. This decentralization can make transactions more transparent and easier. </a:t>
            </a:r>
            <a:endParaRPr lang="en-US" dirty="0"/>
          </a:p>
        </p:txBody>
      </p:sp>
      <p:sp>
        <p:nvSpPr>
          <p:cNvPr id="4" name="Slide Number Placeholder 3"/>
          <p:cNvSpPr>
            <a:spLocks noGrp="1"/>
          </p:cNvSpPr>
          <p:nvPr>
            <p:ph type="sldNum" sz="quarter" idx="5"/>
          </p:nvPr>
        </p:nvSpPr>
        <p:spPr/>
        <p:txBody>
          <a:bodyPr/>
          <a:lstStyle/>
          <a:p>
            <a:fld id="{535F8703-8C55-4A95-AD5B-1D061AC1BA1F}" type="slidenum">
              <a:rPr lang="en-US" smtClean="0"/>
              <a:t>5</a:t>
            </a:fld>
            <a:endParaRPr lang="en-US"/>
          </a:p>
        </p:txBody>
      </p:sp>
    </p:spTree>
    <p:extLst>
      <p:ext uri="{BB962C8B-B14F-4D97-AF65-F5344CB8AC3E}">
        <p14:creationId xmlns:p14="http://schemas.microsoft.com/office/powerpoint/2010/main" val="2295460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Decentralization: We have already talked about it. </a:t>
            </a:r>
            <a:br>
              <a:rPr lang="en-US" dirty="0"/>
            </a:br>
            <a:r>
              <a:rPr lang="en-US" dirty="0"/>
              <a:t>Security: We already know all transaction records are transparent and risk-free.</a:t>
            </a:r>
          </a:p>
        </p:txBody>
      </p:sp>
      <p:sp>
        <p:nvSpPr>
          <p:cNvPr id="4" name="Slide Number Placeholder 3"/>
          <p:cNvSpPr>
            <a:spLocks noGrp="1"/>
          </p:cNvSpPr>
          <p:nvPr>
            <p:ph type="sldNum" sz="quarter" idx="5"/>
          </p:nvPr>
        </p:nvSpPr>
        <p:spPr/>
        <p:txBody>
          <a:bodyPr/>
          <a:lstStyle/>
          <a:p>
            <a:fld id="{535F8703-8C55-4A95-AD5B-1D061AC1BA1F}" type="slidenum">
              <a:rPr lang="en-US" smtClean="0"/>
              <a:t>6</a:t>
            </a:fld>
            <a:endParaRPr lang="en-US"/>
          </a:p>
        </p:txBody>
      </p:sp>
    </p:spTree>
    <p:extLst>
      <p:ext uri="{BB962C8B-B14F-4D97-AF65-F5344CB8AC3E}">
        <p14:creationId xmlns:p14="http://schemas.microsoft.com/office/powerpoint/2010/main" val="338068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Bitcoin: It’s a first and most well known coin . It’ also called the digital gold!!</a:t>
            </a:r>
          </a:p>
          <a:p>
            <a:r>
              <a:rPr lang="en-US" dirty="0"/>
              <a:t>Litecoin: It’s a silver coin. </a:t>
            </a:r>
            <a:r>
              <a:rPr lang="en-US" b="0" i="0" dirty="0">
                <a:solidFill>
                  <a:srgbClr val="ECECEC"/>
                </a:solidFill>
                <a:effectLst/>
                <a:latin typeface="Söhne"/>
              </a:rPr>
              <a:t>Litecoin is a peer-to-peer cryptocurrency that enables fast and low-cost transactions.</a:t>
            </a:r>
            <a:endParaRPr lang="en-US" dirty="0"/>
          </a:p>
          <a:p>
            <a:r>
              <a:rPr lang="en-US" dirty="0" err="1"/>
              <a:t>Ethereum:</a:t>
            </a:r>
            <a:r>
              <a:rPr lang="en-US" b="0" i="0" dirty="0" err="1">
                <a:solidFill>
                  <a:srgbClr val="ECECEC"/>
                </a:solidFill>
                <a:effectLst/>
                <a:latin typeface="Söhne"/>
              </a:rPr>
              <a:t>A</a:t>
            </a:r>
            <a:r>
              <a:rPr lang="en-US" b="0" i="0" dirty="0">
                <a:solidFill>
                  <a:srgbClr val="ECECEC"/>
                </a:solidFill>
                <a:effectLst/>
                <a:latin typeface="Söhne"/>
              </a:rPr>
              <a:t> decentralized platform that enables smart decentralized applications </a:t>
            </a:r>
            <a:endParaRPr lang="en-US" dirty="0"/>
          </a:p>
          <a:p>
            <a:r>
              <a:rPr lang="en-US" dirty="0"/>
              <a:t>Dogecoin: Initially created as a joke. But it </a:t>
            </a:r>
            <a:r>
              <a:rPr lang="en-US" b="0" i="0" dirty="0">
                <a:solidFill>
                  <a:srgbClr val="ECECEC"/>
                </a:solidFill>
                <a:effectLst/>
                <a:latin typeface="Söhne"/>
              </a:rPr>
              <a:t>has gained popularity as a peer-to-peer digital currency with a strong community </a:t>
            </a:r>
            <a:endParaRPr lang="en-US" dirty="0"/>
          </a:p>
        </p:txBody>
      </p:sp>
      <p:sp>
        <p:nvSpPr>
          <p:cNvPr id="4" name="Slide Number Placeholder 3"/>
          <p:cNvSpPr>
            <a:spLocks noGrp="1"/>
          </p:cNvSpPr>
          <p:nvPr>
            <p:ph type="sldNum" sz="quarter" idx="5"/>
          </p:nvPr>
        </p:nvSpPr>
        <p:spPr/>
        <p:txBody>
          <a:bodyPr/>
          <a:lstStyle/>
          <a:p>
            <a:fld id="{535F8703-8C55-4A95-AD5B-1D061AC1BA1F}" type="slidenum">
              <a:rPr lang="en-US" smtClean="0"/>
              <a:t>7</a:t>
            </a:fld>
            <a:endParaRPr lang="en-US"/>
          </a:p>
        </p:txBody>
      </p:sp>
    </p:spTree>
    <p:extLst>
      <p:ext uri="{BB962C8B-B14F-4D97-AF65-F5344CB8AC3E}">
        <p14:creationId xmlns:p14="http://schemas.microsoft.com/office/powerpoint/2010/main" val="1942971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ECECEC"/>
                </a:solidFill>
                <a:effectLst/>
                <a:latin typeface="Söhne"/>
              </a:rPr>
              <a:t>Miners collect and verify transactions from users on the network. These transactions are then grouped into blocks.</a:t>
            </a:r>
          </a:p>
          <a:p>
            <a:pPr marL="228600" indent="-228600">
              <a:buAutoNum type="arabicPeriod"/>
            </a:pPr>
            <a:r>
              <a:rPr lang="en-US" b="0" i="0" dirty="0">
                <a:solidFill>
                  <a:srgbClr val="ECECEC"/>
                </a:solidFill>
                <a:effectLst/>
                <a:latin typeface="Söhne"/>
              </a:rPr>
              <a:t>Miners compete to solve a cryptographic puzzle by using their computing power to hash the data in the block. The first miner to find the correct solution broadcasts it to the network.</a:t>
            </a:r>
          </a:p>
          <a:p>
            <a:pPr marL="228600" indent="-228600">
              <a:buAutoNum type="arabicPeriod"/>
            </a:pPr>
            <a:r>
              <a:rPr lang="en-US" b="0" i="0" dirty="0">
                <a:solidFill>
                  <a:srgbClr val="ECECEC"/>
                </a:solidFill>
                <a:effectLst/>
                <a:latin typeface="Söhne"/>
              </a:rPr>
              <a:t>Once a solution is found and verified by other nodes on the network, the new block is added to the blockchain, and the transactions it contains are considered confirmed.</a:t>
            </a:r>
          </a:p>
          <a:p>
            <a:pPr marL="228600" indent="-228600">
              <a:buAutoNum type="arabicPeriod"/>
            </a:pPr>
            <a:r>
              <a:rPr lang="en-US" b="0" i="0" dirty="0">
                <a:solidFill>
                  <a:srgbClr val="ECECEC"/>
                </a:solidFill>
                <a:effectLst/>
                <a:latin typeface="Söhne"/>
              </a:rPr>
              <a:t>In return for their efforts, miners are rewarded with newly created cryptocurrency coins .</a:t>
            </a:r>
            <a:endParaRPr lang="en-US" dirty="0"/>
          </a:p>
        </p:txBody>
      </p:sp>
      <p:sp>
        <p:nvSpPr>
          <p:cNvPr id="4" name="Slide Number Placeholder 3"/>
          <p:cNvSpPr>
            <a:spLocks noGrp="1"/>
          </p:cNvSpPr>
          <p:nvPr>
            <p:ph type="sldNum" sz="quarter" idx="5"/>
          </p:nvPr>
        </p:nvSpPr>
        <p:spPr/>
        <p:txBody>
          <a:bodyPr/>
          <a:lstStyle/>
          <a:p>
            <a:fld id="{535F8703-8C55-4A95-AD5B-1D061AC1BA1F}" type="slidenum">
              <a:rPr lang="en-US" smtClean="0"/>
              <a:t>8</a:t>
            </a:fld>
            <a:endParaRPr lang="en-US"/>
          </a:p>
        </p:txBody>
      </p:sp>
    </p:spTree>
    <p:extLst>
      <p:ext uri="{BB962C8B-B14F-4D97-AF65-F5344CB8AC3E}">
        <p14:creationId xmlns:p14="http://schemas.microsoft.com/office/powerpoint/2010/main" val="1982475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cryptocurrency is like a revolution in money and technology. We've covered a lot today. </a:t>
            </a:r>
            <a:endParaRPr lang="en-US" dirty="0"/>
          </a:p>
        </p:txBody>
      </p:sp>
      <p:sp>
        <p:nvSpPr>
          <p:cNvPr id="4" name="Slide Number Placeholder 3"/>
          <p:cNvSpPr>
            <a:spLocks noGrp="1"/>
          </p:cNvSpPr>
          <p:nvPr>
            <p:ph type="sldNum" sz="quarter" idx="5"/>
          </p:nvPr>
        </p:nvSpPr>
        <p:spPr/>
        <p:txBody>
          <a:bodyPr/>
          <a:lstStyle/>
          <a:p>
            <a:fld id="{535F8703-8C55-4A95-AD5B-1D061AC1BA1F}" type="slidenum">
              <a:rPr lang="en-US" smtClean="0"/>
              <a:t>10</a:t>
            </a:fld>
            <a:endParaRPr lang="en-US"/>
          </a:p>
        </p:txBody>
      </p:sp>
    </p:spTree>
    <p:extLst>
      <p:ext uri="{BB962C8B-B14F-4D97-AF65-F5344CB8AC3E}">
        <p14:creationId xmlns:p14="http://schemas.microsoft.com/office/powerpoint/2010/main" val="534479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B503-B4DC-49C5-A1EA-3F5074B829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1398F3-7823-4E3F-8B65-58E6713E3B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9C3D36-C1D5-4F5C-BE4E-685B96A777D8}"/>
              </a:ext>
            </a:extLst>
          </p:cNvPr>
          <p:cNvSpPr>
            <a:spLocks noGrp="1"/>
          </p:cNvSpPr>
          <p:nvPr>
            <p:ph type="dt" sz="half" idx="10"/>
          </p:nvPr>
        </p:nvSpPr>
        <p:spPr/>
        <p:txBody>
          <a:bodyPr/>
          <a:lstStyle/>
          <a:p>
            <a:fld id="{AD63ED32-8577-4FFF-824A-44F36C85E077}" type="datetimeFigureOut">
              <a:rPr lang="en-US" smtClean="0"/>
              <a:t>5/6/2024</a:t>
            </a:fld>
            <a:endParaRPr lang="en-US"/>
          </a:p>
        </p:txBody>
      </p:sp>
      <p:sp>
        <p:nvSpPr>
          <p:cNvPr id="5" name="Footer Placeholder 4">
            <a:extLst>
              <a:ext uri="{FF2B5EF4-FFF2-40B4-BE49-F238E27FC236}">
                <a16:creationId xmlns:a16="http://schemas.microsoft.com/office/drawing/2014/main" id="{F0622AC4-F1F7-4FC9-B06A-548473F5FB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BD6A38-DDBA-4892-AA13-84F81804BDF1}"/>
              </a:ext>
            </a:extLst>
          </p:cNvPr>
          <p:cNvSpPr>
            <a:spLocks noGrp="1"/>
          </p:cNvSpPr>
          <p:nvPr>
            <p:ph type="sldNum" sz="quarter" idx="12"/>
          </p:nvPr>
        </p:nvSpPr>
        <p:spPr/>
        <p:txBody>
          <a:bodyPr/>
          <a:lstStyle/>
          <a:p>
            <a:fld id="{0E55CDCE-6D65-4E6F-A3B4-83A55B3BCC24}" type="slidenum">
              <a:rPr lang="en-US" smtClean="0"/>
              <a:t>‹#›</a:t>
            </a:fld>
            <a:endParaRPr lang="en-US"/>
          </a:p>
        </p:txBody>
      </p:sp>
    </p:spTree>
    <p:extLst>
      <p:ext uri="{BB962C8B-B14F-4D97-AF65-F5344CB8AC3E}">
        <p14:creationId xmlns:p14="http://schemas.microsoft.com/office/powerpoint/2010/main" val="3430570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A1935-750A-42AC-A25C-8B79866F7E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8AA24F-74F2-498C-8163-740C5A6D96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23B99F-A70D-46BB-A6E5-71FA19FF9073}"/>
              </a:ext>
            </a:extLst>
          </p:cNvPr>
          <p:cNvSpPr>
            <a:spLocks noGrp="1"/>
          </p:cNvSpPr>
          <p:nvPr>
            <p:ph type="dt" sz="half" idx="10"/>
          </p:nvPr>
        </p:nvSpPr>
        <p:spPr/>
        <p:txBody>
          <a:bodyPr/>
          <a:lstStyle/>
          <a:p>
            <a:fld id="{AD63ED32-8577-4FFF-824A-44F36C85E077}" type="datetimeFigureOut">
              <a:rPr lang="en-US" smtClean="0"/>
              <a:t>5/6/2024</a:t>
            </a:fld>
            <a:endParaRPr lang="en-US"/>
          </a:p>
        </p:txBody>
      </p:sp>
      <p:sp>
        <p:nvSpPr>
          <p:cNvPr id="5" name="Footer Placeholder 4">
            <a:extLst>
              <a:ext uri="{FF2B5EF4-FFF2-40B4-BE49-F238E27FC236}">
                <a16:creationId xmlns:a16="http://schemas.microsoft.com/office/drawing/2014/main" id="{B9CE3BBB-BF5C-4901-ADD9-378E4EE80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D73AF-22D0-476E-A938-E8AFA0DEA093}"/>
              </a:ext>
            </a:extLst>
          </p:cNvPr>
          <p:cNvSpPr>
            <a:spLocks noGrp="1"/>
          </p:cNvSpPr>
          <p:nvPr>
            <p:ph type="sldNum" sz="quarter" idx="12"/>
          </p:nvPr>
        </p:nvSpPr>
        <p:spPr/>
        <p:txBody>
          <a:bodyPr/>
          <a:lstStyle/>
          <a:p>
            <a:fld id="{0E55CDCE-6D65-4E6F-A3B4-83A55B3BCC24}" type="slidenum">
              <a:rPr lang="en-US" smtClean="0"/>
              <a:t>‹#›</a:t>
            </a:fld>
            <a:endParaRPr lang="en-US"/>
          </a:p>
        </p:txBody>
      </p:sp>
    </p:spTree>
    <p:extLst>
      <p:ext uri="{BB962C8B-B14F-4D97-AF65-F5344CB8AC3E}">
        <p14:creationId xmlns:p14="http://schemas.microsoft.com/office/powerpoint/2010/main" val="1894264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9958A6-F415-4A86-B9B1-18BD8D6135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2B41EE-10B3-41BF-9037-D7E51149D1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14AF17-9919-42E5-B392-CBFDF324833F}"/>
              </a:ext>
            </a:extLst>
          </p:cNvPr>
          <p:cNvSpPr>
            <a:spLocks noGrp="1"/>
          </p:cNvSpPr>
          <p:nvPr>
            <p:ph type="dt" sz="half" idx="10"/>
          </p:nvPr>
        </p:nvSpPr>
        <p:spPr/>
        <p:txBody>
          <a:bodyPr/>
          <a:lstStyle/>
          <a:p>
            <a:fld id="{AD63ED32-8577-4FFF-824A-44F36C85E077}" type="datetimeFigureOut">
              <a:rPr lang="en-US" smtClean="0"/>
              <a:t>5/6/2024</a:t>
            </a:fld>
            <a:endParaRPr lang="en-US"/>
          </a:p>
        </p:txBody>
      </p:sp>
      <p:sp>
        <p:nvSpPr>
          <p:cNvPr id="5" name="Footer Placeholder 4">
            <a:extLst>
              <a:ext uri="{FF2B5EF4-FFF2-40B4-BE49-F238E27FC236}">
                <a16:creationId xmlns:a16="http://schemas.microsoft.com/office/drawing/2014/main" id="{C58CEABA-891B-4C0C-A06D-860CD7550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904DED-3F12-4434-83B2-8E0397A2392D}"/>
              </a:ext>
            </a:extLst>
          </p:cNvPr>
          <p:cNvSpPr>
            <a:spLocks noGrp="1"/>
          </p:cNvSpPr>
          <p:nvPr>
            <p:ph type="sldNum" sz="quarter" idx="12"/>
          </p:nvPr>
        </p:nvSpPr>
        <p:spPr/>
        <p:txBody>
          <a:bodyPr/>
          <a:lstStyle/>
          <a:p>
            <a:fld id="{0E55CDCE-6D65-4E6F-A3B4-83A55B3BCC24}" type="slidenum">
              <a:rPr lang="en-US" smtClean="0"/>
              <a:t>‹#›</a:t>
            </a:fld>
            <a:endParaRPr lang="en-US"/>
          </a:p>
        </p:txBody>
      </p:sp>
    </p:spTree>
    <p:extLst>
      <p:ext uri="{BB962C8B-B14F-4D97-AF65-F5344CB8AC3E}">
        <p14:creationId xmlns:p14="http://schemas.microsoft.com/office/powerpoint/2010/main" val="1960324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6A66-4E37-4447-A0CB-5B70DDBEEC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E6828D-5A9D-4940-B3DC-E9AA421454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845AC-DFA1-4DD6-867C-436A5EED82DF}"/>
              </a:ext>
            </a:extLst>
          </p:cNvPr>
          <p:cNvSpPr>
            <a:spLocks noGrp="1"/>
          </p:cNvSpPr>
          <p:nvPr>
            <p:ph type="dt" sz="half" idx="10"/>
          </p:nvPr>
        </p:nvSpPr>
        <p:spPr/>
        <p:txBody>
          <a:bodyPr/>
          <a:lstStyle/>
          <a:p>
            <a:fld id="{AD63ED32-8577-4FFF-824A-44F36C85E077}" type="datetimeFigureOut">
              <a:rPr lang="en-US" smtClean="0"/>
              <a:t>5/6/2024</a:t>
            </a:fld>
            <a:endParaRPr lang="en-US"/>
          </a:p>
        </p:txBody>
      </p:sp>
      <p:sp>
        <p:nvSpPr>
          <p:cNvPr id="5" name="Footer Placeholder 4">
            <a:extLst>
              <a:ext uri="{FF2B5EF4-FFF2-40B4-BE49-F238E27FC236}">
                <a16:creationId xmlns:a16="http://schemas.microsoft.com/office/drawing/2014/main" id="{9C8338A9-F73F-4C0E-9682-5AAFF7D8C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9C3FE2-74F4-47FF-85B9-32091B1AB027}"/>
              </a:ext>
            </a:extLst>
          </p:cNvPr>
          <p:cNvSpPr>
            <a:spLocks noGrp="1"/>
          </p:cNvSpPr>
          <p:nvPr>
            <p:ph type="sldNum" sz="quarter" idx="12"/>
          </p:nvPr>
        </p:nvSpPr>
        <p:spPr/>
        <p:txBody>
          <a:bodyPr/>
          <a:lstStyle/>
          <a:p>
            <a:fld id="{0E55CDCE-6D65-4E6F-A3B4-83A55B3BCC24}" type="slidenum">
              <a:rPr lang="en-US" smtClean="0"/>
              <a:t>‹#›</a:t>
            </a:fld>
            <a:endParaRPr lang="en-US"/>
          </a:p>
        </p:txBody>
      </p:sp>
    </p:spTree>
    <p:extLst>
      <p:ext uri="{BB962C8B-B14F-4D97-AF65-F5344CB8AC3E}">
        <p14:creationId xmlns:p14="http://schemas.microsoft.com/office/powerpoint/2010/main" val="578979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AEB39-3E65-47AA-AFC9-DE6FB13DF2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064CE8-D4E5-466C-BE29-944D5B9C16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590F47-6FA4-4794-A1F1-6F517E5B1138}"/>
              </a:ext>
            </a:extLst>
          </p:cNvPr>
          <p:cNvSpPr>
            <a:spLocks noGrp="1"/>
          </p:cNvSpPr>
          <p:nvPr>
            <p:ph type="dt" sz="half" idx="10"/>
          </p:nvPr>
        </p:nvSpPr>
        <p:spPr/>
        <p:txBody>
          <a:bodyPr/>
          <a:lstStyle/>
          <a:p>
            <a:fld id="{AD63ED32-8577-4FFF-824A-44F36C85E077}" type="datetimeFigureOut">
              <a:rPr lang="en-US" smtClean="0"/>
              <a:t>5/6/2024</a:t>
            </a:fld>
            <a:endParaRPr lang="en-US"/>
          </a:p>
        </p:txBody>
      </p:sp>
      <p:sp>
        <p:nvSpPr>
          <p:cNvPr id="5" name="Footer Placeholder 4">
            <a:extLst>
              <a:ext uri="{FF2B5EF4-FFF2-40B4-BE49-F238E27FC236}">
                <a16:creationId xmlns:a16="http://schemas.microsoft.com/office/drawing/2014/main" id="{E4ADF040-B93F-4E41-82FA-C7D31DF8FF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0546B1-215A-4767-9A41-AF09AD90B9D0}"/>
              </a:ext>
            </a:extLst>
          </p:cNvPr>
          <p:cNvSpPr>
            <a:spLocks noGrp="1"/>
          </p:cNvSpPr>
          <p:nvPr>
            <p:ph type="sldNum" sz="quarter" idx="12"/>
          </p:nvPr>
        </p:nvSpPr>
        <p:spPr/>
        <p:txBody>
          <a:bodyPr/>
          <a:lstStyle/>
          <a:p>
            <a:fld id="{0E55CDCE-6D65-4E6F-A3B4-83A55B3BCC24}" type="slidenum">
              <a:rPr lang="en-US" smtClean="0"/>
              <a:t>‹#›</a:t>
            </a:fld>
            <a:endParaRPr lang="en-US"/>
          </a:p>
        </p:txBody>
      </p:sp>
    </p:spTree>
    <p:extLst>
      <p:ext uri="{BB962C8B-B14F-4D97-AF65-F5344CB8AC3E}">
        <p14:creationId xmlns:p14="http://schemas.microsoft.com/office/powerpoint/2010/main" val="2185435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A266-2768-44C5-92D5-82F6171E8C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B04EAB-93A5-433F-88F0-DE834789F8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930656-14C9-4EBB-81BD-C5614A9763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2151EE-E915-488B-83E3-3FE8233CDF96}"/>
              </a:ext>
            </a:extLst>
          </p:cNvPr>
          <p:cNvSpPr>
            <a:spLocks noGrp="1"/>
          </p:cNvSpPr>
          <p:nvPr>
            <p:ph type="dt" sz="half" idx="10"/>
          </p:nvPr>
        </p:nvSpPr>
        <p:spPr/>
        <p:txBody>
          <a:bodyPr/>
          <a:lstStyle/>
          <a:p>
            <a:fld id="{AD63ED32-8577-4FFF-824A-44F36C85E077}" type="datetimeFigureOut">
              <a:rPr lang="en-US" smtClean="0"/>
              <a:t>5/6/2024</a:t>
            </a:fld>
            <a:endParaRPr lang="en-US"/>
          </a:p>
        </p:txBody>
      </p:sp>
      <p:sp>
        <p:nvSpPr>
          <p:cNvPr id="6" name="Footer Placeholder 5">
            <a:extLst>
              <a:ext uri="{FF2B5EF4-FFF2-40B4-BE49-F238E27FC236}">
                <a16:creationId xmlns:a16="http://schemas.microsoft.com/office/drawing/2014/main" id="{A4F4E6E0-4013-44AB-A5E6-63DBDBC8B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A562C7-B1CF-469F-8FA0-EDF3387B6019}"/>
              </a:ext>
            </a:extLst>
          </p:cNvPr>
          <p:cNvSpPr>
            <a:spLocks noGrp="1"/>
          </p:cNvSpPr>
          <p:nvPr>
            <p:ph type="sldNum" sz="quarter" idx="12"/>
          </p:nvPr>
        </p:nvSpPr>
        <p:spPr/>
        <p:txBody>
          <a:bodyPr/>
          <a:lstStyle/>
          <a:p>
            <a:fld id="{0E55CDCE-6D65-4E6F-A3B4-83A55B3BCC24}" type="slidenum">
              <a:rPr lang="en-US" smtClean="0"/>
              <a:t>‹#›</a:t>
            </a:fld>
            <a:endParaRPr lang="en-US"/>
          </a:p>
        </p:txBody>
      </p:sp>
    </p:spTree>
    <p:extLst>
      <p:ext uri="{BB962C8B-B14F-4D97-AF65-F5344CB8AC3E}">
        <p14:creationId xmlns:p14="http://schemas.microsoft.com/office/powerpoint/2010/main" val="488692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D6DE7-BFFF-4C91-A9E3-55A4755AA2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CD1874-F1BD-4FE8-8DF6-A1776791C2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99E352-A775-4E2A-85F6-55C2AC071A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1665DF-EFF9-42CC-8220-D4AB260407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2A8D3B-1CBD-4281-9992-5A3E93BFAB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BDC977-58D1-4DE3-B289-7051477607DD}"/>
              </a:ext>
            </a:extLst>
          </p:cNvPr>
          <p:cNvSpPr>
            <a:spLocks noGrp="1"/>
          </p:cNvSpPr>
          <p:nvPr>
            <p:ph type="dt" sz="half" idx="10"/>
          </p:nvPr>
        </p:nvSpPr>
        <p:spPr/>
        <p:txBody>
          <a:bodyPr/>
          <a:lstStyle/>
          <a:p>
            <a:fld id="{AD63ED32-8577-4FFF-824A-44F36C85E077}" type="datetimeFigureOut">
              <a:rPr lang="en-US" smtClean="0"/>
              <a:t>5/6/2024</a:t>
            </a:fld>
            <a:endParaRPr lang="en-US"/>
          </a:p>
        </p:txBody>
      </p:sp>
      <p:sp>
        <p:nvSpPr>
          <p:cNvPr id="8" name="Footer Placeholder 7">
            <a:extLst>
              <a:ext uri="{FF2B5EF4-FFF2-40B4-BE49-F238E27FC236}">
                <a16:creationId xmlns:a16="http://schemas.microsoft.com/office/drawing/2014/main" id="{E472F1FE-6693-4DD8-BACB-7ECCA1B542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3533BD-4698-471B-8ED3-F191DA64A1EE}"/>
              </a:ext>
            </a:extLst>
          </p:cNvPr>
          <p:cNvSpPr>
            <a:spLocks noGrp="1"/>
          </p:cNvSpPr>
          <p:nvPr>
            <p:ph type="sldNum" sz="quarter" idx="12"/>
          </p:nvPr>
        </p:nvSpPr>
        <p:spPr/>
        <p:txBody>
          <a:bodyPr/>
          <a:lstStyle/>
          <a:p>
            <a:fld id="{0E55CDCE-6D65-4E6F-A3B4-83A55B3BCC24}" type="slidenum">
              <a:rPr lang="en-US" smtClean="0"/>
              <a:t>‹#›</a:t>
            </a:fld>
            <a:endParaRPr lang="en-US"/>
          </a:p>
        </p:txBody>
      </p:sp>
    </p:spTree>
    <p:extLst>
      <p:ext uri="{BB962C8B-B14F-4D97-AF65-F5344CB8AC3E}">
        <p14:creationId xmlns:p14="http://schemas.microsoft.com/office/powerpoint/2010/main" val="3136794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B0905-9E15-43A5-9E4F-29E5C1D558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55FE83-7204-43D5-90E7-B955BE8B5943}"/>
              </a:ext>
            </a:extLst>
          </p:cNvPr>
          <p:cNvSpPr>
            <a:spLocks noGrp="1"/>
          </p:cNvSpPr>
          <p:nvPr>
            <p:ph type="dt" sz="half" idx="10"/>
          </p:nvPr>
        </p:nvSpPr>
        <p:spPr/>
        <p:txBody>
          <a:bodyPr/>
          <a:lstStyle/>
          <a:p>
            <a:fld id="{AD63ED32-8577-4FFF-824A-44F36C85E077}" type="datetimeFigureOut">
              <a:rPr lang="en-US" smtClean="0"/>
              <a:t>5/6/2024</a:t>
            </a:fld>
            <a:endParaRPr lang="en-US"/>
          </a:p>
        </p:txBody>
      </p:sp>
      <p:sp>
        <p:nvSpPr>
          <p:cNvPr id="4" name="Footer Placeholder 3">
            <a:extLst>
              <a:ext uri="{FF2B5EF4-FFF2-40B4-BE49-F238E27FC236}">
                <a16:creationId xmlns:a16="http://schemas.microsoft.com/office/drawing/2014/main" id="{53213FD5-3B09-4A12-95BE-2403040654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1DBCF9-C17A-4430-B949-489B4666769B}"/>
              </a:ext>
            </a:extLst>
          </p:cNvPr>
          <p:cNvSpPr>
            <a:spLocks noGrp="1"/>
          </p:cNvSpPr>
          <p:nvPr>
            <p:ph type="sldNum" sz="quarter" idx="12"/>
          </p:nvPr>
        </p:nvSpPr>
        <p:spPr/>
        <p:txBody>
          <a:bodyPr/>
          <a:lstStyle/>
          <a:p>
            <a:fld id="{0E55CDCE-6D65-4E6F-A3B4-83A55B3BCC24}" type="slidenum">
              <a:rPr lang="en-US" smtClean="0"/>
              <a:t>‹#›</a:t>
            </a:fld>
            <a:endParaRPr lang="en-US"/>
          </a:p>
        </p:txBody>
      </p:sp>
    </p:spTree>
    <p:extLst>
      <p:ext uri="{BB962C8B-B14F-4D97-AF65-F5344CB8AC3E}">
        <p14:creationId xmlns:p14="http://schemas.microsoft.com/office/powerpoint/2010/main" val="2459252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A74AA9-83F2-49EC-B179-6FDAF62E07D0}"/>
              </a:ext>
            </a:extLst>
          </p:cNvPr>
          <p:cNvSpPr>
            <a:spLocks noGrp="1"/>
          </p:cNvSpPr>
          <p:nvPr>
            <p:ph type="dt" sz="half" idx="10"/>
          </p:nvPr>
        </p:nvSpPr>
        <p:spPr/>
        <p:txBody>
          <a:bodyPr/>
          <a:lstStyle/>
          <a:p>
            <a:fld id="{AD63ED32-8577-4FFF-824A-44F36C85E077}" type="datetimeFigureOut">
              <a:rPr lang="en-US" smtClean="0"/>
              <a:t>5/6/2024</a:t>
            </a:fld>
            <a:endParaRPr lang="en-US"/>
          </a:p>
        </p:txBody>
      </p:sp>
      <p:sp>
        <p:nvSpPr>
          <p:cNvPr id="3" name="Footer Placeholder 2">
            <a:extLst>
              <a:ext uri="{FF2B5EF4-FFF2-40B4-BE49-F238E27FC236}">
                <a16:creationId xmlns:a16="http://schemas.microsoft.com/office/drawing/2014/main" id="{D613DD66-6B3B-4BBE-BC1A-CC6F74F6B7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ABD87F-A085-4850-9FAF-DF82F5EA96D6}"/>
              </a:ext>
            </a:extLst>
          </p:cNvPr>
          <p:cNvSpPr>
            <a:spLocks noGrp="1"/>
          </p:cNvSpPr>
          <p:nvPr>
            <p:ph type="sldNum" sz="quarter" idx="12"/>
          </p:nvPr>
        </p:nvSpPr>
        <p:spPr/>
        <p:txBody>
          <a:bodyPr/>
          <a:lstStyle/>
          <a:p>
            <a:fld id="{0E55CDCE-6D65-4E6F-A3B4-83A55B3BCC24}" type="slidenum">
              <a:rPr lang="en-US" smtClean="0"/>
              <a:t>‹#›</a:t>
            </a:fld>
            <a:endParaRPr lang="en-US"/>
          </a:p>
        </p:txBody>
      </p:sp>
    </p:spTree>
    <p:extLst>
      <p:ext uri="{BB962C8B-B14F-4D97-AF65-F5344CB8AC3E}">
        <p14:creationId xmlns:p14="http://schemas.microsoft.com/office/powerpoint/2010/main" val="1368514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6EDD-09DD-482F-A3E2-362E072C13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4A8ECD-4EB2-43AC-96D1-93DD9CCC36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75FEB9-5328-465D-9DD2-6666A4C617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7DA001-2CEC-494B-9918-15EFBF876B93}"/>
              </a:ext>
            </a:extLst>
          </p:cNvPr>
          <p:cNvSpPr>
            <a:spLocks noGrp="1"/>
          </p:cNvSpPr>
          <p:nvPr>
            <p:ph type="dt" sz="half" idx="10"/>
          </p:nvPr>
        </p:nvSpPr>
        <p:spPr/>
        <p:txBody>
          <a:bodyPr/>
          <a:lstStyle/>
          <a:p>
            <a:fld id="{AD63ED32-8577-4FFF-824A-44F36C85E077}" type="datetimeFigureOut">
              <a:rPr lang="en-US" smtClean="0"/>
              <a:t>5/6/2024</a:t>
            </a:fld>
            <a:endParaRPr lang="en-US"/>
          </a:p>
        </p:txBody>
      </p:sp>
      <p:sp>
        <p:nvSpPr>
          <p:cNvPr id="6" name="Footer Placeholder 5">
            <a:extLst>
              <a:ext uri="{FF2B5EF4-FFF2-40B4-BE49-F238E27FC236}">
                <a16:creationId xmlns:a16="http://schemas.microsoft.com/office/drawing/2014/main" id="{BF57AA51-1479-4F8A-B265-AC36984271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33AF81-605D-4E0E-9227-803AC3F55E1B}"/>
              </a:ext>
            </a:extLst>
          </p:cNvPr>
          <p:cNvSpPr>
            <a:spLocks noGrp="1"/>
          </p:cNvSpPr>
          <p:nvPr>
            <p:ph type="sldNum" sz="quarter" idx="12"/>
          </p:nvPr>
        </p:nvSpPr>
        <p:spPr/>
        <p:txBody>
          <a:bodyPr/>
          <a:lstStyle/>
          <a:p>
            <a:fld id="{0E55CDCE-6D65-4E6F-A3B4-83A55B3BCC24}" type="slidenum">
              <a:rPr lang="en-US" smtClean="0"/>
              <a:t>‹#›</a:t>
            </a:fld>
            <a:endParaRPr lang="en-US"/>
          </a:p>
        </p:txBody>
      </p:sp>
    </p:spTree>
    <p:extLst>
      <p:ext uri="{BB962C8B-B14F-4D97-AF65-F5344CB8AC3E}">
        <p14:creationId xmlns:p14="http://schemas.microsoft.com/office/powerpoint/2010/main" val="1875929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2B9E3-6E6E-466E-A7CC-D7D6E91FCB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80062A-6F67-4D7D-A2F0-E53D799AAE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13CD75-B0F1-4BE4-8B06-80F7219295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1F63D0-66C8-4BE1-B55E-8B097748C2E5}"/>
              </a:ext>
            </a:extLst>
          </p:cNvPr>
          <p:cNvSpPr>
            <a:spLocks noGrp="1"/>
          </p:cNvSpPr>
          <p:nvPr>
            <p:ph type="dt" sz="half" idx="10"/>
          </p:nvPr>
        </p:nvSpPr>
        <p:spPr/>
        <p:txBody>
          <a:bodyPr/>
          <a:lstStyle/>
          <a:p>
            <a:fld id="{AD63ED32-8577-4FFF-824A-44F36C85E077}" type="datetimeFigureOut">
              <a:rPr lang="en-US" smtClean="0"/>
              <a:t>5/6/2024</a:t>
            </a:fld>
            <a:endParaRPr lang="en-US"/>
          </a:p>
        </p:txBody>
      </p:sp>
      <p:sp>
        <p:nvSpPr>
          <p:cNvPr id="6" name="Footer Placeholder 5">
            <a:extLst>
              <a:ext uri="{FF2B5EF4-FFF2-40B4-BE49-F238E27FC236}">
                <a16:creationId xmlns:a16="http://schemas.microsoft.com/office/drawing/2014/main" id="{04D6A082-78A7-4ABD-965F-8C04DCEAE6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7EE6C0-51E9-494A-A6EE-36681DEC816E}"/>
              </a:ext>
            </a:extLst>
          </p:cNvPr>
          <p:cNvSpPr>
            <a:spLocks noGrp="1"/>
          </p:cNvSpPr>
          <p:nvPr>
            <p:ph type="sldNum" sz="quarter" idx="12"/>
          </p:nvPr>
        </p:nvSpPr>
        <p:spPr/>
        <p:txBody>
          <a:bodyPr/>
          <a:lstStyle/>
          <a:p>
            <a:fld id="{0E55CDCE-6D65-4E6F-A3B4-83A55B3BCC24}" type="slidenum">
              <a:rPr lang="en-US" smtClean="0"/>
              <a:t>‹#›</a:t>
            </a:fld>
            <a:endParaRPr lang="en-US"/>
          </a:p>
        </p:txBody>
      </p:sp>
    </p:spTree>
    <p:extLst>
      <p:ext uri="{BB962C8B-B14F-4D97-AF65-F5344CB8AC3E}">
        <p14:creationId xmlns:p14="http://schemas.microsoft.com/office/powerpoint/2010/main" val="1926483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CD6E79-08AC-4881-A552-DE1DC081D1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33B335-16A6-49D2-ADF2-70962FD37D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9CED0E-EB0B-484A-8C6C-64E967D003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3ED32-8577-4FFF-824A-44F36C85E077}" type="datetimeFigureOut">
              <a:rPr lang="en-US" smtClean="0"/>
              <a:t>5/6/2024</a:t>
            </a:fld>
            <a:endParaRPr lang="en-US"/>
          </a:p>
        </p:txBody>
      </p:sp>
      <p:sp>
        <p:nvSpPr>
          <p:cNvPr id="5" name="Footer Placeholder 4">
            <a:extLst>
              <a:ext uri="{FF2B5EF4-FFF2-40B4-BE49-F238E27FC236}">
                <a16:creationId xmlns:a16="http://schemas.microsoft.com/office/drawing/2014/main" id="{3D8C8F2C-044C-47FB-AAA0-5992038833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5C48A8-24C0-4CB8-9FAF-B0C1C74B48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55CDCE-6D65-4E6F-A3B4-83A55B3BCC24}" type="slidenum">
              <a:rPr lang="en-US" smtClean="0"/>
              <a:t>‹#›</a:t>
            </a:fld>
            <a:endParaRPr lang="en-US"/>
          </a:p>
        </p:txBody>
      </p:sp>
    </p:spTree>
    <p:extLst>
      <p:ext uri="{BB962C8B-B14F-4D97-AF65-F5344CB8AC3E}">
        <p14:creationId xmlns:p14="http://schemas.microsoft.com/office/powerpoint/2010/main" val="1110709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9383E-E749-4177-852C-E33B74155814}"/>
              </a:ext>
            </a:extLst>
          </p:cNvPr>
          <p:cNvSpPr>
            <a:spLocks noGrp="1"/>
          </p:cNvSpPr>
          <p:nvPr>
            <p:ph type="ctrTitle"/>
          </p:nvPr>
        </p:nvSpPr>
        <p:spPr>
          <a:xfrm>
            <a:off x="1524000" y="2237171"/>
            <a:ext cx="9144000" cy="1015338"/>
          </a:xfrm>
          <a:solidFill>
            <a:srgbClr val="163746"/>
          </a:solidFill>
        </p:spPr>
        <p:txBody>
          <a:bodyPr/>
          <a:lstStyle/>
          <a:p>
            <a:r>
              <a:rPr lang="en-US" b="1" dirty="0">
                <a:solidFill>
                  <a:schemeClr val="bg1"/>
                </a:solidFill>
                <a:latin typeface="Montserrat" pitchFamily="2" charset="0"/>
              </a:rPr>
              <a:t>Md. Ruhit Been Siddik</a:t>
            </a:r>
          </a:p>
        </p:txBody>
      </p:sp>
      <p:sp>
        <p:nvSpPr>
          <p:cNvPr id="3" name="Subtitle 2">
            <a:extLst>
              <a:ext uri="{FF2B5EF4-FFF2-40B4-BE49-F238E27FC236}">
                <a16:creationId xmlns:a16="http://schemas.microsoft.com/office/drawing/2014/main" id="{E56DCBC0-62A2-4147-8FC5-98DE6CA0C449}"/>
              </a:ext>
            </a:extLst>
          </p:cNvPr>
          <p:cNvSpPr>
            <a:spLocks noGrp="1"/>
          </p:cNvSpPr>
          <p:nvPr>
            <p:ph type="subTitle" idx="1"/>
          </p:nvPr>
        </p:nvSpPr>
        <p:spPr>
          <a:xfrm>
            <a:off x="1524000" y="3344584"/>
            <a:ext cx="9144000" cy="1655762"/>
          </a:xfrm>
        </p:spPr>
        <p:txBody>
          <a:bodyPr/>
          <a:lstStyle/>
          <a:p>
            <a:r>
              <a:rPr lang="en-US" dirty="0">
                <a:latin typeface="Montserrat" pitchFamily="2" charset="0"/>
              </a:rPr>
              <a:t>Id: 2137620106</a:t>
            </a:r>
          </a:p>
          <a:p>
            <a:r>
              <a:rPr lang="en-US" dirty="0">
                <a:latin typeface="Montserrat" pitchFamily="2" charset="0"/>
              </a:rPr>
              <a:t>Course Code: CSE2242</a:t>
            </a:r>
          </a:p>
          <a:p>
            <a:r>
              <a:rPr lang="en-US" dirty="0">
                <a:latin typeface="Montserrat" pitchFamily="2" charset="0"/>
              </a:rPr>
              <a:t>Course Title: Technical Writing and Presentation</a:t>
            </a:r>
            <a:endParaRPr lang="en-US" dirty="0"/>
          </a:p>
        </p:txBody>
      </p:sp>
    </p:spTree>
    <p:extLst>
      <p:ext uri="{BB962C8B-B14F-4D97-AF65-F5344CB8AC3E}">
        <p14:creationId xmlns:p14="http://schemas.microsoft.com/office/powerpoint/2010/main" val="1545754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945DA1-B3A2-41A7-8E8B-824F12FF6D75}"/>
              </a:ext>
            </a:extLst>
          </p:cNvPr>
          <p:cNvSpPr txBox="1"/>
          <p:nvPr/>
        </p:nvSpPr>
        <p:spPr>
          <a:xfrm>
            <a:off x="1535837" y="2195432"/>
            <a:ext cx="8804429" cy="1200329"/>
          </a:xfrm>
          <a:prstGeom prst="rect">
            <a:avLst/>
          </a:prstGeom>
          <a:noFill/>
        </p:spPr>
        <p:txBody>
          <a:bodyPr wrap="square">
            <a:spAutoFit/>
          </a:bodyPr>
          <a:lstStyle/>
          <a:p>
            <a:pPr algn="ctr"/>
            <a:r>
              <a:rPr lang="en-US" i="0" dirty="0">
                <a:solidFill>
                  <a:srgbClr val="163746"/>
                </a:solidFill>
                <a:effectLst/>
                <a:latin typeface="Montserrat" pitchFamily="2" charset="0"/>
              </a:rPr>
              <a:t>So, as we finish up, just remember to stay curious and be careful. Whether you're thinking about investing or just interested in how things might change, there's still a lot to learn and explore in the world of cryptocurrency.</a:t>
            </a:r>
            <a:endParaRPr lang="en-US" dirty="0">
              <a:solidFill>
                <a:srgbClr val="163746"/>
              </a:solidFill>
              <a:latin typeface="Montserrat" pitchFamily="2" charset="0"/>
            </a:endParaRPr>
          </a:p>
        </p:txBody>
      </p:sp>
      <p:sp>
        <p:nvSpPr>
          <p:cNvPr id="4" name="TextBox 3">
            <a:extLst>
              <a:ext uri="{FF2B5EF4-FFF2-40B4-BE49-F238E27FC236}">
                <a16:creationId xmlns:a16="http://schemas.microsoft.com/office/drawing/2014/main" id="{76457CCA-135D-4D64-A055-C432A4DEDFA9}"/>
              </a:ext>
            </a:extLst>
          </p:cNvPr>
          <p:cNvSpPr txBox="1"/>
          <p:nvPr/>
        </p:nvSpPr>
        <p:spPr>
          <a:xfrm>
            <a:off x="4655541" y="470517"/>
            <a:ext cx="2880917" cy="646331"/>
          </a:xfrm>
          <a:prstGeom prst="rect">
            <a:avLst/>
          </a:prstGeom>
          <a:solidFill>
            <a:srgbClr val="163746"/>
          </a:solidFill>
        </p:spPr>
        <p:txBody>
          <a:bodyPr wrap="none" rtlCol="0">
            <a:spAutoFit/>
          </a:bodyPr>
          <a:lstStyle/>
          <a:p>
            <a:r>
              <a:rPr lang="en-US" sz="3600" b="1" dirty="0">
                <a:solidFill>
                  <a:schemeClr val="bg1"/>
                </a:solidFill>
                <a:latin typeface="Montserrat" pitchFamily="2" charset="0"/>
              </a:rPr>
              <a:t>Conclusion</a:t>
            </a:r>
          </a:p>
        </p:txBody>
      </p:sp>
      <p:sp>
        <p:nvSpPr>
          <p:cNvPr id="5" name="TextBox 4">
            <a:extLst>
              <a:ext uri="{FF2B5EF4-FFF2-40B4-BE49-F238E27FC236}">
                <a16:creationId xmlns:a16="http://schemas.microsoft.com/office/drawing/2014/main" id="{B55E5742-6A4B-4376-B755-6E08C9F13B0D}"/>
              </a:ext>
            </a:extLst>
          </p:cNvPr>
          <p:cNvSpPr txBox="1"/>
          <p:nvPr/>
        </p:nvSpPr>
        <p:spPr>
          <a:xfrm>
            <a:off x="4490431" y="4474346"/>
            <a:ext cx="3046027" cy="707886"/>
          </a:xfrm>
          <a:prstGeom prst="rect">
            <a:avLst/>
          </a:prstGeom>
          <a:solidFill>
            <a:srgbClr val="163746"/>
          </a:solidFill>
        </p:spPr>
        <p:txBody>
          <a:bodyPr wrap="none" rtlCol="0">
            <a:spAutoFit/>
          </a:bodyPr>
          <a:lstStyle/>
          <a:p>
            <a:r>
              <a:rPr lang="en-US" sz="4000" b="1" dirty="0">
                <a:solidFill>
                  <a:srgbClr val="FFFFFF"/>
                </a:solidFill>
                <a:latin typeface="Montserrat" pitchFamily="2" charset="0"/>
              </a:rPr>
              <a:t>Thank You</a:t>
            </a:r>
          </a:p>
        </p:txBody>
      </p:sp>
    </p:spTree>
    <p:extLst>
      <p:ext uri="{BB962C8B-B14F-4D97-AF65-F5344CB8AC3E}">
        <p14:creationId xmlns:p14="http://schemas.microsoft.com/office/powerpoint/2010/main" val="703603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B71743-B5D8-4BD2-AEC0-E909FC18D88A}"/>
              </a:ext>
            </a:extLst>
          </p:cNvPr>
          <p:cNvSpPr txBox="1"/>
          <p:nvPr/>
        </p:nvSpPr>
        <p:spPr>
          <a:xfrm>
            <a:off x="1045369" y="2853115"/>
            <a:ext cx="4650581" cy="707886"/>
          </a:xfrm>
          <a:prstGeom prst="rect">
            <a:avLst/>
          </a:prstGeom>
          <a:noFill/>
        </p:spPr>
        <p:txBody>
          <a:bodyPr wrap="square">
            <a:spAutoFit/>
          </a:bodyPr>
          <a:lstStyle/>
          <a:p>
            <a:r>
              <a:rPr lang="en-US" sz="4000" b="0" i="0" dirty="0">
                <a:solidFill>
                  <a:srgbClr val="163746"/>
                </a:solidFill>
                <a:effectLst/>
                <a:latin typeface="Montserrat Black" pitchFamily="2" charset="0"/>
              </a:rPr>
              <a:t>Cryptocurrency</a:t>
            </a:r>
            <a:endParaRPr lang="en-US" sz="4000" dirty="0">
              <a:solidFill>
                <a:srgbClr val="163746"/>
              </a:solidFill>
              <a:latin typeface="Montserrat Black" pitchFamily="2" charset="0"/>
            </a:endParaRPr>
          </a:p>
        </p:txBody>
      </p:sp>
      <p:sp>
        <p:nvSpPr>
          <p:cNvPr id="6" name="TextBox 5">
            <a:extLst>
              <a:ext uri="{FF2B5EF4-FFF2-40B4-BE49-F238E27FC236}">
                <a16:creationId xmlns:a16="http://schemas.microsoft.com/office/drawing/2014/main" id="{F9E46A50-0251-4B12-9E14-7C7ED456874D}"/>
              </a:ext>
            </a:extLst>
          </p:cNvPr>
          <p:cNvSpPr txBox="1"/>
          <p:nvPr/>
        </p:nvSpPr>
        <p:spPr>
          <a:xfrm>
            <a:off x="1143000" y="3482459"/>
            <a:ext cx="4476751" cy="369332"/>
          </a:xfrm>
          <a:prstGeom prst="rect">
            <a:avLst/>
          </a:prstGeom>
          <a:noFill/>
        </p:spPr>
        <p:txBody>
          <a:bodyPr wrap="square">
            <a:spAutoFit/>
          </a:bodyPr>
          <a:lstStyle/>
          <a:p>
            <a:r>
              <a:rPr lang="en-US" b="1" i="0" dirty="0">
                <a:solidFill>
                  <a:schemeClr val="tx1">
                    <a:lumMod val="85000"/>
                    <a:lumOff val="15000"/>
                  </a:schemeClr>
                </a:solidFill>
                <a:effectLst/>
                <a:latin typeface="Söhne"/>
              </a:rPr>
              <a:t>Understanding the Future of Digital Currency</a:t>
            </a:r>
            <a:endParaRPr lang="en-US" b="1" dirty="0">
              <a:solidFill>
                <a:schemeClr val="tx1">
                  <a:lumMod val="85000"/>
                  <a:lumOff val="15000"/>
                </a:schemeClr>
              </a:solidFill>
            </a:endParaRPr>
          </a:p>
        </p:txBody>
      </p:sp>
      <p:pic>
        <p:nvPicPr>
          <p:cNvPr id="1028" name="Picture 4" descr="Investing in cryptocurrency">
            <a:extLst>
              <a:ext uri="{FF2B5EF4-FFF2-40B4-BE49-F238E27FC236}">
                <a16:creationId xmlns:a16="http://schemas.microsoft.com/office/drawing/2014/main" id="{C273960C-0A68-49E2-8D9D-6A28F1E436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6052" y="1641355"/>
            <a:ext cx="4960403" cy="3308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479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690A-1DC2-4F53-8997-FE6E4F747683}"/>
              </a:ext>
            </a:extLst>
          </p:cNvPr>
          <p:cNvSpPr>
            <a:spLocks noGrp="1"/>
          </p:cNvSpPr>
          <p:nvPr>
            <p:ph type="title"/>
          </p:nvPr>
        </p:nvSpPr>
        <p:spPr>
          <a:xfrm>
            <a:off x="2514600" y="355601"/>
            <a:ext cx="7162800" cy="730250"/>
          </a:xfrm>
        </p:spPr>
        <p:txBody>
          <a:bodyPr>
            <a:normAutofit fontScale="90000"/>
          </a:bodyPr>
          <a:lstStyle/>
          <a:p>
            <a:r>
              <a:rPr lang="en-US" sz="3600" b="1" i="0" dirty="0">
                <a:solidFill>
                  <a:schemeClr val="tx1">
                    <a:lumMod val="85000"/>
                    <a:lumOff val="15000"/>
                  </a:schemeClr>
                </a:solidFill>
                <a:effectLst/>
                <a:latin typeface="Montserrat" pitchFamily="2" charset="0"/>
              </a:rPr>
              <a:t>Understanding </a:t>
            </a:r>
            <a:r>
              <a:rPr lang="en-US" sz="3600" b="1" i="0" dirty="0">
                <a:solidFill>
                  <a:srgbClr val="163746"/>
                </a:solidFill>
                <a:effectLst/>
                <a:latin typeface="Montserrat" pitchFamily="2" charset="0"/>
              </a:rPr>
              <a:t>Cryptocurrency</a:t>
            </a:r>
            <a:endParaRPr lang="en-US" sz="3600" b="1" dirty="0">
              <a:solidFill>
                <a:srgbClr val="163746"/>
              </a:solidFill>
              <a:latin typeface="Montserrat" pitchFamily="2" charset="0"/>
            </a:endParaRPr>
          </a:p>
        </p:txBody>
      </p:sp>
      <p:sp>
        <p:nvSpPr>
          <p:cNvPr id="4" name="TextBox 3">
            <a:extLst>
              <a:ext uri="{FF2B5EF4-FFF2-40B4-BE49-F238E27FC236}">
                <a16:creationId xmlns:a16="http://schemas.microsoft.com/office/drawing/2014/main" id="{BBEB8C12-BFEA-415A-B44E-49280FE8D5A3}"/>
              </a:ext>
            </a:extLst>
          </p:cNvPr>
          <p:cNvSpPr txBox="1"/>
          <p:nvPr/>
        </p:nvSpPr>
        <p:spPr>
          <a:xfrm>
            <a:off x="548605" y="3293976"/>
            <a:ext cx="6096000" cy="584775"/>
          </a:xfrm>
          <a:prstGeom prst="rect">
            <a:avLst/>
          </a:prstGeom>
          <a:noFill/>
        </p:spPr>
        <p:txBody>
          <a:bodyPr wrap="square">
            <a:spAutoFit/>
          </a:bodyPr>
          <a:lstStyle/>
          <a:p>
            <a:r>
              <a:rPr lang="en-US" sz="1600" i="0" dirty="0">
                <a:solidFill>
                  <a:srgbClr val="163746"/>
                </a:solidFill>
                <a:effectLst/>
                <a:latin typeface="Montserrat" pitchFamily="2" charset="0"/>
              </a:rPr>
              <a:t>Cryptocurrency is a digital or virtual form of currency that uses cryptography for security.</a:t>
            </a:r>
            <a:endParaRPr lang="en-US" sz="1600" dirty="0">
              <a:solidFill>
                <a:srgbClr val="163746"/>
              </a:solidFill>
              <a:latin typeface="Montserrat" pitchFamily="2" charset="0"/>
            </a:endParaRPr>
          </a:p>
        </p:txBody>
      </p:sp>
      <p:sp>
        <p:nvSpPr>
          <p:cNvPr id="6" name="TextBox 5">
            <a:extLst>
              <a:ext uri="{FF2B5EF4-FFF2-40B4-BE49-F238E27FC236}">
                <a16:creationId xmlns:a16="http://schemas.microsoft.com/office/drawing/2014/main" id="{22173BCA-57E7-457F-B3B0-88DB8BD38778}"/>
              </a:ext>
            </a:extLst>
          </p:cNvPr>
          <p:cNvSpPr txBox="1"/>
          <p:nvPr/>
        </p:nvSpPr>
        <p:spPr>
          <a:xfrm>
            <a:off x="643855" y="2838919"/>
            <a:ext cx="1695450" cy="369332"/>
          </a:xfrm>
          <a:prstGeom prst="rect">
            <a:avLst/>
          </a:prstGeom>
          <a:solidFill>
            <a:srgbClr val="163746"/>
          </a:solidFill>
        </p:spPr>
        <p:txBody>
          <a:bodyPr wrap="square">
            <a:spAutoFit/>
          </a:bodyPr>
          <a:lstStyle/>
          <a:p>
            <a:r>
              <a:rPr lang="en-US" sz="1800" b="1" i="0" dirty="0">
                <a:solidFill>
                  <a:schemeClr val="bg1"/>
                </a:solidFill>
                <a:effectLst/>
                <a:latin typeface="Montserrat" pitchFamily="2" charset="0"/>
              </a:rPr>
              <a:t>Definition:</a:t>
            </a:r>
            <a:endParaRPr lang="en-US" dirty="0">
              <a:solidFill>
                <a:schemeClr val="bg1"/>
              </a:solidFill>
            </a:endParaRPr>
          </a:p>
        </p:txBody>
      </p:sp>
      <p:sp>
        <p:nvSpPr>
          <p:cNvPr id="7" name="TextBox 6">
            <a:extLst>
              <a:ext uri="{FF2B5EF4-FFF2-40B4-BE49-F238E27FC236}">
                <a16:creationId xmlns:a16="http://schemas.microsoft.com/office/drawing/2014/main" id="{D928B775-2A6C-4E54-927A-2CFF9A4C5689}"/>
              </a:ext>
            </a:extLst>
          </p:cNvPr>
          <p:cNvSpPr txBox="1"/>
          <p:nvPr/>
        </p:nvSpPr>
        <p:spPr>
          <a:xfrm>
            <a:off x="550003" y="3873399"/>
            <a:ext cx="6094602" cy="338554"/>
          </a:xfrm>
          <a:prstGeom prst="rect">
            <a:avLst/>
          </a:prstGeom>
          <a:noFill/>
        </p:spPr>
        <p:txBody>
          <a:bodyPr wrap="square">
            <a:spAutoFit/>
          </a:bodyPr>
          <a:lstStyle/>
          <a:p>
            <a:pPr algn="l"/>
            <a:r>
              <a:rPr lang="en-US" sz="1600" b="1" i="0" dirty="0">
                <a:solidFill>
                  <a:srgbClr val="163746"/>
                </a:solidFill>
                <a:effectLst/>
                <a:latin typeface="Montserrat" pitchFamily="2" charset="0"/>
              </a:rPr>
              <a:t>Examples: </a:t>
            </a:r>
            <a:r>
              <a:rPr lang="en-US" sz="1600" b="0" i="0" dirty="0">
                <a:solidFill>
                  <a:srgbClr val="163746"/>
                </a:solidFill>
                <a:effectLst/>
                <a:latin typeface="Montserrat" pitchFamily="2" charset="0"/>
              </a:rPr>
              <a:t>Bitcoin, Ethereum, Litecoin.</a:t>
            </a:r>
          </a:p>
        </p:txBody>
      </p:sp>
      <p:pic>
        <p:nvPicPr>
          <p:cNvPr id="1030" name="Picture 6" descr="Decentralization helps firms weather turbulent times – RealKM">
            <a:extLst>
              <a:ext uri="{FF2B5EF4-FFF2-40B4-BE49-F238E27FC236}">
                <a16:creationId xmlns:a16="http://schemas.microsoft.com/office/drawing/2014/main" id="{4CEA7A54-820F-4F99-B368-9640E2A3D1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1978" y="2089107"/>
            <a:ext cx="3979178" cy="2238288"/>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Down 11">
            <a:extLst>
              <a:ext uri="{FF2B5EF4-FFF2-40B4-BE49-F238E27FC236}">
                <a16:creationId xmlns:a16="http://schemas.microsoft.com/office/drawing/2014/main" id="{41ECF420-5F4A-44FF-8CB4-FF732A16C61A}"/>
              </a:ext>
            </a:extLst>
          </p:cNvPr>
          <p:cNvSpPr/>
          <p:nvPr/>
        </p:nvSpPr>
        <p:spPr>
          <a:xfrm>
            <a:off x="9169167" y="4516006"/>
            <a:ext cx="382398" cy="587229"/>
          </a:xfrm>
          <a:prstGeom prst="downArrow">
            <a:avLst/>
          </a:prstGeom>
          <a:solidFill>
            <a:srgbClr val="16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1027298-49F6-4750-B957-7E4FD9375283}"/>
              </a:ext>
            </a:extLst>
          </p:cNvPr>
          <p:cNvSpPr txBox="1"/>
          <p:nvPr/>
        </p:nvSpPr>
        <p:spPr>
          <a:xfrm>
            <a:off x="8077906" y="5291846"/>
            <a:ext cx="2677336" cy="369332"/>
          </a:xfrm>
          <a:prstGeom prst="rect">
            <a:avLst/>
          </a:prstGeom>
          <a:noFill/>
        </p:spPr>
        <p:txBody>
          <a:bodyPr wrap="none" rtlCol="0">
            <a:spAutoFit/>
          </a:bodyPr>
          <a:lstStyle/>
          <a:p>
            <a:r>
              <a:rPr lang="en-US" b="1" dirty="0">
                <a:latin typeface="Montserrat" pitchFamily="2" charset="0"/>
              </a:rPr>
              <a:t>Decentralize System</a:t>
            </a:r>
          </a:p>
        </p:txBody>
      </p:sp>
    </p:spTree>
    <p:extLst>
      <p:ext uri="{BB962C8B-B14F-4D97-AF65-F5344CB8AC3E}">
        <p14:creationId xmlns:p14="http://schemas.microsoft.com/office/powerpoint/2010/main" val="462239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690A-1DC2-4F53-8997-FE6E4F747683}"/>
              </a:ext>
            </a:extLst>
          </p:cNvPr>
          <p:cNvSpPr>
            <a:spLocks noGrp="1"/>
          </p:cNvSpPr>
          <p:nvPr>
            <p:ph type="title"/>
          </p:nvPr>
        </p:nvSpPr>
        <p:spPr>
          <a:xfrm>
            <a:off x="2975995" y="330434"/>
            <a:ext cx="7162800" cy="730250"/>
          </a:xfrm>
        </p:spPr>
        <p:txBody>
          <a:bodyPr>
            <a:normAutofit/>
          </a:bodyPr>
          <a:lstStyle/>
          <a:p>
            <a:r>
              <a:rPr lang="en-US" sz="3600" b="1" dirty="0">
                <a:solidFill>
                  <a:schemeClr val="tx1">
                    <a:lumMod val="85000"/>
                    <a:lumOff val="15000"/>
                  </a:schemeClr>
                </a:solidFill>
                <a:latin typeface="Montserrat" pitchFamily="2" charset="0"/>
              </a:rPr>
              <a:t>History of</a:t>
            </a:r>
            <a:r>
              <a:rPr lang="en-US" sz="3600" b="1" i="0" dirty="0">
                <a:solidFill>
                  <a:schemeClr val="tx1">
                    <a:lumMod val="85000"/>
                    <a:lumOff val="15000"/>
                  </a:schemeClr>
                </a:solidFill>
                <a:effectLst/>
                <a:latin typeface="Montserrat" pitchFamily="2" charset="0"/>
              </a:rPr>
              <a:t> </a:t>
            </a:r>
            <a:r>
              <a:rPr lang="en-US" sz="3600" b="1" i="0" dirty="0">
                <a:solidFill>
                  <a:srgbClr val="163746"/>
                </a:solidFill>
                <a:effectLst/>
                <a:latin typeface="Montserrat" pitchFamily="2" charset="0"/>
              </a:rPr>
              <a:t>Cryptocurrency</a:t>
            </a:r>
            <a:endParaRPr lang="en-US" sz="3600" b="1" dirty="0">
              <a:solidFill>
                <a:srgbClr val="163746"/>
              </a:solidFill>
              <a:latin typeface="Montserrat" pitchFamily="2" charset="0"/>
            </a:endParaRPr>
          </a:p>
        </p:txBody>
      </p:sp>
      <p:pic>
        <p:nvPicPr>
          <p:cNvPr id="2052" name="Picture 4" descr="Unknown User Images – Browse 5,016 Stock Photos, Vectors, and Video | Adobe  Stock">
            <a:extLst>
              <a:ext uri="{FF2B5EF4-FFF2-40B4-BE49-F238E27FC236}">
                <a16:creationId xmlns:a16="http://schemas.microsoft.com/office/drawing/2014/main" id="{21EBF477-94E9-4EA4-B72A-B434F6A289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1143" y="1781612"/>
            <a:ext cx="3429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4F06517-3BCA-4231-811B-DA38A639771C}"/>
              </a:ext>
            </a:extLst>
          </p:cNvPr>
          <p:cNvSpPr txBox="1"/>
          <p:nvPr/>
        </p:nvSpPr>
        <p:spPr>
          <a:xfrm>
            <a:off x="7784983" y="4900111"/>
            <a:ext cx="2411238" cy="369332"/>
          </a:xfrm>
          <a:prstGeom prst="rect">
            <a:avLst/>
          </a:prstGeom>
          <a:noFill/>
        </p:spPr>
        <p:txBody>
          <a:bodyPr wrap="none" rtlCol="0">
            <a:spAutoFit/>
          </a:bodyPr>
          <a:lstStyle/>
          <a:p>
            <a:r>
              <a:rPr lang="en-US" b="1" dirty="0">
                <a:latin typeface="Montserrat" pitchFamily="2" charset="0"/>
              </a:rPr>
              <a:t>Satoshi Nakamoto</a:t>
            </a:r>
          </a:p>
        </p:txBody>
      </p:sp>
      <p:sp>
        <p:nvSpPr>
          <p:cNvPr id="9" name="TextBox 8">
            <a:extLst>
              <a:ext uri="{FF2B5EF4-FFF2-40B4-BE49-F238E27FC236}">
                <a16:creationId xmlns:a16="http://schemas.microsoft.com/office/drawing/2014/main" id="{8502F731-5A5A-40A0-B5D8-0A4B59210EE4}"/>
              </a:ext>
            </a:extLst>
          </p:cNvPr>
          <p:cNvSpPr txBox="1"/>
          <p:nvPr/>
        </p:nvSpPr>
        <p:spPr>
          <a:xfrm>
            <a:off x="7793372" y="5179672"/>
            <a:ext cx="1443024" cy="276999"/>
          </a:xfrm>
          <a:prstGeom prst="rect">
            <a:avLst/>
          </a:prstGeom>
          <a:noFill/>
        </p:spPr>
        <p:txBody>
          <a:bodyPr wrap="none" rtlCol="0">
            <a:spAutoFit/>
          </a:bodyPr>
          <a:lstStyle/>
          <a:p>
            <a:r>
              <a:rPr lang="en-US" sz="1200" b="1" dirty="0">
                <a:latin typeface="Montserrat" pitchFamily="2" charset="0"/>
              </a:rPr>
              <a:t>Born: Unknown</a:t>
            </a:r>
          </a:p>
        </p:txBody>
      </p:sp>
      <p:sp>
        <p:nvSpPr>
          <p:cNvPr id="10" name="TextBox 9">
            <a:extLst>
              <a:ext uri="{FF2B5EF4-FFF2-40B4-BE49-F238E27FC236}">
                <a16:creationId xmlns:a16="http://schemas.microsoft.com/office/drawing/2014/main" id="{1504FE31-23CE-40C3-89F8-8D96BEA4F7A2}"/>
              </a:ext>
            </a:extLst>
          </p:cNvPr>
          <p:cNvSpPr txBox="1"/>
          <p:nvPr/>
        </p:nvSpPr>
        <p:spPr>
          <a:xfrm>
            <a:off x="7784983" y="5385229"/>
            <a:ext cx="3001299" cy="276999"/>
          </a:xfrm>
          <a:prstGeom prst="rect">
            <a:avLst/>
          </a:prstGeom>
          <a:noFill/>
        </p:spPr>
        <p:txBody>
          <a:bodyPr wrap="square">
            <a:spAutoFit/>
          </a:bodyPr>
          <a:lstStyle/>
          <a:p>
            <a:r>
              <a:rPr lang="en-US" sz="1200" b="1" dirty="0">
                <a:latin typeface="Montserrat" pitchFamily="2" charset="0"/>
              </a:rPr>
              <a:t>Net Worth : $78 billion</a:t>
            </a:r>
          </a:p>
        </p:txBody>
      </p:sp>
      <p:sp>
        <p:nvSpPr>
          <p:cNvPr id="7" name="TextBox 6">
            <a:extLst>
              <a:ext uri="{FF2B5EF4-FFF2-40B4-BE49-F238E27FC236}">
                <a16:creationId xmlns:a16="http://schemas.microsoft.com/office/drawing/2014/main" id="{6250C62A-A55A-4836-9FCC-2899BFE5E812}"/>
              </a:ext>
            </a:extLst>
          </p:cNvPr>
          <p:cNvSpPr txBox="1"/>
          <p:nvPr/>
        </p:nvSpPr>
        <p:spPr>
          <a:xfrm>
            <a:off x="1063678" y="3082306"/>
            <a:ext cx="5501827" cy="369332"/>
          </a:xfrm>
          <a:prstGeom prst="rect">
            <a:avLst/>
          </a:prstGeom>
          <a:noFill/>
        </p:spPr>
        <p:txBody>
          <a:bodyPr wrap="none" rtlCol="0">
            <a:spAutoFit/>
          </a:bodyPr>
          <a:lstStyle/>
          <a:p>
            <a:r>
              <a:rPr lang="en-US" dirty="0">
                <a:latin typeface="Montserrat" pitchFamily="2" charset="0"/>
              </a:rPr>
              <a:t>True Identity has not been verified or revealed.</a:t>
            </a:r>
          </a:p>
        </p:txBody>
      </p:sp>
      <p:sp>
        <p:nvSpPr>
          <p:cNvPr id="14" name="TextBox 13">
            <a:extLst>
              <a:ext uri="{FF2B5EF4-FFF2-40B4-BE49-F238E27FC236}">
                <a16:creationId xmlns:a16="http://schemas.microsoft.com/office/drawing/2014/main" id="{9F858835-D38C-4684-A920-56D8F0FC6532}"/>
              </a:ext>
            </a:extLst>
          </p:cNvPr>
          <p:cNvSpPr txBox="1"/>
          <p:nvPr/>
        </p:nvSpPr>
        <p:spPr>
          <a:xfrm>
            <a:off x="1063678" y="3572630"/>
            <a:ext cx="5735866" cy="369332"/>
          </a:xfrm>
          <a:prstGeom prst="rect">
            <a:avLst/>
          </a:prstGeom>
          <a:noFill/>
        </p:spPr>
        <p:txBody>
          <a:bodyPr wrap="none" rtlCol="0">
            <a:spAutoFit/>
          </a:bodyPr>
          <a:lstStyle/>
          <a:p>
            <a:r>
              <a:rPr lang="en-US" dirty="0">
                <a:latin typeface="Montserrat" pitchFamily="2" charset="0"/>
              </a:rPr>
              <a:t>Authored the Bitcoin on </a:t>
            </a:r>
            <a:r>
              <a:rPr lang="en-US" b="1" dirty="0">
                <a:solidFill>
                  <a:srgbClr val="163746"/>
                </a:solidFill>
                <a:latin typeface="Montserrat" pitchFamily="2" charset="0"/>
              </a:rPr>
              <a:t>Whitepaper </a:t>
            </a:r>
            <a:r>
              <a:rPr lang="en-US" dirty="0">
                <a:solidFill>
                  <a:srgbClr val="163746"/>
                </a:solidFill>
                <a:latin typeface="Montserrat" pitchFamily="2" charset="0"/>
              </a:rPr>
              <a:t>(in 2009).</a:t>
            </a:r>
            <a:r>
              <a:rPr lang="en-US" dirty="0">
                <a:latin typeface="Montserrat" pitchFamily="2" charset="0"/>
              </a:rPr>
              <a:t> </a:t>
            </a:r>
          </a:p>
        </p:txBody>
      </p:sp>
      <p:sp>
        <p:nvSpPr>
          <p:cNvPr id="15" name="TextBox 14">
            <a:extLst>
              <a:ext uri="{FF2B5EF4-FFF2-40B4-BE49-F238E27FC236}">
                <a16:creationId xmlns:a16="http://schemas.microsoft.com/office/drawing/2014/main" id="{2DE80FAB-94F1-4355-8083-88DFB85E95A1}"/>
              </a:ext>
            </a:extLst>
          </p:cNvPr>
          <p:cNvSpPr txBox="1"/>
          <p:nvPr/>
        </p:nvSpPr>
        <p:spPr>
          <a:xfrm>
            <a:off x="1063678" y="4065700"/>
            <a:ext cx="4504759" cy="369332"/>
          </a:xfrm>
          <a:prstGeom prst="rect">
            <a:avLst/>
          </a:prstGeom>
          <a:noFill/>
        </p:spPr>
        <p:txBody>
          <a:bodyPr wrap="none" rtlCol="0">
            <a:spAutoFit/>
          </a:bodyPr>
          <a:lstStyle/>
          <a:p>
            <a:r>
              <a:rPr lang="en-US" dirty="0">
                <a:latin typeface="Montserrat" pitchFamily="2" charset="0"/>
              </a:rPr>
              <a:t>Designed first </a:t>
            </a:r>
            <a:r>
              <a:rPr lang="en-US" b="1" dirty="0">
                <a:solidFill>
                  <a:srgbClr val="163746"/>
                </a:solidFill>
                <a:latin typeface="Montserrat" pitchFamily="2" charset="0"/>
              </a:rPr>
              <a:t>blockchain database. </a:t>
            </a:r>
          </a:p>
        </p:txBody>
      </p:sp>
      <p:sp>
        <p:nvSpPr>
          <p:cNvPr id="12" name="Arrow: Right 11">
            <a:extLst>
              <a:ext uri="{FF2B5EF4-FFF2-40B4-BE49-F238E27FC236}">
                <a16:creationId xmlns:a16="http://schemas.microsoft.com/office/drawing/2014/main" id="{0765B34F-B475-4907-B6B1-A5AB5A50AAF1}"/>
              </a:ext>
            </a:extLst>
          </p:cNvPr>
          <p:cNvSpPr/>
          <p:nvPr/>
        </p:nvSpPr>
        <p:spPr>
          <a:xfrm>
            <a:off x="595198" y="3192606"/>
            <a:ext cx="343948" cy="184666"/>
          </a:xfrm>
          <a:prstGeom prst="rightArrow">
            <a:avLst/>
          </a:prstGeom>
          <a:solidFill>
            <a:srgbClr val="16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62321D44-0706-4C82-B8D0-C5A1A7AE2748}"/>
              </a:ext>
            </a:extLst>
          </p:cNvPr>
          <p:cNvSpPr/>
          <p:nvPr/>
        </p:nvSpPr>
        <p:spPr>
          <a:xfrm>
            <a:off x="595198" y="3698519"/>
            <a:ext cx="343948" cy="184666"/>
          </a:xfrm>
          <a:prstGeom prst="rightArrow">
            <a:avLst/>
          </a:prstGeom>
          <a:solidFill>
            <a:srgbClr val="16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31B217D7-2E2A-4976-AA0A-12FACAE996A1}"/>
              </a:ext>
            </a:extLst>
          </p:cNvPr>
          <p:cNvSpPr/>
          <p:nvPr/>
        </p:nvSpPr>
        <p:spPr>
          <a:xfrm>
            <a:off x="595198" y="4191167"/>
            <a:ext cx="343948" cy="184666"/>
          </a:xfrm>
          <a:prstGeom prst="rightArrow">
            <a:avLst/>
          </a:prstGeom>
          <a:solidFill>
            <a:srgbClr val="16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0635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690A-1DC2-4F53-8997-FE6E4F747683}"/>
              </a:ext>
            </a:extLst>
          </p:cNvPr>
          <p:cNvSpPr>
            <a:spLocks noGrp="1"/>
          </p:cNvSpPr>
          <p:nvPr>
            <p:ph type="title"/>
          </p:nvPr>
        </p:nvSpPr>
        <p:spPr>
          <a:xfrm>
            <a:off x="2514600" y="339312"/>
            <a:ext cx="7162800" cy="730250"/>
          </a:xfrm>
        </p:spPr>
        <p:txBody>
          <a:bodyPr>
            <a:normAutofit/>
          </a:bodyPr>
          <a:lstStyle/>
          <a:p>
            <a:r>
              <a:rPr lang="en-US" sz="3600" b="1" i="0" dirty="0">
                <a:solidFill>
                  <a:srgbClr val="163746"/>
                </a:solidFill>
                <a:effectLst/>
                <a:latin typeface="Montserrat" pitchFamily="2" charset="0"/>
              </a:rPr>
              <a:t>How Cryptocurrency Works</a:t>
            </a:r>
            <a:endParaRPr lang="en-US" sz="3600" b="1" dirty="0">
              <a:solidFill>
                <a:srgbClr val="163746"/>
              </a:solidFill>
              <a:latin typeface="Montserrat" pitchFamily="2" charset="0"/>
            </a:endParaRPr>
          </a:p>
        </p:txBody>
      </p:sp>
      <p:pic>
        <p:nvPicPr>
          <p:cNvPr id="3" name="Picture 4" descr="New OPSI guide to blockchain in the public sector - Observatory of Public  Sector Innovation">
            <a:extLst>
              <a:ext uri="{FF2B5EF4-FFF2-40B4-BE49-F238E27FC236}">
                <a16:creationId xmlns:a16="http://schemas.microsoft.com/office/drawing/2014/main" id="{A9A6182D-5469-46D3-8123-C6CDD1020E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3666" y="2059619"/>
            <a:ext cx="4576763" cy="34290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4594DAD2-A938-4800-BCA4-20F6A25D8E93}"/>
              </a:ext>
            </a:extLst>
          </p:cNvPr>
          <p:cNvSpPr txBox="1"/>
          <p:nvPr/>
        </p:nvSpPr>
        <p:spPr>
          <a:xfrm>
            <a:off x="453917" y="3441396"/>
            <a:ext cx="6094520" cy="1200329"/>
          </a:xfrm>
          <a:prstGeom prst="rect">
            <a:avLst/>
          </a:prstGeom>
          <a:noFill/>
        </p:spPr>
        <p:txBody>
          <a:bodyPr wrap="square">
            <a:spAutoFit/>
          </a:bodyPr>
          <a:lstStyle/>
          <a:p>
            <a:r>
              <a:rPr lang="en-US" i="0" dirty="0">
                <a:solidFill>
                  <a:srgbClr val="163746"/>
                </a:solidFill>
                <a:effectLst/>
                <a:latin typeface="Montserrat" pitchFamily="2" charset="0"/>
              </a:rPr>
              <a:t>Blockchain is a decentralized digital technology that records transactions across multiple computers in a way that makes them secure, transparent.</a:t>
            </a:r>
            <a:endParaRPr lang="en-US" dirty="0">
              <a:solidFill>
                <a:srgbClr val="163746"/>
              </a:solidFill>
              <a:latin typeface="Montserrat" pitchFamily="2" charset="0"/>
            </a:endParaRPr>
          </a:p>
        </p:txBody>
      </p:sp>
      <p:sp>
        <p:nvSpPr>
          <p:cNvPr id="5" name="TextBox 4">
            <a:extLst>
              <a:ext uri="{FF2B5EF4-FFF2-40B4-BE49-F238E27FC236}">
                <a16:creationId xmlns:a16="http://schemas.microsoft.com/office/drawing/2014/main" id="{4DD6A666-1677-4FCF-86DA-34AB67CDB7E2}"/>
              </a:ext>
            </a:extLst>
          </p:cNvPr>
          <p:cNvSpPr txBox="1"/>
          <p:nvPr/>
        </p:nvSpPr>
        <p:spPr>
          <a:xfrm>
            <a:off x="551571" y="2930021"/>
            <a:ext cx="1758815" cy="400110"/>
          </a:xfrm>
          <a:prstGeom prst="rect">
            <a:avLst/>
          </a:prstGeom>
          <a:solidFill>
            <a:srgbClr val="163746"/>
          </a:solidFill>
        </p:spPr>
        <p:txBody>
          <a:bodyPr wrap="none" rtlCol="0">
            <a:spAutoFit/>
          </a:bodyPr>
          <a:lstStyle/>
          <a:p>
            <a:r>
              <a:rPr lang="en-US" sz="2000" b="1" dirty="0">
                <a:solidFill>
                  <a:schemeClr val="bg1"/>
                </a:solidFill>
                <a:latin typeface="Montserrat" pitchFamily="2" charset="0"/>
              </a:rPr>
              <a:t>Blockchain:</a:t>
            </a:r>
          </a:p>
        </p:txBody>
      </p:sp>
    </p:spTree>
    <p:extLst>
      <p:ext uri="{BB962C8B-B14F-4D97-AF65-F5344CB8AC3E}">
        <p14:creationId xmlns:p14="http://schemas.microsoft.com/office/powerpoint/2010/main" val="3755583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690A-1DC2-4F53-8997-FE6E4F747683}"/>
              </a:ext>
            </a:extLst>
          </p:cNvPr>
          <p:cNvSpPr>
            <a:spLocks noGrp="1"/>
          </p:cNvSpPr>
          <p:nvPr>
            <p:ph type="title"/>
          </p:nvPr>
        </p:nvSpPr>
        <p:spPr>
          <a:xfrm>
            <a:off x="2638887" y="357067"/>
            <a:ext cx="7162800" cy="730250"/>
          </a:xfrm>
          <a:solidFill>
            <a:srgbClr val="FFFFFF"/>
          </a:solidFill>
        </p:spPr>
        <p:txBody>
          <a:bodyPr>
            <a:normAutofit fontScale="90000"/>
          </a:bodyPr>
          <a:lstStyle/>
          <a:p>
            <a:r>
              <a:rPr lang="en-US" sz="4000" b="1" i="0" dirty="0">
                <a:solidFill>
                  <a:srgbClr val="163746"/>
                </a:solidFill>
                <a:effectLst/>
                <a:latin typeface="Montserrat" pitchFamily="2" charset="0"/>
              </a:rPr>
              <a:t>Benefits of Cryptocurrency</a:t>
            </a:r>
            <a:endParaRPr lang="en-US" sz="3600" b="1" dirty="0">
              <a:solidFill>
                <a:srgbClr val="163746"/>
              </a:solidFill>
              <a:latin typeface="Montserrat" pitchFamily="2" charset="0"/>
            </a:endParaRPr>
          </a:p>
        </p:txBody>
      </p:sp>
      <p:sp>
        <p:nvSpPr>
          <p:cNvPr id="5" name="TextBox 4">
            <a:extLst>
              <a:ext uri="{FF2B5EF4-FFF2-40B4-BE49-F238E27FC236}">
                <a16:creationId xmlns:a16="http://schemas.microsoft.com/office/drawing/2014/main" id="{4DD6A666-1677-4FCF-86DA-34AB67CDB7E2}"/>
              </a:ext>
            </a:extLst>
          </p:cNvPr>
          <p:cNvSpPr txBox="1"/>
          <p:nvPr/>
        </p:nvSpPr>
        <p:spPr>
          <a:xfrm>
            <a:off x="835657" y="2459504"/>
            <a:ext cx="1729961" cy="400110"/>
          </a:xfrm>
          <a:prstGeom prst="rect">
            <a:avLst/>
          </a:prstGeom>
          <a:solidFill>
            <a:srgbClr val="163746"/>
          </a:solidFill>
        </p:spPr>
        <p:txBody>
          <a:bodyPr wrap="none" rtlCol="0">
            <a:spAutoFit/>
          </a:bodyPr>
          <a:lstStyle/>
          <a:p>
            <a:r>
              <a:rPr lang="en-US" sz="2000" b="1" dirty="0">
                <a:solidFill>
                  <a:schemeClr val="bg1"/>
                </a:solidFill>
                <a:latin typeface="Montserrat" pitchFamily="2" charset="0"/>
              </a:rPr>
              <a:t>Advantage:</a:t>
            </a:r>
          </a:p>
        </p:txBody>
      </p:sp>
      <p:sp>
        <p:nvSpPr>
          <p:cNvPr id="7" name="TextBox 6">
            <a:extLst>
              <a:ext uri="{FF2B5EF4-FFF2-40B4-BE49-F238E27FC236}">
                <a16:creationId xmlns:a16="http://schemas.microsoft.com/office/drawing/2014/main" id="{353F7768-D0AD-49F2-B6F7-F67FDBC4F128}"/>
              </a:ext>
            </a:extLst>
          </p:cNvPr>
          <p:cNvSpPr txBox="1"/>
          <p:nvPr/>
        </p:nvSpPr>
        <p:spPr>
          <a:xfrm>
            <a:off x="835657" y="3111169"/>
            <a:ext cx="6094520" cy="369332"/>
          </a:xfrm>
          <a:prstGeom prst="rect">
            <a:avLst/>
          </a:prstGeom>
          <a:noFill/>
        </p:spPr>
        <p:txBody>
          <a:bodyPr wrap="square">
            <a:spAutoFit/>
          </a:bodyPr>
          <a:lstStyle/>
          <a:p>
            <a:r>
              <a:rPr lang="en-US" b="1" i="0" dirty="0">
                <a:solidFill>
                  <a:srgbClr val="163746"/>
                </a:solidFill>
                <a:effectLst/>
                <a:latin typeface="Montserrat" pitchFamily="2" charset="0"/>
                <a:sym typeface="Wingdings" panose="05000000000000000000" pitchFamily="2" charset="2"/>
              </a:rPr>
              <a:t> </a:t>
            </a:r>
            <a:r>
              <a:rPr lang="en-US" b="1" i="0" dirty="0">
                <a:solidFill>
                  <a:srgbClr val="163746"/>
                </a:solidFill>
                <a:effectLst/>
                <a:latin typeface="Montserrat" pitchFamily="2" charset="0"/>
              </a:rPr>
              <a:t>Decentralization</a:t>
            </a:r>
            <a:endParaRPr lang="en-US" dirty="0">
              <a:solidFill>
                <a:srgbClr val="163746"/>
              </a:solidFill>
              <a:latin typeface="Montserrat" pitchFamily="2" charset="0"/>
            </a:endParaRPr>
          </a:p>
        </p:txBody>
      </p:sp>
      <p:sp>
        <p:nvSpPr>
          <p:cNvPr id="8" name="TextBox 7">
            <a:extLst>
              <a:ext uri="{FF2B5EF4-FFF2-40B4-BE49-F238E27FC236}">
                <a16:creationId xmlns:a16="http://schemas.microsoft.com/office/drawing/2014/main" id="{6163BD94-ED10-48CB-B0B0-59BD57104DA1}"/>
              </a:ext>
            </a:extLst>
          </p:cNvPr>
          <p:cNvSpPr txBox="1"/>
          <p:nvPr/>
        </p:nvSpPr>
        <p:spPr>
          <a:xfrm>
            <a:off x="835657" y="3547390"/>
            <a:ext cx="6094520" cy="369332"/>
          </a:xfrm>
          <a:prstGeom prst="rect">
            <a:avLst/>
          </a:prstGeom>
          <a:noFill/>
        </p:spPr>
        <p:txBody>
          <a:bodyPr wrap="square">
            <a:spAutoFit/>
          </a:bodyPr>
          <a:lstStyle/>
          <a:p>
            <a:r>
              <a:rPr lang="en-US" b="1" i="0" dirty="0">
                <a:solidFill>
                  <a:srgbClr val="163746"/>
                </a:solidFill>
                <a:effectLst/>
                <a:latin typeface="Montserrat" pitchFamily="2" charset="0"/>
                <a:sym typeface="Wingdings" panose="05000000000000000000" pitchFamily="2" charset="2"/>
              </a:rPr>
              <a:t> </a:t>
            </a:r>
            <a:r>
              <a:rPr lang="en-US" b="1" i="0" dirty="0">
                <a:solidFill>
                  <a:srgbClr val="163746"/>
                </a:solidFill>
                <a:effectLst/>
                <a:latin typeface="Montserrat" pitchFamily="2" charset="0"/>
              </a:rPr>
              <a:t>Security</a:t>
            </a:r>
            <a:endParaRPr lang="en-US" dirty="0">
              <a:solidFill>
                <a:srgbClr val="163746"/>
              </a:solidFill>
              <a:latin typeface="Montserrat" pitchFamily="2" charset="0"/>
            </a:endParaRPr>
          </a:p>
        </p:txBody>
      </p:sp>
      <p:sp>
        <p:nvSpPr>
          <p:cNvPr id="9" name="TextBox 8">
            <a:extLst>
              <a:ext uri="{FF2B5EF4-FFF2-40B4-BE49-F238E27FC236}">
                <a16:creationId xmlns:a16="http://schemas.microsoft.com/office/drawing/2014/main" id="{7FC759BC-5F47-4778-8598-334C05FFBE5D}"/>
              </a:ext>
            </a:extLst>
          </p:cNvPr>
          <p:cNvSpPr txBox="1"/>
          <p:nvPr/>
        </p:nvSpPr>
        <p:spPr>
          <a:xfrm>
            <a:off x="835657" y="3988810"/>
            <a:ext cx="6094520" cy="369332"/>
          </a:xfrm>
          <a:prstGeom prst="rect">
            <a:avLst/>
          </a:prstGeom>
          <a:noFill/>
        </p:spPr>
        <p:txBody>
          <a:bodyPr wrap="square">
            <a:spAutoFit/>
          </a:bodyPr>
          <a:lstStyle/>
          <a:p>
            <a:r>
              <a:rPr lang="en-US" b="1" i="0" dirty="0">
                <a:solidFill>
                  <a:srgbClr val="163746"/>
                </a:solidFill>
                <a:effectLst/>
                <a:latin typeface="Montserrat" pitchFamily="2" charset="0"/>
                <a:sym typeface="Wingdings" panose="05000000000000000000" pitchFamily="2" charset="2"/>
              </a:rPr>
              <a:t> </a:t>
            </a:r>
            <a:r>
              <a:rPr lang="en-US" b="1" i="0" dirty="0">
                <a:solidFill>
                  <a:srgbClr val="163746"/>
                </a:solidFill>
                <a:effectLst/>
                <a:latin typeface="Montserrat" pitchFamily="2" charset="0"/>
              </a:rPr>
              <a:t>Lower Transaction Fees</a:t>
            </a:r>
            <a:endParaRPr lang="en-US" dirty="0">
              <a:solidFill>
                <a:srgbClr val="163746"/>
              </a:solidFill>
              <a:latin typeface="Montserrat" pitchFamily="2" charset="0"/>
            </a:endParaRPr>
          </a:p>
        </p:txBody>
      </p:sp>
      <p:sp>
        <p:nvSpPr>
          <p:cNvPr id="11" name="TextBox 10">
            <a:extLst>
              <a:ext uri="{FF2B5EF4-FFF2-40B4-BE49-F238E27FC236}">
                <a16:creationId xmlns:a16="http://schemas.microsoft.com/office/drawing/2014/main" id="{D60CD015-6A59-4F4B-A3A3-BDA3AE6E317F}"/>
              </a:ext>
            </a:extLst>
          </p:cNvPr>
          <p:cNvSpPr txBox="1"/>
          <p:nvPr/>
        </p:nvSpPr>
        <p:spPr>
          <a:xfrm>
            <a:off x="835657" y="4430230"/>
            <a:ext cx="6094520" cy="369332"/>
          </a:xfrm>
          <a:prstGeom prst="rect">
            <a:avLst/>
          </a:prstGeom>
          <a:noFill/>
        </p:spPr>
        <p:txBody>
          <a:bodyPr wrap="square">
            <a:spAutoFit/>
          </a:bodyPr>
          <a:lstStyle/>
          <a:p>
            <a:r>
              <a:rPr lang="en-US" b="1" i="0" dirty="0">
                <a:solidFill>
                  <a:srgbClr val="163746"/>
                </a:solidFill>
                <a:effectLst/>
                <a:latin typeface="Montserrat" pitchFamily="2" charset="0"/>
                <a:sym typeface="Wingdings" panose="05000000000000000000" pitchFamily="2" charset="2"/>
              </a:rPr>
              <a:t> </a:t>
            </a:r>
            <a:r>
              <a:rPr lang="en-US" b="1" i="0" dirty="0">
                <a:solidFill>
                  <a:srgbClr val="163746"/>
                </a:solidFill>
                <a:effectLst/>
                <a:latin typeface="Montserrat" pitchFamily="2" charset="0"/>
              </a:rPr>
              <a:t>Fast Transactions</a:t>
            </a:r>
            <a:endParaRPr lang="en-US" dirty="0">
              <a:solidFill>
                <a:srgbClr val="163746"/>
              </a:solidFill>
              <a:latin typeface="Montserrat" pitchFamily="2" charset="0"/>
            </a:endParaRPr>
          </a:p>
        </p:txBody>
      </p:sp>
      <p:sp>
        <p:nvSpPr>
          <p:cNvPr id="13" name="TextBox 12">
            <a:extLst>
              <a:ext uri="{FF2B5EF4-FFF2-40B4-BE49-F238E27FC236}">
                <a16:creationId xmlns:a16="http://schemas.microsoft.com/office/drawing/2014/main" id="{524E578D-77E4-4641-ADEA-A496018D361E}"/>
              </a:ext>
            </a:extLst>
          </p:cNvPr>
          <p:cNvSpPr txBox="1"/>
          <p:nvPr/>
        </p:nvSpPr>
        <p:spPr>
          <a:xfrm>
            <a:off x="835657" y="4871650"/>
            <a:ext cx="6094520" cy="369332"/>
          </a:xfrm>
          <a:prstGeom prst="rect">
            <a:avLst/>
          </a:prstGeom>
          <a:noFill/>
        </p:spPr>
        <p:txBody>
          <a:bodyPr wrap="square">
            <a:spAutoFit/>
          </a:bodyPr>
          <a:lstStyle/>
          <a:p>
            <a:r>
              <a:rPr lang="en-US" b="1" i="0" dirty="0">
                <a:solidFill>
                  <a:srgbClr val="163746"/>
                </a:solidFill>
                <a:effectLst/>
                <a:latin typeface="Montserrat" pitchFamily="2" charset="0"/>
                <a:sym typeface="Wingdings" panose="05000000000000000000" pitchFamily="2" charset="2"/>
              </a:rPr>
              <a:t> </a:t>
            </a:r>
            <a:r>
              <a:rPr lang="en-US" b="1" i="0" dirty="0">
                <a:solidFill>
                  <a:srgbClr val="163746"/>
                </a:solidFill>
                <a:effectLst/>
                <a:latin typeface="Montserrat" pitchFamily="2" charset="0"/>
              </a:rPr>
              <a:t>Global Reach</a:t>
            </a:r>
            <a:endParaRPr lang="en-US" dirty="0">
              <a:solidFill>
                <a:srgbClr val="163746"/>
              </a:solidFill>
              <a:latin typeface="Montserrat" pitchFamily="2" charset="0"/>
            </a:endParaRPr>
          </a:p>
        </p:txBody>
      </p:sp>
      <p:pic>
        <p:nvPicPr>
          <p:cNvPr id="3074" name="Picture 2" descr="Advantages &amp; Disadvantages of Cryptocurrency in 2024 – Forbes Advisor INDIA">
            <a:extLst>
              <a:ext uri="{FF2B5EF4-FFF2-40B4-BE49-F238E27FC236}">
                <a16:creationId xmlns:a16="http://schemas.microsoft.com/office/drawing/2014/main" id="{328B4C5A-3C38-4050-A3BC-9EA86F39B0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6361" y="2077000"/>
            <a:ext cx="6237841" cy="3507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655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690A-1DC2-4F53-8997-FE6E4F747683}"/>
              </a:ext>
            </a:extLst>
          </p:cNvPr>
          <p:cNvSpPr>
            <a:spLocks noGrp="1"/>
          </p:cNvSpPr>
          <p:nvPr>
            <p:ph type="title"/>
          </p:nvPr>
        </p:nvSpPr>
        <p:spPr>
          <a:xfrm>
            <a:off x="2745419" y="339312"/>
            <a:ext cx="7162800" cy="730250"/>
          </a:xfrm>
          <a:solidFill>
            <a:srgbClr val="FFFFFF"/>
          </a:solidFill>
        </p:spPr>
        <p:txBody>
          <a:bodyPr>
            <a:normAutofit/>
          </a:bodyPr>
          <a:lstStyle/>
          <a:p>
            <a:r>
              <a:rPr lang="en-US" sz="3600" b="1" i="0" dirty="0">
                <a:solidFill>
                  <a:srgbClr val="163746"/>
                </a:solidFill>
                <a:effectLst/>
                <a:latin typeface="Montserrat" pitchFamily="2" charset="0"/>
              </a:rPr>
              <a:t>Types of Cryptocurrency</a:t>
            </a:r>
            <a:endParaRPr lang="en-US" sz="3600" b="1" dirty="0">
              <a:solidFill>
                <a:srgbClr val="163746"/>
              </a:solidFill>
              <a:latin typeface="Montserrat" pitchFamily="2" charset="0"/>
            </a:endParaRPr>
          </a:p>
        </p:txBody>
      </p:sp>
      <p:sp>
        <p:nvSpPr>
          <p:cNvPr id="12" name="TextBox 11">
            <a:extLst>
              <a:ext uri="{FF2B5EF4-FFF2-40B4-BE49-F238E27FC236}">
                <a16:creationId xmlns:a16="http://schemas.microsoft.com/office/drawing/2014/main" id="{1F1D6844-58EE-4A48-BC6D-8A6FC4F50593}"/>
              </a:ext>
            </a:extLst>
          </p:cNvPr>
          <p:cNvSpPr txBox="1"/>
          <p:nvPr/>
        </p:nvSpPr>
        <p:spPr>
          <a:xfrm>
            <a:off x="907741" y="4804568"/>
            <a:ext cx="1533618" cy="369332"/>
          </a:xfrm>
          <a:prstGeom prst="rect">
            <a:avLst/>
          </a:prstGeom>
          <a:noFill/>
        </p:spPr>
        <p:txBody>
          <a:bodyPr wrap="square">
            <a:spAutoFit/>
          </a:bodyPr>
          <a:lstStyle/>
          <a:p>
            <a:pPr algn="just"/>
            <a:r>
              <a:rPr lang="en-US" b="1" i="0" dirty="0">
                <a:solidFill>
                  <a:srgbClr val="163746"/>
                </a:solidFill>
                <a:effectLst/>
                <a:latin typeface="Montserrat" pitchFamily="2" charset="0"/>
              </a:rPr>
              <a:t>1. Bitcoin</a:t>
            </a:r>
            <a:r>
              <a:rPr lang="en-US" b="1" i="0" dirty="0">
                <a:solidFill>
                  <a:srgbClr val="ECECEC"/>
                </a:solidFill>
                <a:effectLst/>
                <a:latin typeface="Söhne"/>
              </a:rPr>
              <a:t> </a:t>
            </a:r>
            <a:endParaRPr lang="en-US" dirty="0"/>
          </a:p>
        </p:txBody>
      </p:sp>
      <p:pic>
        <p:nvPicPr>
          <p:cNvPr id="4098" name="Picture 2" descr="Bitcoin Symbol Vector Images (over 68,000)">
            <a:extLst>
              <a:ext uri="{FF2B5EF4-FFF2-40B4-BE49-F238E27FC236}">
                <a16:creationId xmlns:a16="http://schemas.microsoft.com/office/drawing/2014/main" id="{9BFA54D3-A798-4801-A44D-D408C4AA5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085" y="2230968"/>
            <a:ext cx="2573600" cy="2573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Litecoin | Cryptocurrency Wiki | Fandom">
            <a:extLst>
              <a:ext uri="{FF2B5EF4-FFF2-40B4-BE49-F238E27FC236}">
                <a16:creationId xmlns:a16="http://schemas.microsoft.com/office/drawing/2014/main" id="{69A4EAE0-EEB8-4D89-971F-749832F6B1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3192" y="2584122"/>
            <a:ext cx="2050022" cy="205002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CB8ECFA-B63A-4E47-9FA4-21485EF3B3B2}"/>
              </a:ext>
            </a:extLst>
          </p:cNvPr>
          <p:cNvSpPr txBox="1"/>
          <p:nvPr/>
        </p:nvSpPr>
        <p:spPr>
          <a:xfrm>
            <a:off x="3935666" y="4848955"/>
            <a:ext cx="1533618" cy="369332"/>
          </a:xfrm>
          <a:prstGeom prst="rect">
            <a:avLst/>
          </a:prstGeom>
          <a:noFill/>
        </p:spPr>
        <p:txBody>
          <a:bodyPr wrap="square">
            <a:spAutoFit/>
          </a:bodyPr>
          <a:lstStyle/>
          <a:p>
            <a:pPr algn="just"/>
            <a:r>
              <a:rPr lang="en-US" b="1" i="0" dirty="0">
                <a:solidFill>
                  <a:srgbClr val="163746"/>
                </a:solidFill>
                <a:effectLst/>
                <a:latin typeface="Montserrat" pitchFamily="2" charset="0"/>
              </a:rPr>
              <a:t>2. Litecoin</a:t>
            </a:r>
            <a:endParaRPr lang="en-US" dirty="0"/>
          </a:p>
        </p:txBody>
      </p:sp>
      <p:pic>
        <p:nvPicPr>
          <p:cNvPr id="4102" name="Picture 6" descr="Queensland Mint | Discover Treasure | 1oz Ethereum Silver Round">
            <a:extLst>
              <a:ext uri="{FF2B5EF4-FFF2-40B4-BE49-F238E27FC236}">
                <a16:creationId xmlns:a16="http://schemas.microsoft.com/office/drawing/2014/main" id="{1ACFDCB0-1ADF-4E62-BF2D-2D81C8D918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8788" y="253757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50FAC4D-583A-42C1-8B69-0BECC0B282D2}"/>
              </a:ext>
            </a:extLst>
          </p:cNvPr>
          <p:cNvSpPr txBox="1"/>
          <p:nvPr/>
        </p:nvSpPr>
        <p:spPr>
          <a:xfrm>
            <a:off x="6865933" y="4848955"/>
            <a:ext cx="1708322" cy="369332"/>
          </a:xfrm>
          <a:prstGeom prst="rect">
            <a:avLst/>
          </a:prstGeom>
          <a:noFill/>
        </p:spPr>
        <p:txBody>
          <a:bodyPr wrap="square">
            <a:spAutoFit/>
          </a:bodyPr>
          <a:lstStyle/>
          <a:p>
            <a:pPr algn="just"/>
            <a:r>
              <a:rPr lang="en-US" b="1" i="0" dirty="0">
                <a:solidFill>
                  <a:srgbClr val="163746"/>
                </a:solidFill>
                <a:effectLst/>
                <a:latin typeface="Montserrat" pitchFamily="2" charset="0"/>
              </a:rPr>
              <a:t>3. Ethereum</a:t>
            </a:r>
            <a:endParaRPr lang="en-US" dirty="0"/>
          </a:p>
        </p:txBody>
      </p:sp>
      <p:pic>
        <p:nvPicPr>
          <p:cNvPr id="4108" name="Picture 12" descr="Dogecoin (DOGE) Physical Crypto Coin | Collectable Cryptocurrency | eBay">
            <a:extLst>
              <a:ext uri="{FF2B5EF4-FFF2-40B4-BE49-F238E27FC236}">
                <a16:creationId xmlns:a16="http://schemas.microsoft.com/office/drawing/2014/main" id="{5A54FBED-65D2-455E-8FBA-FF240AF2DD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30936" y="2440503"/>
            <a:ext cx="2879512" cy="287951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06EDDF45-225B-49FA-82BB-84037417A4D1}"/>
              </a:ext>
            </a:extLst>
          </p:cNvPr>
          <p:cNvSpPr txBox="1"/>
          <p:nvPr/>
        </p:nvSpPr>
        <p:spPr>
          <a:xfrm>
            <a:off x="9575937" y="4779682"/>
            <a:ext cx="1708322" cy="369332"/>
          </a:xfrm>
          <a:prstGeom prst="rect">
            <a:avLst/>
          </a:prstGeom>
          <a:noFill/>
        </p:spPr>
        <p:txBody>
          <a:bodyPr wrap="square">
            <a:spAutoFit/>
          </a:bodyPr>
          <a:lstStyle/>
          <a:p>
            <a:pPr algn="just"/>
            <a:r>
              <a:rPr lang="en-US" b="1" i="0" dirty="0">
                <a:solidFill>
                  <a:srgbClr val="163746"/>
                </a:solidFill>
                <a:effectLst/>
                <a:latin typeface="Montserrat" pitchFamily="2" charset="0"/>
              </a:rPr>
              <a:t>4. Dogecoin</a:t>
            </a:r>
            <a:endParaRPr lang="en-US" dirty="0"/>
          </a:p>
        </p:txBody>
      </p:sp>
    </p:spTree>
    <p:extLst>
      <p:ext uri="{BB962C8B-B14F-4D97-AF65-F5344CB8AC3E}">
        <p14:creationId xmlns:p14="http://schemas.microsoft.com/office/powerpoint/2010/main" val="3470495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690A-1DC2-4F53-8997-FE6E4F747683}"/>
              </a:ext>
            </a:extLst>
          </p:cNvPr>
          <p:cNvSpPr>
            <a:spLocks noGrp="1"/>
          </p:cNvSpPr>
          <p:nvPr>
            <p:ph type="title"/>
          </p:nvPr>
        </p:nvSpPr>
        <p:spPr>
          <a:xfrm>
            <a:off x="3943905" y="463600"/>
            <a:ext cx="7162800" cy="730250"/>
          </a:xfrm>
          <a:solidFill>
            <a:srgbClr val="FFFFFF"/>
          </a:solidFill>
        </p:spPr>
        <p:txBody>
          <a:bodyPr>
            <a:normAutofit/>
          </a:bodyPr>
          <a:lstStyle/>
          <a:p>
            <a:r>
              <a:rPr lang="en-US" sz="3600" b="1" i="0" dirty="0">
                <a:solidFill>
                  <a:srgbClr val="163746"/>
                </a:solidFill>
                <a:effectLst/>
                <a:latin typeface="Montserrat" pitchFamily="2" charset="0"/>
              </a:rPr>
              <a:t>Crypto Mining</a:t>
            </a:r>
            <a:endParaRPr lang="en-US" sz="3600" b="1" dirty="0">
              <a:solidFill>
                <a:srgbClr val="163746"/>
              </a:solidFill>
              <a:latin typeface="Montserrat" pitchFamily="2" charset="0"/>
            </a:endParaRPr>
          </a:p>
        </p:txBody>
      </p:sp>
      <p:sp>
        <p:nvSpPr>
          <p:cNvPr id="13" name="TextBox 12">
            <a:extLst>
              <a:ext uri="{FF2B5EF4-FFF2-40B4-BE49-F238E27FC236}">
                <a16:creationId xmlns:a16="http://schemas.microsoft.com/office/drawing/2014/main" id="{10EAA252-7EDA-4A96-9570-9563C18B3950}"/>
              </a:ext>
            </a:extLst>
          </p:cNvPr>
          <p:cNvSpPr txBox="1"/>
          <p:nvPr/>
        </p:nvSpPr>
        <p:spPr>
          <a:xfrm>
            <a:off x="1298360" y="2530400"/>
            <a:ext cx="2927412" cy="369332"/>
          </a:xfrm>
          <a:prstGeom prst="rect">
            <a:avLst/>
          </a:prstGeom>
          <a:solidFill>
            <a:srgbClr val="163746"/>
          </a:solidFill>
        </p:spPr>
        <p:txBody>
          <a:bodyPr wrap="square">
            <a:spAutoFit/>
          </a:bodyPr>
          <a:lstStyle/>
          <a:p>
            <a:pPr algn="ctr"/>
            <a:r>
              <a:rPr lang="en-US" b="1" i="0" dirty="0">
                <a:solidFill>
                  <a:schemeClr val="bg1"/>
                </a:solidFill>
                <a:effectLst/>
                <a:latin typeface="Montserrat" pitchFamily="2" charset="0"/>
              </a:rPr>
              <a:t>Transaction Validation</a:t>
            </a:r>
            <a:endParaRPr lang="en-US" dirty="0">
              <a:solidFill>
                <a:schemeClr val="bg1"/>
              </a:solidFill>
              <a:latin typeface="Montserrat" pitchFamily="2" charset="0"/>
            </a:endParaRPr>
          </a:p>
        </p:txBody>
      </p:sp>
      <p:sp>
        <p:nvSpPr>
          <p:cNvPr id="17" name="TextBox 16">
            <a:extLst>
              <a:ext uri="{FF2B5EF4-FFF2-40B4-BE49-F238E27FC236}">
                <a16:creationId xmlns:a16="http://schemas.microsoft.com/office/drawing/2014/main" id="{3F5A4CBD-4990-4E7B-A10C-CB868F39AD32}"/>
              </a:ext>
            </a:extLst>
          </p:cNvPr>
          <p:cNvSpPr txBox="1"/>
          <p:nvPr/>
        </p:nvSpPr>
        <p:spPr>
          <a:xfrm>
            <a:off x="1603530" y="3439642"/>
            <a:ext cx="2317072" cy="369332"/>
          </a:xfrm>
          <a:prstGeom prst="rect">
            <a:avLst/>
          </a:prstGeom>
          <a:solidFill>
            <a:srgbClr val="163746"/>
          </a:solidFill>
        </p:spPr>
        <p:txBody>
          <a:bodyPr wrap="square">
            <a:spAutoFit/>
          </a:bodyPr>
          <a:lstStyle/>
          <a:p>
            <a:pPr algn="ctr"/>
            <a:r>
              <a:rPr lang="en-US" b="1" i="0" dirty="0">
                <a:solidFill>
                  <a:schemeClr val="bg1"/>
                </a:solidFill>
                <a:effectLst/>
                <a:latin typeface="Montserrat" pitchFamily="2" charset="0"/>
              </a:rPr>
              <a:t>Creating</a:t>
            </a:r>
            <a:r>
              <a:rPr lang="en-US" b="1" i="0" dirty="0">
                <a:solidFill>
                  <a:srgbClr val="163746"/>
                </a:solidFill>
                <a:effectLst/>
                <a:latin typeface="Montserrat" pitchFamily="2" charset="0"/>
              </a:rPr>
              <a:t> </a:t>
            </a:r>
            <a:r>
              <a:rPr lang="en-US" b="1" i="0" dirty="0">
                <a:solidFill>
                  <a:schemeClr val="bg1"/>
                </a:solidFill>
                <a:effectLst/>
                <a:latin typeface="Montserrat" pitchFamily="2" charset="0"/>
              </a:rPr>
              <a:t>a Block</a:t>
            </a:r>
            <a:endParaRPr lang="en-US" dirty="0">
              <a:solidFill>
                <a:schemeClr val="bg1"/>
              </a:solidFill>
              <a:latin typeface="Montserrat" pitchFamily="2" charset="0"/>
            </a:endParaRPr>
          </a:p>
        </p:txBody>
      </p:sp>
      <p:sp>
        <p:nvSpPr>
          <p:cNvPr id="19" name="TextBox 18">
            <a:extLst>
              <a:ext uri="{FF2B5EF4-FFF2-40B4-BE49-F238E27FC236}">
                <a16:creationId xmlns:a16="http://schemas.microsoft.com/office/drawing/2014/main" id="{39961456-47DC-4875-8DFF-889AFB129159}"/>
              </a:ext>
            </a:extLst>
          </p:cNvPr>
          <p:cNvSpPr txBox="1"/>
          <p:nvPr/>
        </p:nvSpPr>
        <p:spPr>
          <a:xfrm>
            <a:off x="428348" y="4348884"/>
            <a:ext cx="4667435" cy="369332"/>
          </a:xfrm>
          <a:prstGeom prst="rect">
            <a:avLst/>
          </a:prstGeom>
          <a:solidFill>
            <a:srgbClr val="163746"/>
          </a:solidFill>
        </p:spPr>
        <p:txBody>
          <a:bodyPr wrap="square">
            <a:spAutoFit/>
          </a:bodyPr>
          <a:lstStyle/>
          <a:p>
            <a:pPr algn="ctr"/>
            <a:r>
              <a:rPr lang="en-US" b="1" i="0" dirty="0">
                <a:solidFill>
                  <a:schemeClr val="bg1"/>
                </a:solidFill>
                <a:effectLst/>
                <a:latin typeface="Montserrat" pitchFamily="2" charset="0"/>
              </a:rPr>
              <a:t>Adding the Block to the Blockchain</a:t>
            </a:r>
            <a:endParaRPr lang="en-US" dirty="0">
              <a:solidFill>
                <a:schemeClr val="bg1"/>
              </a:solidFill>
              <a:latin typeface="Montserrat" pitchFamily="2" charset="0"/>
            </a:endParaRPr>
          </a:p>
        </p:txBody>
      </p:sp>
      <p:sp>
        <p:nvSpPr>
          <p:cNvPr id="22" name="TextBox 21">
            <a:extLst>
              <a:ext uri="{FF2B5EF4-FFF2-40B4-BE49-F238E27FC236}">
                <a16:creationId xmlns:a16="http://schemas.microsoft.com/office/drawing/2014/main" id="{7D2016DA-EB1A-4060-9CD4-17B7F17891E2}"/>
              </a:ext>
            </a:extLst>
          </p:cNvPr>
          <p:cNvSpPr txBox="1"/>
          <p:nvPr/>
        </p:nvSpPr>
        <p:spPr>
          <a:xfrm>
            <a:off x="2180947" y="5258126"/>
            <a:ext cx="1162235" cy="369332"/>
          </a:xfrm>
          <a:prstGeom prst="rect">
            <a:avLst/>
          </a:prstGeom>
          <a:solidFill>
            <a:srgbClr val="163746"/>
          </a:solidFill>
        </p:spPr>
        <p:txBody>
          <a:bodyPr wrap="square">
            <a:spAutoFit/>
          </a:bodyPr>
          <a:lstStyle/>
          <a:p>
            <a:pPr algn="ctr"/>
            <a:r>
              <a:rPr lang="en-US" b="1" i="0" dirty="0">
                <a:solidFill>
                  <a:schemeClr val="bg1"/>
                </a:solidFill>
                <a:effectLst/>
                <a:latin typeface="Montserrat" pitchFamily="2" charset="0"/>
              </a:rPr>
              <a:t>Reward</a:t>
            </a:r>
            <a:endParaRPr lang="en-US" dirty="0">
              <a:solidFill>
                <a:schemeClr val="bg1"/>
              </a:solidFill>
              <a:latin typeface="Montserrat" pitchFamily="2" charset="0"/>
            </a:endParaRPr>
          </a:p>
        </p:txBody>
      </p:sp>
      <p:sp>
        <p:nvSpPr>
          <p:cNvPr id="9" name="Arrow: Down 8">
            <a:extLst>
              <a:ext uri="{FF2B5EF4-FFF2-40B4-BE49-F238E27FC236}">
                <a16:creationId xmlns:a16="http://schemas.microsoft.com/office/drawing/2014/main" id="{5408C996-C792-4A25-A991-017ED53BAF9D}"/>
              </a:ext>
            </a:extLst>
          </p:cNvPr>
          <p:cNvSpPr/>
          <p:nvPr/>
        </p:nvSpPr>
        <p:spPr>
          <a:xfrm>
            <a:off x="2565647" y="2991774"/>
            <a:ext cx="213064" cy="369332"/>
          </a:xfrm>
          <a:prstGeom prst="downArrow">
            <a:avLst/>
          </a:prstGeom>
          <a:solidFill>
            <a:srgbClr val="16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83760C74-9F3B-4D20-8DFB-D1EBFBDEED5F}"/>
              </a:ext>
            </a:extLst>
          </p:cNvPr>
          <p:cNvSpPr/>
          <p:nvPr/>
        </p:nvSpPr>
        <p:spPr>
          <a:xfrm>
            <a:off x="2565647" y="3894263"/>
            <a:ext cx="213064" cy="369332"/>
          </a:xfrm>
          <a:prstGeom prst="downArrow">
            <a:avLst/>
          </a:prstGeom>
          <a:solidFill>
            <a:srgbClr val="16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Down 33">
            <a:extLst>
              <a:ext uri="{FF2B5EF4-FFF2-40B4-BE49-F238E27FC236}">
                <a16:creationId xmlns:a16="http://schemas.microsoft.com/office/drawing/2014/main" id="{290EEACC-4226-4FBF-8F12-A3C8FF8DA359}"/>
              </a:ext>
            </a:extLst>
          </p:cNvPr>
          <p:cNvSpPr/>
          <p:nvPr/>
        </p:nvSpPr>
        <p:spPr>
          <a:xfrm>
            <a:off x="2565647" y="4803505"/>
            <a:ext cx="213064" cy="369332"/>
          </a:xfrm>
          <a:prstGeom prst="downArrow">
            <a:avLst/>
          </a:prstGeom>
          <a:solidFill>
            <a:srgbClr val="16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6" name="Picture 6" descr="Cryptocurrency Mining: Meaning And How To Mine Crypto">
            <a:extLst>
              <a:ext uri="{FF2B5EF4-FFF2-40B4-BE49-F238E27FC236}">
                <a16:creationId xmlns:a16="http://schemas.microsoft.com/office/drawing/2014/main" id="{BE4E4BF7-D87E-4256-8318-CB138BA68F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2847" y="2309207"/>
            <a:ext cx="5310805" cy="3539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285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E1224C1-4897-4CB5-821C-EF0B47B89DF8}"/>
              </a:ext>
            </a:extLst>
          </p:cNvPr>
          <p:cNvSpPr>
            <a:spLocks noGrp="1"/>
          </p:cNvSpPr>
          <p:nvPr>
            <p:ph type="title"/>
          </p:nvPr>
        </p:nvSpPr>
        <p:spPr>
          <a:xfrm>
            <a:off x="2104008" y="419212"/>
            <a:ext cx="8780755" cy="730250"/>
          </a:xfrm>
          <a:solidFill>
            <a:srgbClr val="FFFFFF"/>
          </a:solidFill>
        </p:spPr>
        <p:txBody>
          <a:bodyPr>
            <a:normAutofit/>
          </a:bodyPr>
          <a:lstStyle/>
          <a:p>
            <a:r>
              <a:rPr lang="en-US" sz="3600" b="1" i="0" dirty="0">
                <a:solidFill>
                  <a:srgbClr val="163746"/>
                </a:solidFill>
                <a:effectLst/>
                <a:latin typeface="Montserrat" pitchFamily="2" charset="0"/>
              </a:rPr>
              <a:t>Future Trends Of Cryptocurrency</a:t>
            </a:r>
            <a:endParaRPr lang="en-US" sz="3600" b="1" dirty="0">
              <a:solidFill>
                <a:srgbClr val="163746"/>
              </a:solidFill>
              <a:latin typeface="Montserrat" pitchFamily="2" charset="0"/>
            </a:endParaRPr>
          </a:p>
        </p:txBody>
      </p:sp>
      <p:sp>
        <p:nvSpPr>
          <p:cNvPr id="5" name="TextBox 4">
            <a:extLst>
              <a:ext uri="{FF2B5EF4-FFF2-40B4-BE49-F238E27FC236}">
                <a16:creationId xmlns:a16="http://schemas.microsoft.com/office/drawing/2014/main" id="{B9F4AC07-F5CF-4C90-8579-3FE6FA009879}"/>
              </a:ext>
            </a:extLst>
          </p:cNvPr>
          <p:cNvSpPr txBox="1"/>
          <p:nvPr/>
        </p:nvSpPr>
        <p:spPr>
          <a:xfrm>
            <a:off x="2763174" y="3532404"/>
            <a:ext cx="6094520" cy="369332"/>
          </a:xfrm>
          <a:prstGeom prst="rect">
            <a:avLst/>
          </a:prstGeom>
          <a:noFill/>
        </p:spPr>
        <p:txBody>
          <a:bodyPr wrap="square">
            <a:spAutoFit/>
          </a:bodyPr>
          <a:lstStyle/>
          <a:p>
            <a:pPr algn="ctr"/>
            <a:r>
              <a:rPr lang="en-US" b="1" i="0" dirty="0">
                <a:solidFill>
                  <a:srgbClr val="163746"/>
                </a:solidFill>
                <a:effectLst/>
                <a:latin typeface="Montserrat" pitchFamily="2" charset="0"/>
              </a:rPr>
              <a:t>1. Decentralized Finance Evolution</a:t>
            </a:r>
            <a:endParaRPr lang="en-US" dirty="0">
              <a:solidFill>
                <a:srgbClr val="163746"/>
              </a:solidFill>
              <a:latin typeface="Montserrat" pitchFamily="2" charset="0"/>
            </a:endParaRPr>
          </a:p>
        </p:txBody>
      </p:sp>
      <p:sp>
        <p:nvSpPr>
          <p:cNvPr id="7" name="TextBox 6">
            <a:extLst>
              <a:ext uri="{FF2B5EF4-FFF2-40B4-BE49-F238E27FC236}">
                <a16:creationId xmlns:a16="http://schemas.microsoft.com/office/drawing/2014/main" id="{CFA6FD46-53B4-4E04-B8E1-39CB3A2CE09E}"/>
              </a:ext>
            </a:extLst>
          </p:cNvPr>
          <p:cNvSpPr txBox="1"/>
          <p:nvPr/>
        </p:nvSpPr>
        <p:spPr>
          <a:xfrm>
            <a:off x="2767612" y="3966956"/>
            <a:ext cx="6094520" cy="369332"/>
          </a:xfrm>
          <a:prstGeom prst="rect">
            <a:avLst/>
          </a:prstGeom>
          <a:noFill/>
        </p:spPr>
        <p:txBody>
          <a:bodyPr wrap="square">
            <a:spAutoFit/>
          </a:bodyPr>
          <a:lstStyle/>
          <a:p>
            <a:pPr algn="ctr"/>
            <a:r>
              <a:rPr lang="en-US" b="1" dirty="0">
                <a:solidFill>
                  <a:srgbClr val="163746"/>
                </a:solidFill>
                <a:latin typeface="Montserrat" pitchFamily="2" charset="0"/>
              </a:rPr>
              <a:t>2. </a:t>
            </a:r>
            <a:r>
              <a:rPr lang="en-US" b="1" i="0" dirty="0">
                <a:solidFill>
                  <a:srgbClr val="163746"/>
                </a:solidFill>
                <a:effectLst/>
                <a:latin typeface="Montserrat" pitchFamily="2" charset="0"/>
              </a:rPr>
              <a:t>Non-Fungible Token</a:t>
            </a:r>
            <a:endParaRPr lang="en-US" dirty="0">
              <a:solidFill>
                <a:srgbClr val="163746"/>
              </a:solidFill>
              <a:latin typeface="Montserrat" pitchFamily="2" charset="0"/>
            </a:endParaRPr>
          </a:p>
        </p:txBody>
      </p:sp>
      <p:sp>
        <p:nvSpPr>
          <p:cNvPr id="8" name="TextBox 7">
            <a:extLst>
              <a:ext uri="{FF2B5EF4-FFF2-40B4-BE49-F238E27FC236}">
                <a16:creationId xmlns:a16="http://schemas.microsoft.com/office/drawing/2014/main" id="{9872D8AD-08CD-4D9D-923A-242CAB27FDE8}"/>
              </a:ext>
            </a:extLst>
          </p:cNvPr>
          <p:cNvSpPr txBox="1"/>
          <p:nvPr/>
        </p:nvSpPr>
        <p:spPr>
          <a:xfrm>
            <a:off x="2767612" y="4401508"/>
            <a:ext cx="6094520" cy="369332"/>
          </a:xfrm>
          <a:prstGeom prst="rect">
            <a:avLst/>
          </a:prstGeom>
          <a:noFill/>
        </p:spPr>
        <p:txBody>
          <a:bodyPr wrap="square">
            <a:spAutoFit/>
          </a:bodyPr>
          <a:lstStyle/>
          <a:p>
            <a:pPr algn="ctr"/>
            <a:r>
              <a:rPr lang="en-US" b="1" dirty="0">
                <a:solidFill>
                  <a:srgbClr val="163746"/>
                </a:solidFill>
                <a:latin typeface="Montserrat" pitchFamily="2" charset="0"/>
              </a:rPr>
              <a:t>3. </a:t>
            </a:r>
            <a:r>
              <a:rPr lang="en-US" b="1" i="0" dirty="0">
                <a:solidFill>
                  <a:srgbClr val="163746"/>
                </a:solidFill>
                <a:effectLst/>
                <a:latin typeface="Montserrat" pitchFamily="2" charset="0"/>
              </a:rPr>
              <a:t>Web 3.0</a:t>
            </a:r>
            <a:endParaRPr lang="en-US" dirty="0">
              <a:solidFill>
                <a:srgbClr val="163746"/>
              </a:solidFill>
              <a:latin typeface="Montserrat" pitchFamily="2" charset="0"/>
            </a:endParaRPr>
          </a:p>
        </p:txBody>
      </p:sp>
      <p:sp>
        <p:nvSpPr>
          <p:cNvPr id="9" name="TextBox 8">
            <a:extLst>
              <a:ext uri="{FF2B5EF4-FFF2-40B4-BE49-F238E27FC236}">
                <a16:creationId xmlns:a16="http://schemas.microsoft.com/office/drawing/2014/main" id="{5A1B84E0-5112-46EC-AE16-D14BB6C224C4}"/>
              </a:ext>
            </a:extLst>
          </p:cNvPr>
          <p:cNvSpPr txBox="1"/>
          <p:nvPr/>
        </p:nvSpPr>
        <p:spPr>
          <a:xfrm>
            <a:off x="2552971" y="2766731"/>
            <a:ext cx="6514925" cy="461665"/>
          </a:xfrm>
          <a:prstGeom prst="rect">
            <a:avLst/>
          </a:prstGeom>
          <a:solidFill>
            <a:srgbClr val="163746"/>
          </a:solidFill>
        </p:spPr>
        <p:txBody>
          <a:bodyPr wrap="none" rtlCol="0">
            <a:spAutoFit/>
          </a:bodyPr>
          <a:lstStyle/>
          <a:p>
            <a:r>
              <a:rPr lang="en-US" sz="2400" b="1" dirty="0">
                <a:solidFill>
                  <a:schemeClr val="bg1"/>
                </a:solidFill>
                <a:latin typeface="Montserrat" pitchFamily="2" charset="0"/>
              </a:rPr>
              <a:t>Top 3 future trends of Crypto Currency:</a:t>
            </a:r>
          </a:p>
        </p:txBody>
      </p:sp>
    </p:spTree>
    <p:extLst>
      <p:ext uri="{BB962C8B-B14F-4D97-AF65-F5344CB8AC3E}">
        <p14:creationId xmlns:p14="http://schemas.microsoft.com/office/powerpoint/2010/main" val="1117276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TotalTime>
  <Words>679</Words>
  <Application>Microsoft Office PowerPoint</Application>
  <PresentationFormat>Widescreen</PresentationFormat>
  <Paragraphs>70</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Montserrat</vt:lpstr>
      <vt:lpstr>Montserrat Black</vt:lpstr>
      <vt:lpstr>Söhne</vt:lpstr>
      <vt:lpstr>Office Theme</vt:lpstr>
      <vt:lpstr>Md. Ruhit Been Siddik</vt:lpstr>
      <vt:lpstr>PowerPoint Presentation</vt:lpstr>
      <vt:lpstr>Understanding Cryptocurrency</vt:lpstr>
      <vt:lpstr>History of Cryptocurrency</vt:lpstr>
      <vt:lpstr>How Cryptocurrency Works</vt:lpstr>
      <vt:lpstr>Benefits of Cryptocurrency</vt:lpstr>
      <vt:lpstr>Types of Cryptocurrency</vt:lpstr>
      <vt:lpstr>Crypto Mining</vt:lpstr>
      <vt:lpstr>Future Trends Of Cryptocurrency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Ruhit Been Siddik</dc:creator>
  <cp:lastModifiedBy>Md. Ruhit Been Siddik</cp:lastModifiedBy>
  <cp:revision>23</cp:revision>
  <dcterms:created xsi:type="dcterms:W3CDTF">2024-05-05T20:10:28Z</dcterms:created>
  <dcterms:modified xsi:type="dcterms:W3CDTF">2024-05-06T23:49:44Z</dcterms:modified>
</cp:coreProperties>
</file>