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65" r:id="rId6"/>
    <p:sldId id="266" r:id="rId7"/>
    <p:sldId id="268" r:id="rId8"/>
    <p:sldId id="270" r:id="rId9"/>
    <p:sldId id="278" r:id="rId10"/>
    <p:sldId id="276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72D4EB-4026-4147-862A-3BBCA6E6FB2A}">
          <p14:sldIdLst>
            <p14:sldId id="256"/>
            <p14:sldId id="279"/>
            <p14:sldId id="257"/>
            <p14:sldId id="258"/>
            <p14:sldId id="265"/>
            <p14:sldId id="266"/>
            <p14:sldId id="268"/>
            <p14:sldId id="270"/>
            <p14:sldId id="278"/>
            <p14:sldId id="276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35"/>
    <a:srgbClr val="2D2D2D"/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38E0-8530-472A-BE64-E57F529B6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462CA-5C40-4DF3-AC0D-DB72674E8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2164-4299-4E3C-AE4C-AD1F0DE6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E1D5-7665-40AB-887B-912DB7C6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20D2-1886-440B-8FBF-56D30C4A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7F1C-E822-47B2-9693-DC38B530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647F6-AD52-48E2-A15B-A46901CE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53A7-15C5-4586-ADB8-2500E5F0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6979-2A22-4281-B288-7FE69B6B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0FB9-2ACB-4AA7-85C3-C34C0685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3704F-581C-4631-9909-248B4F766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61D4-ED9D-4C0E-AB95-C6242AC9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7968-0BAF-4B7E-9381-368E57DC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4A1-1686-47AF-A090-D90E7EAD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7B920-5211-4886-B6DE-F0975F53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5BC4-DC19-4DDA-B7D3-A285B416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1E38-16A9-4E6D-B93A-3CDC9AC9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EF58-1983-4C69-899E-982F07E6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B2FBB-9459-4D3A-BC86-4F78CA85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73A1-B10B-4C5F-B38E-C55DF880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F740-43BB-47E8-83F9-D6932A36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1115-419C-4D4E-BB7B-B96292C6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33B48-6F24-4F58-904C-1C58AC8B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8424-05CF-4A10-8D50-AA3DB1DB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BFDD7-5E2E-4106-B6D2-12BD5453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2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9D34-80FB-4E50-AAEA-53EA0846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F185-C602-44C1-B831-D1C18A749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A64B-7B46-4312-A2BB-C3F49071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ADE0-D6C8-473D-AEF2-4723C060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D72F6-A060-469D-BBC7-B999EC58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DDEB-0C94-4604-8EE3-026AF1F0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5840-C742-4515-90B3-00F8CEA6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5813F-FBFB-4374-B3D1-731827D39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D5DE4-EB33-4118-AC32-1F08CBA8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1A5D1-0970-4CF3-8FBA-D65C77CC5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F5A2D-94F0-4856-B502-7902D0F6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33BF2-18A8-4290-9942-DDD024B4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BD862-F045-45E7-8F9E-83942909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D7D84-58AE-48F2-8795-1EA9EAA2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9D35-ED6F-435B-963B-A9C187F4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953EB-600A-4933-96CC-73040886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36076-7DD0-48FD-8428-6C0CF8C5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C47E6-9C7A-49BE-A779-F641BAAB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7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78785-7DB0-4407-93EF-494118B9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18BBB-51E5-4812-A38E-A7A8581C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49B43-86BB-4074-BC1A-EE9B9B34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9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216F-B334-40AD-9187-CC0199B2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FAED-D077-4EED-A459-CBF30108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C4548-0063-4DD6-B028-614A6DA5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95EF1-02D8-4A18-A60E-4F1224C0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753C-6D75-4EEC-B37F-D4AB4315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020C5-C57C-465D-8101-35BFE8E1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FA8C-176D-4FCE-BEAF-B94BC2B8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CCD9D-93C4-4CAC-8221-171358B28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8EAD4-E4AD-4A82-8A17-64BFA86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A9B04-2CB9-41C3-9FF6-3B5C09A5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682DE-5409-4DE2-A733-7A8F970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63A0E-78A6-4AA5-A5FF-36ACCF14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3F6EC-DD7C-4A22-A873-61D093C5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5316-A306-4D48-8710-021B494A4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31AE-CE6A-4145-9ADE-AD08F9809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25F52-6147-4A04-B07C-387D8736A42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11A9-EBE5-48AE-B657-7A02F41B0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DDD82-14D6-472B-B27B-0ED43F9D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D5B4-7731-452F-97F6-1DCFF7FE0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D4C02D-6C66-459A-B24F-B8C06EE9E87B}"/>
              </a:ext>
            </a:extLst>
          </p:cNvPr>
          <p:cNvSpPr txBox="1"/>
          <p:nvPr/>
        </p:nvSpPr>
        <p:spPr>
          <a:xfrm>
            <a:off x="3189214" y="2278383"/>
            <a:ext cx="581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2D2D2D"/>
                </a:solidFill>
                <a:latin typeface="Montserrat" pitchFamily="2" charset="0"/>
              </a:rPr>
              <a:t>Rejoyana</a:t>
            </a:r>
            <a:r>
              <a:rPr lang="en-US" sz="3600" b="1" dirty="0">
                <a:solidFill>
                  <a:srgbClr val="2D2D2D"/>
                </a:solidFill>
                <a:latin typeface="Montserrat" pitchFamily="2" charset="0"/>
              </a:rPr>
              <a:t> Kabir Roshni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D4B29-EDD5-47B2-870D-8EA30D3864CF}"/>
              </a:ext>
            </a:extLst>
          </p:cNvPr>
          <p:cNvSpPr txBox="1"/>
          <p:nvPr/>
        </p:nvSpPr>
        <p:spPr>
          <a:xfrm>
            <a:off x="4828469" y="3607475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0"/>
              </a:rPr>
              <a:t>ID NO: 2137620129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91889-0EB3-4BB8-967E-5F76512ECCCB}"/>
              </a:ext>
            </a:extLst>
          </p:cNvPr>
          <p:cNvSpPr txBox="1"/>
          <p:nvPr/>
        </p:nvSpPr>
        <p:spPr>
          <a:xfrm>
            <a:off x="3748867" y="3240705"/>
            <a:ext cx="47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0"/>
              </a:rPr>
              <a:t>Rangpur Engineering College, Rangpur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5BA9B-7F96-4D11-828B-5888A706363A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ACA8-A5F7-4611-9706-1730893DA6BD}"/>
              </a:ext>
            </a:extLst>
          </p:cNvPr>
          <p:cNvSpPr txBox="1"/>
          <p:nvPr/>
        </p:nvSpPr>
        <p:spPr>
          <a:xfrm>
            <a:off x="4828469" y="2913979"/>
            <a:ext cx="33723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0"/>
              </a:rPr>
              <a:t>Department of CSE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ECA35-40E4-4895-930D-5438FC2A15D0}"/>
              </a:ext>
            </a:extLst>
          </p:cNvPr>
          <p:cNvSpPr txBox="1"/>
          <p:nvPr/>
        </p:nvSpPr>
        <p:spPr>
          <a:xfrm>
            <a:off x="3131139" y="3984980"/>
            <a:ext cx="660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itchFamily="2" charset="0"/>
              </a:rPr>
              <a:t>Course: Technical Writing and Presentation(CSE2242)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6225E2-2B9A-4805-9362-D3A19225E9CA}"/>
              </a:ext>
            </a:extLst>
          </p:cNvPr>
          <p:cNvSpPr/>
          <p:nvPr/>
        </p:nvSpPr>
        <p:spPr>
          <a:xfrm>
            <a:off x="177282" y="205273"/>
            <a:ext cx="391886" cy="373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5DC8EB-7DA2-4927-8F19-77783038EFF3}"/>
              </a:ext>
            </a:extLst>
          </p:cNvPr>
          <p:cNvSpPr/>
          <p:nvPr/>
        </p:nvSpPr>
        <p:spPr>
          <a:xfrm>
            <a:off x="11582660" y="205273"/>
            <a:ext cx="391886" cy="3732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891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2F14400-6CAB-4CE6-B3E8-4945990F9D89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F0945-2147-4E8C-8311-B07905C3CEC2}"/>
              </a:ext>
            </a:extLst>
          </p:cNvPr>
          <p:cNvSpPr txBox="1"/>
          <p:nvPr/>
        </p:nvSpPr>
        <p:spPr>
          <a:xfrm>
            <a:off x="3375351" y="419020"/>
            <a:ext cx="5582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9B35"/>
                </a:solidFill>
                <a:latin typeface="Montserrat" pitchFamily="2" charset="0"/>
              </a:rPr>
              <a:t>Future Trends</a:t>
            </a:r>
            <a:r>
              <a:rPr lang="en-US" sz="4000" b="1" i="0" dirty="0">
                <a:solidFill>
                  <a:srgbClr val="FF9B35"/>
                </a:solidFill>
                <a:effectLst/>
                <a:latin typeface="Montserrat" pitchFamily="2" charset="0"/>
              </a:rPr>
              <a:t> of IoT</a:t>
            </a:r>
            <a:endParaRPr lang="en-US" sz="4000" b="1" dirty="0">
              <a:solidFill>
                <a:srgbClr val="FF9B35"/>
              </a:solidFill>
              <a:latin typeface="Montserra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AA224-A682-4D4F-8D80-915B16B5DD59}"/>
              </a:ext>
            </a:extLst>
          </p:cNvPr>
          <p:cNvSpPr txBox="1"/>
          <p:nvPr/>
        </p:nvSpPr>
        <p:spPr>
          <a:xfrm>
            <a:off x="1145329" y="2836786"/>
            <a:ext cx="294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ontserrat" pitchFamily="2" charset="0"/>
              </a:rPr>
              <a:t>1. </a:t>
            </a:r>
            <a:r>
              <a:rPr lang="en-US" b="1" i="0" dirty="0">
                <a:effectLst/>
                <a:latin typeface="Montserrat" pitchFamily="2" charset="0"/>
              </a:rPr>
              <a:t>Edge Computing.</a:t>
            </a:r>
            <a:endParaRPr lang="en-US" b="1" dirty="0">
              <a:latin typeface="Montserra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C5F6C-9A03-4EF5-8A9E-4ED86DE817E8}"/>
              </a:ext>
            </a:extLst>
          </p:cNvPr>
          <p:cNvSpPr txBox="1"/>
          <p:nvPr/>
        </p:nvSpPr>
        <p:spPr>
          <a:xfrm>
            <a:off x="1145329" y="321273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ontserrat" pitchFamily="2" charset="0"/>
              </a:rPr>
              <a:t>2. </a:t>
            </a:r>
            <a:r>
              <a:rPr lang="en-US" b="1" i="0" dirty="0">
                <a:effectLst/>
                <a:latin typeface="Montserrat" pitchFamily="2" charset="0"/>
              </a:rPr>
              <a:t>5G Connectivity.</a:t>
            </a:r>
            <a:endParaRPr lang="en-US" b="1" dirty="0">
              <a:latin typeface="Montserrat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8225B-EE47-4B4C-9051-D92D17A72517}"/>
              </a:ext>
            </a:extLst>
          </p:cNvPr>
          <p:cNvSpPr txBox="1"/>
          <p:nvPr/>
        </p:nvSpPr>
        <p:spPr>
          <a:xfrm>
            <a:off x="1145329" y="3588674"/>
            <a:ext cx="5134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ontserrat" pitchFamily="2" charset="0"/>
              </a:rPr>
              <a:t>3. AI and Machine Learning Integration.</a:t>
            </a:r>
            <a:endParaRPr lang="en-US" b="1" dirty="0">
              <a:latin typeface="Montserrat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FBE15-3EB9-4CBB-8C75-62FCCC8E6711}"/>
              </a:ext>
            </a:extLst>
          </p:cNvPr>
          <p:cNvSpPr txBox="1"/>
          <p:nvPr/>
        </p:nvSpPr>
        <p:spPr>
          <a:xfrm>
            <a:off x="1145329" y="3964548"/>
            <a:ext cx="4107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Montserrat" pitchFamily="2" charset="0"/>
              </a:rPr>
              <a:t>4. Blockchain for IoT Security.</a:t>
            </a:r>
            <a:endParaRPr lang="en-US" b="1" dirty="0">
              <a:latin typeface="Montserrat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920DAC-9FD8-4D04-A5C0-731FEB182AB9}"/>
              </a:ext>
            </a:extLst>
          </p:cNvPr>
          <p:cNvGrpSpPr/>
          <p:nvPr/>
        </p:nvGrpSpPr>
        <p:grpSpPr>
          <a:xfrm>
            <a:off x="7324531" y="2024742"/>
            <a:ext cx="4292081" cy="3116425"/>
            <a:chOff x="7324531" y="2024742"/>
            <a:chExt cx="4292081" cy="31164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7C5EB7-2049-4292-AD9C-ECD3FCAD489A}"/>
                </a:ext>
              </a:extLst>
            </p:cNvPr>
            <p:cNvSpPr/>
            <p:nvPr/>
          </p:nvSpPr>
          <p:spPr>
            <a:xfrm>
              <a:off x="7324531" y="2024742"/>
              <a:ext cx="4292081" cy="3116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The Future of IoT and Embedded Systems: Trends and Predictions for 2023” |  VidyutBodha">
              <a:extLst>
                <a:ext uri="{FF2B5EF4-FFF2-40B4-BE49-F238E27FC236}">
                  <a16:creationId xmlns:a16="http://schemas.microsoft.com/office/drawing/2014/main" id="{62F23FBA-DBEB-4F2C-9BF9-0DDEE60DB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0" r="42837"/>
            <a:stretch>
              <a:fillRect/>
            </a:stretch>
          </p:blipFill>
          <p:spPr bwMode="auto">
            <a:xfrm>
              <a:off x="7393477" y="2099795"/>
              <a:ext cx="4155493" cy="2977758"/>
            </a:xfrm>
            <a:custGeom>
              <a:avLst/>
              <a:gdLst>
                <a:gd name="connsiteX0" fmla="*/ 0 w 3794449"/>
                <a:gd name="connsiteY0" fmla="*/ 0 h 2719040"/>
                <a:gd name="connsiteX1" fmla="*/ 3794449 w 3794449"/>
                <a:gd name="connsiteY1" fmla="*/ 0 h 2719040"/>
                <a:gd name="connsiteX2" fmla="*/ 3794449 w 3794449"/>
                <a:gd name="connsiteY2" fmla="*/ 2719040 h 2719040"/>
                <a:gd name="connsiteX3" fmla="*/ 0 w 3794449"/>
                <a:gd name="connsiteY3" fmla="*/ 2719040 h 271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4449" h="2719040">
                  <a:moveTo>
                    <a:pt x="0" y="0"/>
                  </a:moveTo>
                  <a:lnTo>
                    <a:pt x="3794449" y="0"/>
                  </a:lnTo>
                  <a:lnTo>
                    <a:pt x="3794449" y="2719040"/>
                  </a:lnTo>
                  <a:lnTo>
                    <a:pt x="0" y="2719040"/>
                  </a:lnTo>
                  <a:close/>
                </a:path>
              </a:pathLst>
            </a:custGeom>
            <a:solidFill>
              <a:srgbClr val="FF9B35"/>
            </a:solidFill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82F046-5F70-4C59-8D2F-2BD639524DEE}"/>
              </a:ext>
            </a:extLst>
          </p:cNvPr>
          <p:cNvSpPr txBox="1"/>
          <p:nvPr/>
        </p:nvSpPr>
        <p:spPr>
          <a:xfrm>
            <a:off x="241858" y="2103630"/>
            <a:ext cx="4748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9B35"/>
                </a:solidFill>
                <a:latin typeface="Montserrat" pitchFamily="2" charset="0"/>
                <a:sym typeface="Wingdings" panose="05000000000000000000" pitchFamily="2" charset="2"/>
              </a:rPr>
              <a:t>  </a:t>
            </a:r>
            <a:r>
              <a:rPr lang="en-US" sz="2400" b="1" dirty="0">
                <a:solidFill>
                  <a:srgbClr val="FF9B35"/>
                </a:solidFill>
                <a:latin typeface="Montserrat" pitchFamily="2" charset="0"/>
              </a:rPr>
              <a:t>Top 4 future trends of IoT</a:t>
            </a:r>
          </a:p>
        </p:txBody>
      </p:sp>
    </p:spTree>
    <p:extLst>
      <p:ext uri="{BB962C8B-B14F-4D97-AF65-F5344CB8AC3E}">
        <p14:creationId xmlns:p14="http://schemas.microsoft.com/office/powerpoint/2010/main" val="32982390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76DFE-8ACD-4E35-8A90-5681EF178E75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FC18-1B08-47E5-8BF5-8463E9710CF1}"/>
              </a:ext>
            </a:extLst>
          </p:cNvPr>
          <p:cNvSpPr txBox="1"/>
          <p:nvPr/>
        </p:nvSpPr>
        <p:spPr>
          <a:xfrm>
            <a:off x="4233766" y="295860"/>
            <a:ext cx="3454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9B35"/>
                </a:solidFill>
                <a:effectLst/>
                <a:latin typeface="Montserrat" pitchFamily="2" charset="0"/>
              </a:rPr>
              <a:t>Conclusion</a:t>
            </a:r>
            <a:endParaRPr lang="en-US" sz="4000" dirty="0">
              <a:solidFill>
                <a:srgbClr val="FF9B35"/>
              </a:solidFill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C9DDEE-D838-4282-99B6-60655244A5D3}"/>
              </a:ext>
            </a:extLst>
          </p:cNvPr>
          <p:cNvSpPr/>
          <p:nvPr/>
        </p:nvSpPr>
        <p:spPr>
          <a:xfrm>
            <a:off x="5815330" y="6562140"/>
            <a:ext cx="45719" cy="295860"/>
          </a:xfrm>
          <a:prstGeom prst="rect">
            <a:avLst/>
          </a:prstGeom>
          <a:solidFill>
            <a:srgbClr val="FF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1A1A7F-9864-484F-8AB6-3BDB33AEE114}"/>
              </a:ext>
            </a:extLst>
          </p:cNvPr>
          <p:cNvSpPr/>
          <p:nvPr/>
        </p:nvSpPr>
        <p:spPr>
          <a:xfrm>
            <a:off x="5726222" y="6386982"/>
            <a:ext cx="223934" cy="223934"/>
          </a:xfrm>
          <a:prstGeom prst="ellipse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393C000-D9E7-4359-8997-9C60538A9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2449" y="2258543"/>
            <a:ext cx="5761049" cy="27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8187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D30EE-388B-4736-96B5-E707798AAA78}"/>
              </a:ext>
            </a:extLst>
          </p:cNvPr>
          <p:cNvSpPr txBox="1"/>
          <p:nvPr/>
        </p:nvSpPr>
        <p:spPr>
          <a:xfrm>
            <a:off x="4121303" y="2878494"/>
            <a:ext cx="3756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9B35"/>
                </a:solidFill>
                <a:latin typeface="Montserrat" pitchFamily="2" charset="0"/>
              </a:rPr>
              <a:t>THANK YOU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9E0096-F2AF-49B9-9500-270C76EEADFB}"/>
              </a:ext>
            </a:extLst>
          </p:cNvPr>
          <p:cNvGrpSpPr/>
          <p:nvPr/>
        </p:nvGrpSpPr>
        <p:grpSpPr>
          <a:xfrm>
            <a:off x="5723866" y="0"/>
            <a:ext cx="223934" cy="2684883"/>
            <a:chOff x="5723866" y="0"/>
            <a:chExt cx="223934" cy="26848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C627E6-7DEF-4081-B627-63F6B88C0F17}"/>
                </a:ext>
              </a:extLst>
            </p:cNvPr>
            <p:cNvSpPr/>
            <p:nvPr/>
          </p:nvSpPr>
          <p:spPr>
            <a:xfrm>
              <a:off x="5812974" y="0"/>
              <a:ext cx="45719" cy="2491273"/>
            </a:xfrm>
            <a:prstGeom prst="rect">
              <a:avLst/>
            </a:prstGeom>
            <a:solidFill>
              <a:srgbClr val="FF9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981EF5-E18B-4058-AC4D-FA87B9D67F2E}"/>
                </a:ext>
              </a:extLst>
            </p:cNvPr>
            <p:cNvSpPr/>
            <p:nvPr/>
          </p:nvSpPr>
          <p:spPr>
            <a:xfrm>
              <a:off x="5723866" y="2460949"/>
              <a:ext cx="223934" cy="223934"/>
            </a:xfrm>
            <a:prstGeom prst="ellipse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FB952E7-442B-42E3-AF02-5C492C6468EE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12</a:t>
            </a:r>
          </a:p>
        </p:txBody>
      </p:sp>
    </p:spTree>
    <p:extLst>
      <p:ext uri="{BB962C8B-B14F-4D97-AF65-F5344CB8AC3E}">
        <p14:creationId xmlns:p14="http://schemas.microsoft.com/office/powerpoint/2010/main" val="208044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78C4E-DB63-4386-A682-F1E170A5073F}"/>
              </a:ext>
            </a:extLst>
          </p:cNvPr>
          <p:cNvSpPr txBox="1"/>
          <p:nvPr/>
        </p:nvSpPr>
        <p:spPr>
          <a:xfrm>
            <a:off x="3125753" y="3629323"/>
            <a:ext cx="6662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itchFamily="2" charset="0"/>
              </a:rPr>
              <a:t>Internet of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5046-EECA-44F1-8F02-37D5D56EC10C}"/>
              </a:ext>
            </a:extLst>
          </p:cNvPr>
          <p:cNvSpPr txBox="1"/>
          <p:nvPr/>
        </p:nvSpPr>
        <p:spPr>
          <a:xfrm>
            <a:off x="3685590" y="4312978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F9B35"/>
                </a:solidFill>
                <a:effectLst/>
                <a:latin typeface="Montserrat Medium" pitchFamily="2" charset="0"/>
              </a:rPr>
              <a:t>Connecting the dots, Creating the future</a:t>
            </a:r>
            <a:endParaRPr lang="en-US" dirty="0">
              <a:solidFill>
                <a:srgbClr val="FF9B35"/>
              </a:solidFill>
              <a:latin typeface="Montserrat Medium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27188-BE28-4743-B5E6-B73A589E745F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5932DE-75C9-4005-9DB4-21A2D6ABFEC2}"/>
              </a:ext>
            </a:extLst>
          </p:cNvPr>
          <p:cNvSpPr/>
          <p:nvPr/>
        </p:nvSpPr>
        <p:spPr>
          <a:xfrm>
            <a:off x="2705876" y="3951515"/>
            <a:ext cx="186612" cy="186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82CA74-7653-44F7-810F-9E09BAE84510}"/>
              </a:ext>
            </a:extLst>
          </p:cNvPr>
          <p:cNvSpPr/>
          <p:nvPr/>
        </p:nvSpPr>
        <p:spPr>
          <a:xfrm>
            <a:off x="3265713" y="2859833"/>
            <a:ext cx="186612" cy="186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1B9618-A691-495E-B366-0DABB2350934}"/>
              </a:ext>
            </a:extLst>
          </p:cNvPr>
          <p:cNvSpPr/>
          <p:nvPr/>
        </p:nvSpPr>
        <p:spPr>
          <a:xfrm>
            <a:off x="2267337" y="3032448"/>
            <a:ext cx="186612" cy="186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341DA5-B871-4CAE-A5D1-62EE6A74191C}"/>
              </a:ext>
            </a:extLst>
          </p:cNvPr>
          <p:cNvSpPr/>
          <p:nvPr/>
        </p:nvSpPr>
        <p:spPr>
          <a:xfrm>
            <a:off x="4917231" y="3125754"/>
            <a:ext cx="186612" cy="186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CFC3F0-4EA8-4745-BCCC-D7A78FAAA6F8}"/>
              </a:ext>
            </a:extLst>
          </p:cNvPr>
          <p:cNvSpPr/>
          <p:nvPr/>
        </p:nvSpPr>
        <p:spPr>
          <a:xfrm>
            <a:off x="6596742" y="2034073"/>
            <a:ext cx="186612" cy="186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23A782-F8C0-43C7-8874-72BFB29F3A6D}"/>
              </a:ext>
            </a:extLst>
          </p:cNvPr>
          <p:cNvSpPr/>
          <p:nvPr/>
        </p:nvSpPr>
        <p:spPr>
          <a:xfrm>
            <a:off x="7501811" y="3048633"/>
            <a:ext cx="186612" cy="186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B648BB-2417-46A3-B1CF-16B22EC44538}"/>
              </a:ext>
            </a:extLst>
          </p:cNvPr>
          <p:cNvSpPr/>
          <p:nvPr/>
        </p:nvSpPr>
        <p:spPr>
          <a:xfrm>
            <a:off x="9209313" y="3536017"/>
            <a:ext cx="186612" cy="1866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5E445F-02A4-4584-ADD0-D3B929AB8BC1}"/>
              </a:ext>
            </a:extLst>
          </p:cNvPr>
          <p:cNvSpPr/>
          <p:nvPr/>
        </p:nvSpPr>
        <p:spPr>
          <a:xfrm>
            <a:off x="10049067" y="2565632"/>
            <a:ext cx="560121" cy="5601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3953E1-94A4-4525-A249-93F434BC6B7A}"/>
              </a:ext>
            </a:extLst>
          </p:cNvPr>
          <p:cNvCxnSpPr>
            <a:cxnSpLocks/>
            <a:stCxn id="6" idx="1"/>
            <a:endCxn id="12" idx="5"/>
          </p:cNvCxnSpPr>
          <p:nvPr/>
        </p:nvCxnSpPr>
        <p:spPr>
          <a:xfrm flipH="1" flipV="1">
            <a:off x="2426620" y="3191731"/>
            <a:ext cx="306585" cy="787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0D8D33-C785-4B0F-BCCC-3360883A657D}"/>
              </a:ext>
            </a:extLst>
          </p:cNvPr>
          <p:cNvCxnSpPr>
            <a:cxnSpLocks/>
            <a:stCxn id="12" idx="6"/>
            <a:endCxn id="11" idx="2"/>
          </p:cNvCxnSpPr>
          <p:nvPr/>
        </p:nvCxnSpPr>
        <p:spPr>
          <a:xfrm flipV="1">
            <a:off x="2453949" y="2953139"/>
            <a:ext cx="811764" cy="172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37640-3DBC-4085-A8AE-38C1881E6698}"/>
              </a:ext>
            </a:extLst>
          </p:cNvPr>
          <p:cNvCxnSpPr>
            <a:stCxn id="11" idx="6"/>
            <a:endCxn id="13" idx="1"/>
          </p:cNvCxnSpPr>
          <p:nvPr/>
        </p:nvCxnSpPr>
        <p:spPr>
          <a:xfrm>
            <a:off x="3452325" y="2953139"/>
            <a:ext cx="1464906" cy="265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8D316D-7B51-41D5-A390-4E453EA079B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5103843" y="2127379"/>
            <a:ext cx="1492899" cy="1091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4D6BCA-366E-44BB-BE47-6D06C5C4EC77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7688423" y="3141939"/>
            <a:ext cx="1520890" cy="487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F785E-24B7-48D4-9441-846D433E6739}"/>
              </a:ext>
            </a:extLst>
          </p:cNvPr>
          <p:cNvCxnSpPr>
            <a:cxnSpLocks/>
            <a:stCxn id="16" idx="7"/>
            <a:endCxn id="17" idx="3"/>
          </p:cNvCxnSpPr>
          <p:nvPr/>
        </p:nvCxnSpPr>
        <p:spPr>
          <a:xfrm flipV="1">
            <a:off x="9368596" y="3043725"/>
            <a:ext cx="762499" cy="519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5E41F7-C9BC-4556-AF7A-DE2823699DCA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6756025" y="2193356"/>
            <a:ext cx="773115" cy="882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508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79A6-8616-4410-A206-FC9F4B39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64994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9B35"/>
                </a:solidFill>
                <a:latin typeface="Montserrat" pitchFamily="2" charset="0"/>
              </a:rPr>
              <a:t>What is IoT?</a:t>
            </a:r>
          </a:p>
        </p:txBody>
      </p:sp>
      <p:pic>
        <p:nvPicPr>
          <p:cNvPr id="2050" name="Picture 2" descr="IoT Solutions And Services Provider Company In India | Smart City IoT">
            <a:extLst>
              <a:ext uri="{FF2B5EF4-FFF2-40B4-BE49-F238E27FC236}">
                <a16:creationId xmlns:a16="http://schemas.microsoft.com/office/drawing/2014/main" id="{41A90955-7CB4-4BB7-90D6-AF6470BE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915" y="2102265"/>
            <a:ext cx="7541704" cy="414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822A61-85F2-4569-BF1A-974BF4074C2F}"/>
              </a:ext>
            </a:extLst>
          </p:cNvPr>
          <p:cNvSpPr txBox="1"/>
          <p:nvPr/>
        </p:nvSpPr>
        <p:spPr>
          <a:xfrm>
            <a:off x="807440" y="1245873"/>
            <a:ext cx="5246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Söhne"/>
              </a:rPr>
              <a:t>Connecting devices to the internet for data exchange.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B6F294-C45B-4654-A565-EE6A1D310870}"/>
              </a:ext>
            </a:extLst>
          </p:cNvPr>
          <p:cNvSpPr/>
          <p:nvPr/>
        </p:nvSpPr>
        <p:spPr>
          <a:xfrm>
            <a:off x="443917" y="1308899"/>
            <a:ext cx="394283" cy="264361"/>
          </a:xfrm>
          <a:prstGeom prst="rightArrow">
            <a:avLst/>
          </a:prstGeom>
          <a:solidFill>
            <a:srgbClr val="FF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42AB0-8FE0-4699-9E24-ED6F751AAE92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03</a:t>
            </a:r>
          </a:p>
        </p:txBody>
      </p:sp>
    </p:spTree>
    <p:extLst>
      <p:ext uri="{BB962C8B-B14F-4D97-AF65-F5344CB8AC3E}">
        <p14:creationId xmlns:p14="http://schemas.microsoft.com/office/powerpoint/2010/main" val="41635767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9B8B-81B0-4FD0-8B86-4CFFA9F8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953"/>
            <a:ext cx="10515600" cy="82611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FF9B35"/>
                </a:solidFill>
                <a:effectLst/>
                <a:latin typeface="Montserrat" pitchFamily="2" charset="0"/>
              </a:rPr>
              <a:t>History of IoT</a:t>
            </a:r>
            <a:endParaRPr lang="en-US" dirty="0">
              <a:solidFill>
                <a:srgbClr val="FF9B35"/>
              </a:solidFill>
              <a:latin typeface="Montserrat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3BA06E-8657-4306-A08E-860209C61209}"/>
              </a:ext>
            </a:extLst>
          </p:cNvPr>
          <p:cNvGrpSpPr/>
          <p:nvPr/>
        </p:nvGrpSpPr>
        <p:grpSpPr>
          <a:xfrm>
            <a:off x="7310306" y="1564285"/>
            <a:ext cx="3212983" cy="3212983"/>
            <a:chOff x="7310306" y="1564285"/>
            <a:chExt cx="3212983" cy="321298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D291DD-E329-43F7-9C8F-43C960D74C75}"/>
                </a:ext>
              </a:extLst>
            </p:cNvPr>
            <p:cNvSpPr/>
            <p:nvPr/>
          </p:nvSpPr>
          <p:spPr>
            <a:xfrm>
              <a:off x="7310306" y="1564285"/>
              <a:ext cx="3212983" cy="3212983"/>
            </a:xfrm>
            <a:prstGeom prst="ellipse">
              <a:avLst/>
            </a:prstGeom>
            <a:solidFill>
              <a:srgbClr val="FF9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DCD Podcast: do you know who invented the Internet of Things? - DCD">
              <a:extLst>
                <a:ext uri="{FF2B5EF4-FFF2-40B4-BE49-F238E27FC236}">
                  <a16:creationId xmlns:a16="http://schemas.microsoft.com/office/drawing/2014/main" id="{18F6B26F-3A07-4E45-89FB-0AC08DA8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8" t="9961" r="2683" b="2950"/>
            <a:stretch>
              <a:fillRect/>
            </a:stretch>
          </p:blipFill>
          <p:spPr bwMode="auto">
            <a:xfrm>
              <a:off x="7369028" y="1623007"/>
              <a:ext cx="3095538" cy="3095538"/>
            </a:xfrm>
            <a:custGeom>
              <a:avLst/>
              <a:gdLst>
                <a:gd name="connsiteX0" fmla="*/ 1484852 w 2969704"/>
                <a:gd name="connsiteY0" fmla="*/ 0 h 2969704"/>
                <a:gd name="connsiteX1" fmla="*/ 2969704 w 2969704"/>
                <a:gd name="connsiteY1" fmla="*/ 1484852 h 2969704"/>
                <a:gd name="connsiteX2" fmla="*/ 1484852 w 2969704"/>
                <a:gd name="connsiteY2" fmla="*/ 2969704 h 2969704"/>
                <a:gd name="connsiteX3" fmla="*/ 0 w 2969704"/>
                <a:gd name="connsiteY3" fmla="*/ 1484852 h 2969704"/>
                <a:gd name="connsiteX4" fmla="*/ 1484852 w 2969704"/>
                <a:gd name="connsiteY4" fmla="*/ 0 h 296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704" h="2969704">
                  <a:moveTo>
                    <a:pt x="1484852" y="0"/>
                  </a:moveTo>
                  <a:cubicBezTo>
                    <a:pt x="2304913" y="0"/>
                    <a:pt x="2969704" y="664791"/>
                    <a:pt x="2969704" y="1484852"/>
                  </a:cubicBezTo>
                  <a:cubicBezTo>
                    <a:pt x="2969704" y="2304913"/>
                    <a:pt x="2304913" y="2969704"/>
                    <a:pt x="1484852" y="2969704"/>
                  </a:cubicBezTo>
                  <a:cubicBezTo>
                    <a:pt x="664791" y="2969704"/>
                    <a:pt x="0" y="2304913"/>
                    <a:pt x="0" y="1484852"/>
                  </a:cubicBezTo>
                  <a:cubicBezTo>
                    <a:pt x="0" y="664791"/>
                    <a:pt x="664791" y="0"/>
                    <a:pt x="1484852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6D11EC-F980-4B75-A156-C7560EF17F1D}"/>
              </a:ext>
            </a:extLst>
          </p:cNvPr>
          <p:cNvSpPr txBox="1"/>
          <p:nvPr/>
        </p:nvSpPr>
        <p:spPr>
          <a:xfrm>
            <a:off x="8120891" y="4835987"/>
            <a:ext cx="1941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Peter T.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Lewis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539CB5-5F64-4DE8-B1A4-0B101C42B7F1}"/>
              </a:ext>
            </a:extLst>
          </p:cNvPr>
          <p:cNvSpPr txBox="1"/>
          <p:nvPr/>
        </p:nvSpPr>
        <p:spPr>
          <a:xfrm>
            <a:off x="6872679" y="5236097"/>
            <a:ext cx="489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202122"/>
                </a:solidFill>
                <a:effectLst/>
                <a:latin typeface="Montserrat" pitchFamily="2" charset="0"/>
              </a:rPr>
              <a:t>The term “Internet Of Things, first appeared in a speech by Peter T. </a:t>
            </a:r>
            <a:r>
              <a:rPr lang="en-US" sz="14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Lewis in </a:t>
            </a:r>
            <a:r>
              <a:rPr lang="en-US" sz="1400" b="1" i="0" dirty="0">
                <a:solidFill>
                  <a:srgbClr val="FF9B35"/>
                </a:solidFill>
                <a:effectLst/>
                <a:latin typeface="Arial" panose="020B0604020202020204" pitchFamily="34" charset="0"/>
              </a:rPr>
              <a:t>September 1985.</a:t>
            </a:r>
            <a:endParaRPr lang="en-US" sz="1400" b="1" dirty="0">
              <a:solidFill>
                <a:srgbClr val="FF9B35"/>
              </a:solidFill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EE5270E3-DFCF-4800-9EC3-85F8A039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56" y="1700693"/>
            <a:ext cx="2095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741A0C-9A62-460F-A1FF-DBD57734D90B}"/>
              </a:ext>
            </a:extLst>
          </p:cNvPr>
          <p:cNvSpPr txBox="1"/>
          <p:nvPr/>
        </p:nvSpPr>
        <p:spPr>
          <a:xfrm>
            <a:off x="1937506" y="4835987"/>
            <a:ext cx="2265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Vending Machine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0EA1C-03EA-4A86-A596-0550AA0A2112}"/>
              </a:ext>
            </a:extLst>
          </p:cNvPr>
          <p:cNvSpPr txBox="1"/>
          <p:nvPr/>
        </p:nvSpPr>
        <p:spPr>
          <a:xfrm>
            <a:off x="924885" y="5236097"/>
            <a:ext cx="48928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FF9B35"/>
                </a:solidFill>
                <a:effectLst/>
                <a:latin typeface="Montserrat" pitchFamily="2" charset="0"/>
              </a:rPr>
              <a:t>In 1982, </a:t>
            </a:r>
            <a:r>
              <a:rPr lang="en-US" sz="1400" b="0" i="0" dirty="0">
                <a:effectLst/>
                <a:latin typeface="Montserrat" pitchFamily="2" charset="0"/>
              </a:rPr>
              <a:t>the concept of networking smart devices began, highlighted by a modified Coca-Cola vending machine at Carnegie Mellon University. It was the first ARPANET-connected appliance, able to report inventory and chill the status of drinks.</a:t>
            </a:r>
            <a:endParaRPr lang="en-US" sz="1400" dirty="0">
              <a:latin typeface="Montserra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240AA-BD8B-49F3-872B-E998F17C4661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04</a:t>
            </a:r>
          </a:p>
        </p:txBody>
      </p:sp>
    </p:spTree>
    <p:extLst>
      <p:ext uri="{BB962C8B-B14F-4D97-AF65-F5344CB8AC3E}">
        <p14:creationId xmlns:p14="http://schemas.microsoft.com/office/powerpoint/2010/main" val="7303247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DBCAB39-3801-4C42-88B1-0CF066DD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6947" y="1000382"/>
            <a:ext cx="5999242" cy="4857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1B82B-458A-4DD2-9868-969F17BDF158}"/>
              </a:ext>
            </a:extLst>
          </p:cNvPr>
          <p:cNvSpPr txBox="1"/>
          <p:nvPr/>
        </p:nvSpPr>
        <p:spPr>
          <a:xfrm>
            <a:off x="295811" y="2612517"/>
            <a:ext cx="3809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b="1" i="0" dirty="0">
                <a:solidFill>
                  <a:srgbClr val="FF9B35"/>
                </a:solidFill>
                <a:effectLst/>
                <a:latin typeface="Montserrat" pitchFamily="2" charset="0"/>
              </a:rPr>
              <a:t>Types of layers of IoT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5BED9-7FBC-43C6-9329-CD6FF0216EAA}"/>
              </a:ext>
            </a:extLst>
          </p:cNvPr>
          <p:cNvSpPr txBox="1"/>
          <p:nvPr/>
        </p:nvSpPr>
        <p:spPr>
          <a:xfrm>
            <a:off x="295811" y="3469615"/>
            <a:ext cx="4077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Poppins New"/>
              </a:rPr>
              <a:t>The most common layers of Internet of Things architecture are 4, however, it doesn’t mean that every IoT device has the same amount.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500A5D-3D49-4D60-9D8F-0278E6ADBF3A}"/>
              </a:ext>
            </a:extLst>
          </p:cNvPr>
          <p:cNvSpPr/>
          <p:nvPr/>
        </p:nvSpPr>
        <p:spPr>
          <a:xfrm>
            <a:off x="4370233" y="3382345"/>
            <a:ext cx="752280" cy="368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448C9-8C60-4CD2-B736-E3BD5430AE27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05</a:t>
            </a:r>
          </a:p>
        </p:txBody>
      </p:sp>
    </p:spTree>
    <p:extLst>
      <p:ext uri="{BB962C8B-B14F-4D97-AF65-F5344CB8AC3E}">
        <p14:creationId xmlns:p14="http://schemas.microsoft.com/office/powerpoint/2010/main" val="15514743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092E7FC-9A1D-45E1-8B61-86DA15BF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376" y="1174883"/>
            <a:ext cx="9125013" cy="4881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604DE-60ED-4DE4-BC2D-A1328597E1C5}"/>
              </a:ext>
            </a:extLst>
          </p:cNvPr>
          <p:cNvSpPr txBox="1"/>
          <p:nvPr/>
        </p:nvSpPr>
        <p:spPr>
          <a:xfrm>
            <a:off x="193611" y="373687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FF9B35"/>
                </a:solidFill>
                <a:effectLst/>
                <a:latin typeface="var(--fontFamily)"/>
              </a:rPr>
              <a:t>Top 5 IoT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C3B4E-E0B9-461A-B1C3-68579875DB02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06</a:t>
            </a:r>
          </a:p>
        </p:txBody>
      </p:sp>
    </p:spTree>
    <p:extLst>
      <p:ext uri="{BB962C8B-B14F-4D97-AF65-F5344CB8AC3E}">
        <p14:creationId xmlns:p14="http://schemas.microsoft.com/office/powerpoint/2010/main" val="4731913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2F14400-6CAB-4CE6-B3E8-4945990F9D89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F0945-2147-4E8C-8311-B07905C3CEC2}"/>
              </a:ext>
            </a:extLst>
          </p:cNvPr>
          <p:cNvSpPr txBox="1"/>
          <p:nvPr/>
        </p:nvSpPr>
        <p:spPr>
          <a:xfrm>
            <a:off x="3757904" y="419020"/>
            <a:ext cx="4891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FF9B35"/>
                </a:solidFill>
                <a:effectLst/>
                <a:latin typeface="Montserrat" pitchFamily="2" charset="0"/>
              </a:rPr>
              <a:t>Benefits of IoT</a:t>
            </a:r>
            <a:endParaRPr lang="en-US" sz="4000" b="1" dirty="0">
              <a:solidFill>
                <a:srgbClr val="FF9B35"/>
              </a:solidFill>
              <a:latin typeface="Montserrat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BA81061-70FD-4D8A-9713-35CFB60A0861}"/>
              </a:ext>
            </a:extLst>
          </p:cNvPr>
          <p:cNvGrpSpPr/>
          <p:nvPr/>
        </p:nvGrpSpPr>
        <p:grpSpPr>
          <a:xfrm>
            <a:off x="976236" y="2493220"/>
            <a:ext cx="3502458" cy="369332"/>
            <a:chOff x="4568521" y="2483889"/>
            <a:chExt cx="350245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0FD395-DF5E-4CE7-A9EF-152CAED2D4AE}"/>
                </a:ext>
              </a:extLst>
            </p:cNvPr>
            <p:cNvSpPr txBox="1"/>
            <p:nvPr/>
          </p:nvSpPr>
          <p:spPr>
            <a:xfrm>
              <a:off x="4737618" y="2483889"/>
              <a:ext cx="3333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0" dirty="0">
                  <a:solidFill>
                    <a:srgbClr val="222222"/>
                  </a:solidFill>
                  <a:effectLst/>
                  <a:latin typeface="Montserrat" pitchFamily="2" charset="0"/>
                </a:rPr>
                <a:t>Minimize human effort.</a:t>
              </a:r>
              <a:endParaRPr lang="en-US" b="1" dirty="0">
                <a:latin typeface="Montserrat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E4B17F-A030-46C4-92BE-6673CC1ACBA5}"/>
                </a:ext>
              </a:extLst>
            </p:cNvPr>
            <p:cNvSpPr/>
            <p:nvPr/>
          </p:nvSpPr>
          <p:spPr>
            <a:xfrm>
              <a:off x="4568521" y="2590652"/>
              <a:ext cx="169093" cy="169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635589-B27A-4689-AFF7-FF584A7A8AF5}"/>
              </a:ext>
            </a:extLst>
          </p:cNvPr>
          <p:cNvGrpSpPr/>
          <p:nvPr/>
        </p:nvGrpSpPr>
        <p:grpSpPr>
          <a:xfrm>
            <a:off x="976237" y="2981522"/>
            <a:ext cx="3502457" cy="369332"/>
            <a:chOff x="4568522" y="2972191"/>
            <a:chExt cx="350245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2AE075-37CB-4695-906E-0EFFBB8B2593}"/>
                </a:ext>
              </a:extLst>
            </p:cNvPr>
            <p:cNvSpPr txBox="1"/>
            <p:nvPr/>
          </p:nvSpPr>
          <p:spPr>
            <a:xfrm>
              <a:off x="4737618" y="2972191"/>
              <a:ext cx="3333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0" dirty="0">
                  <a:solidFill>
                    <a:srgbClr val="222222"/>
                  </a:solidFill>
                  <a:effectLst/>
                  <a:latin typeface="Montserrat" pitchFamily="2" charset="0"/>
                </a:rPr>
                <a:t>Save time.</a:t>
              </a:r>
              <a:endParaRPr lang="en-US" b="1" dirty="0">
                <a:latin typeface="Montserrat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5E1D15E-C513-4AC1-9F0D-DB4A467A80C1}"/>
                </a:ext>
              </a:extLst>
            </p:cNvPr>
            <p:cNvSpPr/>
            <p:nvPr/>
          </p:nvSpPr>
          <p:spPr>
            <a:xfrm>
              <a:off x="4568522" y="3074645"/>
              <a:ext cx="169093" cy="169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EE069C-BCA0-4681-AC16-70D730E0D32E}"/>
              </a:ext>
            </a:extLst>
          </p:cNvPr>
          <p:cNvGrpSpPr/>
          <p:nvPr/>
        </p:nvGrpSpPr>
        <p:grpSpPr>
          <a:xfrm>
            <a:off x="976238" y="3431719"/>
            <a:ext cx="3502456" cy="369332"/>
            <a:chOff x="4568523" y="3422388"/>
            <a:chExt cx="3502456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23A570-D27D-45AF-9FD6-F9BCC18261F7}"/>
                </a:ext>
              </a:extLst>
            </p:cNvPr>
            <p:cNvSpPr txBox="1"/>
            <p:nvPr/>
          </p:nvSpPr>
          <p:spPr>
            <a:xfrm>
              <a:off x="4737618" y="3422388"/>
              <a:ext cx="3333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0" dirty="0">
                  <a:solidFill>
                    <a:srgbClr val="222222"/>
                  </a:solidFill>
                  <a:effectLst/>
                  <a:latin typeface="Montserrat" pitchFamily="2" charset="0"/>
                </a:rPr>
                <a:t>Enhanced data collection.</a:t>
              </a:r>
              <a:endParaRPr lang="en-US" b="1" dirty="0">
                <a:latin typeface="Montserrat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C7E4B1-477D-438D-8035-5B5D7D8CA3C1}"/>
                </a:ext>
              </a:extLst>
            </p:cNvPr>
            <p:cNvSpPr/>
            <p:nvPr/>
          </p:nvSpPr>
          <p:spPr>
            <a:xfrm>
              <a:off x="4568523" y="3522507"/>
              <a:ext cx="169093" cy="169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D34E8C-240D-403C-ABCB-FA7C723D2FF2}"/>
              </a:ext>
            </a:extLst>
          </p:cNvPr>
          <p:cNvGrpSpPr/>
          <p:nvPr/>
        </p:nvGrpSpPr>
        <p:grpSpPr>
          <a:xfrm>
            <a:off x="976238" y="3881916"/>
            <a:ext cx="3502456" cy="369332"/>
            <a:chOff x="4568523" y="3872585"/>
            <a:chExt cx="3502456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0BBEC3-F792-4C21-9819-A512F9FB9531}"/>
                </a:ext>
              </a:extLst>
            </p:cNvPr>
            <p:cNvSpPr txBox="1"/>
            <p:nvPr/>
          </p:nvSpPr>
          <p:spPr>
            <a:xfrm>
              <a:off x="4737618" y="3872585"/>
              <a:ext cx="3333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0" dirty="0">
                  <a:solidFill>
                    <a:srgbClr val="222222"/>
                  </a:solidFill>
                  <a:effectLst/>
                  <a:latin typeface="Montserrat" pitchFamily="2" charset="0"/>
                </a:rPr>
                <a:t>Improved security.</a:t>
              </a:r>
              <a:endParaRPr lang="en-US" b="1" dirty="0">
                <a:latin typeface="Montserrat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90F9E4-BC05-480F-946E-4167398C32A9}"/>
                </a:ext>
              </a:extLst>
            </p:cNvPr>
            <p:cNvSpPr/>
            <p:nvPr/>
          </p:nvSpPr>
          <p:spPr>
            <a:xfrm>
              <a:off x="4568523" y="3972704"/>
              <a:ext cx="169093" cy="169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5ED67B-3E0D-4C53-8C51-F07F450F1E18}"/>
              </a:ext>
            </a:extLst>
          </p:cNvPr>
          <p:cNvGrpSpPr/>
          <p:nvPr/>
        </p:nvGrpSpPr>
        <p:grpSpPr>
          <a:xfrm>
            <a:off x="987457" y="4370218"/>
            <a:ext cx="3864460" cy="369332"/>
            <a:chOff x="4579742" y="4360887"/>
            <a:chExt cx="386446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DF312F-2A33-4651-95DA-E35864D8C5C4}"/>
                </a:ext>
              </a:extLst>
            </p:cNvPr>
            <p:cNvSpPr txBox="1"/>
            <p:nvPr/>
          </p:nvSpPr>
          <p:spPr>
            <a:xfrm>
              <a:off x="4737617" y="4360887"/>
              <a:ext cx="37065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0" dirty="0">
                  <a:solidFill>
                    <a:srgbClr val="222222"/>
                  </a:solidFill>
                  <a:effectLst/>
                  <a:latin typeface="Montserrat" pitchFamily="2" charset="0"/>
                </a:rPr>
                <a:t>Efficient resource utilization.</a:t>
              </a:r>
              <a:endParaRPr lang="en-US" b="1" dirty="0">
                <a:latin typeface="Montserrat" pitchFamily="2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E11DAB1-AB95-41E6-9A62-7229847385A7}"/>
                </a:ext>
              </a:extLst>
            </p:cNvPr>
            <p:cNvSpPr/>
            <p:nvPr/>
          </p:nvSpPr>
          <p:spPr>
            <a:xfrm>
              <a:off x="4579742" y="4461327"/>
              <a:ext cx="169093" cy="169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86845-7E03-449D-8EF2-90214E4E8594}"/>
              </a:ext>
            </a:extLst>
          </p:cNvPr>
          <p:cNvGrpSpPr/>
          <p:nvPr/>
        </p:nvGrpSpPr>
        <p:grpSpPr>
          <a:xfrm>
            <a:off x="6160632" y="1787584"/>
            <a:ext cx="4774262" cy="3657600"/>
            <a:chOff x="6160632" y="1787584"/>
            <a:chExt cx="4774262" cy="3657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3DAB9A-DC1A-4A6C-830F-5EAE34B67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4844" y="1787584"/>
              <a:ext cx="4210050" cy="36576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7B3BD1-7917-4E61-B826-B798259D5C1D}"/>
                </a:ext>
              </a:extLst>
            </p:cNvPr>
            <p:cNvSpPr/>
            <p:nvPr/>
          </p:nvSpPr>
          <p:spPr>
            <a:xfrm>
              <a:off x="6160632" y="3350854"/>
              <a:ext cx="736537" cy="736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9159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2F14400-6CAB-4CE6-B3E8-4945990F9D89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F0945-2147-4E8C-8311-B07905C3CEC2}"/>
              </a:ext>
            </a:extLst>
          </p:cNvPr>
          <p:cNvSpPr txBox="1"/>
          <p:nvPr/>
        </p:nvSpPr>
        <p:spPr>
          <a:xfrm>
            <a:off x="3431337" y="419020"/>
            <a:ext cx="4891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9B35"/>
                </a:solidFill>
                <a:latin typeface="Montserrat" pitchFamily="2" charset="0"/>
              </a:rPr>
              <a:t>Challenges</a:t>
            </a:r>
            <a:r>
              <a:rPr lang="en-US" sz="4000" b="1" i="0" dirty="0">
                <a:solidFill>
                  <a:srgbClr val="FF9B35"/>
                </a:solidFill>
                <a:effectLst/>
                <a:latin typeface="Montserrat" pitchFamily="2" charset="0"/>
              </a:rPr>
              <a:t> of IoT</a:t>
            </a:r>
            <a:endParaRPr lang="en-US" sz="4000" b="1" dirty="0">
              <a:solidFill>
                <a:srgbClr val="FF9B35"/>
              </a:solidFill>
              <a:latin typeface="Montserra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FD395-DF5E-4CE7-A9EF-152CAED2D4AE}"/>
              </a:ext>
            </a:extLst>
          </p:cNvPr>
          <p:cNvSpPr txBox="1"/>
          <p:nvPr/>
        </p:nvSpPr>
        <p:spPr>
          <a:xfrm>
            <a:off x="539986" y="1840437"/>
            <a:ext cx="3990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12529"/>
                </a:solidFill>
                <a:effectLst/>
                <a:latin typeface="Montserrat" pitchFamily="2" charset="0"/>
              </a:rPr>
              <a:t>Security challenges.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E1D15E-C513-4AC1-9F0D-DB4A467A80C1}"/>
              </a:ext>
            </a:extLst>
          </p:cNvPr>
          <p:cNvSpPr/>
          <p:nvPr/>
        </p:nvSpPr>
        <p:spPr>
          <a:xfrm>
            <a:off x="370889" y="4256669"/>
            <a:ext cx="169093" cy="16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C7E4B1-477D-438D-8035-5B5D7D8CA3C1}"/>
              </a:ext>
            </a:extLst>
          </p:cNvPr>
          <p:cNvSpPr/>
          <p:nvPr/>
        </p:nvSpPr>
        <p:spPr>
          <a:xfrm>
            <a:off x="370888" y="1986722"/>
            <a:ext cx="169093" cy="16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CB77533-764A-4BA3-9FD2-7B978950AC8C}"/>
              </a:ext>
            </a:extLst>
          </p:cNvPr>
          <p:cNvSpPr/>
          <p:nvPr/>
        </p:nvSpPr>
        <p:spPr>
          <a:xfrm>
            <a:off x="692684" y="2370180"/>
            <a:ext cx="271690" cy="194065"/>
          </a:xfrm>
          <a:prstGeom prst="rightArrow">
            <a:avLst/>
          </a:prstGeom>
          <a:solidFill>
            <a:srgbClr val="FF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BE89E5-F286-4BC6-894D-3D823B025841}"/>
              </a:ext>
            </a:extLst>
          </p:cNvPr>
          <p:cNvSpPr txBox="1"/>
          <p:nvPr/>
        </p:nvSpPr>
        <p:spPr>
          <a:xfrm>
            <a:off x="964374" y="22631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0"/>
              </a:rPr>
              <a:t>Lack of encryption.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354817-DE4F-4815-A27D-4EC908B6C4B1}"/>
              </a:ext>
            </a:extLst>
          </p:cNvPr>
          <p:cNvSpPr txBox="1"/>
          <p:nvPr/>
        </p:nvSpPr>
        <p:spPr>
          <a:xfrm>
            <a:off x="964374" y="2547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0"/>
              </a:rPr>
              <a:t>Lack of sufficient testing and updating.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F995CF-5F61-4F85-B56F-A3AD20840816}"/>
              </a:ext>
            </a:extLst>
          </p:cNvPr>
          <p:cNvSpPr txBox="1"/>
          <p:nvPr/>
        </p:nvSpPr>
        <p:spPr>
          <a:xfrm>
            <a:off x="964374" y="28542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0"/>
              </a:rPr>
              <a:t>Weak login details.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89E26B8-64B0-4AE1-8278-409B7771EEF1}"/>
              </a:ext>
            </a:extLst>
          </p:cNvPr>
          <p:cNvSpPr/>
          <p:nvPr/>
        </p:nvSpPr>
        <p:spPr>
          <a:xfrm>
            <a:off x="692684" y="2644678"/>
            <a:ext cx="271690" cy="194065"/>
          </a:xfrm>
          <a:prstGeom prst="rightArrow">
            <a:avLst/>
          </a:prstGeom>
          <a:solidFill>
            <a:srgbClr val="FF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F2E0E1B-7ADE-4C65-8FCE-FE9D3E0BA945}"/>
              </a:ext>
            </a:extLst>
          </p:cNvPr>
          <p:cNvSpPr/>
          <p:nvPr/>
        </p:nvSpPr>
        <p:spPr>
          <a:xfrm>
            <a:off x="692684" y="2941873"/>
            <a:ext cx="271690" cy="194065"/>
          </a:xfrm>
          <a:prstGeom prst="rightArrow">
            <a:avLst/>
          </a:prstGeom>
          <a:solidFill>
            <a:srgbClr val="FF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223A55-67BD-4CDF-8FC5-1084136F6301}"/>
              </a:ext>
            </a:extLst>
          </p:cNvPr>
          <p:cNvSpPr txBox="1"/>
          <p:nvPr/>
        </p:nvSpPr>
        <p:spPr>
          <a:xfrm>
            <a:off x="608566" y="4110382"/>
            <a:ext cx="4519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Montserrat" pitchFamily="2" charset="0"/>
              </a:rPr>
              <a:t>Deployment challenges.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1928EE6-67C7-46A2-B1F1-BF86112A523C}"/>
              </a:ext>
            </a:extLst>
          </p:cNvPr>
          <p:cNvSpPr/>
          <p:nvPr/>
        </p:nvSpPr>
        <p:spPr>
          <a:xfrm>
            <a:off x="692684" y="4769518"/>
            <a:ext cx="271690" cy="194065"/>
          </a:xfrm>
          <a:prstGeom prst="rightArrow">
            <a:avLst/>
          </a:prstGeom>
          <a:solidFill>
            <a:srgbClr val="FF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EDE468-511A-470A-B541-97391B9C91BB}"/>
              </a:ext>
            </a:extLst>
          </p:cNvPr>
          <p:cNvSpPr txBox="1"/>
          <p:nvPr/>
        </p:nvSpPr>
        <p:spPr>
          <a:xfrm>
            <a:off x="964374" y="46625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0"/>
              </a:rPr>
              <a:t>Connectivity.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1C6DAF-4508-4587-AAF8-46CE20C27697}"/>
              </a:ext>
            </a:extLst>
          </p:cNvPr>
          <p:cNvSpPr txBox="1"/>
          <p:nvPr/>
        </p:nvSpPr>
        <p:spPr>
          <a:xfrm>
            <a:off x="964374" y="4946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0"/>
              </a:rPr>
              <a:t>Maintenance.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9ED780-07FF-4E83-BED8-62F94E42E571}"/>
              </a:ext>
            </a:extLst>
          </p:cNvPr>
          <p:cNvSpPr txBox="1"/>
          <p:nvPr/>
        </p:nvSpPr>
        <p:spPr>
          <a:xfrm>
            <a:off x="964374" y="52535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0"/>
              </a:rPr>
              <a:t>Data processing.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D658B6C3-0BE1-48FA-9BCF-5DB6FA005C31}"/>
              </a:ext>
            </a:extLst>
          </p:cNvPr>
          <p:cNvSpPr/>
          <p:nvPr/>
        </p:nvSpPr>
        <p:spPr>
          <a:xfrm>
            <a:off x="692684" y="5044016"/>
            <a:ext cx="271690" cy="194065"/>
          </a:xfrm>
          <a:prstGeom prst="rightArrow">
            <a:avLst/>
          </a:prstGeom>
          <a:solidFill>
            <a:srgbClr val="FF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6CE6078-2743-46DC-9134-2934DCDCE412}"/>
              </a:ext>
            </a:extLst>
          </p:cNvPr>
          <p:cNvSpPr/>
          <p:nvPr/>
        </p:nvSpPr>
        <p:spPr>
          <a:xfrm>
            <a:off x="692684" y="5341211"/>
            <a:ext cx="271690" cy="194065"/>
          </a:xfrm>
          <a:prstGeom prst="rightArrow">
            <a:avLst/>
          </a:prstGeom>
          <a:solidFill>
            <a:srgbClr val="FF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11B675-8048-4915-B35A-8AAFA399BF7B}"/>
              </a:ext>
            </a:extLst>
          </p:cNvPr>
          <p:cNvGrpSpPr/>
          <p:nvPr/>
        </p:nvGrpSpPr>
        <p:grpSpPr>
          <a:xfrm>
            <a:off x="7339672" y="2983632"/>
            <a:ext cx="6689485" cy="1383134"/>
            <a:chOff x="7339672" y="2983632"/>
            <a:chExt cx="6689485" cy="138313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EA4DE-4CF2-4627-86F6-8221FCF0D4DB}"/>
                </a:ext>
              </a:extLst>
            </p:cNvPr>
            <p:cNvSpPr txBox="1"/>
            <p:nvPr/>
          </p:nvSpPr>
          <p:spPr>
            <a:xfrm>
              <a:off x="7933157" y="3406376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212529"/>
                  </a:solidFill>
                  <a:effectLst/>
                  <a:latin typeface="Montserrat" pitchFamily="2" charset="0"/>
                </a:rPr>
                <a:t>Battery sizes.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C5AECD-CEF2-4B53-901F-0D2E3FC1E4E9}"/>
                </a:ext>
              </a:extLst>
            </p:cNvPr>
            <p:cNvSpPr txBox="1"/>
            <p:nvPr/>
          </p:nvSpPr>
          <p:spPr>
            <a:xfrm>
              <a:off x="7508769" y="2983632"/>
              <a:ext cx="39905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i="0" dirty="0">
                  <a:solidFill>
                    <a:srgbClr val="212529"/>
                  </a:solidFill>
                  <a:effectLst/>
                  <a:latin typeface="Montserrat" pitchFamily="2" charset="0"/>
                </a:rPr>
                <a:t>Design challenges.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129475-A02F-497E-A5DF-2CCA210CA570}"/>
                </a:ext>
              </a:extLst>
            </p:cNvPr>
            <p:cNvSpPr/>
            <p:nvPr/>
          </p:nvSpPr>
          <p:spPr>
            <a:xfrm>
              <a:off x="7339672" y="3143735"/>
              <a:ext cx="169093" cy="169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550695FA-AC26-423A-AEE9-3B717E9405BB}"/>
                </a:ext>
              </a:extLst>
            </p:cNvPr>
            <p:cNvSpPr/>
            <p:nvPr/>
          </p:nvSpPr>
          <p:spPr>
            <a:xfrm>
              <a:off x="7661467" y="3513375"/>
              <a:ext cx="271690" cy="194065"/>
            </a:xfrm>
            <a:prstGeom prst="rightArrow">
              <a:avLst/>
            </a:prstGeom>
            <a:solidFill>
              <a:srgbClr val="FF9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EF7C22-83C6-4884-8BA8-915499B0363F}"/>
                </a:ext>
              </a:extLst>
            </p:cNvPr>
            <p:cNvSpPr txBox="1"/>
            <p:nvPr/>
          </p:nvSpPr>
          <p:spPr>
            <a:xfrm>
              <a:off x="7933157" y="369084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212529"/>
                  </a:solidFill>
                  <a:effectLst/>
                  <a:latin typeface="Montserrat" pitchFamily="2" charset="0"/>
                </a:rPr>
                <a:t>Security risk.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2C67EBC-5A6A-4600-AB18-B4361F7F42FF}"/>
                </a:ext>
              </a:extLst>
            </p:cNvPr>
            <p:cNvSpPr txBox="1"/>
            <p:nvPr/>
          </p:nvSpPr>
          <p:spPr>
            <a:xfrm>
              <a:off x="7933157" y="399743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212529"/>
                  </a:solidFill>
                  <a:effectLst/>
                  <a:latin typeface="Montserrat" pitchFamily="2" charset="0"/>
                </a:rPr>
                <a:t>High cost.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20C48471-A9FF-4C18-AE81-FAE8CE6F2C3E}"/>
                </a:ext>
              </a:extLst>
            </p:cNvPr>
            <p:cNvSpPr/>
            <p:nvPr/>
          </p:nvSpPr>
          <p:spPr>
            <a:xfrm>
              <a:off x="7661467" y="3787873"/>
              <a:ext cx="271690" cy="194065"/>
            </a:xfrm>
            <a:prstGeom prst="rightArrow">
              <a:avLst/>
            </a:prstGeom>
            <a:solidFill>
              <a:srgbClr val="FF9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880E992B-7E5B-4A3A-851B-7EC60AF2D52A}"/>
                </a:ext>
              </a:extLst>
            </p:cNvPr>
            <p:cNvSpPr/>
            <p:nvPr/>
          </p:nvSpPr>
          <p:spPr>
            <a:xfrm>
              <a:off x="7661467" y="4085068"/>
              <a:ext cx="271690" cy="194065"/>
            </a:xfrm>
            <a:prstGeom prst="rightArrow">
              <a:avLst/>
            </a:prstGeom>
            <a:solidFill>
              <a:srgbClr val="FF9B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0325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2D4003-2D44-4E7A-95FC-507D50C76D61}"/>
              </a:ext>
            </a:extLst>
          </p:cNvPr>
          <p:cNvSpPr txBox="1"/>
          <p:nvPr/>
        </p:nvSpPr>
        <p:spPr>
          <a:xfrm>
            <a:off x="3375351" y="419020"/>
            <a:ext cx="5582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9B35"/>
                </a:solidFill>
                <a:latin typeface="Montserrat" pitchFamily="2" charset="0"/>
              </a:rPr>
              <a:t>Present State </a:t>
            </a:r>
            <a:r>
              <a:rPr lang="en-US" sz="4000" b="1" i="0" dirty="0">
                <a:solidFill>
                  <a:srgbClr val="FF9B35"/>
                </a:solidFill>
                <a:effectLst/>
                <a:latin typeface="Montserrat" pitchFamily="2" charset="0"/>
              </a:rPr>
              <a:t>of IoT</a:t>
            </a:r>
            <a:endParaRPr lang="en-US" sz="4000" b="1" dirty="0">
              <a:solidFill>
                <a:srgbClr val="FF9B35"/>
              </a:solidFill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E6647-80AF-4F3B-9052-7FE91BC1F92F}"/>
              </a:ext>
            </a:extLst>
          </p:cNvPr>
          <p:cNvSpPr txBox="1"/>
          <p:nvPr/>
        </p:nvSpPr>
        <p:spPr>
          <a:xfrm>
            <a:off x="11084768" y="628883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Slide: 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D35FB-7BCD-4511-8C4E-7BEBBE177E84}"/>
              </a:ext>
            </a:extLst>
          </p:cNvPr>
          <p:cNvSpPr txBox="1"/>
          <p:nvPr/>
        </p:nvSpPr>
        <p:spPr>
          <a:xfrm>
            <a:off x="3272713" y="588877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none" strike="noStrike" dirty="0">
                <a:solidFill>
                  <a:srgbClr val="2D3041"/>
                </a:solidFill>
                <a:effectLst/>
                <a:latin typeface="Montserrat" pitchFamily="2" charset="0"/>
              </a:rPr>
              <a:t>State of IoT 2023: Number of connected IoT devices growing 16% to 16.7 billion globally.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43FEA7-18A6-4AF9-9E61-B25EB26DDD5B}"/>
              </a:ext>
            </a:extLst>
          </p:cNvPr>
          <p:cNvGrpSpPr/>
          <p:nvPr/>
        </p:nvGrpSpPr>
        <p:grpSpPr>
          <a:xfrm>
            <a:off x="1029600" y="1301155"/>
            <a:ext cx="10195126" cy="4457932"/>
            <a:chOff x="824327" y="1301155"/>
            <a:chExt cx="10195126" cy="44579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4ADEFE-9352-4445-9425-CAD521FCA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327" y="1301155"/>
              <a:ext cx="10111151" cy="445793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7F4868-2CF1-4110-8DE2-BD5826DC9E08}"/>
                </a:ext>
              </a:extLst>
            </p:cNvPr>
            <p:cNvSpPr/>
            <p:nvPr/>
          </p:nvSpPr>
          <p:spPr>
            <a:xfrm>
              <a:off x="9078686" y="2099388"/>
              <a:ext cx="1940767" cy="3457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44014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315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Montserrat ExtraBold</vt:lpstr>
      <vt:lpstr>Montserrat Medium</vt:lpstr>
      <vt:lpstr>Poppins New</vt:lpstr>
      <vt:lpstr>Söhne</vt:lpstr>
      <vt:lpstr>var(--fontFamily)</vt:lpstr>
      <vt:lpstr>Office Theme</vt:lpstr>
      <vt:lpstr>PowerPoint Presentation</vt:lpstr>
      <vt:lpstr>PowerPoint Presentation</vt:lpstr>
      <vt:lpstr>What is IoT?</vt:lpstr>
      <vt:lpstr>History of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Ruhit Been Siddik</dc:creator>
  <cp:lastModifiedBy>Md. Ruhit Been Siddik</cp:lastModifiedBy>
  <cp:revision>52</cp:revision>
  <dcterms:created xsi:type="dcterms:W3CDTF">2024-04-03T19:03:08Z</dcterms:created>
  <dcterms:modified xsi:type="dcterms:W3CDTF">2024-05-06T16:27:28Z</dcterms:modified>
</cp:coreProperties>
</file>