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6" r:id="rId2"/>
    <p:sldId id="267" r:id="rId3"/>
    <p:sldId id="257" r:id="rId4"/>
    <p:sldId id="258" r:id="rId5"/>
    <p:sldId id="259" r:id="rId6"/>
    <p:sldId id="265" r:id="rId7"/>
    <p:sldId id="260"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5789"/>
    <a:srgbClr val="1C1C1C"/>
    <a:srgbClr val="FFFFFF"/>
    <a:srgbClr val="35A9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BDEBB2-424A-41C1-A0AC-F329777A77A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18E2F-41CC-42B1-AE73-D4DC0EE4CC27}" type="slidenum">
              <a:rPr lang="en-US" smtClean="0"/>
              <a:t>‹#›</a:t>
            </a:fld>
            <a:endParaRPr lang="en-US"/>
          </a:p>
        </p:txBody>
      </p:sp>
    </p:spTree>
    <p:extLst>
      <p:ext uri="{BB962C8B-B14F-4D97-AF65-F5344CB8AC3E}">
        <p14:creationId xmlns:p14="http://schemas.microsoft.com/office/powerpoint/2010/main" val="2204172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BDEBB2-424A-41C1-A0AC-F329777A77A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18E2F-41CC-42B1-AE73-D4DC0EE4CC27}" type="slidenum">
              <a:rPr lang="en-US" smtClean="0"/>
              <a:t>‹#›</a:t>
            </a:fld>
            <a:endParaRPr lang="en-US"/>
          </a:p>
        </p:txBody>
      </p:sp>
    </p:spTree>
    <p:extLst>
      <p:ext uri="{BB962C8B-B14F-4D97-AF65-F5344CB8AC3E}">
        <p14:creationId xmlns:p14="http://schemas.microsoft.com/office/powerpoint/2010/main" val="383376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BDEBB2-424A-41C1-A0AC-F329777A77A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18E2F-41CC-42B1-AE73-D4DC0EE4CC2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4577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BDEBB2-424A-41C1-A0AC-F329777A77A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18E2F-41CC-42B1-AE73-D4DC0EE4CC27}" type="slidenum">
              <a:rPr lang="en-US" smtClean="0"/>
              <a:t>‹#›</a:t>
            </a:fld>
            <a:endParaRPr lang="en-US"/>
          </a:p>
        </p:txBody>
      </p:sp>
    </p:spTree>
    <p:extLst>
      <p:ext uri="{BB962C8B-B14F-4D97-AF65-F5344CB8AC3E}">
        <p14:creationId xmlns:p14="http://schemas.microsoft.com/office/powerpoint/2010/main" val="1849174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BDEBB2-424A-41C1-A0AC-F329777A77A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18E2F-41CC-42B1-AE73-D4DC0EE4CC2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6793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BDEBB2-424A-41C1-A0AC-F329777A77A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18E2F-41CC-42B1-AE73-D4DC0EE4CC27}" type="slidenum">
              <a:rPr lang="en-US" smtClean="0"/>
              <a:t>‹#›</a:t>
            </a:fld>
            <a:endParaRPr lang="en-US"/>
          </a:p>
        </p:txBody>
      </p:sp>
    </p:spTree>
    <p:extLst>
      <p:ext uri="{BB962C8B-B14F-4D97-AF65-F5344CB8AC3E}">
        <p14:creationId xmlns:p14="http://schemas.microsoft.com/office/powerpoint/2010/main" val="4086640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DEBB2-424A-41C1-A0AC-F329777A77A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18E2F-41CC-42B1-AE73-D4DC0EE4CC27}" type="slidenum">
              <a:rPr lang="en-US" smtClean="0"/>
              <a:t>‹#›</a:t>
            </a:fld>
            <a:endParaRPr lang="en-US"/>
          </a:p>
        </p:txBody>
      </p:sp>
    </p:spTree>
    <p:extLst>
      <p:ext uri="{BB962C8B-B14F-4D97-AF65-F5344CB8AC3E}">
        <p14:creationId xmlns:p14="http://schemas.microsoft.com/office/powerpoint/2010/main" val="560577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DEBB2-424A-41C1-A0AC-F329777A77A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18E2F-41CC-42B1-AE73-D4DC0EE4CC27}" type="slidenum">
              <a:rPr lang="en-US" smtClean="0"/>
              <a:t>‹#›</a:t>
            </a:fld>
            <a:endParaRPr lang="en-US"/>
          </a:p>
        </p:txBody>
      </p:sp>
    </p:spTree>
    <p:extLst>
      <p:ext uri="{BB962C8B-B14F-4D97-AF65-F5344CB8AC3E}">
        <p14:creationId xmlns:p14="http://schemas.microsoft.com/office/powerpoint/2010/main" val="261759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DEBB2-424A-41C1-A0AC-F329777A77A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18E2F-41CC-42B1-AE73-D4DC0EE4CC27}" type="slidenum">
              <a:rPr lang="en-US" smtClean="0"/>
              <a:t>‹#›</a:t>
            </a:fld>
            <a:endParaRPr lang="en-US"/>
          </a:p>
        </p:txBody>
      </p:sp>
    </p:spTree>
    <p:extLst>
      <p:ext uri="{BB962C8B-B14F-4D97-AF65-F5344CB8AC3E}">
        <p14:creationId xmlns:p14="http://schemas.microsoft.com/office/powerpoint/2010/main" val="3715058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BDEBB2-424A-41C1-A0AC-F329777A77A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18E2F-41CC-42B1-AE73-D4DC0EE4CC27}" type="slidenum">
              <a:rPr lang="en-US" smtClean="0"/>
              <a:t>‹#›</a:t>
            </a:fld>
            <a:endParaRPr lang="en-US"/>
          </a:p>
        </p:txBody>
      </p:sp>
    </p:spTree>
    <p:extLst>
      <p:ext uri="{BB962C8B-B14F-4D97-AF65-F5344CB8AC3E}">
        <p14:creationId xmlns:p14="http://schemas.microsoft.com/office/powerpoint/2010/main" val="119012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BDEBB2-424A-41C1-A0AC-F329777A77AE}"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18E2F-41CC-42B1-AE73-D4DC0EE4CC27}" type="slidenum">
              <a:rPr lang="en-US" smtClean="0"/>
              <a:t>‹#›</a:t>
            </a:fld>
            <a:endParaRPr lang="en-US"/>
          </a:p>
        </p:txBody>
      </p:sp>
    </p:spTree>
    <p:extLst>
      <p:ext uri="{BB962C8B-B14F-4D97-AF65-F5344CB8AC3E}">
        <p14:creationId xmlns:p14="http://schemas.microsoft.com/office/powerpoint/2010/main" val="545102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BDEBB2-424A-41C1-A0AC-F329777A77AE}"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E18E2F-41CC-42B1-AE73-D4DC0EE4CC27}" type="slidenum">
              <a:rPr lang="en-US" smtClean="0"/>
              <a:t>‹#›</a:t>
            </a:fld>
            <a:endParaRPr lang="en-US"/>
          </a:p>
        </p:txBody>
      </p:sp>
    </p:spTree>
    <p:extLst>
      <p:ext uri="{BB962C8B-B14F-4D97-AF65-F5344CB8AC3E}">
        <p14:creationId xmlns:p14="http://schemas.microsoft.com/office/powerpoint/2010/main" val="2596117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BDEBB2-424A-41C1-A0AC-F329777A77AE}"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E18E2F-41CC-42B1-AE73-D4DC0EE4CC27}" type="slidenum">
              <a:rPr lang="en-US" smtClean="0"/>
              <a:t>‹#›</a:t>
            </a:fld>
            <a:endParaRPr lang="en-US"/>
          </a:p>
        </p:txBody>
      </p:sp>
    </p:spTree>
    <p:extLst>
      <p:ext uri="{BB962C8B-B14F-4D97-AF65-F5344CB8AC3E}">
        <p14:creationId xmlns:p14="http://schemas.microsoft.com/office/powerpoint/2010/main" val="250084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BDEBB2-424A-41C1-A0AC-F329777A77AE}"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E18E2F-41CC-42B1-AE73-D4DC0EE4CC27}" type="slidenum">
              <a:rPr lang="en-US" smtClean="0"/>
              <a:t>‹#›</a:t>
            </a:fld>
            <a:endParaRPr lang="en-US"/>
          </a:p>
        </p:txBody>
      </p:sp>
    </p:spTree>
    <p:extLst>
      <p:ext uri="{BB962C8B-B14F-4D97-AF65-F5344CB8AC3E}">
        <p14:creationId xmlns:p14="http://schemas.microsoft.com/office/powerpoint/2010/main" val="730322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BDEBB2-424A-41C1-A0AC-F329777A77AE}"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18E2F-41CC-42B1-AE73-D4DC0EE4CC27}" type="slidenum">
              <a:rPr lang="en-US" smtClean="0"/>
              <a:t>‹#›</a:t>
            </a:fld>
            <a:endParaRPr lang="en-US"/>
          </a:p>
        </p:txBody>
      </p:sp>
    </p:spTree>
    <p:extLst>
      <p:ext uri="{BB962C8B-B14F-4D97-AF65-F5344CB8AC3E}">
        <p14:creationId xmlns:p14="http://schemas.microsoft.com/office/powerpoint/2010/main" val="104822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18E2F-41CC-42B1-AE73-D4DC0EE4CC27}" type="slidenum">
              <a:rPr lang="en-US" smtClean="0"/>
              <a:t>‹#›</a:t>
            </a:fld>
            <a:endParaRPr lang="en-US"/>
          </a:p>
        </p:txBody>
      </p:sp>
      <p:sp>
        <p:nvSpPr>
          <p:cNvPr id="5" name="Date Placeholder 4"/>
          <p:cNvSpPr>
            <a:spLocks noGrp="1"/>
          </p:cNvSpPr>
          <p:nvPr>
            <p:ph type="dt" sz="half" idx="10"/>
          </p:nvPr>
        </p:nvSpPr>
        <p:spPr/>
        <p:txBody>
          <a:bodyPr/>
          <a:lstStyle/>
          <a:p>
            <a:fld id="{93BDEBB2-424A-41C1-A0AC-F329777A77AE}" type="datetimeFigureOut">
              <a:rPr lang="en-US" smtClean="0"/>
              <a:t>5/6/2024</a:t>
            </a:fld>
            <a:endParaRPr lang="en-US"/>
          </a:p>
        </p:txBody>
      </p:sp>
    </p:spTree>
    <p:extLst>
      <p:ext uri="{BB962C8B-B14F-4D97-AF65-F5344CB8AC3E}">
        <p14:creationId xmlns:p14="http://schemas.microsoft.com/office/powerpoint/2010/main" val="3261509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BDEBB2-424A-41C1-A0AC-F329777A77AE}" type="datetimeFigureOut">
              <a:rPr lang="en-US" smtClean="0"/>
              <a:t>5/6/2024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E18E2F-41CC-42B1-AE73-D4DC0EE4CC27}" type="slidenum">
              <a:rPr lang="en-US" smtClean="0"/>
              <a:t>‹#›</a:t>
            </a:fld>
            <a:endParaRPr lang="en-US"/>
          </a:p>
        </p:txBody>
      </p:sp>
    </p:spTree>
    <p:extLst>
      <p:ext uri="{BB962C8B-B14F-4D97-AF65-F5344CB8AC3E}">
        <p14:creationId xmlns:p14="http://schemas.microsoft.com/office/powerpoint/2010/main" val="138788379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A307-4A89-43FA-B42D-8B943CD4C207}"/>
              </a:ext>
            </a:extLst>
          </p:cNvPr>
          <p:cNvSpPr>
            <a:spLocks noGrp="1"/>
          </p:cNvSpPr>
          <p:nvPr>
            <p:ph type="title"/>
          </p:nvPr>
        </p:nvSpPr>
        <p:spPr>
          <a:xfrm>
            <a:off x="1937857" y="2471956"/>
            <a:ext cx="9366281" cy="2183934"/>
          </a:xfrm>
        </p:spPr>
        <p:txBody>
          <a:bodyPr>
            <a:normAutofit/>
          </a:bodyPr>
          <a:lstStyle/>
          <a:p>
            <a:r>
              <a:rPr lang="en-US" dirty="0">
                <a:solidFill>
                  <a:srgbClr val="4E5789"/>
                </a:solidFill>
              </a:rPr>
              <a:t>Name: </a:t>
            </a:r>
            <a:r>
              <a:rPr lang="en-US" dirty="0" err="1">
                <a:solidFill>
                  <a:srgbClr val="4E5789"/>
                </a:solidFill>
              </a:rPr>
              <a:t>Sharmin</a:t>
            </a:r>
            <a:r>
              <a:rPr lang="en-US" dirty="0">
                <a:solidFill>
                  <a:srgbClr val="4E5789"/>
                </a:solidFill>
              </a:rPr>
              <a:t> </a:t>
            </a:r>
            <a:r>
              <a:rPr lang="en-US" dirty="0" err="1">
                <a:solidFill>
                  <a:srgbClr val="4E5789"/>
                </a:solidFill>
              </a:rPr>
              <a:t>Akter</a:t>
            </a:r>
            <a:br>
              <a:rPr lang="en-US" dirty="0"/>
            </a:br>
            <a:r>
              <a:rPr lang="en-US" sz="2200" dirty="0">
                <a:solidFill>
                  <a:srgbClr val="4E5789"/>
                </a:solidFill>
              </a:rPr>
              <a:t>ID: 2137620128</a:t>
            </a:r>
            <a:br>
              <a:rPr lang="en-US" sz="2200" dirty="0">
                <a:solidFill>
                  <a:srgbClr val="4E5789"/>
                </a:solidFill>
              </a:rPr>
            </a:br>
            <a:r>
              <a:rPr lang="en-US" sz="2200" dirty="0">
                <a:solidFill>
                  <a:srgbClr val="4E5789"/>
                </a:solidFill>
              </a:rPr>
              <a:t>Department of CSE</a:t>
            </a:r>
            <a:br>
              <a:rPr lang="en-US" sz="2200" dirty="0">
                <a:solidFill>
                  <a:srgbClr val="4E5789"/>
                </a:solidFill>
              </a:rPr>
            </a:br>
            <a:r>
              <a:rPr lang="en-US" sz="2200" dirty="0">
                <a:solidFill>
                  <a:srgbClr val="4E5789"/>
                </a:solidFill>
              </a:rPr>
              <a:t>Course </a:t>
            </a:r>
            <a:r>
              <a:rPr lang="en-US" sz="2200" dirty="0" err="1">
                <a:solidFill>
                  <a:srgbClr val="4E5789"/>
                </a:solidFill>
              </a:rPr>
              <a:t>Title:Technical</a:t>
            </a:r>
            <a:r>
              <a:rPr lang="en-US" sz="2200" dirty="0">
                <a:solidFill>
                  <a:srgbClr val="4E5789"/>
                </a:solidFill>
              </a:rPr>
              <a:t> Writing and Presentation</a:t>
            </a:r>
            <a:br>
              <a:rPr lang="en-US" sz="2200" dirty="0">
                <a:solidFill>
                  <a:srgbClr val="4E5789"/>
                </a:solidFill>
              </a:rPr>
            </a:br>
            <a:r>
              <a:rPr lang="en-US" sz="2200" dirty="0">
                <a:solidFill>
                  <a:srgbClr val="4E5789"/>
                </a:solidFill>
              </a:rPr>
              <a:t>Course Code:CSE2242  </a:t>
            </a:r>
          </a:p>
        </p:txBody>
      </p:sp>
    </p:spTree>
    <p:extLst>
      <p:ext uri="{BB962C8B-B14F-4D97-AF65-F5344CB8AC3E}">
        <p14:creationId xmlns:p14="http://schemas.microsoft.com/office/powerpoint/2010/main" val="1250612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2C2A-8D70-481F-8E0E-C19823B08A85}"/>
              </a:ext>
            </a:extLst>
          </p:cNvPr>
          <p:cNvSpPr>
            <a:spLocks noGrp="1"/>
          </p:cNvSpPr>
          <p:nvPr>
            <p:ph type="title"/>
          </p:nvPr>
        </p:nvSpPr>
        <p:spPr>
          <a:xfrm>
            <a:off x="3672806" y="339012"/>
            <a:ext cx="4846388" cy="715347"/>
          </a:xfrm>
        </p:spPr>
        <p:txBody>
          <a:bodyPr/>
          <a:lstStyle/>
          <a:p>
            <a:r>
              <a:rPr lang="en-US" b="1" i="0" dirty="0">
                <a:solidFill>
                  <a:srgbClr val="4E5789"/>
                </a:solidFill>
                <a:effectLst/>
                <a:latin typeface="+mn-lt"/>
              </a:rPr>
              <a:t>Future Trends of HCI</a:t>
            </a:r>
            <a:endParaRPr lang="en-US" dirty="0">
              <a:solidFill>
                <a:srgbClr val="4E5789"/>
              </a:solidFill>
              <a:latin typeface="+mn-lt"/>
            </a:endParaRPr>
          </a:p>
        </p:txBody>
      </p:sp>
      <p:sp>
        <p:nvSpPr>
          <p:cNvPr id="4" name="TextBox 3">
            <a:extLst>
              <a:ext uri="{FF2B5EF4-FFF2-40B4-BE49-F238E27FC236}">
                <a16:creationId xmlns:a16="http://schemas.microsoft.com/office/drawing/2014/main" id="{F06FD59A-53A1-44E5-85B3-C6EC0BC453BA}"/>
              </a:ext>
            </a:extLst>
          </p:cNvPr>
          <p:cNvSpPr txBox="1"/>
          <p:nvPr/>
        </p:nvSpPr>
        <p:spPr>
          <a:xfrm>
            <a:off x="624029" y="3095038"/>
            <a:ext cx="5243118" cy="369332"/>
          </a:xfrm>
          <a:prstGeom prst="rect">
            <a:avLst/>
          </a:prstGeom>
          <a:noFill/>
        </p:spPr>
        <p:txBody>
          <a:bodyPr wrap="square">
            <a:spAutoFit/>
          </a:bodyPr>
          <a:lstStyle/>
          <a:p>
            <a:r>
              <a:rPr lang="en-US" b="1" i="0" dirty="0">
                <a:solidFill>
                  <a:schemeClr val="tx1">
                    <a:lumMod val="95000"/>
                    <a:lumOff val="5000"/>
                  </a:schemeClr>
                </a:solidFill>
                <a:effectLst/>
                <a:latin typeface="Söhne"/>
              </a:rPr>
              <a:t>1. Natural User Interfaces (NUIs)</a:t>
            </a:r>
            <a:endParaRPr lang="en-US" dirty="0">
              <a:solidFill>
                <a:schemeClr val="tx1">
                  <a:lumMod val="95000"/>
                  <a:lumOff val="5000"/>
                </a:schemeClr>
              </a:solidFill>
            </a:endParaRPr>
          </a:p>
        </p:txBody>
      </p:sp>
      <p:sp>
        <p:nvSpPr>
          <p:cNvPr id="6" name="TextBox 5">
            <a:extLst>
              <a:ext uri="{FF2B5EF4-FFF2-40B4-BE49-F238E27FC236}">
                <a16:creationId xmlns:a16="http://schemas.microsoft.com/office/drawing/2014/main" id="{362ACFB7-9D89-473F-B289-6A3BFF56D775}"/>
              </a:ext>
            </a:extLst>
          </p:cNvPr>
          <p:cNvSpPr txBox="1"/>
          <p:nvPr/>
        </p:nvSpPr>
        <p:spPr>
          <a:xfrm>
            <a:off x="624029" y="3470982"/>
            <a:ext cx="5243118" cy="369332"/>
          </a:xfrm>
          <a:prstGeom prst="rect">
            <a:avLst/>
          </a:prstGeom>
          <a:noFill/>
        </p:spPr>
        <p:txBody>
          <a:bodyPr wrap="square">
            <a:spAutoFit/>
          </a:bodyPr>
          <a:lstStyle/>
          <a:p>
            <a:r>
              <a:rPr lang="en-US" b="1" i="0" dirty="0">
                <a:solidFill>
                  <a:schemeClr val="tx1">
                    <a:lumMod val="95000"/>
                    <a:lumOff val="5000"/>
                  </a:schemeClr>
                </a:solidFill>
                <a:effectLst/>
                <a:latin typeface="Söhne"/>
              </a:rPr>
              <a:t>2. Augmented Reality (AR) and Virtual Reality (VR)</a:t>
            </a:r>
            <a:endParaRPr lang="en-US" dirty="0">
              <a:solidFill>
                <a:schemeClr val="tx1">
                  <a:lumMod val="95000"/>
                  <a:lumOff val="5000"/>
                </a:schemeClr>
              </a:solidFill>
            </a:endParaRPr>
          </a:p>
        </p:txBody>
      </p:sp>
      <p:sp>
        <p:nvSpPr>
          <p:cNvPr id="8" name="TextBox 7">
            <a:extLst>
              <a:ext uri="{FF2B5EF4-FFF2-40B4-BE49-F238E27FC236}">
                <a16:creationId xmlns:a16="http://schemas.microsoft.com/office/drawing/2014/main" id="{06D48005-41D3-496F-9C61-AAB86F101EA6}"/>
              </a:ext>
            </a:extLst>
          </p:cNvPr>
          <p:cNvSpPr txBox="1"/>
          <p:nvPr/>
        </p:nvSpPr>
        <p:spPr>
          <a:xfrm>
            <a:off x="624029" y="3840314"/>
            <a:ext cx="5243118" cy="369332"/>
          </a:xfrm>
          <a:prstGeom prst="rect">
            <a:avLst/>
          </a:prstGeom>
          <a:noFill/>
        </p:spPr>
        <p:txBody>
          <a:bodyPr wrap="square">
            <a:spAutoFit/>
          </a:bodyPr>
          <a:lstStyle/>
          <a:p>
            <a:r>
              <a:rPr lang="en-US" b="1" i="0" dirty="0">
                <a:solidFill>
                  <a:schemeClr val="tx1">
                    <a:lumMod val="95000"/>
                    <a:lumOff val="5000"/>
                  </a:schemeClr>
                </a:solidFill>
                <a:effectLst/>
                <a:latin typeface="Söhne"/>
              </a:rPr>
              <a:t>3. Wearable Devices and Ubiquitous Computing</a:t>
            </a:r>
            <a:endParaRPr lang="en-US" dirty="0">
              <a:solidFill>
                <a:schemeClr val="tx1">
                  <a:lumMod val="95000"/>
                  <a:lumOff val="5000"/>
                </a:schemeClr>
              </a:solidFill>
            </a:endParaRPr>
          </a:p>
        </p:txBody>
      </p:sp>
      <p:sp>
        <p:nvSpPr>
          <p:cNvPr id="10" name="TextBox 9">
            <a:extLst>
              <a:ext uri="{FF2B5EF4-FFF2-40B4-BE49-F238E27FC236}">
                <a16:creationId xmlns:a16="http://schemas.microsoft.com/office/drawing/2014/main" id="{00DB69F8-FF55-4958-9A73-890E4B8C80E0}"/>
              </a:ext>
            </a:extLst>
          </p:cNvPr>
          <p:cNvSpPr txBox="1"/>
          <p:nvPr/>
        </p:nvSpPr>
        <p:spPr>
          <a:xfrm>
            <a:off x="624029" y="4209646"/>
            <a:ext cx="5243118" cy="369332"/>
          </a:xfrm>
          <a:prstGeom prst="rect">
            <a:avLst/>
          </a:prstGeom>
          <a:noFill/>
        </p:spPr>
        <p:txBody>
          <a:bodyPr wrap="square">
            <a:spAutoFit/>
          </a:bodyPr>
          <a:lstStyle/>
          <a:p>
            <a:r>
              <a:rPr lang="en-US" b="1" i="0" dirty="0">
                <a:solidFill>
                  <a:schemeClr val="tx1">
                    <a:lumMod val="95000"/>
                    <a:lumOff val="5000"/>
                  </a:schemeClr>
                </a:solidFill>
                <a:effectLst/>
                <a:latin typeface="Söhne"/>
              </a:rPr>
              <a:t>4. AI and Machine Learning</a:t>
            </a:r>
            <a:endParaRPr lang="en-US" dirty="0">
              <a:solidFill>
                <a:schemeClr val="tx1">
                  <a:lumMod val="95000"/>
                  <a:lumOff val="5000"/>
                </a:schemeClr>
              </a:solidFill>
            </a:endParaRPr>
          </a:p>
        </p:txBody>
      </p:sp>
      <p:sp>
        <p:nvSpPr>
          <p:cNvPr id="12" name="TextBox 11">
            <a:extLst>
              <a:ext uri="{FF2B5EF4-FFF2-40B4-BE49-F238E27FC236}">
                <a16:creationId xmlns:a16="http://schemas.microsoft.com/office/drawing/2014/main" id="{8BF95DD2-8AB8-4045-8D43-E7B83B420BCF}"/>
              </a:ext>
            </a:extLst>
          </p:cNvPr>
          <p:cNvSpPr txBox="1"/>
          <p:nvPr/>
        </p:nvSpPr>
        <p:spPr>
          <a:xfrm>
            <a:off x="624029" y="4578978"/>
            <a:ext cx="5243118" cy="369332"/>
          </a:xfrm>
          <a:prstGeom prst="rect">
            <a:avLst/>
          </a:prstGeom>
          <a:noFill/>
        </p:spPr>
        <p:txBody>
          <a:bodyPr wrap="square">
            <a:spAutoFit/>
          </a:bodyPr>
          <a:lstStyle/>
          <a:p>
            <a:r>
              <a:rPr lang="en-US" b="1" i="0" dirty="0">
                <a:solidFill>
                  <a:schemeClr val="tx1">
                    <a:lumMod val="95000"/>
                    <a:lumOff val="5000"/>
                  </a:schemeClr>
                </a:solidFill>
                <a:effectLst/>
                <a:latin typeface="Söhne"/>
              </a:rPr>
              <a:t>5. Ethical and Inclusive Design</a:t>
            </a:r>
            <a:endParaRPr lang="en-US" dirty="0">
              <a:solidFill>
                <a:schemeClr val="tx1">
                  <a:lumMod val="95000"/>
                  <a:lumOff val="5000"/>
                </a:schemeClr>
              </a:solidFill>
            </a:endParaRPr>
          </a:p>
        </p:txBody>
      </p:sp>
      <p:sp>
        <p:nvSpPr>
          <p:cNvPr id="13" name="Rectangle 12">
            <a:extLst>
              <a:ext uri="{FF2B5EF4-FFF2-40B4-BE49-F238E27FC236}">
                <a16:creationId xmlns:a16="http://schemas.microsoft.com/office/drawing/2014/main" id="{45FE9592-E358-4EC1-962C-A44962274C2E}"/>
              </a:ext>
            </a:extLst>
          </p:cNvPr>
          <p:cNvSpPr/>
          <p:nvPr/>
        </p:nvSpPr>
        <p:spPr>
          <a:xfrm>
            <a:off x="624029" y="2297436"/>
            <a:ext cx="5243118" cy="733833"/>
          </a:xfrm>
          <a:prstGeom prst="rect">
            <a:avLst/>
          </a:prstGeom>
          <a:solidFill>
            <a:srgbClr val="4E5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323A7A5-DFCB-4207-881D-607C3AF715FE}"/>
              </a:ext>
            </a:extLst>
          </p:cNvPr>
          <p:cNvSpPr txBox="1"/>
          <p:nvPr/>
        </p:nvSpPr>
        <p:spPr>
          <a:xfrm>
            <a:off x="624028" y="2398656"/>
            <a:ext cx="5243119" cy="523220"/>
          </a:xfrm>
          <a:prstGeom prst="rect">
            <a:avLst/>
          </a:prstGeom>
          <a:noFill/>
        </p:spPr>
        <p:txBody>
          <a:bodyPr wrap="square" rtlCol="0">
            <a:spAutoFit/>
          </a:bodyPr>
          <a:lstStyle/>
          <a:p>
            <a:r>
              <a:rPr lang="en-US" sz="2800" b="1" dirty="0">
                <a:solidFill>
                  <a:schemeClr val="bg1"/>
                </a:solidFill>
              </a:rPr>
              <a:t>Top 5 future trends of HCI</a:t>
            </a:r>
          </a:p>
        </p:txBody>
      </p:sp>
      <p:pic>
        <p:nvPicPr>
          <p:cNvPr id="7172" name="Picture 4" descr="Human Computer Interaction Images – Browse 33,872 Stock Photos, Vectors,  and Video | Adobe Stock">
            <a:extLst>
              <a:ext uri="{FF2B5EF4-FFF2-40B4-BE49-F238E27FC236}">
                <a16:creationId xmlns:a16="http://schemas.microsoft.com/office/drawing/2014/main" id="{7653D21F-9B80-4E2D-918B-6B616F76A1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855" y="2213273"/>
            <a:ext cx="5344589" cy="305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66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D7D0-1DD6-4B8D-AF22-472B76F43D80}"/>
              </a:ext>
            </a:extLst>
          </p:cNvPr>
          <p:cNvSpPr>
            <a:spLocks noGrp="1"/>
          </p:cNvSpPr>
          <p:nvPr>
            <p:ph type="title"/>
          </p:nvPr>
        </p:nvSpPr>
        <p:spPr>
          <a:xfrm>
            <a:off x="296334" y="2162175"/>
            <a:ext cx="8596668" cy="685800"/>
          </a:xfrm>
        </p:spPr>
        <p:txBody>
          <a:bodyPr>
            <a:normAutofit/>
          </a:bodyPr>
          <a:lstStyle/>
          <a:p>
            <a:r>
              <a:rPr lang="en-US" b="1" dirty="0">
                <a:solidFill>
                  <a:srgbClr val="4E5789"/>
                </a:solidFill>
              </a:rPr>
              <a:t>Conclusion</a:t>
            </a:r>
          </a:p>
        </p:txBody>
      </p:sp>
      <p:sp>
        <p:nvSpPr>
          <p:cNvPr id="4" name="Rectangle 2">
            <a:extLst>
              <a:ext uri="{FF2B5EF4-FFF2-40B4-BE49-F238E27FC236}">
                <a16:creationId xmlns:a16="http://schemas.microsoft.com/office/drawing/2014/main" id="{69A234AC-CB41-42ED-9E5A-3426B639BC7D}"/>
              </a:ext>
            </a:extLst>
          </p:cNvPr>
          <p:cNvSpPr>
            <a:spLocks noChangeArrowheads="1"/>
          </p:cNvSpPr>
          <p:nvPr/>
        </p:nvSpPr>
        <p:spPr bwMode="auto">
          <a:xfrm>
            <a:off x="296334" y="2847975"/>
            <a:ext cx="859666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Human-Computer Interaction (HCI) is the study of how people interact with technology. It aims to make this interaction seamless, intuitive, and enjoyable. By understanding users' needs and behaviors, HCI designs interfaces and systems that are user-friendly and accessible. It focuses on creating technology that aligns with human capabilities and preferences, enhancing the overall user experience.</a:t>
            </a:r>
          </a:p>
        </p:txBody>
      </p:sp>
      <p:sp>
        <p:nvSpPr>
          <p:cNvPr id="5" name="TextBox 4">
            <a:extLst>
              <a:ext uri="{FF2B5EF4-FFF2-40B4-BE49-F238E27FC236}">
                <a16:creationId xmlns:a16="http://schemas.microsoft.com/office/drawing/2014/main" id="{768FA45D-3B00-4D51-BF9E-DF1486AA3084}"/>
              </a:ext>
            </a:extLst>
          </p:cNvPr>
          <p:cNvSpPr txBox="1"/>
          <p:nvPr/>
        </p:nvSpPr>
        <p:spPr>
          <a:xfrm>
            <a:off x="8763000" y="5775186"/>
            <a:ext cx="3114675" cy="769441"/>
          </a:xfrm>
          <a:prstGeom prst="rect">
            <a:avLst/>
          </a:prstGeom>
          <a:noFill/>
        </p:spPr>
        <p:txBody>
          <a:bodyPr wrap="square" rtlCol="0">
            <a:spAutoFit/>
          </a:bodyPr>
          <a:lstStyle/>
          <a:p>
            <a:r>
              <a:rPr lang="en-US" sz="4400" b="1" dirty="0">
                <a:solidFill>
                  <a:srgbClr val="4E5789"/>
                </a:solidFill>
              </a:rPr>
              <a:t>Thank You</a:t>
            </a:r>
          </a:p>
        </p:txBody>
      </p:sp>
    </p:spTree>
    <p:extLst>
      <p:ext uri="{BB962C8B-B14F-4D97-AF65-F5344CB8AC3E}">
        <p14:creationId xmlns:p14="http://schemas.microsoft.com/office/powerpoint/2010/main" val="197357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TLAS research helps define the future of human-computer interaction | The  ATLAS Institute | University of Colorado Boulder">
            <a:extLst>
              <a:ext uri="{FF2B5EF4-FFF2-40B4-BE49-F238E27FC236}">
                <a16:creationId xmlns:a16="http://schemas.microsoft.com/office/drawing/2014/main" id="{91F31C70-D31B-4486-91F9-91E93F086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782AE20-6088-4ED2-A93F-886FC74F2548}"/>
              </a:ext>
            </a:extLst>
          </p:cNvPr>
          <p:cNvSpPr/>
          <p:nvPr/>
        </p:nvSpPr>
        <p:spPr>
          <a:xfrm>
            <a:off x="1" y="0"/>
            <a:ext cx="12192000" cy="6857999"/>
          </a:xfrm>
          <a:prstGeom prst="rect">
            <a:avLst/>
          </a:prstGeom>
          <a:solidFill>
            <a:schemeClr val="tx1">
              <a:lumMod val="85000"/>
              <a:lumOff val="15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C9B55E4-3A0F-4912-A0B2-8E9B3F2421DE}"/>
              </a:ext>
            </a:extLst>
          </p:cNvPr>
          <p:cNvSpPr>
            <a:spLocks noGrp="1"/>
          </p:cNvSpPr>
          <p:nvPr>
            <p:ph type="ctrTitle"/>
          </p:nvPr>
        </p:nvSpPr>
        <p:spPr>
          <a:xfrm>
            <a:off x="77088" y="2471257"/>
            <a:ext cx="8825658" cy="3329581"/>
          </a:xfrm>
        </p:spPr>
        <p:txBody>
          <a:bodyPr/>
          <a:lstStyle/>
          <a:p>
            <a:pPr algn="l"/>
            <a:r>
              <a:rPr lang="en-US" b="1" dirty="0">
                <a:solidFill>
                  <a:schemeClr val="bg1"/>
                </a:solidFill>
                <a:latin typeface="+mn-lt"/>
              </a:rPr>
              <a:t>Human Computer Interaction(HCI)</a:t>
            </a:r>
          </a:p>
        </p:txBody>
      </p:sp>
      <p:sp>
        <p:nvSpPr>
          <p:cNvPr id="5" name="Subtitle 2">
            <a:extLst>
              <a:ext uri="{FF2B5EF4-FFF2-40B4-BE49-F238E27FC236}">
                <a16:creationId xmlns:a16="http://schemas.microsoft.com/office/drawing/2014/main" id="{C5C0F5F0-D8F7-49AB-8A43-BF9EB889461F}"/>
              </a:ext>
            </a:extLst>
          </p:cNvPr>
          <p:cNvSpPr>
            <a:spLocks noGrp="1"/>
          </p:cNvSpPr>
          <p:nvPr>
            <p:ph type="subTitle" idx="1"/>
          </p:nvPr>
        </p:nvSpPr>
        <p:spPr>
          <a:xfrm>
            <a:off x="77088" y="5800837"/>
            <a:ext cx="8825658" cy="861420"/>
          </a:xfrm>
        </p:spPr>
        <p:txBody>
          <a:bodyPr/>
          <a:lstStyle/>
          <a:p>
            <a:pPr algn="l"/>
            <a:r>
              <a:rPr lang="en-US" b="0" i="0" dirty="0">
                <a:solidFill>
                  <a:schemeClr val="bg1"/>
                </a:solidFill>
                <a:effectLst/>
                <a:latin typeface="+mn-lt"/>
              </a:rPr>
              <a:t>Enhancing User Experience in the Digital Age</a:t>
            </a:r>
            <a:endParaRPr lang="en-US" dirty="0">
              <a:solidFill>
                <a:schemeClr val="bg1"/>
              </a:solidFill>
              <a:latin typeface="+mn-lt"/>
            </a:endParaRPr>
          </a:p>
        </p:txBody>
      </p:sp>
      <p:sp>
        <p:nvSpPr>
          <p:cNvPr id="6" name="Rectangle 5">
            <a:extLst>
              <a:ext uri="{FF2B5EF4-FFF2-40B4-BE49-F238E27FC236}">
                <a16:creationId xmlns:a16="http://schemas.microsoft.com/office/drawing/2014/main" id="{90D780AB-E0AB-490E-A1B8-652B6E33D8EF}"/>
              </a:ext>
            </a:extLst>
          </p:cNvPr>
          <p:cNvSpPr/>
          <p:nvPr/>
        </p:nvSpPr>
        <p:spPr>
          <a:xfrm>
            <a:off x="188871" y="5642017"/>
            <a:ext cx="551156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926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AD22EF0-BDD8-49FD-9B2F-CB9A0F94478D}"/>
              </a:ext>
            </a:extLst>
          </p:cNvPr>
          <p:cNvSpPr/>
          <p:nvPr/>
        </p:nvSpPr>
        <p:spPr>
          <a:xfrm>
            <a:off x="2949778" y="204427"/>
            <a:ext cx="5880683" cy="780175"/>
          </a:xfrm>
          <a:prstGeom prst="rect">
            <a:avLst/>
          </a:prstGeom>
          <a:solidFill>
            <a:srgbClr val="4E5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14B562B1-FBE4-494E-813F-FACC576D19E9}"/>
              </a:ext>
            </a:extLst>
          </p:cNvPr>
          <p:cNvSpPr/>
          <p:nvPr/>
        </p:nvSpPr>
        <p:spPr>
          <a:xfrm>
            <a:off x="1017165" y="4082637"/>
            <a:ext cx="1147194" cy="394012"/>
          </a:xfrm>
          <a:prstGeom prst="rect">
            <a:avLst/>
          </a:prstGeom>
          <a:solidFill>
            <a:srgbClr val="4E5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0F66194-DD61-4B89-91CB-E9581D205B85}"/>
              </a:ext>
            </a:extLst>
          </p:cNvPr>
          <p:cNvSpPr>
            <a:spLocks noGrp="1"/>
          </p:cNvSpPr>
          <p:nvPr>
            <p:ph type="title"/>
          </p:nvPr>
        </p:nvSpPr>
        <p:spPr>
          <a:xfrm>
            <a:off x="3463954" y="259102"/>
            <a:ext cx="4698534" cy="901613"/>
          </a:xfrm>
        </p:spPr>
        <p:txBody>
          <a:bodyPr/>
          <a:lstStyle/>
          <a:p>
            <a:pPr algn="ctr"/>
            <a:r>
              <a:rPr lang="en-US" b="1" i="0" dirty="0">
                <a:solidFill>
                  <a:schemeClr val="bg1"/>
                </a:solidFill>
                <a:effectLst/>
                <a:latin typeface="+mn-lt"/>
              </a:rPr>
              <a:t>Introduction to HCI</a:t>
            </a:r>
            <a:endParaRPr lang="en-US" dirty="0">
              <a:solidFill>
                <a:schemeClr val="bg1"/>
              </a:solidFill>
              <a:latin typeface="+mn-lt"/>
            </a:endParaRPr>
          </a:p>
        </p:txBody>
      </p:sp>
      <p:sp>
        <p:nvSpPr>
          <p:cNvPr id="4" name="TextBox 3">
            <a:extLst>
              <a:ext uri="{FF2B5EF4-FFF2-40B4-BE49-F238E27FC236}">
                <a16:creationId xmlns:a16="http://schemas.microsoft.com/office/drawing/2014/main" id="{59637017-7AB6-4BF0-BEC2-587DAF4EAB4E}"/>
              </a:ext>
            </a:extLst>
          </p:cNvPr>
          <p:cNvSpPr txBox="1"/>
          <p:nvPr/>
        </p:nvSpPr>
        <p:spPr>
          <a:xfrm>
            <a:off x="974171" y="2828835"/>
            <a:ext cx="4393734" cy="1200329"/>
          </a:xfrm>
          <a:prstGeom prst="rect">
            <a:avLst/>
          </a:prstGeom>
          <a:noFill/>
        </p:spPr>
        <p:txBody>
          <a:bodyPr wrap="square">
            <a:spAutoFit/>
          </a:bodyPr>
          <a:lstStyle/>
          <a:p>
            <a:r>
              <a:rPr lang="en-US" b="0" i="0" dirty="0">
                <a:effectLst/>
              </a:rPr>
              <a:t>The study of how people interact with computers and to what extent computers are developed for successful interaction with human beings.</a:t>
            </a:r>
            <a:endParaRPr lang="en-US" dirty="0"/>
          </a:p>
        </p:txBody>
      </p:sp>
      <p:sp>
        <p:nvSpPr>
          <p:cNvPr id="6" name="TextBox 5">
            <a:extLst>
              <a:ext uri="{FF2B5EF4-FFF2-40B4-BE49-F238E27FC236}">
                <a16:creationId xmlns:a16="http://schemas.microsoft.com/office/drawing/2014/main" id="{2F273557-471E-4EFB-9AB7-72F08E11E0C4}"/>
              </a:ext>
            </a:extLst>
          </p:cNvPr>
          <p:cNvSpPr txBox="1"/>
          <p:nvPr/>
        </p:nvSpPr>
        <p:spPr>
          <a:xfrm>
            <a:off x="974171" y="4090594"/>
            <a:ext cx="1416604" cy="369332"/>
          </a:xfrm>
          <a:prstGeom prst="rect">
            <a:avLst/>
          </a:prstGeom>
          <a:noFill/>
        </p:spPr>
        <p:txBody>
          <a:bodyPr wrap="square">
            <a:spAutoFit/>
          </a:bodyPr>
          <a:lstStyle/>
          <a:p>
            <a:r>
              <a:rPr lang="en-US" b="1" i="0" dirty="0">
                <a:solidFill>
                  <a:schemeClr val="bg1"/>
                </a:solidFill>
                <a:effectLst/>
              </a:rPr>
              <a:t>Example: </a:t>
            </a:r>
            <a:endParaRPr lang="en-US" b="1" dirty="0"/>
          </a:p>
        </p:txBody>
      </p:sp>
      <p:sp>
        <p:nvSpPr>
          <p:cNvPr id="8" name="Rectangle 7">
            <a:extLst>
              <a:ext uri="{FF2B5EF4-FFF2-40B4-BE49-F238E27FC236}">
                <a16:creationId xmlns:a16="http://schemas.microsoft.com/office/drawing/2014/main" id="{7AFB62A5-C69C-4ED0-A255-360BB5C859CB}"/>
              </a:ext>
            </a:extLst>
          </p:cNvPr>
          <p:cNvSpPr/>
          <p:nvPr/>
        </p:nvSpPr>
        <p:spPr>
          <a:xfrm>
            <a:off x="1015067" y="2409116"/>
            <a:ext cx="2617365" cy="394012"/>
          </a:xfrm>
          <a:prstGeom prst="rect">
            <a:avLst/>
          </a:prstGeom>
          <a:solidFill>
            <a:srgbClr val="4E5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6C78D518-3610-4012-B86F-18BFAB2BBEE9}"/>
              </a:ext>
            </a:extLst>
          </p:cNvPr>
          <p:cNvSpPr txBox="1"/>
          <p:nvPr/>
        </p:nvSpPr>
        <p:spPr>
          <a:xfrm>
            <a:off x="1015067" y="2421456"/>
            <a:ext cx="2021747" cy="369332"/>
          </a:xfrm>
          <a:prstGeom prst="rect">
            <a:avLst/>
          </a:prstGeom>
          <a:noFill/>
          <a:ln>
            <a:noFill/>
          </a:ln>
        </p:spPr>
        <p:txBody>
          <a:bodyPr wrap="square" rtlCol="0">
            <a:spAutoFit/>
          </a:bodyPr>
          <a:lstStyle/>
          <a:p>
            <a:r>
              <a:rPr lang="en-US" b="1" i="0" dirty="0">
                <a:solidFill>
                  <a:schemeClr val="bg1"/>
                </a:solidFill>
                <a:effectLst/>
                <a:latin typeface="Söhne"/>
              </a:rPr>
              <a:t>Definition of HCI</a:t>
            </a:r>
            <a:endParaRPr lang="en-US" b="1" dirty="0">
              <a:solidFill>
                <a:schemeClr val="bg1"/>
              </a:solidFill>
            </a:endParaRPr>
          </a:p>
        </p:txBody>
      </p:sp>
      <p:sp>
        <p:nvSpPr>
          <p:cNvPr id="11" name="TextBox 10">
            <a:extLst>
              <a:ext uri="{FF2B5EF4-FFF2-40B4-BE49-F238E27FC236}">
                <a16:creationId xmlns:a16="http://schemas.microsoft.com/office/drawing/2014/main" id="{6B10A454-A405-4D76-90F6-64BB42416EDB}"/>
              </a:ext>
            </a:extLst>
          </p:cNvPr>
          <p:cNvSpPr txBox="1"/>
          <p:nvPr/>
        </p:nvSpPr>
        <p:spPr>
          <a:xfrm>
            <a:off x="974171" y="4495212"/>
            <a:ext cx="3951215" cy="923330"/>
          </a:xfrm>
          <a:prstGeom prst="rect">
            <a:avLst/>
          </a:prstGeom>
          <a:noFill/>
        </p:spPr>
        <p:txBody>
          <a:bodyPr wrap="square">
            <a:spAutoFit/>
          </a:bodyPr>
          <a:lstStyle/>
          <a:p>
            <a:r>
              <a:rPr lang="en-US" b="0" i="0" dirty="0">
                <a:solidFill>
                  <a:schemeClr val="tx1">
                    <a:lumMod val="95000"/>
                    <a:lumOff val="5000"/>
                  </a:schemeClr>
                </a:solidFill>
                <a:effectLst/>
              </a:rPr>
              <a:t>A computer monitor provides a visual interface between the machine and the user.</a:t>
            </a:r>
            <a:endParaRPr lang="en-US" dirty="0">
              <a:solidFill>
                <a:schemeClr val="tx1">
                  <a:lumMod val="95000"/>
                  <a:lumOff val="5000"/>
                </a:schemeClr>
              </a:solidFill>
            </a:endParaRPr>
          </a:p>
        </p:txBody>
      </p:sp>
      <p:pic>
        <p:nvPicPr>
          <p:cNvPr id="2050" name="Picture 2">
            <a:extLst>
              <a:ext uri="{FF2B5EF4-FFF2-40B4-BE49-F238E27FC236}">
                <a16:creationId xmlns:a16="http://schemas.microsoft.com/office/drawing/2014/main" id="{A481E22B-F2DA-4A30-93D2-F39EF1F9A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975" y="2174985"/>
            <a:ext cx="4539840" cy="340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00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EF96-5761-4367-87E5-D3204C950779}"/>
              </a:ext>
            </a:extLst>
          </p:cNvPr>
          <p:cNvSpPr>
            <a:spLocks noGrp="1"/>
          </p:cNvSpPr>
          <p:nvPr>
            <p:ph type="title"/>
          </p:nvPr>
        </p:nvSpPr>
        <p:spPr>
          <a:xfrm>
            <a:off x="2211547" y="323180"/>
            <a:ext cx="7768905" cy="733833"/>
          </a:xfrm>
        </p:spPr>
        <p:txBody>
          <a:bodyPr>
            <a:normAutofit/>
          </a:bodyPr>
          <a:lstStyle/>
          <a:p>
            <a:pPr algn="ctr"/>
            <a:r>
              <a:rPr lang="en-US" b="1" i="0" dirty="0">
                <a:solidFill>
                  <a:srgbClr val="4E5789"/>
                </a:solidFill>
                <a:effectLst/>
                <a:latin typeface="+mn-lt"/>
              </a:rPr>
              <a:t>The historical development of HCI</a:t>
            </a:r>
            <a:endParaRPr lang="en-US" b="1" dirty="0">
              <a:solidFill>
                <a:srgbClr val="4E5789"/>
              </a:solidFill>
              <a:latin typeface="+mn-lt"/>
            </a:endParaRPr>
          </a:p>
        </p:txBody>
      </p:sp>
      <p:sp>
        <p:nvSpPr>
          <p:cNvPr id="6" name="Rectangle 2">
            <a:extLst>
              <a:ext uri="{FF2B5EF4-FFF2-40B4-BE49-F238E27FC236}">
                <a16:creationId xmlns:a16="http://schemas.microsoft.com/office/drawing/2014/main" id="{0E4B1AB2-CE9E-4873-A630-71C738830C16}"/>
              </a:ext>
            </a:extLst>
          </p:cNvPr>
          <p:cNvSpPr>
            <a:spLocks noChangeArrowheads="1"/>
          </p:cNvSpPr>
          <p:nvPr/>
        </p:nvSpPr>
        <p:spPr bwMode="auto">
          <a:xfrm>
            <a:off x="335621" y="2779649"/>
            <a:ext cx="6283355"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4E5789"/>
                </a:solidFill>
                <a:effectLst/>
              </a:rPr>
              <a:t>1940s-1950s</a:t>
            </a:r>
            <a:r>
              <a:rPr kumimoji="0" lang="en-US" altLang="en-US" sz="1600" b="0" i="0" u="none" strike="noStrike" cap="none" normalizeH="0" baseline="0" dirty="0">
                <a:ln>
                  <a:noFill/>
                </a:ln>
                <a:solidFill>
                  <a:srgbClr val="4E5789"/>
                </a:solidFill>
                <a:effectLst/>
              </a:rPr>
              <a:t>: </a:t>
            </a:r>
            <a:r>
              <a:rPr kumimoji="0" lang="en-US" altLang="en-US" sz="1600" b="0" i="0" u="none" strike="noStrike" cap="none" normalizeH="0" baseline="0" dirty="0">
                <a:ln>
                  <a:noFill/>
                </a:ln>
                <a:solidFill>
                  <a:schemeClr val="tx1"/>
                </a:solidFill>
                <a:effectLst/>
              </a:rPr>
              <a:t>Early computing, punch cards, and command lines.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4E5789"/>
                </a:solidFill>
                <a:effectLst/>
              </a:rPr>
              <a:t>1960s-1970s</a:t>
            </a:r>
            <a:r>
              <a:rPr kumimoji="0" lang="en-US" altLang="en-US" sz="1600" b="0" i="0" u="none" strike="noStrike" cap="none" normalizeH="0" baseline="0" dirty="0">
                <a:ln>
                  <a:noFill/>
                </a:ln>
                <a:solidFill>
                  <a:srgbClr val="4E5789"/>
                </a:solidFill>
                <a:effectLst/>
              </a:rPr>
              <a:t>: </a:t>
            </a:r>
            <a:r>
              <a:rPr kumimoji="0" lang="en-US" altLang="en-US" sz="1600" b="0" i="0" u="none" strike="noStrike" cap="none" normalizeH="0" baseline="0" dirty="0">
                <a:ln>
                  <a:noFill/>
                </a:ln>
                <a:solidFill>
                  <a:schemeClr val="tx1"/>
                </a:solidFill>
                <a:effectLst/>
              </a:rPr>
              <a:t>GUIs debut with Sketchpad and Xerox PARC's Alto.</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4E5789"/>
                </a:solidFill>
                <a:effectLst/>
              </a:rPr>
              <a:t>1980s</a:t>
            </a:r>
            <a:r>
              <a:rPr kumimoji="0" lang="en-US" altLang="en-US" sz="1600" b="0" i="0" u="none" strike="noStrike" cap="none" normalizeH="0" baseline="0" dirty="0">
                <a:ln>
                  <a:noFill/>
                </a:ln>
                <a:solidFill>
                  <a:srgbClr val="4E5789"/>
                </a:solidFill>
                <a:effectLst/>
              </a:rPr>
              <a:t>: </a:t>
            </a:r>
            <a:r>
              <a:rPr kumimoji="0" lang="en-US" altLang="en-US" sz="1600" b="0" i="0" u="none" strike="noStrike" cap="none" normalizeH="0" baseline="0" dirty="0">
                <a:ln>
                  <a:noFill/>
                </a:ln>
                <a:solidFill>
                  <a:schemeClr val="tx1"/>
                </a:solidFill>
                <a:effectLst/>
              </a:rPr>
              <a:t>Macintosh and Windows popularize GUIs; Don Norman promotes user-centered design.</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4E5789"/>
                </a:solidFill>
                <a:effectLst/>
              </a:rPr>
              <a:t>1990s-2000s</a:t>
            </a:r>
            <a:r>
              <a:rPr kumimoji="0" lang="en-US" altLang="en-US" sz="1600" b="0" i="0" u="none" strike="noStrike" cap="none" normalizeH="0" baseline="0" dirty="0">
                <a:ln>
                  <a:noFill/>
                </a:ln>
                <a:solidFill>
                  <a:srgbClr val="4E5789"/>
                </a:solidFill>
                <a:effectLst/>
              </a:rPr>
              <a:t>: </a:t>
            </a:r>
            <a:r>
              <a:rPr kumimoji="0" lang="en-US" altLang="en-US" sz="1600" b="0" i="0" u="none" strike="noStrike" cap="none" normalizeH="0" baseline="0" dirty="0">
                <a:ln>
                  <a:noFill/>
                </a:ln>
                <a:solidFill>
                  <a:schemeClr val="tx1"/>
                </a:solidFill>
                <a:effectLst/>
              </a:rPr>
              <a:t>Web usability and mobile HCI rise with smartphones.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4E5789"/>
                </a:solidFill>
                <a:effectLst/>
              </a:rPr>
              <a:t>2010s-Present</a:t>
            </a:r>
            <a:r>
              <a:rPr kumimoji="0" lang="en-US" altLang="en-US" sz="1600" b="0" i="0" u="none" strike="noStrike" cap="none" normalizeH="0" baseline="0" dirty="0">
                <a:ln>
                  <a:noFill/>
                </a:ln>
                <a:solidFill>
                  <a:srgbClr val="4E5789"/>
                </a:solidFill>
                <a:effectLst/>
              </a:rPr>
              <a:t>: </a:t>
            </a:r>
            <a:r>
              <a:rPr kumimoji="0" lang="en-US" altLang="en-US" sz="1600" b="0" i="0" u="none" strike="noStrike" cap="none" normalizeH="0" baseline="0" dirty="0">
                <a:ln>
                  <a:noFill/>
                </a:ln>
                <a:solidFill>
                  <a:schemeClr val="tx1"/>
                </a:solidFill>
                <a:effectLst/>
              </a:rPr>
              <a:t>HCI expands to AR, VR, wearables, and AI-driven interfaces, focusing on human-centric design.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pic>
        <p:nvPicPr>
          <p:cNvPr id="3078" name="Picture 6" descr="What is History? Truth vs. Perception – Sutton High News">
            <a:extLst>
              <a:ext uri="{FF2B5EF4-FFF2-40B4-BE49-F238E27FC236}">
                <a16:creationId xmlns:a16="http://schemas.microsoft.com/office/drawing/2014/main" id="{A5B6B624-3C65-43FB-925C-7C3182BD7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002" y="2066044"/>
            <a:ext cx="4855653" cy="3237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534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A7B2-A720-498E-BD2D-803FC7FE8C77}"/>
              </a:ext>
            </a:extLst>
          </p:cNvPr>
          <p:cNvSpPr>
            <a:spLocks noGrp="1"/>
          </p:cNvSpPr>
          <p:nvPr>
            <p:ph type="title"/>
          </p:nvPr>
        </p:nvSpPr>
        <p:spPr>
          <a:xfrm>
            <a:off x="838200" y="365125"/>
            <a:ext cx="10515600" cy="733833"/>
          </a:xfrm>
        </p:spPr>
        <p:txBody>
          <a:bodyPr/>
          <a:lstStyle/>
          <a:p>
            <a:pPr algn="ctr"/>
            <a:r>
              <a:rPr lang="en-US" b="1" i="0" dirty="0">
                <a:solidFill>
                  <a:srgbClr val="4E5789"/>
                </a:solidFill>
                <a:effectLst/>
                <a:latin typeface="+mn-lt"/>
              </a:rPr>
              <a:t>Principles of HCI</a:t>
            </a:r>
            <a:endParaRPr lang="en-US" b="1" dirty="0">
              <a:solidFill>
                <a:srgbClr val="4E5789"/>
              </a:solidFill>
              <a:latin typeface="+mn-lt"/>
            </a:endParaRPr>
          </a:p>
        </p:txBody>
      </p:sp>
      <p:sp>
        <p:nvSpPr>
          <p:cNvPr id="4" name="TextBox 3">
            <a:extLst>
              <a:ext uri="{FF2B5EF4-FFF2-40B4-BE49-F238E27FC236}">
                <a16:creationId xmlns:a16="http://schemas.microsoft.com/office/drawing/2014/main" id="{557A1829-C62E-4B3D-BBA0-ECCA7425F1A0}"/>
              </a:ext>
            </a:extLst>
          </p:cNvPr>
          <p:cNvSpPr txBox="1"/>
          <p:nvPr/>
        </p:nvSpPr>
        <p:spPr>
          <a:xfrm>
            <a:off x="1475764" y="3428462"/>
            <a:ext cx="6094602" cy="369332"/>
          </a:xfrm>
          <a:prstGeom prst="rect">
            <a:avLst/>
          </a:prstGeom>
          <a:noFill/>
        </p:spPr>
        <p:txBody>
          <a:bodyPr wrap="square">
            <a:spAutoFit/>
          </a:bodyPr>
          <a:lstStyle/>
          <a:p>
            <a:r>
              <a:rPr lang="en-US" b="1" i="0" dirty="0">
                <a:solidFill>
                  <a:srgbClr val="4E5789"/>
                </a:solidFill>
                <a:effectLst/>
                <a:latin typeface="Söhne"/>
              </a:rPr>
              <a:t>1. User-Centered Design (UCD)</a:t>
            </a:r>
            <a:endParaRPr lang="en-US" dirty="0">
              <a:solidFill>
                <a:srgbClr val="4E5789"/>
              </a:solidFill>
            </a:endParaRPr>
          </a:p>
        </p:txBody>
      </p:sp>
      <p:sp>
        <p:nvSpPr>
          <p:cNvPr id="6" name="TextBox 5">
            <a:extLst>
              <a:ext uri="{FF2B5EF4-FFF2-40B4-BE49-F238E27FC236}">
                <a16:creationId xmlns:a16="http://schemas.microsoft.com/office/drawing/2014/main" id="{0CD9A7C1-81E5-4A0C-9FCA-FB3081EFDD23}"/>
              </a:ext>
            </a:extLst>
          </p:cNvPr>
          <p:cNvSpPr txBox="1"/>
          <p:nvPr/>
        </p:nvSpPr>
        <p:spPr>
          <a:xfrm>
            <a:off x="1475764" y="3816668"/>
            <a:ext cx="6094602" cy="369332"/>
          </a:xfrm>
          <a:prstGeom prst="rect">
            <a:avLst/>
          </a:prstGeom>
          <a:noFill/>
        </p:spPr>
        <p:txBody>
          <a:bodyPr wrap="square">
            <a:spAutoFit/>
          </a:bodyPr>
          <a:lstStyle/>
          <a:p>
            <a:r>
              <a:rPr lang="en-US" b="1" i="0" dirty="0">
                <a:solidFill>
                  <a:srgbClr val="4E5789"/>
                </a:solidFill>
                <a:effectLst/>
                <a:latin typeface="Söhne"/>
              </a:rPr>
              <a:t>2. Ease of Use</a:t>
            </a:r>
            <a:endParaRPr lang="en-US" dirty="0">
              <a:solidFill>
                <a:srgbClr val="4E5789"/>
              </a:solidFill>
            </a:endParaRPr>
          </a:p>
        </p:txBody>
      </p:sp>
      <p:sp>
        <p:nvSpPr>
          <p:cNvPr id="8" name="TextBox 7">
            <a:extLst>
              <a:ext uri="{FF2B5EF4-FFF2-40B4-BE49-F238E27FC236}">
                <a16:creationId xmlns:a16="http://schemas.microsoft.com/office/drawing/2014/main" id="{0F4C2E97-A42F-4A76-ACDD-D0C0058E889F}"/>
              </a:ext>
            </a:extLst>
          </p:cNvPr>
          <p:cNvSpPr txBox="1"/>
          <p:nvPr/>
        </p:nvSpPr>
        <p:spPr>
          <a:xfrm>
            <a:off x="1475764" y="4204874"/>
            <a:ext cx="6094602" cy="369332"/>
          </a:xfrm>
          <a:prstGeom prst="rect">
            <a:avLst/>
          </a:prstGeom>
          <a:noFill/>
        </p:spPr>
        <p:txBody>
          <a:bodyPr wrap="square">
            <a:spAutoFit/>
          </a:bodyPr>
          <a:lstStyle/>
          <a:p>
            <a:r>
              <a:rPr lang="en-US" b="1" i="0" dirty="0">
                <a:solidFill>
                  <a:srgbClr val="4E5789"/>
                </a:solidFill>
                <a:effectLst/>
                <a:latin typeface="Söhne"/>
              </a:rPr>
              <a:t>3. Feedback and Response Time</a:t>
            </a:r>
            <a:endParaRPr lang="en-US" dirty="0">
              <a:solidFill>
                <a:srgbClr val="4E5789"/>
              </a:solidFill>
            </a:endParaRPr>
          </a:p>
        </p:txBody>
      </p:sp>
      <p:sp>
        <p:nvSpPr>
          <p:cNvPr id="10" name="TextBox 9">
            <a:extLst>
              <a:ext uri="{FF2B5EF4-FFF2-40B4-BE49-F238E27FC236}">
                <a16:creationId xmlns:a16="http://schemas.microsoft.com/office/drawing/2014/main" id="{A12D205B-B7A5-41DB-AE28-1C0EF15FABBB}"/>
              </a:ext>
            </a:extLst>
          </p:cNvPr>
          <p:cNvSpPr txBox="1"/>
          <p:nvPr/>
        </p:nvSpPr>
        <p:spPr>
          <a:xfrm>
            <a:off x="1475764" y="4593080"/>
            <a:ext cx="6094602" cy="369332"/>
          </a:xfrm>
          <a:prstGeom prst="rect">
            <a:avLst/>
          </a:prstGeom>
          <a:noFill/>
        </p:spPr>
        <p:txBody>
          <a:bodyPr wrap="square">
            <a:spAutoFit/>
          </a:bodyPr>
          <a:lstStyle/>
          <a:p>
            <a:r>
              <a:rPr lang="en-US" b="1" i="0" dirty="0">
                <a:solidFill>
                  <a:srgbClr val="4E5789"/>
                </a:solidFill>
                <a:effectLst/>
                <a:latin typeface="Söhne"/>
              </a:rPr>
              <a:t>4. Consistency</a:t>
            </a:r>
            <a:endParaRPr lang="en-US" dirty="0">
              <a:solidFill>
                <a:srgbClr val="4E5789"/>
              </a:solidFill>
            </a:endParaRPr>
          </a:p>
        </p:txBody>
      </p:sp>
      <p:sp>
        <p:nvSpPr>
          <p:cNvPr id="14" name="Rectangle 13">
            <a:extLst>
              <a:ext uri="{FF2B5EF4-FFF2-40B4-BE49-F238E27FC236}">
                <a16:creationId xmlns:a16="http://schemas.microsoft.com/office/drawing/2014/main" id="{8EE6B4CB-9613-4009-863E-191A37BBFDEB}"/>
              </a:ext>
            </a:extLst>
          </p:cNvPr>
          <p:cNvSpPr/>
          <p:nvPr/>
        </p:nvSpPr>
        <p:spPr>
          <a:xfrm>
            <a:off x="1350628" y="2380317"/>
            <a:ext cx="5243118" cy="733833"/>
          </a:xfrm>
          <a:prstGeom prst="rect">
            <a:avLst/>
          </a:prstGeom>
          <a:solidFill>
            <a:srgbClr val="4E5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3EAE999-30A4-427F-920D-2A3B1CC56186}"/>
              </a:ext>
            </a:extLst>
          </p:cNvPr>
          <p:cNvSpPr txBox="1"/>
          <p:nvPr/>
        </p:nvSpPr>
        <p:spPr>
          <a:xfrm>
            <a:off x="1475764" y="4981286"/>
            <a:ext cx="6094602" cy="369332"/>
          </a:xfrm>
          <a:prstGeom prst="rect">
            <a:avLst/>
          </a:prstGeom>
          <a:noFill/>
        </p:spPr>
        <p:txBody>
          <a:bodyPr wrap="square">
            <a:spAutoFit/>
          </a:bodyPr>
          <a:lstStyle/>
          <a:p>
            <a:r>
              <a:rPr lang="en-US" b="1" i="0" dirty="0">
                <a:solidFill>
                  <a:srgbClr val="4E5789"/>
                </a:solidFill>
                <a:effectLst/>
                <a:latin typeface="Söhne"/>
              </a:rPr>
              <a:t>5. Accessibility</a:t>
            </a:r>
            <a:endParaRPr lang="en-US" dirty="0">
              <a:solidFill>
                <a:srgbClr val="4E5789"/>
              </a:solidFill>
            </a:endParaRPr>
          </a:p>
        </p:txBody>
      </p:sp>
      <p:sp>
        <p:nvSpPr>
          <p:cNvPr id="13" name="TextBox 12">
            <a:extLst>
              <a:ext uri="{FF2B5EF4-FFF2-40B4-BE49-F238E27FC236}">
                <a16:creationId xmlns:a16="http://schemas.microsoft.com/office/drawing/2014/main" id="{CDD5BE05-CBF0-4AC5-A56B-57B9D9C64927}"/>
              </a:ext>
            </a:extLst>
          </p:cNvPr>
          <p:cNvSpPr txBox="1"/>
          <p:nvPr/>
        </p:nvSpPr>
        <p:spPr>
          <a:xfrm>
            <a:off x="1350627" y="2481537"/>
            <a:ext cx="5243119" cy="523220"/>
          </a:xfrm>
          <a:prstGeom prst="rect">
            <a:avLst/>
          </a:prstGeom>
          <a:noFill/>
        </p:spPr>
        <p:txBody>
          <a:bodyPr wrap="square" rtlCol="0">
            <a:spAutoFit/>
          </a:bodyPr>
          <a:lstStyle/>
          <a:p>
            <a:r>
              <a:rPr lang="en-US" sz="2800" b="1" dirty="0">
                <a:solidFill>
                  <a:schemeClr val="bg1"/>
                </a:solidFill>
              </a:rPr>
              <a:t>5 Major key Principle of HCI</a:t>
            </a:r>
          </a:p>
        </p:txBody>
      </p:sp>
      <p:pic>
        <p:nvPicPr>
          <p:cNvPr id="20" name="Picture 19">
            <a:extLst>
              <a:ext uri="{FF2B5EF4-FFF2-40B4-BE49-F238E27FC236}">
                <a16:creationId xmlns:a16="http://schemas.microsoft.com/office/drawing/2014/main" id="{34AA86EF-7985-44C1-89C1-7C60F5FBD920}"/>
              </a:ext>
            </a:extLst>
          </p:cNvPr>
          <p:cNvPicPr>
            <a:picLocks noChangeAspect="1"/>
          </p:cNvPicPr>
          <p:nvPr/>
        </p:nvPicPr>
        <p:blipFill>
          <a:blip r:embed="rId2"/>
          <a:stretch>
            <a:fillRect/>
          </a:stretch>
        </p:blipFill>
        <p:spPr>
          <a:xfrm>
            <a:off x="6328795" y="3139076"/>
            <a:ext cx="5875090" cy="1832773"/>
          </a:xfrm>
          <a:prstGeom prst="rect">
            <a:avLst/>
          </a:prstGeom>
        </p:spPr>
      </p:pic>
    </p:spTree>
    <p:extLst>
      <p:ext uri="{BB962C8B-B14F-4D97-AF65-F5344CB8AC3E}">
        <p14:creationId xmlns:p14="http://schemas.microsoft.com/office/powerpoint/2010/main" val="3658733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3751A62A-0AE2-4D97-887D-EC609CAC81CF}"/>
              </a:ext>
            </a:extLst>
          </p:cNvPr>
          <p:cNvSpPr/>
          <p:nvPr/>
        </p:nvSpPr>
        <p:spPr>
          <a:xfrm>
            <a:off x="1577131" y="2961314"/>
            <a:ext cx="1652631" cy="70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6AF0725D-D0CA-4869-BF82-4B65F05D3480}"/>
              </a:ext>
            </a:extLst>
          </p:cNvPr>
          <p:cNvSpPr/>
          <p:nvPr/>
        </p:nvSpPr>
        <p:spPr>
          <a:xfrm>
            <a:off x="7944376" y="2961314"/>
            <a:ext cx="1652631" cy="70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AB94300-A9C1-4943-B288-78245DFA5953}"/>
              </a:ext>
            </a:extLst>
          </p:cNvPr>
          <p:cNvSpPr/>
          <p:nvPr/>
        </p:nvSpPr>
        <p:spPr>
          <a:xfrm>
            <a:off x="7944376" y="4118994"/>
            <a:ext cx="1652631" cy="70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3228969-D6C3-49EC-8ED7-23BEA890AC43}"/>
              </a:ext>
            </a:extLst>
          </p:cNvPr>
          <p:cNvSpPr/>
          <p:nvPr/>
        </p:nvSpPr>
        <p:spPr>
          <a:xfrm>
            <a:off x="3229762" y="4823670"/>
            <a:ext cx="1652631" cy="70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F49B2C0-6081-44FF-9867-871ADACAE075}"/>
              </a:ext>
            </a:extLst>
          </p:cNvPr>
          <p:cNvSpPr/>
          <p:nvPr/>
        </p:nvSpPr>
        <p:spPr>
          <a:xfrm>
            <a:off x="6442745" y="4823670"/>
            <a:ext cx="1652631" cy="70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D968553-9313-4A7D-ACC2-21D6B6464208}"/>
              </a:ext>
            </a:extLst>
          </p:cNvPr>
          <p:cNvSpPr/>
          <p:nvPr/>
        </p:nvSpPr>
        <p:spPr>
          <a:xfrm>
            <a:off x="4790114" y="5612235"/>
            <a:ext cx="1652631" cy="70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9E81996-B889-4A17-824F-CD1D769AAF63}"/>
              </a:ext>
            </a:extLst>
          </p:cNvPr>
          <p:cNvSpPr/>
          <p:nvPr/>
        </p:nvSpPr>
        <p:spPr>
          <a:xfrm>
            <a:off x="4145777" y="1551962"/>
            <a:ext cx="1652631" cy="704676"/>
          </a:xfrm>
          <a:prstGeom prst="ellipse">
            <a:avLst/>
          </a:prstGeom>
          <a:solidFill>
            <a:schemeClr val="accent2">
              <a:lumMod val="5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498CFB9-2827-48F7-BA20-690D06F9FB6B}"/>
              </a:ext>
            </a:extLst>
          </p:cNvPr>
          <p:cNvSpPr/>
          <p:nvPr/>
        </p:nvSpPr>
        <p:spPr>
          <a:xfrm>
            <a:off x="1974907" y="213615"/>
            <a:ext cx="7328483" cy="780175"/>
          </a:xfrm>
          <a:prstGeom prst="rect">
            <a:avLst/>
          </a:prstGeom>
          <a:solidFill>
            <a:srgbClr val="4E5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itle 1">
            <a:extLst>
              <a:ext uri="{FF2B5EF4-FFF2-40B4-BE49-F238E27FC236}">
                <a16:creationId xmlns:a16="http://schemas.microsoft.com/office/drawing/2014/main" id="{8543F0E7-598C-4872-856C-BEFE4C917098}"/>
              </a:ext>
            </a:extLst>
          </p:cNvPr>
          <p:cNvSpPr txBox="1">
            <a:spLocks/>
          </p:cNvSpPr>
          <p:nvPr/>
        </p:nvSpPr>
        <p:spPr>
          <a:xfrm>
            <a:off x="2438749" y="301307"/>
            <a:ext cx="6481196" cy="901613"/>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bg1"/>
                </a:solidFill>
                <a:latin typeface="+mn-lt"/>
              </a:rPr>
              <a:t>HCI is an Interdisciplinary Field</a:t>
            </a:r>
            <a:endParaRPr lang="en-US" dirty="0">
              <a:solidFill>
                <a:schemeClr val="bg1"/>
              </a:solidFill>
              <a:latin typeface="+mn-lt"/>
            </a:endParaRPr>
          </a:p>
        </p:txBody>
      </p:sp>
      <p:sp>
        <p:nvSpPr>
          <p:cNvPr id="16" name="Oval 15">
            <a:extLst>
              <a:ext uri="{FF2B5EF4-FFF2-40B4-BE49-F238E27FC236}">
                <a16:creationId xmlns:a16="http://schemas.microsoft.com/office/drawing/2014/main" id="{5EB83578-D9C0-4C70-8394-BCD45E65B823}"/>
              </a:ext>
            </a:extLst>
          </p:cNvPr>
          <p:cNvSpPr/>
          <p:nvPr/>
        </p:nvSpPr>
        <p:spPr>
          <a:xfrm>
            <a:off x="6875962" y="2259463"/>
            <a:ext cx="1652631" cy="704676"/>
          </a:xfrm>
          <a:prstGeom prst="ellipse">
            <a:avLst/>
          </a:prstGeom>
          <a:solidFill>
            <a:schemeClr val="accent2">
              <a:lumMod val="5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425C1F9-EF60-43F1-830B-26D3594DDB48}"/>
              </a:ext>
            </a:extLst>
          </p:cNvPr>
          <p:cNvSpPr/>
          <p:nvPr/>
        </p:nvSpPr>
        <p:spPr>
          <a:xfrm>
            <a:off x="7944376" y="2961314"/>
            <a:ext cx="1652631" cy="704676"/>
          </a:xfrm>
          <a:prstGeom prst="ellipse">
            <a:avLst/>
          </a:prstGeom>
          <a:solidFill>
            <a:schemeClr val="accent2">
              <a:lumMod val="5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474E7FA-5759-49D0-94F4-46B804B2D124}"/>
              </a:ext>
            </a:extLst>
          </p:cNvPr>
          <p:cNvSpPr/>
          <p:nvPr/>
        </p:nvSpPr>
        <p:spPr>
          <a:xfrm>
            <a:off x="7944376" y="4118994"/>
            <a:ext cx="1652631" cy="704676"/>
          </a:xfrm>
          <a:prstGeom prst="ellipse">
            <a:avLst/>
          </a:prstGeom>
          <a:solidFill>
            <a:schemeClr val="accent2">
              <a:lumMod val="5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6621442-6EC9-48A6-931D-F9D41A97E991}"/>
              </a:ext>
            </a:extLst>
          </p:cNvPr>
          <p:cNvSpPr/>
          <p:nvPr/>
        </p:nvSpPr>
        <p:spPr>
          <a:xfrm>
            <a:off x="6442745" y="4823670"/>
            <a:ext cx="1652631" cy="704676"/>
          </a:xfrm>
          <a:prstGeom prst="ellipse">
            <a:avLst/>
          </a:prstGeom>
          <a:solidFill>
            <a:schemeClr val="accent2">
              <a:lumMod val="5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C223E6A-D450-4CA9-81C9-148FEF121377}"/>
              </a:ext>
            </a:extLst>
          </p:cNvPr>
          <p:cNvSpPr/>
          <p:nvPr/>
        </p:nvSpPr>
        <p:spPr>
          <a:xfrm>
            <a:off x="4790113" y="5612235"/>
            <a:ext cx="1652631" cy="704676"/>
          </a:xfrm>
          <a:prstGeom prst="ellipse">
            <a:avLst/>
          </a:prstGeom>
          <a:solidFill>
            <a:schemeClr val="accent2">
              <a:lumMod val="5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55C3DAE-B178-4136-9C60-62074B7C8B8C}"/>
              </a:ext>
            </a:extLst>
          </p:cNvPr>
          <p:cNvSpPr/>
          <p:nvPr/>
        </p:nvSpPr>
        <p:spPr>
          <a:xfrm>
            <a:off x="3229761" y="4823670"/>
            <a:ext cx="1652631" cy="704676"/>
          </a:xfrm>
          <a:prstGeom prst="ellipse">
            <a:avLst/>
          </a:prstGeom>
          <a:solidFill>
            <a:schemeClr val="accent2">
              <a:lumMod val="5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FB13769-D9C7-4F3E-AFB0-CD256DFDA0DB}"/>
              </a:ext>
            </a:extLst>
          </p:cNvPr>
          <p:cNvSpPr/>
          <p:nvPr/>
        </p:nvSpPr>
        <p:spPr>
          <a:xfrm>
            <a:off x="1577130" y="4118994"/>
            <a:ext cx="1652631" cy="704676"/>
          </a:xfrm>
          <a:prstGeom prst="ellipse">
            <a:avLst/>
          </a:prstGeom>
          <a:solidFill>
            <a:schemeClr val="accent2">
              <a:lumMod val="5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D4D0D4E-EF81-4E47-9A8C-C1E33953DC1B}"/>
              </a:ext>
            </a:extLst>
          </p:cNvPr>
          <p:cNvSpPr/>
          <p:nvPr/>
        </p:nvSpPr>
        <p:spPr>
          <a:xfrm>
            <a:off x="1577130" y="2961314"/>
            <a:ext cx="1652631" cy="704676"/>
          </a:xfrm>
          <a:prstGeom prst="ellipse">
            <a:avLst/>
          </a:prstGeom>
          <a:solidFill>
            <a:schemeClr val="accent2">
              <a:lumMod val="5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A22EF01-0B5A-48D8-890F-9240ED2A3AA4}"/>
              </a:ext>
            </a:extLst>
          </p:cNvPr>
          <p:cNvSpPr/>
          <p:nvPr/>
        </p:nvSpPr>
        <p:spPr>
          <a:xfrm>
            <a:off x="2897698" y="2256638"/>
            <a:ext cx="1652631" cy="704676"/>
          </a:xfrm>
          <a:prstGeom prst="ellipse">
            <a:avLst/>
          </a:prstGeom>
          <a:solidFill>
            <a:schemeClr val="accent2">
              <a:lumMod val="5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A83D5BA-09F9-4870-A88D-FFFD1A7FE456}"/>
              </a:ext>
            </a:extLst>
          </p:cNvPr>
          <p:cNvSpPr txBox="1"/>
          <p:nvPr/>
        </p:nvSpPr>
        <p:spPr>
          <a:xfrm>
            <a:off x="2897698" y="2431229"/>
            <a:ext cx="1702710" cy="307777"/>
          </a:xfrm>
          <a:prstGeom prst="rect">
            <a:avLst/>
          </a:prstGeom>
          <a:noFill/>
        </p:spPr>
        <p:txBody>
          <a:bodyPr wrap="square" rtlCol="0">
            <a:spAutoFit/>
          </a:bodyPr>
          <a:lstStyle/>
          <a:p>
            <a:r>
              <a:rPr lang="en-US" sz="1400" b="1" dirty="0">
                <a:solidFill>
                  <a:schemeClr val="bg1"/>
                </a:solidFill>
              </a:rPr>
              <a:t>Computer Science</a:t>
            </a:r>
          </a:p>
        </p:txBody>
      </p:sp>
      <p:sp>
        <p:nvSpPr>
          <p:cNvPr id="28" name="TextBox 27">
            <a:extLst>
              <a:ext uri="{FF2B5EF4-FFF2-40B4-BE49-F238E27FC236}">
                <a16:creationId xmlns:a16="http://schemas.microsoft.com/office/drawing/2014/main" id="{F60177E8-BE1D-401C-AA82-B13DDCDB24F2}"/>
              </a:ext>
            </a:extLst>
          </p:cNvPr>
          <p:cNvSpPr txBox="1"/>
          <p:nvPr/>
        </p:nvSpPr>
        <p:spPr>
          <a:xfrm>
            <a:off x="1623268" y="3052042"/>
            <a:ext cx="1560354" cy="523220"/>
          </a:xfrm>
          <a:prstGeom prst="rect">
            <a:avLst/>
          </a:prstGeom>
          <a:noFill/>
        </p:spPr>
        <p:txBody>
          <a:bodyPr wrap="square" rtlCol="0">
            <a:spAutoFit/>
          </a:bodyPr>
          <a:lstStyle/>
          <a:p>
            <a:pPr algn="ctr"/>
            <a:r>
              <a:rPr lang="en-US" sz="1400" b="1" dirty="0">
                <a:solidFill>
                  <a:schemeClr val="bg1"/>
                </a:solidFill>
              </a:rPr>
              <a:t>Artificial Intelligence</a:t>
            </a:r>
          </a:p>
        </p:txBody>
      </p:sp>
      <p:sp>
        <p:nvSpPr>
          <p:cNvPr id="29" name="TextBox 28">
            <a:extLst>
              <a:ext uri="{FF2B5EF4-FFF2-40B4-BE49-F238E27FC236}">
                <a16:creationId xmlns:a16="http://schemas.microsoft.com/office/drawing/2014/main" id="{E007A5DE-B20A-4EA6-86A4-3B7B0A5C11BD}"/>
              </a:ext>
            </a:extLst>
          </p:cNvPr>
          <p:cNvSpPr txBox="1"/>
          <p:nvPr/>
        </p:nvSpPr>
        <p:spPr>
          <a:xfrm>
            <a:off x="1623268" y="4309054"/>
            <a:ext cx="1560354" cy="307777"/>
          </a:xfrm>
          <a:prstGeom prst="rect">
            <a:avLst/>
          </a:prstGeom>
          <a:noFill/>
        </p:spPr>
        <p:txBody>
          <a:bodyPr wrap="square" rtlCol="0">
            <a:spAutoFit/>
          </a:bodyPr>
          <a:lstStyle/>
          <a:p>
            <a:pPr algn="ctr"/>
            <a:r>
              <a:rPr lang="en-US" sz="1400" b="1" dirty="0">
                <a:solidFill>
                  <a:schemeClr val="bg1"/>
                </a:solidFill>
              </a:rPr>
              <a:t>Linguistics</a:t>
            </a:r>
          </a:p>
        </p:txBody>
      </p:sp>
      <p:sp>
        <p:nvSpPr>
          <p:cNvPr id="30" name="TextBox 29">
            <a:extLst>
              <a:ext uri="{FF2B5EF4-FFF2-40B4-BE49-F238E27FC236}">
                <a16:creationId xmlns:a16="http://schemas.microsoft.com/office/drawing/2014/main" id="{41004DEC-4898-475C-A819-FCCFAD77F7A5}"/>
              </a:ext>
            </a:extLst>
          </p:cNvPr>
          <p:cNvSpPr txBox="1"/>
          <p:nvPr/>
        </p:nvSpPr>
        <p:spPr>
          <a:xfrm>
            <a:off x="3292677" y="5022119"/>
            <a:ext cx="1560354" cy="307777"/>
          </a:xfrm>
          <a:prstGeom prst="rect">
            <a:avLst/>
          </a:prstGeom>
          <a:noFill/>
        </p:spPr>
        <p:txBody>
          <a:bodyPr wrap="square" rtlCol="0">
            <a:spAutoFit/>
          </a:bodyPr>
          <a:lstStyle/>
          <a:p>
            <a:pPr algn="ctr"/>
            <a:r>
              <a:rPr lang="en-US" sz="1400" b="1" dirty="0">
                <a:solidFill>
                  <a:schemeClr val="bg1"/>
                </a:solidFill>
              </a:rPr>
              <a:t>Philosophy</a:t>
            </a:r>
          </a:p>
        </p:txBody>
      </p:sp>
      <p:sp>
        <p:nvSpPr>
          <p:cNvPr id="31" name="TextBox 30">
            <a:extLst>
              <a:ext uri="{FF2B5EF4-FFF2-40B4-BE49-F238E27FC236}">
                <a16:creationId xmlns:a16="http://schemas.microsoft.com/office/drawing/2014/main" id="{3358D025-7A90-4F86-9D34-3031CEDFC252}"/>
              </a:ext>
            </a:extLst>
          </p:cNvPr>
          <p:cNvSpPr txBox="1"/>
          <p:nvPr/>
        </p:nvSpPr>
        <p:spPr>
          <a:xfrm>
            <a:off x="4853031" y="5809106"/>
            <a:ext cx="1560354" cy="307777"/>
          </a:xfrm>
          <a:prstGeom prst="rect">
            <a:avLst/>
          </a:prstGeom>
          <a:noFill/>
        </p:spPr>
        <p:txBody>
          <a:bodyPr wrap="square" rtlCol="0">
            <a:spAutoFit/>
          </a:bodyPr>
          <a:lstStyle/>
          <a:p>
            <a:pPr algn="ctr"/>
            <a:r>
              <a:rPr lang="en-US" sz="1400" b="1" dirty="0">
                <a:solidFill>
                  <a:schemeClr val="bg1"/>
                </a:solidFill>
              </a:rPr>
              <a:t>Sociology</a:t>
            </a:r>
          </a:p>
        </p:txBody>
      </p:sp>
      <p:sp>
        <p:nvSpPr>
          <p:cNvPr id="32" name="TextBox 31">
            <a:extLst>
              <a:ext uri="{FF2B5EF4-FFF2-40B4-BE49-F238E27FC236}">
                <a16:creationId xmlns:a16="http://schemas.microsoft.com/office/drawing/2014/main" id="{AA67A5DF-7B21-4DA9-A229-40AD4FC26DFE}"/>
              </a:ext>
            </a:extLst>
          </p:cNvPr>
          <p:cNvSpPr txBox="1"/>
          <p:nvPr/>
        </p:nvSpPr>
        <p:spPr>
          <a:xfrm>
            <a:off x="6488883" y="5022119"/>
            <a:ext cx="1560354" cy="307777"/>
          </a:xfrm>
          <a:prstGeom prst="rect">
            <a:avLst/>
          </a:prstGeom>
          <a:noFill/>
        </p:spPr>
        <p:txBody>
          <a:bodyPr wrap="square" rtlCol="0">
            <a:spAutoFit/>
          </a:bodyPr>
          <a:lstStyle/>
          <a:p>
            <a:pPr algn="ctr"/>
            <a:r>
              <a:rPr lang="en-US" sz="1400" b="1" dirty="0">
                <a:solidFill>
                  <a:schemeClr val="bg1"/>
                </a:solidFill>
              </a:rPr>
              <a:t>Anthropology</a:t>
            </a:r>
          </a:p>
        </p:txBody>
      </p:sp>
      <p:sp>
        <p:nvSpPr>
          <p:cNvPr id="33" name="TextBox 32">
            <a:extLst>
              <a:ext uri="{FF2B5EF4-FFF2-40B4-BE49-F238E27FC236}">
                <a16:creationId xmlns:a16="http://schemas.microsoft.com/office/drawing/2014/main" id="{FBADABB2-5650-499C-9C83-0E4C5FCD3E2A}"/>
              </a:ext>
            </a:extLst>
          </p:cNvPr>
          <p:cNvSpPr txBox="1"/>
          <p:nvPr/>
        </p:nvSpPr>
        <p:spPr>
          <a:xfrm>
            <a:off x="7990514" y="4317444"/>
            <a:ext cx="1560354" cy="307777"/>
          </a:xfrm>
          <a:prstGeom prst="rect">
            <a:avLst/>
          </a:prstGeom>
          <a:noFill/>
        </p:spPr>
        <p:txBody>
          <a:bodyPr wrap="square" rtlCol="0">
            <a:spAutoFit/>
          </a:bodyPr>
          <a:lstStyle/>
          <a:p>
            <a:pPr algn="ctr"/>
            <a:r>
              <a:rPr lang="en-US" sz="1400" b="1" dirty="0">
                <a:solidFill>
                  <a:schemeClr val="bg1"/>
                </a:solidFill>
              </a:rPr>
              <a:t>Design</a:t>
            </a:r>
          </a:p>
        </p:txBody>
      </p:sp>
      <p:sp>
        <p:nvSpPr>
          <p:cNvPr id="34" name="TextBox 33">
            <a:extLst>
              <a:ext uri="{FF2B5EF4-FFF2-40B4-BE49-F238E27FC236}">
                <a16:creationId xmlns:a16="http://schemas.microsoft.com/office/drawing/2014/main" id="{E0B8A00E-7E65-4FBE-8B3B-D66D528EA0E5}"/>
              </a:ext>
            </a:extLst>
          </p:cNvPr>
          <p:cNvSpPr txBox="1"/>
          <p:nvPr/>
        </p:nvSpPr>
        <p:spPr>
          <a:xfrm>
            <a:off x="7994709" y="3159763"/>
            <a:ext cx="1560354" cy="307777"/>
          </a:xfrm>
          <a:prstGeom prst="rect">
            <a:avLst/>
          </a:prstGeom>
          <a:noFill/>
        </p:spPr>
        <p:txBody>
          <a:bodyPr wrap="square" rtlCol="0">
            <a:spAutoFit/>
          </a:bodyPr>
          <a:lstStyle/>
          <a:p>
            <a:pPr algn="ctr"/>
            <a:r>
              <a:rPr lang="en-US" sz="1400" b="1" dirty="0">
                <a:solidFill>
                  <a:schemeClr val="bg1"/>
                </a:solidFill>
              </a:rPr>
              <a:t>Engineering</a:t>
            </a:r>
          </a:p>
        </p:txBody>
      </p:sp>
      <p:sp>
        <p:nvSpPr>
          <p:cNvPr id="35" name="TextBox 34">
            <a:extLst>
              <a:ext uri="{FF2B5EF4-FFF2-40B4-BE49-F238E27FC236}">
                <a16:creationId xmlns:a16="http://schemas.microsoft.com/office/drawing/2014/main" id="{C11363BA-BD5B-4B07-9A1D-55F3A9965CB8}"/>
              </a:ext>
            </a:extLst>
          </p:cNvPr>
          <p:cNvSpPr txBox="1"/>
          <p:nvPr/>
        </p:nvSpPr>
        <p:spPr>
          <a:xfrm>
            <a:off x="6943072" y="2457912"/>
            <a:ext cx="1560354" cy="307777"/>
          </a:xfrm>
          <a:prstGeom prst="rect">
            <a:avLst/>
          </a:prstGeom>
          <a:noFill/>
        </p:spPr>
        <p:txBody>
          <a:bodyPr wrap="square" rtlCol="0">
            <a:spAutoFit/>
          </a:bodyPr>
          <a:lstStyle/>
          <a:p>
            <a:pPr algn="ctr"/>
            <a:r>
              <a:rPr lang="en-US" sz="1400" b="1" dirty="0">
                <a:solidFill>
                  <a:schemeClr val="bg1"/>
                </a:solidFill>
              </a:rPr>
              <a:t>Ergonomics</a:t>
            </a:r>
          </a:p>
        </p:txBody>
      </p:sp>
      <p:sp>
        <p:nvSpPr>
          <p:cNvPr id="36" name="TextBox 35">
            <a:extLst>
              <a:ext uri="{FF2B5EF4-FFF2-40B4-BE49-F238E27FC236}">
                <a16:creationId xmlns:a16="http://schemas.microsoft.com/office/drawing/2014/main" id="{1B0D1F73-6DC8-4286-9E50-AD915A95188B}"/>
              </a:ext>
            </a:extLst>
          </p:cNvPr>
          <p:cNvSpPr txBox="1"/>
          <p:nvPr/>
        </p:nvSpPr>
        <p:spPr>
          <a:xfrm>
            <a:off x="4191913" y="1717003"/>
            <a:ext cx="1560354" cy="307777"/>
          </a:xfrm>
          <a:prstGeom prst="rect">
            <a:avLst/>
          </a:prstGeom>
          <a:noFill/>
        </p:spPr>
        <p:txBody>
          <a:bodyPr wrap="square" rtlCol="0">
            <a:spAutoFit/>
          </a:bodyPr>
          <a:lstStyle/>
          <a:p>
            <a:pPr algn="ctr"/>
            <a:r>
              <a:rPr lang="en-US" sz="1400" b="1" dirty="0">
                <a:solidFill>
                  <a:schemeClr val="bg1"/>
                </a:solidFill>
              </a:rPr>
              <a:t>Ergonomics</a:t>
            </a:r>
          </a:p>
        </p:txBody>
      </p:sp>
      <p:sp>
        <p:nvSpPr>
          <p:cNvPr id="37" name="Oval 36">
            <a:extLst>
              <a:ext uri="{FF2B5EF4-FFF2-40B4-BE49-F238E27FC236}">
                <a16:creationId xmlns:a16="http://schemas.microsoft.com/office/drawing/2014/main" id="{744FE274-D4FA-41FF-8B3F-FCCACD0E980C}"/>
              </a:ext>
            </a:extLst>
          </p:cNvPr>
          <p:cNvSpPr/>
          <p:nvPr/>
        </p:nvSpPr>
        <p:spPr>
          <a:xfrm>
            <a:off x="6010711" y="1551962"/>
            <a:ext cx="1652631" cy="704676"/>
          </a:xfrm>
          <a:prstGeom prst="ellipse">
            <a:avLst/>
          </a:prstGeom>
          <a:solidFill>
            <a:schemeClr val="accent2">
              <a:lumMod val="5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2A8445D3-B378-4301-AF13-2A088489737F}"/>
              </a:ext>
            </a:extLst>
          </p:cNvPr>
          <p:cNvSpPr txBox="1"/>
          <p:nvPr/>
        </p:nvSpPr>
        <p:spPr>
          <a:xfrm>
            <a:off x="6056847" y="1725392"/>
            <a:ext cx="1560354" cy="307777"/>
          </a:xfrm>
          <a:prstGeom prst="rect">
            <a:avLst/>
          </a:prstGeom>
          <a:noFill/>
        </p:spPr>
        <p:txBody>
          <a:bodyPr wrap="square" rtlCol="0">
            <a:spAutoFit/>
          </a:bodyPr>
          <a:lstStyle/>
          <a:p>
            <a:pPr algn="ctr"/>
            <a:r>
              <a:rPr lang="en-US" sz="1400" b="1" dirty="0">
                <a:solidFill>
                  <a:schemeClr val="bg1"/>
                </a:solidFill>
              </a:rPr>
              <a:t>Ergonomics</a:t>
            </a:r>
          </a:p>
        </p:txBody>
      </p:sp>
      <p:sp>
        <p:nvSpPr>
          <p:cNvPr id="39" name="TextBox 38">
            <a:extLst>
              <a:ext uri="{FF2B5EF4-FFF2-40B4-BE49-F238E27FC236}">
                <a16:creationId xmlns:a16="http://schemas.microsoft.com/office/drawing/2014/main" id="{BF8DA016-F70E-4F5E-95DF-D9EDDE04F14D}"/>
              </a:ext>
            </a:extLst>
          </p:cNvPr>
          <p:cNvSpPr txBox="1"/>
          <p:nvPr/>
        </p:nvSpPr>
        <p:spPr>
          <a:xfrm>
            <a:off x="4949021" y="3258231"/>
            <a:ext cx="1606491" cy="1015663"/>
          </a:xfrm>
          <a:prstGeom prst="rect">
            <a:avLst/>
          </a:prstGeom>
          <a:noFill/>
        </p:spPr>
        <p:txBody>
          <a:bodyPr wrap="square" rtlCol="0">
            <a:spAutoFit/>
          </a:bodyPr>
          <a:lstStyle/>
          <a:p>
            <a:r>
              <a:rPr lang="en-US" sz="6000" b="1" dirty="0">
                <a:solidFill>
                  <a:schemeClr val="accent2">
                    <a:lumMod val="50000"/>
                  </a:schemeClr>
                </a:solidFill>
                <a:effectLst>
                  <a:outerShdw blurRad="38100" dist="38100" dir="2700000" algn="tl">
                    <a:srgbClr val="000000">
                      <a:alpha val="43137"/>
                    </a:srgbClr>
                  </a:outerShdw>
                </a:effectLst>
              </a:rPr>
              <a:t>HCL</a:t>
            </a:r>
          </a:p>
        </p:txBody>
      </p:sp>
      <p:cxnSp>
        <p:nvCxnSpPr>
          <p:cNvPr id="41" name="Straight Arrow Connector 40">
            <a:extLst>
              <a:ext uri="{FF2B5EF4-FFF2-40B4-BE49-F238E27FC236}">
                <a16:creationId xmlns:a16="http://schemas.microsoft.com/office/drawing/2014/main" id="{B6DC3B69-A979-42CE-BFCB-529B35567F93}"/>
              </a:ext>
            </a:extLst>
          </p:cNvPr>
          <p:cNvCxnSpPr/>
          <p:nvPr/>
        </p:nvCxnSpPr>
        <p:spPr>
          <a:xfrm flipH="1" flipV="1">
            <a:off x="5276675" y="2431229"/>
            <a:ext cx="251670" cy="915978"/>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894B653-2F06-480F-8E84-1A5252F438EC}"/>
              </a:ext>
            </a:extLst>
          </p:cNvPr>
          <p:cNvCxnSpPr>
            <a:stCxn id="39" idx="0"/>
          </p:cNvCxnSpPr>
          <p:nvPr/>
        </p:nvCxnSpPr>
        <p:spPr>
          <a:xfrm flipV="1">
            <a:off x="5752267" y="2431229"/>
            <a:ext cx="539476" cy="827002"/>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DA6D1E4-7D17-405B-8C25-6C827D6FD8D1}"/>
              </a:ext>
            </a:extLst>
          </p:cNvPr>
          <p:cNvCxnSpPr/>
          <p:nvPr/>
        </p:nvCxnSpPr>
        <p:spPr>
          <a:xfrm flipV="1">
            <a:off x="6291743" y="2961314"/>
            <a:ext cx="520118" cy="467686"/>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A88AA25-BCE6-4188-9DC5-EE6EC4CB375F}"/>
              </a:ext>
            </a:extLst>
          </p:cNvPr>
          <p:cNvCxnSpPr/>
          <p:nvPr/>
        </p:nvCxnSpPr>
        <p:spPr>
          <a:xfrm flipV="1">
            <a:off x="6488883" y="3429000"/>
            <a:ext cx="1279323" cy="23699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E4BA0B5-220E-495C-8C37-9AE22905A747}"/>
              </a:ext>
            </a:extLst>
          </p:cNvPr>
          <p:cNvCxnSpPr/>
          <p:nvPr/>
        </p:nvCxnSpPr>
        <p:spPr>
          <a:xfrm>
            <a:off x="6555512" y="3909270"/>
            <a:ext cx="1212694" cy="364624"/>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8E10196-6868-440D-BDD3-510855F7FF2A}"/>
              </a:ext>
            </a:extLst>
          </p:cNvPr>
          <p:cNvCxnSpPr/>
          <p:nvPr/>
        </p:nvCxnSpPr>
        <p:spPr>
          <a:xfrm>
            <a:off x="6413385" y="4309054"/>
            <a:ext cx="322975" cy="413948"/>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4A81ACB-3560-4C06-9255-16D7C24A7E1D}"/>
              </a:ext>
            </a:extLst>
          </p:cNvPr>
          <p:cNvCxnSpPr/>
          <p:nvPr/>
        </p:nvCxnSpPr>
        <p:spPr>
          <a:xfrm>
            <a:off x="5679347" y="4429387"/>
            <a:ext cx="0" cy="99829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5079645-B7B3-431E-B6CB-D87008F45787}"/>
              </a:ext>
            </a:extLst>
          </p:cNvPr>
          <p:cNvCxnSpPr/>
          <p:nvPr/>
        </p:nvCxnSpPr>
        <p:spPr>
          <a:xfrm flipH="1">
            <a:off x="4600408" y="4118994"/>
            <a:ext cx="424598" cy="604008"/>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9E60509-341D-4F5B-AC74-49A6A232F5E2}"/>
              </a:ext>
            </a:extLst>
          </p:cNvPr>
          <p:cNvCxnSpPr/>
          <p:nvPr/>
        </p:nvCxnSpPr>
        <p:spPr>
          <a:xfrm flipH="1">
            <a:off x="3292677" y="3909270"/>
            <a:ext cx="1656344" cy="408174"/>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1C4D7F7-86D9-4A04-8B89-4CC0A67A784A}"/>
              </a:ext>
            </a:extLst>
          </p:cNvPr>
          <p:cNvCxnSpPr/>
          <p:nvPr/>
        </p:nvCxnSpPr>
        <p:spPr>
          <a:xfrm flipH="1" flipV="1">
            <a:off x="4379053" y="2961314"/>
            <a:ext cx="645953" cy="385893"/>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5C8593D-F3B0-42EB-B105-F7B0C6016A21}"/>
              </a:ext>
            </a:extLst>
          </p:cNvPr>
          <p:cNvCxnSpPr>
            <a:stCxn id="39" idx="1"/>
          </p:cNvCxnSpPr>
          <p:nvPr/>
        </p:nvCxnSpPr>
        <p:spPr>
          <a:xfrm flipH="1" flipV="1">
            <a:off x="3439486" y="3467540"/>
            <a:ext cx="1509535" cy="298523"/>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343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F213E-12B5-45C8-8B53-299E72153F8B}"/>
              </a:ext>
            </a:extLst>
          </p:cNvPr>
          <p:cNvSpPr>
            <a:spLocks noGrp="1"/>
          </p:cNvSpPr>
          <p:nvPr>
            <p:ph type="title"/>
          </p:nvPr>
        </p:nvSpPr>
        <p:spPr>
          <a:xfrm>
            <a:off x="4146215" y="264367"/>
            <a:ext cx="3899569" cy="648749"/>
          </a:xfrm>
        </p:spPr>
        <p:txBody>
          <a:bodyPr/>
          <a:lstStyle/>
          <a:p>
            <a:r>
              <a:rPr lang="en-US" i="0" dirty="0">
                <a:solidFill>
                  <a:srgbClr val="4E5789"/>
                </a:solidFill>
                <a:effectLst/>
              </a:rPr>
              <a:t>Usability in HCI</a:t>
            </a:r>
            <a:endParaRPr lang="en-US" dirty="0">
              <a:solidFill>
                <a:srgbClr val="4E5789"/>
              </a:solidFill>
            </a:endParaRPr>
          </a:p>
        </p:txBody>
      </p:sp>
      <p:sp>
        <p:nvSpPr>
          <p:cNvPr id="4" name="TextBox 3">
            <a:extLst>
              <a:ext uri="{FF2B5EF4-FFF2-40B4-BE49-F238E27FC236}">
                <a16:creationId xmlns:a16="http://schemas.microsoft.com/office/drawing/2014/main" id="{2DC928EA-8099-409A-B81B-BA764DE875AA}"/>
              </a:ext>
            </a:extLst>
          </p:cNvPr>
          <p:cNvSpPr txBox="1"/>
          <p:nvPr/>
        </p:nvSpPr>
        <p:spPr>
          <a:xfrm>
            <a:off x="829021" y="2904940"/>
            <a:ext cx="5661261" cy="1477328"/>
          </a:xfrm>
          <a:prstGeom prst="rect">
            <a:avLst/>
          </a:prstGeom>
          <a:noFill/>
        </p:spPr>
        <p:txBody>
          <a:bodyPr wrap="square">
            <a:spAutoFit/>
          </a:bodyPr>
          <a:lstStyle/>
          <a:p>
            <a:r>
              <a:rPr lang="en-US" b="0" i="0" dirty="0">
                <a:solidFill>
                  <a:schemeClr val="tx1">
                    <a:lumMod val="95000"/>
                    <a:lumOff val="5000"/>
                  </a:schemeClr>
                </a:solidFill>
                <a:effectLst/>
                <a:latin typeface="Söhne"/>
              </a:rPr>
              <a:t>Usability in </a:t>
            </a:r>
            <a:r>
              <a:rPr lang="en-US" b="1" i="0" dirty="0">
                <a:solidFill>
                  <a:srgbClr val="4E5789"/>
                </a:solidFill>
                <a:effectLst/>
                <a:latin typeface="Söhne"/>
              </a:rPr>
              <a:t>Human-Computer Interaction (HCI) </a:t>
            </a:r>
            <a:r>
              <a:rPr lang="en-US" b="0" i="0" dirty="0">
                <a:solidFill>
                  <a:schemeClr val="tx1">
                    <a:lumMod val="95000"/>
                    <a:lumOff val="5000"/>
                  </a:schemeClr>
                </a:solidFill>
                <a:effectLst/>
                <a:latin typeface="Söhne"/>
              </a:rPr>
              <a:t>refers to the extent to which a system, software, or interface can be used by specified users to achieve specified goals with effectiveness, efficiency, and satisfaction in a specified context of use.</a:t>
            </a:r>
            <a:endParaRPr lang="en-US" dirty="0">
              <a:solidFill>
                <a:schemeClr val="tx1">
                  <a:lumMod val="95000"/>
                  <a:lumOff val="5000"/>
                </a:schemeClr>
              </a:solidFill>
            </a:endParaRPr>
          </a:p>
        </p:txBody>
      </p:sp>
      <p:pic>
        <p:nvPicPr>
          <p:cNvPr id="5122" name="Picture 2" descr="Understanding Contextual Usability | by Amrit Maan Singh | Medium">
            <a:extLst>
              <a:ext uri="{FF2B5EF4-FFF2-40B4-BE49-F238E27FC236}">
                <a16:creationId xmlns:a16="http://schemas.microsoft.com/office/drawing/2014/main" id="{FFFF7056-0E5A-4E21-B244-F782792D4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97" y="2376779"/>
            <a:ext cx="4524375" cy="25336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BF4E0F4-FD68-4627-9F92-B776119F140D}"/>
              </a:ext>
            </a:extLst>
          </p:cNvPr>
          <p:cNvSpPr/>
          <p:nvPr/>
        </p:nvSpPr>
        <p:spPr>
          <a:xfrm>
            <a:off x="2969702" y="213615"/>
            <a:ext cx="5880683" cy="780175"/>
          </a:xfrm>
          <a:prstGeom prst="rect">
            <a:avLst/>
          </a:prstGeom>
          <a:solidFill>
            <a:srgbClr val="4E5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itle 1">
            <a:extLst>
              <a:ext uri="{FF2B5EF4-FFF2-40B4-BE49-F238E27FC236}">
                <a16:creationId xmlns:a16="http://schemas.microsoft.com/office/drawing/2014/main" id="{85014CB2-9DA5-4434-844D-BF77998E3E9D}"/>
              </a:ext>
            </a:extLst>
          </p:cNvPr>
          <p:cNvSpPr txBox="1">
            <a:spLocks/>
          </p:cNvSpPr>
          <p:nvPr/>
        </p:nvSpPr>
        <p:spPr>
          <a:xfrm>
            <a:off x="3463954" y="259102"/>
            <a:ext cx="4698534" cy="90161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bg1"/>
                </a:solidFill>
                <a:latin typeface="+mn-lt"/>
              </a:rPr>
              <a:t>Usability in HCI</a:t>
            </a:r>
            <a:endParaRPr lang="en-US" dirty="0">
              <a:solidFill>
                <a:schemeClr val="bg1"/>
              </a:solidFill>
              <a:latin typeface="+mn-lt"/>
            </a:endParaRPr>
          </a:p>
        </p:txBody>
      </p:sp>
    </p:spTree>
    <p:extLst>
      <p:ext uri="{BB962C8B-B14F-4D97-AF65-F5344CB8AC3E}">
        <p14:creationId xmlns:p14="http://schemas.microsoft.com/office/powerpoint/2010/main" val="413443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4757-556B-4737-8E04-46655BDCEE60}"/>
              </a:ext>
            </a:extLst>
          </p:cNvPr>
          <p:cNvSpPr>
            <a:spLocks noGrp="1"/>
          </p:cNvSpPr>
          <p:nvPr>
            <p:ph type="title"/>
          </p:nvPr>
        </p:nvSpPr>
        <p:spPr>
          <a:xfrm>
            <a:off x="3840756" y="450980"/>
            <a:ext cx="4361197" cy="640702"/>
          </a:xfrm>
        </p:spPr>
        <p:txBody>
          <a:bodyPr/>
          <a:lstStyle/>
          <a:p>
            <a:r>
              <a:rPr lang="en-US" b="1" i="0" dirty="0">
                <a:solidFill>
                  <a:srgbClr val="4E5789"/>
                </a:solidFill>
                <a:effectLst/>
              </a:rPr>
              <a:t>Challenges in HCI</a:t>
            </a:r>
            <a:endParaRPr lang="en-US" dirty="0">
              <a:solidFill>
                <a:srgbClr val="4E5789"/>
              </a:solidFill>
            </a:endParaRPr>
          </a:p>
        </p:txBody>
      </p:sp>
      <p:sp>
        <p:nvSpPr>
          <p:cNvPr id="8" name="TextBox 7">
            <a:extLst>
              <a:ext uri="{FF2B5EF4-FFF2-40B4-BE49-F238E27FC236}">
                <a16:creationId xmlns:a16="http://schemas.microsoft.com/office/drawing/2014/main" id="{6D803422-617F-4307-B66F-D17B615F532D}"/>
              </a:ext>
            </a:extLst>
          </p:cNvPr>
          <p:cNvSpPr txBox="1"/>
          <p:nvPr/>
        </p:nvSpPr>
        <p:spPr>
          <a:xfrm>
            <a:off x="401259" y="2634352"/>
            <a:ext cx="5694741" cy="2123658"/>
          </a:xfrm>
          <a:prstGeom prst="rect">
            <a:avLst/>
          </a:prstGeom>
          <a:noFill/>
        </p:spPr>
        <p:txBody>
          <a:bodyPr wrap="square">
            <a:spAutoFit/>
          </a:bodyPr>
          <a:lstStyle/>
          <a:p>
            <a:pPr algn="l"/>
            <a:r>
              <a:rPr lang="en-US" sz="2000" b="1" i="0" dirty="0">
                <a:solidFill>
                  <a:srgbClr val="4E5789"/>
                </a:solidFill>
                <a:effectLst/>
                <a:latin typeface="Söhne"/>
              </a:rPr>
              <a:t>Complexity: </a:t>
            </a:r>
            <a:r>
              <a:rPr lang="en-US" b="0" i="0" dirty="0">
                <a:solidFill>
                  <a:schemeClr val="tx1">
                    <a:lumMod val="95000"/>
                    <a:lumOff val="5000"/>
                  </a:schemeClr>
                </a:solidFill>
                <a:effectLst/>
                <a:latin typeface="Söhne"/>
              </a:rPr>
              <a:t>Balancing advanced functionality with simplicity of use.</a:t>
            </a:r>
          </a:p>
          <a:p>
            <a:pPr algn="l"/>
            <a:r>
              <a:rPr lang="en-US" sz="2000" b="1" i="0" dirty="0">
                <a:solidFill>
                  <a:srgbClr val="4E5789"/>
                </a:solidFill>
                <a:effectLst/>
                <a:latin typeface="Söhne"/>
              </a:rPr>
              <a:t>Diversity of users: </a:t>
            </a:r>
            <a:r>
              <a:rPr lang="en-US" b="0" i="0" dirty="0">
                <a:solidFill>
                  <a:schemeClr val="tx1">
                    <a:lumMod val="95000"/>
                    <a:lumOff val="5000"/>
                  </a:schemeClr>
                </a:solidFill>
                <a:effectLst/>
                <a:latin typeface="Söhne"/>
              </a:rPr>
              <a:t>Designing for users with varying levels of experience and abilities.</a:t>
            </a:r>
          </a:p>
          <a:p>
            <a:pPr algn="l"/>
            <a:r>
              <a:rPr lang="en-US" sz="2000" b="1" i="0" dirty="0">
                <a:solidFill>
                  <a:srgbClr val="4E5789"/>
                </a:solidFill>
                <a:effectLst/>
                <a:latin typeface="Söhne"/>
              </a:rPr>
              <a:t>Emerging technologies: </a:t>
            </a:r>
            <a:r>
              <a:rPr lang="en-US" b="0" i="0" dirty="0">
                <a:solidFill>
                  <a:schemeClr val="tx1">
                    <a:lumMod val="95000"/>
                    <a:lumOff val="5000"/>
                  </a:schemeClr>
                </a:solidFill>
                <a:effectLst/>
                <a:latin typeface="Söhne"/>
              </a:rPr>
              <a:t>Addressing new challenges posed by technologies like virtual reality (VR) and augmented reality (AR).</a:t>
            </a:r>
          </a:p>
        </p:txBody>
      </p:sp>
      <p:pic>
        <p:nvPicPr>
          <p:cNvPr id="6146" name="Picture 2" descr="7 Biggest Knowledge Management Challenges and Their Solutions">
            <a:extLst>
              <a:ext uri="{FF2B5EF4-FFF2-40B4-BE49-F238E27FC236}">
                <a16:creationId xmlns:a16="http://schemas.microsoft.com/office/drawing/2014/main" id="{FDA0E712-3520-4965-A0B8-57CBB16B9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6594" y="2294829"/>
            <a:ext cx="5310132" cy="2802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43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A153-B8B2-44BC-B8F1-898FC0D207B6}"/>
              </a:ext>
            </a:extLst>
          </p:cNvPr>
          <p:cNvSpPr>
            <a:spLocks noGrp="1"/>
          </p:cNvSpPr>
          <p:nvPr>
            <p:ph type="title"/>
          </p:nvPr>
        </p:nvSpPr>
        <p:spPr>
          <a:xfrm>
            <a:off x="3929397" y="367004"/>
            <a:ext cx="4333205" cy="659363"/>
          </a:xfrm>
        </p:spPr>
        <p:txBody>
          <a:bodyPr/>
          <a:lstStyle/>
          <a:p>
            <a:r>
              <a:rPr lang="en-US" b="1" i="0" dirty="0">
                <a:solidFill>
                  <a:srgbClr val="4E5789"/>
                </a:solidFill>
                <a:effectLst/>
              </a:rPr>
              <a:t>HCI Design Process</a:t>
            </a:r>
            <a:endParaRPr lang="en-US" dirty="0">
              <a:solidFill>
                <a:srgbClr val="4E5789"/>
              </a:solidFill>
            </a:endParaRPr>
          </a:p>
        </p:txBody>
      </p:sp>
      <p:sp>
        <p:nvSpPr>
          <p:cNvPr id="5" name="Rectangle 4">
            <a:extLst>
              <a:ext uri="{FF2B5EF4-FFF2-40B4-BE49-F238E27FC236}">
                <a16:creationId xmlns:a16="http://schemas.microsoft.com/office/drawing/2014/main" id="{A7E08DC6-0844-449E-B40E-1BAEC571F8B0}"/>
              </a:ext>
            </a:extLst>
          </p:cNvPr>
          <p:cNvSpPr/>
          <p:nvPr/>
        </p:nvSpPr>
        <p:spPr>
          <a:xfrm>
            <a:off x="2759528" y="1749018"/>
            <a:ext cx="6496417" cy="733833"/>
          </a:xfrm>
          <a:prstGeom prst="rect">
            <a:avLst/>
          </a:prstGeom>
          <a:solidFill>
            <a:srgbClr val="4E5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5B3F9DC-BC35-4701-A237-25A456461495}"/>
              </a:ext>
            </a:extLst>
          </p:cNvPr>
          <p:cNvSpPr txBox="1"/>
          <p:nvPr/>
        </p:nvSpPr>
        <p:spPr>
          <a:xfrm>
            <a:off x="2759527" y="1850238"/>
            <a:ext cx="7289520" cy="523220"/>
          </a:xfrm>
          <a:prstGeom prst="rect">
            <a:avLst/>
          </a:prstGeom>
          <a:noFill/>
        </p:spPr>
        <p:txBody>
          <a:bodyPr wrap="square" rtlCol="0">
            <a:spAutoFit/>
          </a:bodyPr>
          <a:lstStyle/>
          <a:p>
            <a:r>
              <a:rPr lang="en-US" sz="2800" b="1" dirty="0">
                <a:solidFill>
                  <a:schemeClr val="bg1"/>
                </a:solidFill>
              </a:rPr>
              <a:t>4 Major key about HCI design process</a:t>
            </a:r>
          </a:p>
        </p:txBody>
      </p:sp>
      <p:sp>
        <p:nvSpPr>
          <p:cNvPr id="7" name="Rectangle 6">
            <a:extLst>
              <a:ext uri="{FF2B5EF4-FFF2-40B4-BE49-F238E27FC236}">
                <a16:creationId xmlns:a16="http://schemas.microsoft.com/office/drawing/2014/main" id="{2153C077-3DC5-45D7-B131-9EC2E94C1999}"/>
              </a:ext>
            </a:extLst>
          </p:cNvPr>
          <p:cNvSpPr/>
          <p:nvPr/>
        </p:nvSpPr>
        <p:spPr>
          <a:xfrm>
            <a:off x="4581330" y="3691444"/>
            <a:ext cx="3069772" cy="525994"/>
          </a:xfrm>
          <a:prstGeom prst="rect">
            <a:avLst/>
          </a:prstGeom>
          <a:solidFill>
            <a:srgbClr val="4E5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bg1"/>
                </a:solidFill>
                <a:effectLst/>
                <a:latin typeface="Söhne"/>
              </a:rPr>
              <a:t>Understanding user needs.</a:t>
            </a:r>
          </a:p>
        </p:txBody>
      </p:sp>
      <p:sp>
        <p:nvSpPr>
          <p:cNvPr id="8" name="Rectangle 7">
            <a:extLst>
              <a:ext uri="{FF2B5EF4-FFF2-40B4-BE49-F238E27FC236}">
                <a16:creationId xmlns:a16="http://schemas.microsoft.com/office/drawing/2014/main" id="{8979932D-2777-4151-8A7C-191F8C768873}"/>
              </a:ext>
            </a:extLst>
          </p:cNvPr>
          <p:cNvSpPr/>
          <p:nvPr/>
        </p:nvSpPr>
        <p:spPr>
          <a:xfrm>
            <a:off x="4581330" y="4463239"/>
            <a:ext cx="3069772" cy="525994"/>
          </a:xfrm>
          <a:prstGeom prst="rect">
            <a:avLst/>
          </a:prstGeom>
          <a:solidFill>
            <a:srgbClr val="4E5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bg1"/>
                </a:solidFill>
                <a:effectLst/>
                <a:latin typeface="Söhne"/>
              </a:rPr>
              <a:t>Designing interfaces.</a:t>
            </a:r>
          </a:p>
        </p:txBody>
      </p:sp>
      <p:sp>
        <p:nvSpPr>
          <p:cNvPr id="9" name="Rectangle 8">
            <a:extLst>
              <a:ext uri="{FF2B5EF4-FFF2-40B4-BE49-F238E27FC236}">
                <a16:creationId xmlns:a16="http://schemas.microsoft.com/office/drawing/2014/main" id="{CF31EBEF-A3D1-47B2-8431-9873533DE67F}"/>
              </a:ext>
            </a:extLst>
          </p:cNvPr>
          <p:cNvSpPr/>
          <p:nvPr/>
        </p:nvSpPr>
        <p:spPr>
          <a:xfrm>
            <a:off x="4581330" y="5154591"/>
            <a:ext cx="3069772" cy="525994"/>
          </a:xfrm>
          <a:prstGeom prst="rect">
            <a:avLst/>
          </a:prstGeom>
          <a:solidFill>
            <a:srgbClr val="4E5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bg1"/>
                </a:solidFill>
                <a:effectLst/>
                <a:latin typeface="Söhne"/>
              </a:rPr>
              <a:t>Prototyping and testing.</a:t>
            </a:r>
          </a:p>
        </p:txBody>
      </p:sp>
      <p:sp>
        <p:nvSpPr>
          <p:cNvPr id="10" name="Rectangle 9">
            <a:extLst>
              <a:ext uri="{FF2B5EF4-FFF2-40B4-BE49-F238E27FC236}">
                <a16:creationId xmlns:a16="http://schemas.microsoft.com/office/drawing/2014/main" id="{0F2B53D7-C6E9-48FC-8149-F0F38BBA5CAA}"/>
              </a:ext>
            </a:extLst>
          </p:cNvPr>
          <p:cNvSpPr/>
          <p:nvPr/>
        </p:nvSpPr>
        <p:spPr>
          <a:xfrm>
            <a:off x="4581330" y="5845943"/>
            <a:ext cx="3069772" cy="525994"/>
          </a:xfrm>
          <a:prstGeom prst="rect">
            <a:avLst/>
          </a:prstGeom>
          <a:solidFill>
            <a:srgbClr val="4E5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bg1"/>
                </a:solidFill>
                <a:effectLst/>
                <a:latin typeface="Söhne"/>
              </a:rPr>
              <a:t>Iterating based on feedback.</a:t>
            </a:r>
          </a:p>
        </p:txBody>
      </p:sp>
      <p:sp>
        <p:nvSpPr>
          <p:cNvPr id="11" name="Arrow: Down 10">
            <a:extLst>
              <a:ext uri="{FF2B5EF4-FFF2-40B4-BE49-F238E27FC236}">
                <a16:creationId xmlns:a16="http://schemas.microsoft.com/office/drawing/2014/main" id="{0E2BDD57-6347-4E3B-840A-2700155F6DCB}"/>
              </a:ext>
            </a:extLst>
          </p:cNvPr>
          <p:cNvSpPr/>
          <p:nvPr/>
        </p:nvSpPr>
        <p:spPr>
          <a:xfrm>
            <a:off x="5887615" y="2752532"/>
            <a:ext cx="422988" cy="615821"/>
          </a:xfrm>
          <a:prstGeom prst="downArrow">
            <a:avLst/>
          </a:prstGeom>
          <a:solidFill>
            <a:srgbClr val="4E5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59388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187</TotalTime>
  <Words>451</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Söhne</vt:lpstr>
      <vt:lpstr>Trebuchet MS</vt:lpstr>
      <vt:lpstr>Wingdings 3</vt:lpstr>
      <vt:lpstr>Facet</vt:lpstr>
      <vt:lpstr>Name: Sharmin Akter ID: 2137620128 Department of CSE Course Title:Technical Writing and Presentation Course Code:CSE2242  </vt:lpstr>
      <vt:lpstr>Human Computer Interaction(HCI)</vt:lpstr>
      <vt:lpstr>Introduction to HCI</vt:lpstr>
      <vt:lpstr>The historical development of HCI</vt:lpstr>
      <vt:lpstr>Principles of HCI</vt:lpstr>
      <vt:lpstr>PowerPoint Presentation</vt:lpstr>
      <vt:lpstr>Usability in HCI</vt:lpstr>
      <vt:lpstr>Challenges in HCI</vt:lpstr>
      <vt:lpstr>HCI Design Process</vt:lpstr>
      <vt:lpstr>Future Trends of HCI</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Computer Interaction(HCI)</dc:title>
  <dc:creator>Md. Ruhit Been Siddik</dc:creator>
  <cp:lastModifiedBy>Md. Ruhit Been Siddik</cp:lastModifiedBy>
  <cp:revision>5</cp:revision>
  <dcterms:created xsi:type="dcterms:W3CDTF">2024-04-15T14:23:32Z</dcterms:created>
  <dcterms:modified xsi:type="dcterms:W3CDTF">2024-05-06T18:08:58Z</dcterms:modified>
</cp:coreProperties>
</file>