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73" r:id="rId2"/>
    <p:sldId id="265" r:id="rId3"/>
    <p:sldId id="266" r:id="rId4"/>
    <p:sldId id="267" r:id="rId5"/>
    <p:sldId id="268" r:id="rId6"/>
    <p:sldId id="269" r:id="rId7"/>
    <p:sldId id="274" r:id="rId8"/>
    <p:sldId id="270" r:id="rId9"/>
    <p:sldId id="271" r:id="rId10"/>
    <p:sldId id="272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7A24-7D08-487C-A0C6-48E7715F7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1819274"/>
            <a:ext cx="8222100" cy="2165985"/>
          </a:xfrm>
        </p:spPr>
        <p:txBody>
          <a:bodyPr/>
          <a:lstStyle/>
          <a:p>
            <a:r>
              <a:rPr lang="en-US" dirty="0"/>
              <a:t>Using Cointegration to develop Mean Reversion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56908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0" y="0"/>
            <a:ext cx="9161100" cy="14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 idx="4294967295"/>
          </p:nvPr>
        </p:nvSpPr>
        <p:spPr>
          <a:xfrm>
            <a:off x="311700" y="127425"/>
            <a:ext cx="8520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Term Mean Reversion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(Pairs Trading)</a:t>
            </a:r>
            <a:endParaRPr sz="1600" i="1"/>
          </a:p>
        </p:txBody>
      </p:sp>
      <p:sp>
        <p:nvSpPr>
          <p:cNvPr id="196" name="Shape 196"/>
          <p:cNvSpPr txBox="1"/>
          <p:nvPr/>
        </p:nvSpPr>
        <p:spPr>
          <a:xfrm>
            <a:off x="0" y="1473600"/>
            <a:ext cx="382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Pair Clustering  Portfolio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Out of Sample Performance</a:t>
            </a:r>
            <a:endParaRPr sz="1800" b="1"/>
          </a:p>
        </p:txBody>
      </p:sp>
      <p:sp>
        <p:nvSpPr>
          <p:cNvPr id="197" name="Shape 197"/>
          <p:cNvSpPr txBox="1"/>
          <p:nvPr/>
        </p:nvSpPr>
        <p:spPr>
          <a:xfrm>
            <a:off x="0" y="2182213"/>
            <a:ext cx="4225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5-day holding period 10 month returns: </a:t>
            </a:r>
            <a:r>
              <a:rPr lang="en" b="1"/>
              <a:t>35%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information coefficient: </a:t>
            </a:r>
            <a:r>
              <a:rPr lang="en" b="1"/>
              <a:t>0.104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Annualized alpha: </a:t>
            </a:r>
            <a:r>
              <a:rPr lang="en" b="1"/>
              <a:t>0.375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Annualized market beta: </a:t>
            </a:r>
            <a:r>
              <a:rPr lang="en" b="1"/>
              <a:t>0.413</a:t>
            </a:r>
            <a:r>
              <a:rPr lang="en"/>
              <a:t>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Fairly good, close to 0 prefered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500" y="3205325"/>
            <a:ext cx="4606801" cy="1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500" y="1473600"/>
            <a:ext cx="4606800" cy="173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5" y="3402950"/>
            <a:ext cx="4151875" cy="16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0"/>
            <a:ext cx="9161100" cy="165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 idx="4294967295"/>
          </p:nvPr>
        </p:nvSpPr>
        <p:spPr>
          <a:xfrm>
            <a:off x="311700" y="220100"/>
            <a:ext cx="8520600" cy="11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Term Mean Reversion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(Pairs Trading)</a:t>
            </a:r>
            <a:endParaRPr sz="1600" i="1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5" y="2216225"/>
            <a:ext cx="3851200" cy="28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645" y="2216225"/>
            <a:ext cx="3973903" cy="28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624950" y="1659000"/>
            <a:ext cx="58941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Idea: Trade mean reverting spreads between two assets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0"/>
            <a:ext cx="9161100" cy="14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title" idx="4294967295"/>
          </p:nvPr>
        </p:nvSpPr>
        <p:spPr>
          <a:xfrm>
            <a:off x="311700" y="127425"/>
            <a:ext cx="8520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Term Mean Reversion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(Pairs Trading)</a:t>
            </a:r>
            <a:endParaRPr sz="1600" i="1"/>
          </a:p>
        </p:txBody>
      </p:sp>
      <p:sp>
        <p:nvSpPr>
          <p:cNvPr id="140" name="Shape 140"/>
          <p:cNvSpPr txBox="1"/>
          <p:nvPr/>
        </p:nvSpPr>
        <p:spPr>
          <a:xfrm>
            <a:off x="46350" y="1473600"/>
            <a:ext cx="45873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filter spread with a </a:t>
            </a:r>
            <a:r>
              <a:rPr lang="en" sz="1200" b="1"/>
              <a:t>kalman filter</a:t>
            </a:r>
            <a:r>
              <a:rPr lang="en" sz="1200"/>
              <a:t> to reduce noise, then calculate a z-score for the spread. </a:t>
            </a:r>
            <a:endParaRPr sz="120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</a:t>
            </a:r>
            <a:r>
              <a:rPr lang="en" sz="1200" b="1"/>
              <a:t>z-score</a:t>
            </a:r>
            <a:r>
              <a:rPr lang="en" sz="1200"/>
              <a:t> will be our alpha factor. (</a:t>
            </a:r>
            <a:r>
              <a:rPr lang="en" sz="1200" b="1"/>
              <a:t>predictive signal</a:t>
            </a:r>
            <a:r>
              <a:rPr lang="en" sz="1200"/>
              <a:t>)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</a:t>
            </a:r>
            <a:r>
              <a:rPr lang="en" sz="1200" b="1"/>
              <a:t>high z-score</a:t>
            </a:r>
            <a:r>
              <a:rPr lang="en" sz="1200"/>
              <a:t> signals a spread </a:t>
            </a:r>
            <a:r>
              <a:rPr lang="en" sz="1200" b="1"/>
              <a:t>selling opportunity</a:t>
            </a:r>
            <a:r>
              <a:rPr lang="en" sz="1200"/>
              <a:t>.</a:t>
            </a:r>
            <a:endParaRPr sz="1200"/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</a:t>
            </a:r>
            <a:r>
              <a:rPr lang="en" sz="1200" b="1"/>
              <a:t>low z-score</a:t>
            </a:r>
            <a:r>
              <a:rPr lang="en" sz="1200"/>
              <a:t> signals a spread </a:t>
            </a:r>
            <a:r>
              <a:rPr lang="en" sz="1200" b="1"/>
              <a:t>buying opportunity</a:t>
            </a:r>
            <a:r>
              <a:rPr lang="en" sz="1200"/>
              <a:t>.</a:t>
            </a:r>
            <a:endParaRPr sz="12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75" y="1733100"/>
            <a:ext cx="4510224" cy="31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00" y="2875750"/>
            <a:ext cx="3845999" cy="22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61100" cy="14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 idx="4294967295"/>
          </p:nvPr>
        </p:nvSpPr>
        <p:spPr>
          <a:xfrm>
            <a:off x="311700" y="127425"/>
            <a:ext cx="8520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Term Mean Reversion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(Pairs Trading)</a:t>
            </a:r>
            <a:endParaRPr sz="1600" i="1"/>
          </a:p>
        </p:txBody>
      </p:sp>
      <p:sp>
        <p:nvSpPr>
          <p:cNvPr id="149" name="Shape 149"/>
          <p:cNvSpPr txBox="1"/>
          <p:nvPr/>
        </p:nvSpPr>
        <p:spPr>
          <a:xfrm>
            <a:off x="311700" y="1566225"/>
            <a:ext cx="85206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our trading signal, but now we need the cointegrated stock pairs to trade using the signal.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Task: Find a dynamic method for finding reliable stock pairs to trade.</a:t>
            </a:r>
            <a:endParaRPr sz="1800" b="1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301" y="2224125"/>
            <a:ext cx="3661001" cy="284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22425" y="2474325"/>
            <a:ext cx="4671000" cy="21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Solution 1 (unsupervised): </a:t>
            </a:r>
            <a:r>
              <a:rPr lang="en" sz="1800"/>
              <a:t>Stock price covariance clustering using affinity propagation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Solution 2 (supervised): </a:t>
            </a:r>
            <a:r>
              <a:rPr lang="en" sz="1800"/>
              <a:t>Train a logistic regression and Random Forest models using cointegrated pairs and non-cointegrated pairs.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61100" cy="14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 idx="4294967295"/>
          </p:nvPr>
        </p:nvSpPr>
        <p:spPr>
          <a:xfrm>
            <a:off x="311700" y="127425"/>
            <a:ext cx="8520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Term Mean Reversion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(Pairs Trading)</a:t>
            </a:r>
            <a:endParaRPr sz="1600" i="1"/>
          </a:p>
        </p:txBody>
      </p:sp>
      <p:sp>
        <p:nvSpPr>
          <p:cNvPr id="158" name="Shape 158"/>
          <p:cNvSpPr txBox="1"/>
          <p:nvPr/>
        </p:nvSpPr>
        <p:spPr>
          <a:xfrm>
            <a:off x="0" y="1473600"/>
            <a:ext cx="47670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Pair Selection Via Clustering:</a:t>
            </a:r>
            <a:endParaRPr sz="2400" b="1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00" y="1743470"/>
            <a:ext cx="4065301" cy="315560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7075" y="2224375"/>
            <a:ext cx="4337100" cy="2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Checking for cointegration between pairs within the same cluster.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Generated </a:t>
            </a:r>
            <a:r>
              <a:rPr lang="en" b="1"/>
              <a:t>56 cointegrated</a:t>
            </a:r>
            <a:r>
              <a:rPr lang="en"/>
              <a:t> pairs from a universe of 500 US stocks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rolling spreads and z-scores for cointegrated pairs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Rank </a:t>
            </a:r>
            <a:r>
              <a:rPr lang="en"/>
              <a:t>pairs based on z-score factor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a </a:t>
            </a:r>
            <a:r>
              <a:rPr lang="en" b="1"/>
              <a:t>factor weighted</a:t>
            </a:r>
            <a:r>
              <a:rPr lang="en"/>
              <a:t> portfolio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sizes proportional to z-score factor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0"/>
            <a:ext cx="9161100" cy="14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 idx="4294967295"/>
          </p:nvPr>
        </p:nvSpPr>
        <p:spPr>
          <a:xfrm>
            <a:off x="311700" y="127425"/>
            <a:ext cx="8520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Term Mean Reversion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(Pairs Trading)</a:t>
            </a:r>
            <a:endParaRPr sz="1600" i="1"/>
          </a:p>
        </p:txBody>
      </p:sp>
      <p:sp>
        <p:nvSpPr>
          <p:cNvPr id="167" name="Shape 167"/>
          <p:cNvSpPr txBox="1"/>
          <p:nvPr/>
        </p:nvSpPr>
        <p:spPr>
          <a:xfrm>
            <a:off x="0" y="1473600"/>
            <a:ext cx="5922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Pair Selection Logistic regression and RF Classification:</a:t>
            </a:r>
            <a:endParaRPr sz="2400" b="1"/>
          </a:p>
        </p:txBody>
      </p:sp>
      <p:sp>
        <p:nvSpPr>
          <p:cNvPr id="168" name="Shape 168"/>
          <p:cNvSpPr txBox="1"/>
          <p:nvPr/>
        </p:nvSpPr>
        <p:spPr>
          <a:xfrm>
            <a:off x="0" y="2335575"/>
            <a:ext cx="43371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Labels: cointegrated, non-cointegrated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points: stock pairs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Economic fundamental features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K-fold cross validation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Most predictive fundamental features: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Cash return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Ration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Market capitalization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 debt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94%</a:t>
            </a:r>
            <a:r>
              <a:rPr lang="en"/>
              <a:t> test accuracy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500" y="2274775"/>
            <a:ext cx="2422275" cy="143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4489500" y="1855550"/>
            <a:ext cx="3086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Normalized Market Capitalization</a:t>
            </a:r>
            <a:endParaRPr b="1"/>
          </a:p>
        </p:txBody>
      </p:sp>
      <p:sp>
        <p:nvSpPr>
          <p:cNvPr id="172" name="Shape 172"/>
          <p:cNvSpPr txBox="1"/>
          <p:nvPr/>
        </p:nvSpPr>
        <p:spPr>
          <a:xfrm>
            <a:off x="4041850" y="2984100"/>
            <a:ext cx="29892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            precision    recall  f1-score   support</a:t>
            </a:r>
            <a:br>
              <a:rPr lang="en" sz="1050"/>
            </a:br>
            <a:br>
              <a:rPr lang="en" sz="1050"/>
            </a:br>
            <a:r>
              <a:rPr lang="en" sz="1050"/>
              <a:t>          0       0.94      1.00      0.97       277</a:t>
            </a:r>
            <a:br>
              <a:rPr lang="en" sz="1050"/>
            </a:br>
            <a:r>
              <a:rPr lang="en" sz="1050"/>
              <a:t>          1       1.00      0.63      0.77        51</a:t>
            </a:r>
            <a:br>
              <a:rPr lang="en" sz="1050"/>
            </a:br>
            <a:br>
              <a:rPr lang="en" sz="1050"/>
            </a:br>
            <a:r>
              <a:rPr lang="en" sz="1050"/>
              <a:t>avg / total       0.95      0.94      0.94       328</a:t>
            </a:r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1B2-A660-4650-9B3D-A29463F4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Cointegration Tests (All of the Cointegrating Pairs that fit our Requirements)</a:t>
            </a:r>
          </a:p>
        </p:txBody>
      </p:sp>
      <p:sp>
        <p:nvSpPr>
          <p:cNvPr id="3" name="Shape 171">
            <a:extLst>
              <a:ext uri="{FF2B5EF4-FFF2-40B4-BE49-F238E27FC236}">
                <a16:creationId xmlns:a16="http://schemas.microsoft.com/office/drawing/2014/main" id="{81110C68-3C08-4BF2-867B-A051043763BB}"/>
              </a:ext>
            </a:extLst>
          </p:cNvPr>
          <p:cNvSpPr txBox="1"/>
          <p:nvPr/>
        </p:nvSpPr>
        <p:spPr>
          <a:xfrm>
            <a:off x="220981" y="2465107"/>
            <a:ext cx="2362200" cy="72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BCPC + MAS</a:t>
            </a:r>
            <a:br>
              <a:rPr lang="en" dirty="0"/>
            </a:br>
            <a:r>
              <a:rPr lang="en" dirty="0"/>
              <a:t>BCPC + WDFC</a:t>
            </a:r>
            <a:br>
              <a:rPr lang="en" dirty="0"/>
            </a:br>
            <a:r>
              <a:rPr lang="en" dirty="0"/>
              <a:t>BCPC + IOSP</a:t>
            </a:r>
            <a:br>
              <a:rPr lang="en" dirty="0"/>
            </a:br>
            <a:r>
              <a:rPr lang="en" dirty="0"/>
              <a:t>MTRN + SHLM</a:t>
            </a:r>
            <a:br>
              <a:rPr lang="en" dirty="0"/>
            </a:br>
            <a:r>
              <a:rPr lang="en" dirty="0"/>
              <a:t>MTRN + CMP</a:t>
            </a:r>
            <a:br>
              <a:rPr lang="en" dirty="0"/>
            </a:br>
            <a:r>
              <a:rPr lang="en" dirty="0"/>
              <a:t>MTRN + SXCP</a:t>
            </a:r>
            <a:br>
              <a:rPr lang="en" dirty="0"/>
            </a:br>
            <a:r>
              <a:rPr lang="en" dirty="0"/>
              <a:t>CMC + STLD</a:t>
            </a:r>
            <a:br>
              <a:rPr lang="en" dirty="0"/>
            </a:br>
            <a:r>
              <a:rPr lang="en" dirty="0"/>
              <a:t>DD_PRA + STLD</a:t>
            </a:r>
            <a:br>
              <a:rPr lang="en" dirty="0"/>
            </a:br>
            <a:r>
              <a:rPr lang="en" dirty="0"/>
              <a:t>DD_PRB + CMP</a:t>
            </a:r>
            <a:br>
              <a:rPr lang="en" dirty="0"/>
            </a:br>
            <a:r>
              <a:rPr lang="en" dirty="0"/>
              <a:t>DD_PRB + GPRE</a:t>
            </a:r>
            <a:br>
              <a:rPr lang="en" dirty="0"/>
            </a:br>
            <a:r>
              <a:rPr lang="en" dirty="0"/>
              <a:t>UFS + POL</a:t>
            </a:r>
            <a:br>
              <a:rPr lang="en" dirty="0"/>
            </a:br>
            <a:r>
              <a:rPr lang="en" dirty="0"/>
              <a:t>UFS + TX</a:t>
            </a:r>
            <a:br>
              <a:rPr lang="en" dirty="0"/>
            </a:br>
            <a:r>
              <a:rPr lang="en" dirty="0"/>
              <a:t>ECL + PATK</a:t>
            </a:r>
            <a:br>
              <a:rPr lang="en" dirty="0"/>
            </a:br>
            <a:r>
              <a:rPr lang="en" dirty="0"/>
              <a:t>ECL + NP</a:t>
            </a:r>
            <a:br>
              <a:rPr lang="en" dirty="0"/>
            </a:br>
            <a:r>
              <a:rPr lang="en" dirty="0"/>
              <a:t>AXLL + RGLD</a:t>
            </a:r>
            <a:br>
              <a:rPr lang="en" dirty="0"/>
            </a:br>
            <a:r>
              <a:rPr lang="en" dirty="0"/>
              <a:t>AXLL + HCLP</a:t>
            </a:r>
            <a:br>
              <a:rPr lang="en" dirty="0"/>
            </a:br>
            <a:r>
              <a:rPr lang="en" dirty="0"/>
              <a:t>HSC + MTRN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2EE96-9750-4AEB-AD29-626A07215E7B}"/>
              </a:ext>
            </a:extLst>
          </p:cNvPr>
          <p:cNvSpPr txBox="1"/>
          <p:nvPr/>
        </p:nvSpPr>
        <p:spPr>
          <a:xfrm>
            <a:off x="1844040" y="487680"/>
            <a:ext cx="3726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" dirty="0"/>
            </a:br>
            <a:r>
              <a:rPr lang="en" dirty="0"/>
              <a:t>HSC + DEL</a:t>
            </a:r>
            <a:br>
              <a:rPr lang="en" dirty="0"/>
            </a:br>
            <a:r>
              <a:rPr lang="en" dirty="0"/>
              <a:t>HSC + TREX</a:t>
            </a:r>
            <a:br>
              <a:rPr lang="en" dirty="0"/>
            </a:br>
            <a:r>
              <a:rPr lang="en" dirty="0"/>
              <a:t>HSC + POL</a:t>
            </a:r>
            <a:br>
              <a:rPr lang="en" dirty="0"/>
            </a:br>
            <a:r>
              <a:rPr lang="en" dirty="0"/>
              <a:t>HSC + IKNX</a:t>
            </a:r>
            <a:br>
              <a:rPr lang="en" dirty="0"/>
            </a:br>
            <a:r>
              <a:rPr lang="en" dirty="0"/>
              <a:t>HSC + CMP</a:t>
            </a:r>
            <a:br>
              <a:rPr lang="en" dirty="0"/>
            </a:br>
            <a:r>
              <a:rPr lang="en" dirty="0"/>
              <a:t>HSC + BCC</a:t>
            </a:r>
            <a:br>
              <a:rPr lang="en" dirty="0"/>
            </a:br>
            <a:r>
              <a:rPr lang="en" dirty="0"/>
              <a:t>MAS + BCPC</a:t>
            </a:r>
            <a:br>
              <a:rPr lang="en" dirty="0"/>
            </a:br>
            <a:r>
              <a:rPr lang="en" dirty="0"/>
              <a:t>MTX + PX</a:t>
            </a:r>
            <a:br>
              <a:rPr lang="en" dirty="0"/>
            </a:br>
            <a:r>
              <a:rPr lang="en" dirty="0"/>
              <a:t>MTX + TREX</a:t>
            </a:r>
            <a:br>
              <a:rPr lang="en" dirty="0"/>
            </a:br>
            <a:r>
              <a:rPr lang="en" dirty="0"/>
              <a:t>NUE + TREX</a:t>
            </a:r>
            <a:br>
              <a:rPr lang="en" dirty="0"/>
            </a:br>
            <a:r>
              <a:rPr lang="en" dirty="0"/>
              <a:t>NUE + POL</a:t>
            </a:r>
            <a:br>
              <a:rPr lang="en" dirty="0"/>
            </a:br>
            <a:r>
              <a:rPr lang="en" dirty="0"/>
              <a:t>NUE + TS</a:t>
            </a:r>
            <a:br>
              <a:rPr lang="en" dirty="0"/>
            </a:br>
            <a:r>
              <a:rPr lang="en" dirty="0"/>
              <a:t>NUE + TX</a:t>
            </a:r>
            <a:br>
              <a:rPr lang="en" dirty="0"/>
            </a:br>
            <a:r>
              <a:rPr lang="en" dirty="0"/>
              <a:t>NUE + FMSA</a:t>
            </a:r>
            <a:br>
              <a:rPr lang="en" dirty="0"/>
            </a:br>
            <a:r>
              <a:rPr lang="en" dirty="0"/>
              <a:t>PATK + ECL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23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250"/>
            <a:ext cx="9080602" cy="30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641075" y="2526250"/>
            <a:ext cx="5926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BCPC + WDFC</a:t>
            </a:r>
            <a:br>
              <a:rPr lang="en" sz="1050"/>
            </a:br>
            <a:r>
              <a:rPr lang="en" sz="1050"/>
              <a:t>MTRN + SHLM</a:t>
            </a:r>
            <a:br>
              <a:rPr lang="en" sz="1050"/>
            </a:br>
            <a:r>
              <a:rPr lang="en" sz="1050"/>
              <a:t>DD + DD_PRA</a:t>
            </a:r>
            <a:br>
              <a:rPr lang="en" sz="1050"/>
            </a:br>
            <a:r>
              <a:rPr lang="en" sz="1050"/>
              <a:t>DD + DD_PRB</a:t>
            </a:r>
            <a:br>
              <a:rPr lang="en" sz="1050"/>
            </a:br>
            <a:r>
              <a:rPr lang="en" sz="1050"/>
              <a:t>DD_PRA + WY_PRA</a:t>
            </a:r>
            <a:br>
              <a:rPr lang="en" sz="1050"/>
            </a:br>
            <a:r>
              <a:rPr lang="en" sz="1050"/>
              <a:t>UFS + RGLD</a:t>
            </a:r>
            <a:br>
              <a:rPr lang="en" sz="1050"/>
            </a:br>
            <a:r>
              <a:rPr lang="en" sz="1050"/>
              <a:t>AXLL + RGLD</a:t>
            </a:r>
            <a:br>
              <a:rPr lang="en" sz="1050"/>
            </a:br>
            <a:r>
              <a:rPr lang="en" sz="1050"/>
              <a:t>MTX + PX</a:t>
            </a:r>
            <a:br>
              <a:rPr lang="en" sz="1050"/>
            </a:br>
            <a:r>
              <a:rPr lang="en" sz="1050"/>
              <a:t>MTX + SHW</a:t>
            </a:r>
            <a:endParaRPr sz="1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61100" cy="147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title" idx="4294967295"/>
          </p:nvPr>
        </p:nvSpPr>
        <p:spPr>
          <a:xfrm>
            <a:off x="311700" y="127425"/>
            <a:ext cx="8520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Term Mean Reversion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(Pairs Trading)</a:t>
            </a:r>
            <a:endParaRPr sz="1600" i="1"/>
          </a:p>
        </p:txBody>
      </p:sp>
      <p:sp>
        <p:nvSpPr>
          <p:cNvPr id="185" name="Shape 185"/>
          <p:cNvSpPr txBox="1"/>
          <p:nvPr/>
        </p:nvSpPr>
        <p:spPr>
          <a:xfrm>
            <a:off x="0" y="1473600"/>
            <a:ext cx="382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Pair Clustering</a:t>
            </a:r>
            <a:endParaRPr sz="1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Sample Portfolio Performance</a:t>
            </a:r>
            <a:endParaRPr sz="1800" b="1"/>
          </a:p>
        </p:txBody>
      </p:sp>
      <p:sp>
        <p:nvSpPr>
          <p:cNvPr id="186" name="Shape 186"/>
          <p:cNvSpPr txBox="1"/>
          <p:nvPr/>
        </p:nvSpPr>
        <p:spPr>
          <a:xfrm>
            <a:off x="0" y="2182213"/>
            <a:ext cx="4225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5-day holding period 10 month returns: </a:t>
            </a:r>
            <a:r>
              <a:rPr lang="en" b="1"/>
              <a:t>38%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information coefficient: </a:t>
            </a:r>
            <a:r>
              <a:rPr lang="en" b="1"/>
              <a:t>0.175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Annualized alpha: </a:t>
            </a:r>
            <a:r>
              <a:rPr lang="en" b="1"/>
              <a:t>0.377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Annualized market beta: </a:t>
            </a:r>
            <a:r>
              <a:rPr lang="en" b="1"/>
              <a:t>1.245</a:t>
            </a:r>
            <a:r>
              <a:rPr lang="en"/>
              <a:t>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high, closer to 0 prefered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638" y="1465162"/>
            <a:ext cx="4601663" cy="170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464" y="3167175"/>
            <a:ext cx="4606835" cy="18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50" y="3402925"/>
            <a:ext cx="4219273" cy="1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On-screen Show (16:9)</PresentationFormat>
  <Paragraphs>62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Material</vt:lpstr>
      <vt:lpstr>Using Cointegration to develop Mean Reversion Strategies</vt:lpstr>
      <vt:lpstr>Medium Term Mean Reversion (Pairs Trading)</vt:lpstr>
      <vt:lpstr>Medium Term Mean Reversion (Pairs Trading)</vt:lpstr>
      <vt:lpstr>Medium Term Mean Reversion (Pairs Trading)</vt:lpstr>
      <vt:lpstr>Medium Term Mean Reversion (Pairs Trading)</vt:lpstr>
      <vt:lpstr>Medium Term Mean Reversion (Pairs Trading)</vt:lpstr>
      <vt:lpstr>Results of Cointegration Tests (All of the Cointegrating Pairs that fit our Requirements)</vt:lpstr>
      <vt:lpstr>PowerPoint Presentation</vt:lpstr>
      <vt:lpstr>Medium Term Mean Reversion (Pairs Trading)</vt:lpstr>
      <vt:lpstr>Medium Term Mean Reversion (Pairs Trading)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Cointegration to develop Mean Reversion Strategies</dc:title>
  <cp:lastModifiedBy>Neil Shah</cp:lastModifiedBy>
  <cp:revision>1</cp:revision>
  <dcterms:modified xsi:type="dcterms:W3CDTF">2018-06-25T00:58:58Z</dcterms:modified>
</cp:coreProperties>
</file>