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77" r:id="rId3"/>
    <p:sldId id="265" r:id="rId4"/>
    <p:sldId id="266" r:id="rId5"/>
    <p:sldId id="284" r:id="rId6"/>
    <p:sldId id="275" r:id="rId7"/>
    <p:sldId id="268" r:id="rId8"/>
    <p:sldId id="279" r:id="rId9"/>
    <p:sldId id="285" r:id="rId10"/>
    <p:sldId id="286" r:id="rId11"/>
    <p:sldId id="287" r:id="rId12"/>
    <p:sldId id="288" r:id="rId13"/>
    <p:sldId id="289" r:id="rId14"/>
    <p:sldId id="290" r:id="rId15"/>
    <p:sldId id="291" r:id="rId16"/>
    <p:sldId id="292" r:id="rId17"/>
    <p:sldId id="293" r:id="rId18"/>
    <p:sldId id="294" r:id="rId19"/>
    <p:sldId id="295" r:id="rId20"/>
    <p:sldId id="270" r:id="rId21"/>
    <p:sldId id="267" r:id="rId22"/>
    <p:sldId id="278" r:id="rId23"/>
    <p:sldId id="260" r:id="rId24"/>
    <p:sldId id="264" r:id="rId25"/>
    <p:sldId id="261" r:id="rId26"/>
    <p:sldId id="262" r:id="rId27"/>
    <p:sldId id="263" r:id="rId28"/>
    <p:sldId id="257" r:id="rId29"/>
    <p:sldId id="258" r:id="rId30"/>
    <p:sldId id="259" r:id="rId31"/>
  </p:sldIdLst>
  <p:sldSz cx="9144000" cy="6858000" type="screen4x3"/>
  <p:notesSz cx="6858000" cy="9144000"/>
  <p:defaultText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defaultTextStyle>
  <p:extLst>
    <p:ext uri="{EFAFB233-063F-42B5-8137-9DF3F51BA10A}">
      <p15:sldGuideLst xmlns:p15="http://schemas.microsoft.com/office/powerpoint/2012/main">
        <p15:guide id="1" orient="horz" pos="2999">
          <p15:clr>
            <a:srgbClr val="A4A3A4"/>
          </p15:clr>
        </p15:guide>
        <p15:guide id="2" pos="151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mc="http://schemas.openxmlformats.org/markup-compatibility/2006" xmlns:p14="http://schemas.microsoft.com/office/powerpoint/2010/main" xmlns:p15="http://schemas.microsoft.com/office/powerpoint/2012/main" xmlns:pr="smNativeData" xmlns="smNativeData" dt="1626380345" val="1032" rev64="64" revOS="3"/>
      <pr:smFileRevision xmlns:mc="http://schemas.openxmlformats.org/markup-compatibility/2006" xmlns:p14="http://schemas.microsoft.com/office/powerpoint/2010/main" xmlns:p15="http://schemas.microsoft.com/office/powerpoint/2012/main" xmlns:pr="smNativeData" xmlns="smNativeData" dt="1626380345" val="0"/>
      <pr:guideOptions xmlns:mc="http://schemas.openxmlformats.org/markup-compatibility/2006" xmlns:p14="http://schemas.microsoft.com/office/powerpoint/2010/main" xmlns:p15="http://schemas.microsoft.com/office/powerpoint/2012/main" xmlns:pr="smNativeData" xmlns="smNativeData" dt="1626380345"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584" y="72"/>
      </p:cViewPr>
      <p:guideLst>
        <p:guide orient="horz" pos="2999"/>
        <p:guide pos="1518"/>
      </p:guideLst>
    </p:cSldViewPr>
  </p:slideViewPr>
  <p:outlineViewPr>
    <p:cViewPr>
      <p:scale>
        <a:sx n="33" d="100"/>
        <a:sy n="33" d="100"/>
      </p:scale>
      <p:origin x="0" y="0"/>
    </p:cViewPr>
  </p:outlineViewPr>
  <p:notesTextViewPr>
    <p:cViewPr>
      <p:scale>
        <a:sx n="1" d="1"/>
        <a:sy n="1" d="1"/>
      </p:scale>
      <p:origin x="0" y="0"/>
    </p:cViewPr>
  </p:notesTextViewPr>
  <p:sorterViewPr>
    <p:cViewPr>
      <p:scale>
        <a:sx n="30" d="100"/>
        <a:sy n="30" d="100"/>
      </p:scale>
      <p:origin x="0" y="0"/>
    </p:cViewPr>
  </p:sorterViewPr>
  <p:notesViewPr>
    <p:cSldViewPr snapToGrid="0" snapToObjects="1">
      <p:cViewPr>
        <p:scale>
          <a:sx n="150" d="100"/>
          <a:sy n="150" d="100"/>
        </p:scale>
        <p:origin x="729" y="8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OgGAAAINAAAmBUAABAAAAAmAAAACAAAAIGAAAAAAAAAMAAAABQAAAAAAAAAAAD//wAAAQAAAP//AAABAA=="/>
              </a:ext>
            </a:extLst>
          </p:cNvSpPr>
          <p:nvPr>
            <p:ph type="ctrTitle"/>
          </p:nvPr>
        </p:nvSpPr>
        <p:spPr>
          <a:xfrm>
            <a:off x="685800" y="1122680"/>
            <a:ext cx="7772400" cy="2387600"/>
          </a:xfrm>
        </p:spPr>
        <p:txBody>
          <a:bodyPr vert="horz" wrap="square" lIns="91440" tIns="45720" rIns="91440" bIns="45720" numCol="1" spcCol="215900" anchor="b">
            <a:prstTxWarp prst="textNoShape">
              <a:avLst/>
            </a:prstTxWarp>
          </a:bodyPr>
          <a:lstStyle>
            <a:lvl1pPr algn="ct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CkWAAA4MQAAWCAAABAAAAAmAAAACAAAAAGAAAAAAAAAMAAAABQAAAAAAAAAAAD//wAAAQAAAP//AAABAA=="/>
              </a:ext>
            </a:extLst>
          </p:cNvSpPr>
          <p:nvPr>
            <p:ph type="subTitle" idx="1"/>
          </p:nvPr>
        </p:nvSpPr>
        <p:spPr>
          <a:xfrm>
            <a:off x="1143000" y="3602355"/>
            <a:ext cx="6858000" cy="1655445"/>
          </a:xfrm>
        </p:spPr>
        <p:txBody>
          <a:bodyPr/>
          <a:lstStyle>
            <a:lvl1pPr marL="0" indent="0" algn="ctr">
              <a:buNone/>
              <a:defRPr lang="en-us" sz="2400"/>
            </a:lvl1pPr>
            <a:lvl2pPr marL="457200" indent="0" algn="ctr">
              <a:buNone/>
              <a:defRPr lang="en-us" sz="2000"/>
            </a:lvl2pPr>
            <a:lvl3pPr marL="914400" indent="0" algn="ctr">
              <a:buNone/>
              <a:defRPr lang="en-us" sz="1800"/>
            </a:lvl3pPr>
            <a:lvl4pPr marL="1371600" indent="0" algn="ctr">
              <a:buNone/>
              <a:defRPr lang="en-us" sz="1600"/>
            </a:lvl4pPr>
            <a:lvl5pPr marL="1828800" indent="0" algn="ctr">
              <a:buNone/>
              <a:defRPr lang="en-us" sz="1600"/>
            </a:lvl5pPr>
            <a:lvl6pPr marL="2286000" indent="0" algn="ctr">
              <a:buNone/>
              <a:defRPr lang="en-us" sz="1600"/>
            </a:lvl6pPr>
            <a:lvl7pPr marL="2743200" indent="0" algn="ctr">
              <a:buNone/>
              <a:defRPr lang="en-us" sz="1600"/>
            </a:lvl7pPr>
            <a:lvl8pPr marL="3200400" indent="0" algn="ctr">
              <a:buNone/>
              <a:defRPr lang="en-us" sz="1600"/>
            </a:lvl8pPr>
            <a:lvl9pPr marL="3657600" indent="0" algn="ctr">
              <a:buNone/>
              <a:defRPr lang="en-us" sz="1600"/>
            </a:lvl9pPr>
          </a:lstStyle>
          <a:p>
            <a:pPr>
              <a:defRPr lang="en-us"/>
            </a:pPr>
            <a:r>
              <a:t>Click to edit Master subtitle style</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5538439E-D0B8-6DB5-F680-26E00DCE0073}" type="datetime1">
              <a:t>7/16/2021</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69EA9D70-3E84-BF6B-CA52-C83ED31C3C9D}" type="slidenum">
              <a:t>‹#›</a:t>
            </a:fld>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IAAAAAAAAAMAAAABQAAAAAAAAAAAD//wAAAQAAAP//AAAB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4757ECC0-8EAA-021A-E4EF-784FA2A1122D}" type="datetime1">
              <a:t>7/16/2021</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41A4C7C7-89AC-F131-E21C-7F648952142A}" type="slidenum">
              <a:t>‹#›</a:t>
            </a:fld>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SgAAD8CAABiNAAAACYAABAAAAAmAAAACAAAAAMAAAAAAAAAMAAAABQAAAAAAAAAAAD//wAAAQAAAP//AAABAA=="/>
              </a:ext>
            </a:extLst>
          </p:cNvSpPr>
          <p:nvPr>
            <p:ph type="title"/>
          </p:nvPr>
        </p:nvSpPr>
        <p:spPr>
          <a:xfrm>
            <a:off x="6543675" y="365125"/>
            <a:ext cx="1971675"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CNJwAAACYAABAAAAAmAAAACAAAAAMAAAAAAAAAMAAAABQAAAAAAAAAAAD//wAAAQAAAP//AAABAA=="/>
              </a:ext>
            </a:extLst>
          </p:cNvSpPr>
          <p:nvPr>
            <p:ph idx="1"/>
          </p:nvPr>
        </p:nvSpPr>
        <p:spPr>
          <a:xfrm>
            <a:off x="628650" y="365125"/>
            <a:ext cx="5800725"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13D1C48B-C5FE-8432-B069-33678A274666}" type="datetime1">
              <a:t>7/16/2021</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C10F7E1-AFD1-4501-9FA8-5954B9E6690C}" type="slidenum">
              <a:t>‹#›</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idx="1"/>
          </p:nvPr>
        </p:nvSpPr>
        <p:spPr/>
        <p:txBody>
          <a:bodyPr/>
          <a:lstStyle>
            <a:lvl2pPr marL="685800" indent="-228600">
              <a:buFont typeface="Calibri" panose="020F0502020204030204" pitchFamily="34" charset="0"/>
              <a:buChar char="̶"/>
              <a:defRPr/>
            </a:lvl2pPr>
            <a:lvl4pPr marL="1600200" indent="-228600">
              <a:buFont typeface="Calibri" panose="020F0502020204030204" pitchFamily="34" charset="0"/>
              <a:buChar char="̶"/>
              <a:defRPr/>
            </a:lvl4pPr>
          </a:lstStyle>
          <a:p>
            <a:pPr>
              <a:defRPr lang="en-us"/>
            </a:pPr>
            <a:r>
              <a:rPr dirty="0"/>
              <a:t>Click to edit Master text styles</a:t>
            </a:r>
          </a:p>
          <a:p>
            <a:pPr lvl="1">
              <a:defRPr lang="en-us"/>
            </a:pPr>
            <a:r>
              <a:rPr dirty="0"/>
              <a:t>Second level</a:t>
            </a:r>
          </a:p>
          <a:p>
            <a:pPr lvl="2">
              <a:defRPr lang="en-us"/>
            </a:pPr>
            <a:r>
              <a:rPr dirty="0"/>
              <a:t>Third level</a:t>
            </a:r>
          </a:p>
          <a:p>
            <a:pPr lvl="3">
              <a:defRPr lang="en-us"/>
            </a:pPr>
            <a:r>
              <a:rPr dirty="0"/>
              <a:t>Fourth level</a:t>
            </a:r>
          </a:p>
          <a:p>
            <a:pPr lvl="4">
              <a:defRPr lang="en-us"/>
            </a:pPr>
            <a:r>
              <a:rPr dirty="0"/>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1D1AED81-CFF0-4F1B-BEA2-394EA3EC486C}" type="datetime1">
              <a:t>7/16/2021</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20B9B2D0-9ECD-EC44-8301-6811FC4F753D}" type="slidenum">
              <a:t>‹#›</a:t>
            </a:fld>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IUKAABbNAAAERwAABAAAAAmAAAACAAAAIGAAAAAAAAAMAAAABQAAAAAAAAAAAD//wAAAQAAAP//AAABAA=="/>
              </a:ext>
            </a:extLst>
          </p:cNvSpPr>
          <p:nvPr>
            <p:ph type="title"/>
          </p:nvPr>
        </p:nvSpPr>
        <p:spPr>
          <a:xfrm>
            <a:off x="624205" y="1710055"/>
            <a:ext cx="7886700" cy="2852420"/>
          </a:xfrm>
        </p:spPr>
        <p:txBody>
          <a:bodyPr vert="horz" wrap="square" lIns="91440" tIns="45720" rIns="91440" bIns="45720" numCol="1" spcCol="215900" anchor="b">
            <a:prstTxWarp prst="textNoShape">
              <a:avLst/>
            </a:prstTxWarp>
          </a:bodyPr>
          <a:lstStyle>
            <a:lvl1pP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DwcAABbNAAAdiUAABAAAAAmAAAACAAAAAGAAAAAAAAAMAAAABQAAAAAAAAAAAD//wAAAQAAAP//AAABAA=="/>
              </a:ext>
            </a:extLst>
          </p:cNvSpPr>
          <p:nvPr>
            <p:ph idx="1"/>
          </p:nvPr>
        </p:nvSpPr>
        <p:spPr>
          <a:xfrm>
            <a:off x="624205" y="4589780"/>
            <a:ext cx="7886700" cy="1499870"/>
          </a:xfrm>
        </p:spPr>
        <p:txBody>
          <a:bodyPr/>
          <a:lstStyle>
            <a:lvl1pPr marL="0" indent="0">
              <a:buNone/>
              <a:defRPr lang="en-us" sz="2400">
                <a:solidFill>
                  <a:schemeClr val="tx1"/>
                </a:solidFill>
              </a:defRPr>
            </a:lvl1pPr>
            <a:lvl2pPr marL="457200" indent="0">
              <a:buNone/>
              <a:defRPr lang="en-us" sz="2000">
                <a:solidFill>
                  <a:srgbClr val="8C8C8C"/>
                </a:solidFill>
              </a:defRPr>
            </a:lvl2pPr>
            <a:lvl3pPr marL="914400" indent="0">
              <a:buNone/>
              <a:defRPr lang="en-us" sz="1800">
                <a:solidFill>
                  <a:srgbClr val="8C8C8C"/>
                </a:solidFill>
              </a:defRPr>
            </a:lvl3pPr>
            <a:lvl4pPr marL="1371600" indent="0">
              <a:buNone/>
              <a:defRPr lang="en-us" sz="1600">
                <a:solidFill>
                  <a:srgbClr val="8C8C8C"/>
                </a:solidFill>
              </a:defRPr>
            </a:lvl4pPr>
            <a:lvl5pPr marL="1828800" indent="0">
              <a:buNone/>
              <a:defRPr lang="en-us" sz="1600">
                <a:solidFill>
                  <a:srgbClr val="8C8C8C"/>
                </a:solidFill>
              </a:defRPr>
            </a:lvl5pPr>
            <a:lvl6pPr marL="2286000" indent="0">
              <a:buNone/>
              <a:defRPr lang="en-us" sz="1600">
                <a:solidFill>
                  <a:srgbClr val="8C8C8C"/>
                </a:solidFill>
              </a:defRPr>
            </a:lvl6pPr>
            <a:lvl7pPr marL="2743200" indent="0">
              <a:buNone/>
              <a:defRPr lang="en-us" sz="1600">
                <a:solidFill>
                  <a:srgbClr val="8C8C8C"/>
                </a:solidFill>
              </a:defRPr>
            </a:lvl7pPr>
            <a:lvl8pPr marL="3200400" indent="0">
              <a:buNone/>
              <a:defRPr lang="en-us" sz="1600">
                <a:solidFill>
                  <a:srgbClr val="8C8C8C"/>
                </a:solidFill>
              </a:defRPr>
            </a:lvl8pPr>
            <a:lvl9pPr marL="3657600" indent="0">
              <a:buNone/>
              <a:defRPr lang="en-us" sz="16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05333036-78E8-66C6-A68B-8E937EC550DB}" type="datetime1">
              <a:t>7/16/2021</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2B3B1D7D-33C6-6EEB-8883-C5BE53CD7E90}" type="slidenum">
              <a:t>‹#›</a:t>
            </a:fld>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DGGwAAACYAABAAAAAmAAAACAAAAAEAAAAAAAAAMAAAABQAAAAAAAAAAAD//wAAAQAAAP//AAABAA=="/>
              </a:ext>
            </a:extLst>
          </p:cNvSpPr>
          <p:nvPr>
            <p:ph idx="1"/>
          </p:nvPr>
        </p:nvSpPr>
        <p:spPr>
          <a:xfrm>
            <a:off x="6286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DsLAABiNAAAACYAABAAAAAmAAAACAAAAAEAAAAAAAAAMAAAABQAAAAAAAAAAAD//wAAAQAAAP//AAABAA=="/>
              </a:ext>
            </a:extLst>
          </p:cNvSpPr>
          <p:nvPr>
            <p:ph idx="2"/>
          </p:nvPr>
        </p:nvSpPr>
        <p:spPr>
          <a:xfrm>
            <a:off x="46291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02E5F323-6DEF-B005-A15D-9B50BD1357CE}" type="datetime1">
              <a:t>7/16/2021</a:t>
            </a:fld>
            <a:endParaRP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67E439D7-998A-B1CF-C45C-6F9A7712323A}" type="slidenum">
              <a:t>‹#›</a:t>
            </a:fld>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D8CAABkNAAAZwoAABAAAAAmAAAACAAAAAEAAAAAAAAAMAAAABQAAAAAAAAAAAD//wAAAQAAAP//AAABAA=="/>
              </a:ext>
            </a:extLst>
          </p:cNvSpPr>
          <p:nvPr>
            <p:ph type="title"/>
          </p:nvPr>
        </p:nvSpPr>
        <p:spPr>
          <a:xfrm>
            <a:off x="629920" y="365125"/>
            <a:ext cx="7886700" cy="1325880"/>
          </a:xfrm>
        </p:spPr>
        <p:txBody>
          <a:body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FgKAACsGwAAaQ8AABAAAAAmAAAACAAAAIGAAAAAAAAAMAAAABQAAAAAAAAAAAD//wAAAQAAAP//AAABAA=="/>
              </a:ext>
            </a:extLst>
          </p:cNvSpPr>
          <p:nvPr>
            <p:ph idx="1"/>
          </p:nvPr>
        </p:nvSpPr>
        <p:spPr>
          <a:xfrm>
            <a:off x="629920" y="1681480"/>
            <a:ext cx="3868420"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4" name="Conten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GkPAACsGwAAFCYAABAAAAAmAAAACAAAAAEAAAAAAAAAMAAAABQAAAAAAAAAAAD//wAAAQAAAP//AAABAA=="/>
              </a:ext>
            </a:extLst>
          </p:cNvSpPr>
          <p:nvPr>
            <p:ph idx="2"/>
          </p:nvPr>
        </p:nvSpPr>
        <p:spPr>
          <a:xfrm>
            <a:off x="629920" y="2505075"/>
            <a:ext cx="386842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FgKAABkNAAAaQ8AABAAAAAmAAAACAAAAIGAAAAAAAAAMAAAABQAAAAAAAAAAAD//wAAAQAAAP//AAABAA=="/>
              </a:ext>
            </a:extLst>
          </p:cNvSpPr>
          <p:nvPr>
            <p:ph idx="3"/>
          </p:nvPr>
        </p:nvSpPr>
        <p:spPr>
          <a:xfrm>
            <a:off x="4629150" y="1681480"/>
            <a:ext cx="3887470"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6" name="Content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GkPAABkNAAAFCYAABAAAAAmAAAACAAAAAEAAAAAAAAAMAAAABQAAAAAAAAAAAD//wAAAQAAAP//AAABAA=="/>
              </a:ext>
            </a:extLst>
          </p:cNvSpPr>
          <p:nvPr>
            <p:ph idx="4"/>
          </p:nvPr>
        </p:nvSpPr>
        <p:spPr>
          <a:xfrm>
            <a:off x="4629150" y="2505075"/>
            <a:ext cx="388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3455DA95-DBD9-002C-97ED-2D7994A36178}" type="datetime1">
              <a:t>7/16/2021</a:t>
            </a:fld>
            <a:endParaRPr/>
          </a:p>
        </p:txBody>
      </p:sp>
      <p:sp>
        <p:nvSpPr>
          <p:cNvPr id="8" name="Footer 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2E3D0DE9-A7C3-68FB-8D85-51AE43CB7B04}" type="slidenum">
              <a:t>‹#›</a:t>
            </a:fld>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71190981-CF9C-4CFF-D2A1-39AA47EF246C}" type="datetime1">
              <a:t>7/16/2021</a:t>
            </a:fld>
            <a:endParaRPr/>
          </a:p>
        </p:txBody>
      </p:sp>
      <p:sp>
        <p:nvSpPr>
          <p:cNvPr id="4" name="Footer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591F62AC-E2B4-4A94-FAA7-14C12CE90C41}" type="slidenum">
              <a:t>‹#›</a:t>
            </a:fld>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6168AA91-DF8C-3D5C-C2D0-2909E49E347C}" type="datetime1">
              <a:t>7/16/2021</a:t>
            </a:fld>
            <a:endParaRPr/>
          </a:p>
        </p:txBody>
      </p:sp>
      <p:sp>
        <p:nvSpPr>
          <p:cNvPr id="3" name="Footer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EC253B2-FCD3-97A5-9D7A-0AF01D346B5F}" type="slidenum">
              <a:t>‹#›</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MAAAABQAAAAAAAAAAAD//wAAAQAAAP//AAAB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MAAAABQAAAAAAAAAAAD//wAAAQAAAP//AAABAA=="/>
              </a:ext>
            </a:extLst>
          </p:cNvSpPr>
          <p:nvPr>
            <p:ph idx="1"/>
          </p:nvPr>
        </p:nvSpPr>
        <p:spPr>
          <a:xfrm>
            <a:off x="3887470" y="987425"/>
            <a:ext cx="4629150" cy="4873625"/>
          </a:xfrm>
        </p:spPr>
        <p:txBody>
          <a:bodyPr/>
          <a:lstStyle>
            <a:lvl1pPr>
              <a:defRPr lang="en-us" sz="3200"/>
            </a:lvl1pPr>
            <a:lvl2pPr>
              <a:defRPr lang="en-us" sz="2800"/>
            </a:lvl2pPr>
            <a:lvl3pPr>
              <a:defRPr lang="en-us" sz="2400"/>
            </a:lvl3pPr>
            <a:lvl4pPr>
              <a:defRPr lang="en-us" sz="2000"/>
            </a:lvl4pPr>
            <a:lvl5pPr>
              <a:defRPr lang="en-us" sz="2000"/>
            </a:lvl5pPr>
            <a:lvl6pPr>
              <a:defRPr lang="en-us" sz="2000"/>
            </a:lvl6pPr>
            <a:lvl7pPr>
              <a:defRPr lang="en-us" sz="2000"/>
            </a:lvl7pPr>
            <a:lvl8pPr>
              <a:defRPr lang="en-us" sz="2000"/>
            </a:lvl8pPr>
            <a:lvl9pPr>
              <a:defRPr lang="en-us" sz="20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o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MAAAABQAAAAAAAAAAAD//wAAAQAAAP//AAABAA=="/>
              </a:ext>
            </a:extLst>
          </p:cNvSpPr>
          <p:nvPr>
            <p:ph idx="2"/>
          </p:nvPr>
        </p:nvSpPr>
        <p:spPr>
          <a:xfrm>
            <a:off x="629920" y="2057400"/>
            <a:ext cx="294894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Click to edit Master text styles</a:t>
            </a: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292F484B-05C4-7ABE-8A97-F3EB06D97CA6}" type="datetime1">
              <a:t>7/16/2021</a:t>
            </a:fld>
            <a:endParaRP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C8E9CD9-97D1-DB6A-9F36-613FD2786934}" type="slidenum">
              <a:t>‹#›</a:t>
            </a:fld>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MAAAABQAAAAAAAAAAAD//wAAAQAAAP//AAAB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MAAAABQAAAAAAAAAAAD//wAAAQAAAP//AAABAA=="/>
              </a:ext>
            </a:extLst>
          </p:cNvSpPr>
          <p:nvPr>
            <p:ph type="pic" idx="1"/>
          </p:nvPr>
        </p:nvSpPr>
        <p:spPr>
          <a:xfrm>
            <a:off x="3887470" y="987425"/>
            <a:ext cx="4629150" cy="4873625"/>
          </a:xfrm>
        </p:spPr>
        <p:txBody>
          <a:bodyPr/>
          <a:lstStyle>
            <a:lvl1pPr marL="0" indent="0">
              <a:buNone/>
              <a:defRPr lang="en-us" sz="3200"/>
            </a:lvl1pPr>
            <a:lvl2pPr marL="457200" indent="0">
              <a:buNone/>
              <a:defRPr lang="en-us" sz="2800"/>
            </a:lvl2pPr>
            <a:lvl3pPr marL="914400" indent="0">
              <a:buNone/>
              <a:defRPr lang="en-us" sz="2400"/>
            </a:lvl3pPr>
            <a:lvl4pPr marL="1371600" indent="0">
              <a:buNone/>
              <a:defRPr lang="en-us" sz="2000"/>
            </a:lvl4pPr>
            <a:lvl5pPr marL="1828800" indent="0">
              <a:buNone/>
              <a:defRPr lang="en-us" sz="2000"/>
            </a:lvl5pPr>
            <a:lvl6pPr marL="2286000" indent="0">
              <a:buNone/>
              <a:defRPr lang="en-us" sz="2000"/>
            </a:lvl6pPr>
            <a:lvl7pPr marL="2743200" indent="0">
              <a:buNone/>
              <a:defRPr lang="en-us" sz="2000"/>
            </a:lvl7pPr>
            <a:lvl8pPr marL="3200400" indent="0">
              <a:buNone/>
              <a:defRPr lang="en-us" sz="2000"/>
            </a:lvl8pPr>
            <a:lvl9pPr marL="3657600" indent="0">
              <a:buNone/>
              <a:defRPr lang="en-us" sz="2000"/>
            </a:lvl9pPr>
          </a:lstStyle>
          <a:p>
            <a:pPr>
              <a:defRPr lang="en-us"/>
            </a:pPr>
            <a:r>
              <a:t>Click icon to add picture</a:t>
            </a:r>
          </a:p>
        </p:txBody>
      </p:sp>
      <p:sp>
        <p:nvSpPr>
          <p:cNvPr id="4" name="Tex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MAAAABQAAAAAAAAAAAD//wAAAQAAAP//AAABAA=="/>
              </a:ext>
            </a:extLst>
          </p:cNvSpPr>
          <p:nvPr>
            <p:ph idx="2"/>
          </p:nvPr>
        </p:nvSpPr>
        <p:spPr>
          <a:xfrm>
            <a:off x="629920" y="2057400"/>
            <a:ext cx="294894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Click to edit Master text styles</a:t>
            </a: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71A28FE1-AF9C-F779-D21A-592CC154240C}" type="datetime1">
              <a:t>7/16/2021</a:t>
            </a:fld>
            <a:endParaRP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4EF9DE0A-44A3-AC28-ED41-B27D900F1BE7}" type="slidenum">
              <a:t>‹#›</a:t>
            </a:fld>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iNh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8CAABiNAAAZwoAABAAAAAmAAAACAAAAL8vAAAAAAAAMAAAABQAAAAAAAAAAAD//wAAAQAAAP//AAABAA=="/>
              </a:ext>
            </a:extLst>
          </p:cNvSpPr>
          <p:nvPr>
            <p:ph type="title"/>
          </p:nvPr>
        </p:nvSpPr>
        <p:spPr>
          <a:xfrm>
            <a:off x="628650" y="365125"/>
            <a:ext cx="78867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Ab+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sLAABiNAAAACYAABAAAAAmAAAACAAAAD8vAAAAAAAAMAAAABQAAAAAAAAAAAD//wAAAQAAAP//AAABAA=="/>
              </a:ext>
            </a:extLst>
          </p:cNvSpPr>
          <p:nvPr>
            <p:ph type="body" idx="1"/>
          </p:nvPr>
        </p:nvSpPr>
        <p:spPr>
          <a:xfrm>
            <a:off x="628650" y="1825625"/>
            <a:ext cx="78867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FwUr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BonAACGEAAAWSkAABAAAAAmAAAACAAAAL+PAAAAAAAAMAAAABQAAAAAAAAAAAD//wAAAQAAAP//AAABAA=="/>
              </a:ext>
            </a:extLst>
          </p:cNvSpPr>
          <p:nvPr>
            <p:ph type="dt" sz="half" idx="2"/>
          </p:nvPr>
        </p:nvSpPr>
        <p:spPr>
          <a:xfrm>
            <a:off x="628650" y="6356350"/>
            <a:ext cx="2057400" cy="365125"/>
          </a:xfrm>
          <a:prstGeom prst="rect">
            <a:avLst/>
          </a:prstGeom>
        </p:spPr>
        <p:txBody>
          <a:bodyPr vert="horz" wrap="square" lIns="91440" tIns="45720" rIns="91440" bIns="45720" numCol="1" spcCol="215900" anchor="ctr">
            <a:prstTxWarp prst="textNoShape">
              <a:avLst/>
            </a:prstTxWarp>
          </a:bodyPr>
          <a:lstStyle>
            <a:lvl1pPr algn="l">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297C905-4B8F-C23F-C12F-BD6A876137E8}" type="datetime1">
              <a:t>7/16/2021</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ri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hIAABonAACeJQAAWSkAABAAAAAmAAAACAAAAL+PAAAAAAAAMAAAABQAAAAAAAAAAAD//wAAAQAAAP//AAABAA=="/>
              </a:ext>
            </a:extLst>
          </p:cNvSpPr>
          <p:nvPr>
            <p:ph type="ftr" sz="quarter" idx="3"/>
          </p:nvPr>
        </p:nvSpPr>
        <p:spPr>
          <a:xfrm>
            <a:off x="3028950" y="6356350"/>
            <a:ext cx="3086100" cy="365125"/>
          </a:xfrm>
          <a:prstGeom prst="rect">
            <a:avLst/>
          </a:prstGeom>
        </p:spPr>
        <p:txBody>
          <a:bodyPr vert="horz" wrap="square" lIns="91440" tIns="45720" rIns="91440" bIns="45720" numCol="1" spcCol="215900" anchor="ctr">
            <a:prstTxWarp prst="textNoShape">
              <a:avLst/>
            </a:prstTxWarp>
          </a:bodyPr>
          <a:lstStyle>
            <a:lvl1pPr algn="ct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Oy/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cAABonAABiNAAAWSkAABAAAAAmAAAACAAAAL+PAAAAAAAAMAAAABQAAAAAAAAAAAD//wAAAQAAAP//AAABAA=="/>
              </a:ext>
            </a:extLst>
          </p:cNvSpPr>
          <p:nvPr>
            <p:ph type="sldNum" sz="quarter" idx="4"/>
          </p:nvPr>
        </p:nvSpPr>
        <p:spPr>
          <a:xfrm>
            <a:off x="6457950" y="6356350"/>
            <a:ext cx="2057400" cy="365125"/>
          </a:xfrm>
          <a:prstGeom prst="rect">
            <a:avLst/>
          </a:prstGeom>
        </p:spPr>
        <p:txBody>
          <a:bodyPr vert="horz" wrap="square" lIns="91440" tIns="45720" rIns="91440" bIns="45720" numCol="1" spcCol="215900" anchor="ctr">
            <a:prstTxWarp prst="textNoShape">
              <a:avLst/>
            </a:prstTxWarp>
          </a:bodyPr>
          <a:lstStyle>
            <a:lvl1pPr algn="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166ACE4-AAFC-335A-B2DE-5C0FE2904409}"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0" marR="0" indent="0" algn="l" defTabSz="914400">
        <a:lnSpc>
          <a:spcPct val="90000"/>
        </a:lnSpc>
        <a:spcBef>
          <a:spcPts val="0"/>
        </a:spcBef>
        <a:spcAft>
          <a:spcPts val="0"/>
        </a:spcAft>
        <a:buNone/>
        <a:tabLst/>
        <a:defRPr lang="en-us" sz="4400" b="0" i="0" u="none" strike="noStrike" kern="1" spc="0" baseline="0">
          <a:solidFill>
            <a:schemeClr val="tx1"/>
          </a:solidFill>
          <a:effectLst/>
          <a:latin typeface="Calibri Light" charset="0"/>
          <a:ea typeface="Calibri Light" charset="0"/>
          <a:cs typeface="Calibri Light"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13.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5.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AQAAOgGAAAINAAAmBUAABAAAAAmAAAACAAAAAAgAAAAAAAAMAAAABQAAAAAAAAAAAD//wAAAQAAAP//AAABAA=="/>
              </a:ext>
            </a:extLst>
          </p:cNvSpPr>
          <p:nvPr>
            <p:ph type="ctrTitle"/>
          </p:nvPr>
        </p:nvSpPr>
        <p:spPr/>
        <p:txBody>
          <a:bodyPr vert="horz" wrap="square" lIns="91440" tIns="45720" rIns="91440" bIns="45720" numCol="1" spcCol="215900" anchor="b">
            <a:prstTxWarp prst="textNoShape">
              <a:avLst/>
            </a:prstTxWarp>
          </a:bodyPr>
          <a:lstStyle/>
          <a:p>
            <a:pPr>
              <a:defRPr lang="en-us"/>
            </a:pPr>
            <a:r>
              <a:rPr lang="en-us" sz="4000"/>
              <a:t>Broadening formal models of individual and collective intentionality</a:t>
            </a:r>
          </a:p>
        </p:txBody>
      </p:sp>
      <p:sp>
        <p:nvSpPr>
          <p:cNvPr id="3" name="Subtitle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AcAAFkZAACcGAAAWCAAABAAAAAmAAAACAAAAAEAAAAAAAAAMAAAABQAAAAAAAAAAAD//wAAAQAAAP//AAABAA=="/>
              </a:ext>
            </a:extLst>
          </p:cNvSpPr>
          <p:nvPr>
            <p:ph type="subTitle" idx="1"/>
          </p:nvPr>
        </p:nvSpPr>
        <p:spPr>
          <a:xfrm>
            <a:off x="1143000" y="4120515"/>
            <a:ext cx="2857500" cy="1137285"/>
          </a:xfrm>
        </p:spPr>
        <p:txBody>
          <a:bodyPr/>
          <a:lstStyle/>
          <a:p>
            <a:pPr>
              <a:defRPr lang="en-us"/>
            </a:pPr>
            <a:r>
              <a:t>Michael D. Ryall</a:t>
            </a:r>
          </a:p>
          <a:p>
            <a:pPr>
              <a:defRPr lang="en-us"/>
            </a:pPr>
            <a:r>
              <a:t>University of Toronto</a:t>
            </a:r>
          </a:p>
        </p:txBody>
      </p:sp>
      <p:sp>
        <p:nvSpPr>
          <p:cNvPr id="4" name="Rectangle1"/>
          <p:cNvSpPr>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wVA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zR0AAFkZAABhLwAAWCAAABAAAAAmAAAACAAAAP//////////MAAAABQAAAAAAAAAAAD//wAAAQAAAP//AAABAA=="/>
              </a:ext>
            </a:extLst>
          </p:cNvSpPr>
          <p:nvPr/>
        </p:nvSpPr>
        <p:spPr>
          <a:xfrm>
            <a:off x="4844415" y="4120515"/>
            <a:ext cx="2857500" cy="1137285"/>
          </a:xfrm>
          <a:prstGeom prst="rect">
            <a:avLst/>
          </a:prstGeom>
          <a:noFill/>
          <a:ln>
            <a:noFill/>
          </a:ln>
          <a:effectLst/>
        </p:spPr>
        <p:txBody>
          <a:bodyPr vert="horz" wrap="square" lIns="91440" tIns="45720" rIns="91440" bIns="45720" numCol="1" spcCol="215900" anchor="t"/>
          <a:lstStyle>
            <a:lvl1pPr marL="0" indent="0" algn="ctr" defTabSz="914400">
              <a:lnSpc>
                <a:spcPct val="90000"/>
              </a:lnSpc>
              <a:spcBef>
                <a:spcPts val="1000"/>
              </a:spcBef>
              <a:buNone/>
              <a:tabLst/>
              <a:defRPr lang="en-us" sz="2400" kern="1">
                <a:solidFill>
                  <a:schemeClr val="tx1"/>
                </a:solidFill>
                <a:latin typeface="Calibri" pitchFamily="2" charset="0"/>
                <a:ea typeface="Calibri" pitchFamily="2" charset="0"/>
                <a:cs typeface="Calibri" pitchFamily="2" charset="0"/>
              </a:defRPr>
            </a:lvl1pPr>
            <a:lvl2pPr marL="457200" indent="0" algn="ctr" defTabSz="914400">
              <a:lnSpc>
                <a:spcPct val="90000"/>
              </a:lnSpc>
              <a:spcBef>
                <a:spcPts val="500"/>
              </a:spcBef>
              <a:buNone/>
              <a:tabLst/>
              <a:defRPr lang="en-us" sz="2000" kern="1">
                <a:solidFill>
                  <a:schemeClr val="tx1"/>
                </a:solidFill>
                <a:latin typeface="Calibri" pitchFamily="2" charset="0"/>
                <a:ea typeface="Calibri" pitchFamily="2" charset="0"/>
                <a:cs typeface="Calibri" pitchFamily="2" charset="0"/>
              </a:defRPr>
            </a:lvl2pPr>
            <a:lvl3pPr marL="914400" indent="0" algn="ctr" defTabSz="914400">
              <a:lnSpc>
                <a:spcPct val="90000"/>
              </a:lnSpc>
              <a:spcBef>
                <a:spcPts val="500"/>
              </a:spcBef>
              <a:buNone/>
              <a:tabLst/>
              <a:defRPr lang="en-us" sz="1800" kern="1">
                <a:solidFill>
                  <a:schemeClr val="tx1"/>
                </a:solidFill>
                <a:latin typeface="Calibri" pitchFamily="2" charset="0"/>
                <a:ea typeface="Calibri" pitchFamily="2" charset="0"/>
                <a:cs typeface="Calibri" pitchFamily="2" charset="0"/>
              </a:defRPr>
            </a:lvl3pPr>
            <a:lvl4pPr marL="13716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4pPr>
            <a:lvl5pPr marL="18288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5pPr>
            <a:lvl6pPr marL="22860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6pPr>
            <a:lvl7pPr marL="27432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7pPr>
            <a:lvl8pPr marL="32004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8pPr>
            <a:lvl9pPr marL="36576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9pPr>
          </a:lstStyle>
          <a:p>
            <a:pPr>
              <a:defRPr lang="en-us"/>
            </a:pPr>
            <a:r>
              <a:t>Brian Epstein</a:t>
            </a:r>
          </a:p>
          <a:p>
            <a:pPr>
              <a:defRPr lang="en-us"/>
            </a:pPr>
            <a:r>
              <a:t>Tufts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Central claim</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t>Crucial features are:</a:t>
            </a:r>
          </a:p>
          <a:p>
            <a:pPr lvl="1">
              <a:defRPr lang="en-us"/>
            </a:pPr>
            <a:r>
              <a:t>The agent inhabiting a dynamically changing world</a:t>
            </a:r>
          </a:p>
          <a:p>
            <a:pPr lvl="1">
              <a:defRPr lang="en-us"/>
            </a:pPr>
            <a:r>
              <a:t>The agent deploying </a:t>
            </a:r>
            <a:r>
              <a:rPr lang="en-us" i="1"/>
              <a:t>unawareness—</a:t>
            </a:r>
            <a:r>
              <a:t>either “triggered” or “intentional” unawareness in unfolding choice and action</a:t>
            </a:r>
          </a:p>
          <a:p>
            <a:pPr>
              <a:defRPr lang="en-us"/>
            </a:pPr>
            <a:r>
              <a:t>The literature’s inquiry into planning is related, but not sufficient</a:t>
            </a:r>
          </a:p>
          <a:p>
            <a:pPr lvl="1">
              <a:defRPr lang="en-us"/>
            </a:pPr>
            <a:r>
              <a:t>A standard simple B-D model of cognition is sufficient to model plans</a:t>
            </a:r>
          </a:p>
          <a:p>
            <a:pPr>
              <a:defRPr lang="en-us"/>
            </a:pPr>
            <a:r>
              <a:t>[Something about plan reconsideration]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The best toy problem</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AMAAOMJAAAcNAAAZCgAAAAAAAAmAAAACAAAAAEgAAAAAAAAMAAAABQAAAAAAAAAAAD//wAAAQAAAP//AAABAA=="/>
              </a:ext>
            </a:extLst>
          </p:cNvSpPr>
          <p:nvPr>
            <p:ph type="body" idx="1"/>
          </p:nvPr>
        </p:nvSpPr>
        <p:spPr>
          <a:xfrm>
            <a:off x="584200" y="1607185"/>
            <a:ext cx="7886700" cy="4958715"/>
          </a:xfrm>
        </p:spPr>
        <p:txBody>
          <a:bodyPr vert="horz" wrap="square" lIns="91440" tIns="45720" rIns="91440" bIns="45720" numCol="1" spcCol="215900" anchor="t">
            <a:prstTxWarp prst="textNoShape">
              <a:avLst/>
            </a:prstTxWarp>
          </a:bodyPr>
          <a:lstStyle/>
          <a:p>
            <a:pPr>
              <a:lnSpc>
                <a:spcPct val="100000"/>
              </a:lnSpc>
              <a:spcBef>
                <a:spcPts val="600"/>
              </a:spcBef>
              <a:spcAft>
                <a:spcPts val="600"/>
              </a:spcAft>
              <a:buFont typeface="Wingdings" pitchFamily="2" charset="2"/>
              <a:buChar char=""/>
              <a:defRPr lang="en-us" sz="2400"/>
            </a:pPr>
            <a:r>
              <a:t>The time is </a:t>
            </a:r>
            <a:r>
              <a:rPr lang="en-us" i="1">
                <a:latin typeface="DejaVu Math TeX Gyre" pitchFamily="1" charset="0"/>
                <a:ea typeface="DejaVu Math TeX Gyre" pitchFamily="1" charset="0"/>
                <a:cs typeface="DejaVu Math TeX Gyre" pitchFamily="1" charset="0"/>
              </a:rPr>
              <a:t>t </a:t>
            </a:r>
            <a:r>
              <a:rPr lang="en-us">
                <a:latin typeface="DejaVu Math TeX Gyre" pitchFamily="1" charset="0"/>
                <a:ea typeface="DejaVu Math TeX Gyre" pitchFamily="1" charset="0"/>
                <a:cs typeface="DejaVu Math TeX Gyre" pitchFamily="1" charset="0"/>
              </a:rPr>
              <a:t>=</a:t>
            </a:r>
            <a:r>
              <a:rPr lang="en-us" i="1">
                <a:latin typeface="DejaVu Math TeX Gyre" pitchFamily="1" charset="0"/>
                <a:ea typeface="DejaVu Math TeX Gyre" pitchFamily="1" charset="0"/>
                <a:cs typeface="DejaVu Math TeX Gyre" pitchFamily="1" charset="0"/>
              </a:rPr>
              <a:t> 0</a:t>
            </a:r>
          </a:p>
          <a:p>
            <a:pPr>
              <a:lnSpc>
                <a:spcPct val="100000"/>
              </a:lnSpc>
              <a:spcBef>
                <a:spcPts val="600"/>
              </a:spcBef>
              <a:spcAft>
                <a:spcPts val="600"/>
              </a:spcAft>
              <a:buFont typeface="Wingdings" pitchFamily="2" charset="2"/>
              <a:buChar char=""/>
              <a:defRPr lang="en-us" sz="2400"/>
            </a:pPr>
            <a:r>
              <a:t>Brian’s infant is sitting in the family room</a:t>
            </a:r>
          </a:p>
          <a:p>
            <a:pPr>
              <a:lnSpc>
                <a:spcPct val="100000"/>
              </a:lnSpc>
              <a:spcBef>
                <a:spcPts val="600"/>
              </a:spcBef>
              <a:spcAft>
                <a:spcPts val="600"/>
              </a:spcAft>
              <a:buFont typeface="Wingdings" pitchFamily="2" charset="2"/>
              <a:buChar char=""/>
              <a:defRPr lang="en-us" sz="2400"/>
            </a:pPr>
            <a:r>
              <a:t>Some distance in front of her are two toys, A and B</a:t>
            </a:r>
          </a:p>
          <a:p>
            <a:pPr>
              <a:lnSpc>
                <a:spcPct val="100000"/>
              </a:lnSpc>
              <a:spcBef>
                <a:spcPts val="600"/>
              </a:spcBef>
              <a:spcAft>
                <a:spcPts val="600"/>
              </a:spcAft>
              <a:buFont typeface="Wingdings" pitchFamily="2" charset="2"/>
              <a:buChar char=""/>
              <a:defRPr lang="en-us" sz="2400"/>
            </a:pPr>
            <a:r>
              <a:t>Things are going on around her: adults are chatting in the next room, the TV is on, the dog is barking outside</a:t>
            </a:r>
          </a:p>
          <a:p>
            <a:pPr>
              <a:lnSpc>
                <a:spcPct val="100000"/>
              </a:lnSpc>
              <a:spcBef>
                <a:spcPts val="600"/>
              </a:spcBef>
              <a:spcAft>
                <a:spcPts val="600"/>
              </a:spcAft>
              <a:buFont typeface="Wingdings" pitchFamily="2" charset="2"/>
              <a:buChar char=""/>
              <a:defRPr lang="en-us" sz="2400"/>
            </a:pPr>
            <a:r>
              <a:t>Infant desires the best toy</a:t>
            </a:r>
          </a:p>
          <a:p>
            <a:pPr lvl="1">
              <a:lnSpc>
                <a:spcPct val="100000"/>
              </a:lnSpc>
              <a:spcBef>
                <a:spcPts val="600"/>
              </a:spcBef>
              <a:spcAft>
                <a:spcPts val="600"/>
              </a:spcAft>
              <a:buFont typeface="Wingdings" pitchFamily="2" charset="2"/>
              <a:buChar char=""/>
              <a:defRPr lang="en-us" sz="2400"/>
            </a:pPr>
            <a:r>
              <a:t>Best toy &gt; second-best toy &gt; no toy</a:t>
            </a:r>
          </a:p>
          <a:p>
            <a:pPr lvl="1">
              <a:lnSpc>
                <a:spcPct val="100000"/>
              </a:lnSpc>
              <a:spcBef>
                <a:spcPts val="600"/>
              </a:spcBef>
              <a:spcAft>
                <a:spcPts val="600"/>
              </a:spcAft>
              <a:buFont typeface="Wingdings" pitchFamily="2" charset="2"/>
              <a:buChar char=""/>
              <a:defRPr lang="en-us" sz="2400"/>
            </a:pPr>
            <a:r>
              <a:t>Uncertain whether A or B is best</a:t>
            </a:r>
          </a:p>
          <a:p>
            <a:pPr lvl="1">
              <a:lnSpc>
                <a:spcPct val="100000"/>
              </a:lnSpc>
              <a:spcBef>
                <a:spcPts val="600"/>
              </a:spcBef>
              <a:spcAft>
                <a:spcPts val="600"/>
              </a:spcAft>
              <a:buFont typeface="Wingdings" pitchFamily="2" charset="2"/>
              <a:buChar char=""/>
              <a:defRPr lang="en-us" sz="2400"/>
            </a:pPr>
            <a:r>
              <a:t>Tune-playing taken as signal of best</a:t>
            </a:r>
          </a:p>
          <a:p>
            <a:pPr>
              <a:lnSpc>
                <a:spcPct val="100000"/>
              </a:lnSpc>
              <a:spcBef>
                <a:spcPts val="600"/>
              </a:spcBef>
              <a:spcAft>
                <a:spcPts val="600"/>
              </a:spcAft>
              <a:buFont typeface="Wingdings" pitchFamily="2" charset="2"/>
              <a:buChar char=""/>
              <a:defRPr lang="en-us" sz="2400"/>
            </a:pPr>
            <a:r>
              <a:t>What happens</a:t>
            </a:r>
          </a:p>
          <a:p>
            <a:pPr>
              <a:lnSpc>
                <a:spcPct val="70000"/>
              </a:lnSpc>
              <a:spcBef>
                <a:spcPts val="320"/>
              </a:spcBef>
              <a:buFont typeface="Wingdings" pitchFamily="2" charset="2"/>
              <a:buChar char=""/>
              <a:defRPr lang="en-us" sz="14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State spaces</a:t>
            </a:r>
          </a:p>
        </p:txBody>
      </p:sp>
      <p:sp>
        <p:nvSpPr>
          <p:cNvPr id="3" name="Textbox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gAAM8jAAD4MAAAWicAAAAAAAAmAAAACAAAAP//////////MAAAABQAAAAAAAAAAAD//wAAAQAAAP//AAABAA=="/>
              </a:ext>
            </a:extLst>
          </p:cNvSpPr>
          <p:nvPr/>
        </p:nvSpPr>
        <p:spPr>
          <a:xfrm>
            <a:off x="1369695" y="5821045"/>
            <a:ext cx="6590665" cy="575945"/>
          </a:xfrm>
          <a:prstGeom prst="rect">
            <a:avLst/>
          </a:prstGeom>
          <a:noFill/>
          <a:ln>
            <a:noFill/>
          </a:ln>
          <a:effectLst/>
        </p:spPr>
        <p:txBody>
          <a:bodyPr vert="horz" wrap="square" numCol="1" spcCol="215900" anchor="t"/>
          <a:lstStyle/>
          <a:p>
            <a:pPr>
              <a:lnSpc>
                <a:spcPct val="100000"/>
              </a:lnSpc>
              <a:spcBef>
                <a:spcPts val="600"/>
              </a:spcBef>
              <a:spcAft>
                <a:spcPts val="600"/>
              </a:spcAft>
              <a:buNone/>
              <a:defRPr lang="en-us" sz="2400"/>
            </a:pPr>
            <a:r>
              <a:rPr lang="en-us">
                <a:latin typeface="DejaVu Math TeX Gyre" pitchFamily="1" charset="0"/>
                <a:ea typeface="DejaVu Math TeX Gyre" pitchFamily="1" charset="0"/>
                <a:cs typeface="DejaVu Math TeX Gyre" pitchFamily="1" charset="0"/>
              </a:rPr>
              <a:t>(</a:t>
            </a:r>
            <a:r>
              <a:rPr lang="en-us" i="1">
                <a:latin typeface="DejaVu Math TeX Gyre" pitchFamily="1" charset="0"/>
                <a:ea typeface="DejaVu Math TeX Gyre" pitchFamily="1" charset="0"/>
                <a:cs typeface="DejaVu Math TeX Gyre" pitchFamily="1" charset="0"/>
              </a:rPr>
              <a:t>A,B*</a:t>
            </a:r>
            <a:r>
              <a:rPr lang="en-us">
                <a:latin typeface="DejaVu Math TeX Gyre" pitchFamily="1" charset="0"/>
                <a:ea typeface="DejaVu Math TeX Gyre" pitchFamily="1" charset="0"/>
                <a:cs typeface="DejaVu Math TeX Gyre" pitchFamily="1" charset="0"/>
              </a:rPr>
              <a:t>)</a:t>
            </a:r>
            <a:r>
              <a:rPr lang="en-us" i="1">
                <a:latin typeface="DejaVu Math TeX Gyre" pitchFamily="1" charset="0"/>
                <a:ea typeface="DejaVu Math TeX Gyre" pitchFamily="1" charset="0"/>
                <a:cs typeface="DejaVu Math TeX Gyre" pitchFamily="1" charset="0"/>
              </a:rPr>
              <a:t>: A</a:t>
            </a:r>
            <a:r>
              <a:rPr lang="en-us">
                <a:latin typeface="DejaVu Math TeX Gyre" pitchFamily="1" charset="0"/>
                <a:ea typeface="DejaVu Math TeX Gyre" pitchFamily="1" charset="0"/>
                <a:cs typeface="DejaVu Math TeX Gyre" pitchFamily="1" charset="0"/>
              </a:rPr>
              <a:t> is ringing,</a:t>
            </a:r>
            <a:r>
              <a:rPr lang="en-us" i="1">
                <a:latin typeface="DejaVu Math TeX Gyre" pitchFamily="1" charset="0"/>
                <a:ea typeface="DejaVu Math TeX Gyre" pitchFamily="1" charset="0"/>
                <a:cs typeface="DejaVu Math TeX Gyre" pitchFamily="1" charset="0"/>
              </a:rPr>
              <a:t> B</a:t>
            </a:r>
            <a:r>
              <a:rPr lang="en-us">
                <a:latin typeface="DejaVu Math TeX Gyre" pitchFamily="1" charset="0"/>
                <a:ea typeface="DejaVu Math TeX Gyre" pitchFamily="1" charset="0"/>
                <a:cs typeface="DejaVu Math TeX Gyre" pitchFamily="1" charset="0"/>
              </a:rPr>
              <a:t> is best</a:t>
            </a:r>
            <a:endParaRPr lang="en-us" i="1">
              <a:latin typeface="DejaVu Math TeX Gyre" pitchFamily="1" charset="0"/>
              <a:ea typeface="DejaVu Math TeX Gyre" pitchFamily="1" charset="0"/>
              <a:cs typeface="DejaVu Math TeX Gyre" pitchFamily="1" charset="0"/>
            </a:endParaRPr>
          </a:p>
        </p:txBody>
      </p:sp>
      <p:sp>
        <p:nvSpPr>
          <p:cNvPr id="4" name="Textbox2"/>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QQAANsNAABiNAAAzRAAAAAAAAAmAAAACAAAAP//////////MAAAABQAAAAAAAAAAAD//wAAAQAAAP//AAABAA=="/>
              </a:ext>
            </a:extLst>
          </p:cNvSpPr>
          <p:nvPr/>
        </p:nvSpPr>
        <p:spPr>
          <a:xfrm>
            <a:off x="747395" y="2252345"/>
            <a:ext cx="7767955" cy="478790"/>
          </a:xfrm>
          <a:prstGeom prst="rect">
            <a:avLst/>
          </a:prstGeom>
          <a:noFill/>
          <a:ln>
            <a:noFill/>
          </a:ln>
          <a:effectLst/>
        </p:spPr>
        <p:txBody>
          <a:bodyPr vert="horz" wrap="square" numCol="1" spcCol="215900" anchor="t"/>
          <a:lstStyle/>
          <a:p>
            <a:pPr>
              <a:lnSpc>
                <a:spcPct val="100000"/>
              </a:lnSpc>
              <a:spcBef>
                <a:spcPts val="600"/>
              </a:spcBef>
              <a:spcAft>
                <a:spcPts val="600"/>
              </a:spcAft>
              <a:buNone/>
              <a:defRPr lang="en-us" sz="2400"/>
            </a:pPr>
            <a:r>
              <a:t>“state” = a snapshot of all relevant features of the world</a:t>
            </a:r>
          </a:p>
        </p:txBody>
      </p:sp>
      <p:sp>
        <p:nvSpPr>
          <p:cNvPr id="5" name="Textbox3"/>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NwI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9ywAAP8XAADTNQAA3xkAAAAgAAAmAAAACAAAAP//////////MAAAABQAAAAAAAAAAAD//wAAAQAAAP//AAABAA=="/>
              </a:ext>
            </a:extLst>
          </p:cNvSpPr>
          <p:nvPr/>
        </p:nvSpPr>
        <p:spPr>
          <a:xfrm>
            <a:off x="7309485" y="3900805"/>
            <a:ext cx="1440180" cy="304800"/>
          </a:xfrm>
          <a:prstGeom prst="rect">
            <a:avLst/>
          </a:prstGeom>
          <a:noFill/>
          <a:ln>
            <a:noFill/>
          </a:ln>
          <a:effectLst/>
        </p:spPr>
        <p:txBody>
          <a:bodyPr vert="horz" wrap="square" numCol="1" spcCol="215900" anchor="t"/>
          <a:lstStyle/>
          <a:p>
            <a:pPr>
              <a:defRPr lang="en-us" sz="1400"/>
            </a:pPr>
            <a:r>
              <a:t>Nature = agent </a:t>
            </a:r>
            <a:r>
              <a:rPr lang="en-us" i="1">
                <a:latin typeface="DejaVu Math TeX Gyre" pitchFamily="1" charset="0"/>
                <a:ea typeface="DejaVu Math TeX Gyre" pitchFamily="1" charset="0"/>
                <a:cs typeface="DejaVu Math TeX Gyre" pitchFamily="1" charset="0"/>
              </a:rPr>
              <a:t>n</a:t>
            </a:r>
          </a:p>
        </p:txBody>
      </p:sp>
      <p:sp>
        <p:nvSpPr>
          <p:cNvPr id="6" name="Textbox4"/>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NwI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9ywAAEIcAADTNQAAIh4AAAAgAAAmAAAACAAAAP//////////MAAAABQAAAAAAAAAAAD//wAAAQAAAP//AAABAA=="/>
              </a:ext>
            </a:extLst>
          </p:cNvSpPr>
          <p:nvPr/>
        </p:nvSpPr>
        <p:spPr>
          <a:xfrm>
            <a:off x="7309485" y="4593590"/>
            <a:ext cx="1440180" cy="304800"/>
          </a:xfrm>
          <a:prstGeom prst="rect">
            <a:avLst/>
          </a:prstGeom>
          <a:noFill/>
          <a:ln>
            <a:noFill/>
          </a:ln>
          <a:effectLst/>
        </p:spPr>
        <p:txBody>
          <a:bodyPr vert="horz" wrap="square" numCol="1" spcCol="215900" anchor="t"/>
          <a:lstStyle/>
          <a:p>
            <a:pPr>
              <a:defRPr lang="en-us" sz="1400"/>
            </a:pPr>
            <a:r>
              <a:t>Time  = period 0</a:t>
            </a:r>
          </a:p>
        </p:txBody>
      </p:sp>
      <p:pic>
        <p:nvPicPr>
          <p:cNvPr id="7"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AAAC4FAAAwC0AABYiAAAAAAAAJgAAAAgAAAD//////////zAAAAAUAAAAAAAAAAAA//8AAAEAAAD//wAAAQA="/>
              </a:ext>
            </a:extLst>
          </p:cNvPicPr>
          <p:nvPr/>
        </p:nvPicPr>
        <p:blipFill>
          <a:blip r:embed="rId2"/>
          <a:stretch>
            <a:fillRect/>
          </a:stretch>
        </p:blipFill>
        <p:spPr>
          <a:xfrm>
            <a:off x="105410" y="3368040"/>
            <a:ext cx="7331710" cy="2172970"/>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Mental states are also described</a:t>
            </a:r>
          </a:p>
        </p:txBody>
      </p:sp>
      <p:sp>
        <p:nvSpPr>
          <p:cNvPr id="3" name="Textbox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EAAHcPAAD4DAAA+BIAAAAAAAAmAAAACAAAAP//////////MAAAABQAAAAAAAAAAAD//wAAAQAAAP//AAABAA=="/>
              </a:ext>
            </a:extLst>
          </p:cNvSpPr>
          <p:nvPr/>
        </p:nvSpPr>
        <p:spPr>
          <a:xfrm>
            <a:off x="231140" y="2513965"/>
            <a:ext cx="1877060" cy="569595"/>
          </a:xfrm>
          <a:prstGeom prst="rect">
            <a:avLst/>
          </a:prstGeom>
          <a:noFill/>
          <a:ln>
            <a:noFill/>
          </a:ln>
          <a:effectLst/>
        </p:spPr>
        <p:txBody>
          <a:bodyPr vert="horz" wrap="square" numCol="1" spcCol="215900" anchor="t"/>
          <a:lstStyle/>
          <a:p>
            <a:pPr>
              <a:lnSpc>
                <a:spcPct val="100000"/>
              </a:lnSpc>
              <a:spcBef>
                <a:spcPts val="600"/>
              </a:spcBef>
              <a:spcAft>
                <a:spcPts val="600"/>
              </a:spcAft>
              <a:buNone/>
              <a:defRPr lang="en-us" sz="2400"/>
            </a:pPr>
            <a:r>
              <a:t>In (A,A*) ...</a:t>
            </a:r>
          </a:p>
        </p:txBody>
      </p:sp>
      <p:sp>
        <p:nvSpPr>
          <p:cNvPr id="4" name="Textbox2"/>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EAAPIeAAD4DAAA9ygAAAAAAAAmAAAACAAAAP//////////MAAAABQAAAAAAAAAAAD//wAAAQAAAP//AAABAA=="/>
              </a:ext>
            </a:extLst>
          </p:cNvSpPr>
          <p:nvPr/>
        </p:nvSpPr>
        <p:spPr>
          <a:xfrm>
            <a:off x="231140" y="5030470"/>
            <a:ext cx="1877060" cy="1628775"/>
          </a:xfrm>
          <a:prstGeom prst="rect">
            <a:avLst/>
          </a:prstGeom>
          <a:noFill/>
          <a:ln>
            <a:noFill/>
          </a:ln>
          <a:effectLst/>
        </p:spPr>
        <p:txBody>
          <a:bodyPr vert="horz" wrap="square" numCol="1" spcCol="215900" anchor="t"/>
          <a:lstStyle/>
          <a:p>
            <a:pPr algn="r">
              <a:lnSpc>
                <a:spcPct val="100000"/>
              </a:lnSpc>
              <a:spcBef>
                <a:spcPts val="600"/>
              </a:spcBef>
              <a:spcAft>
                <a:spcPts val="600"/>
              </a:spcAft>
              <a:buNone/>
              <a:defRPr lang="en-us" sz="2400"/>
            </a:pPr>
            <a:r>
              <a:t>... this is individual 1’s grasp of the state space</a:t>
            </a:r>
          </a:p>
        </p:txBody>
      </p:sp>
      <p:pic>
        <p:nvPicPr>
          <p:cNvPr id="5"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UPAADWCgAAvTUAAPMnAAAAAAAAJgAAAAgAAAD//////////zAAAAAUAAAAAAAAAAAA//8AAAEAAAD//wAAAQA="/>
              </a:ext>
            </a:extLst>
          </p:cNvPicPr>
          <p:nvPr/>
        </p:nvPicPr>
        <p:blipFill>
          <a:blip r:embed="rId2"/>
          <a:stretch>
            <a:fillRect/>
          </a:stretch>
        </p:blipFill>
        <p:spPr>
          <a:xfrm>
            <a:off x="2583815" y="1761490"/>
            <a:ext cx="6151880" cy="4732655"/>
          </a:xfrm>
          <a:prstGeom prst="rect">
            <a:avLst/>
          </a:prstGeom>
          <a:noFill/>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Dynamic cognitional process</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BQ8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gMAAGcKAABVNgAALCUAAAAAAAAmAAAACAAAAAEgAAAAAAAAMAAAABQAAAAAAAAAAAD//wAAAQAAAP//AAABAA=="/>
              </a:ext>
            </a:extLst>
          </p:cNvSpPr>
          <p:nvPr>
            <p:ph type="body" idx="1"/>
          </p:nvPr>
        </p:nvSpPr>
        <p:spPr>
          <a:xfrm>
            <a:off x="567690" y="1691005"/>
            <a:ext cx="8264525" cy="4351655"/>
          </a:xfrm>
        </p:spPr>
        <p:txBody>
          <a:bodyPr vert="horz" wrap="square" lIns="91440" tIns="45720" rIns="91440" bIns="45720" numCol="1" spcCol="215900" anchor="t">
            <a:prstTxWarp prst="textNoShape">
              <a:avLst/>
            </a:prstTxWarp>
          </a:bodyPr>
          <a:lstStyle/>
          <a:p>
            <a:pPr>
              <a:lnSpc>
                <a:spcPct val="100000"/>
              </a:lnSpc>
              <a:spcBef>
                <a:spcPts val="600"/>
              </a:spcBef>
              <a:spcAft>
                <a:spcPts val="600"/>
              </a:spcAft>
              <a:buFont typeface="Wingdings" pitchFamily="2" charset="2"/>
              <a:buChar char=""/>
              <a:defRPr lang="en-us" sz="2400" i="0">
                <a:latin typeface="Calibri" pitchFamily="2" charset="0"/>
                <a:ea typeface="Calibri" pitchFamily="2" charset="0"/>
                <a:cs typeface="Calibri" pitchFamily="2" charset="0"/>
              </a:defRPr>
            </a:pPr>
            <a:r>
              <a:t>Time begins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0</a:t>
            </a:r>
            <a:r>
              <a:t>) </a:t>
            </a:r>
          </a:p>
          <a:p>
            <a:pPr>
              <a:lnSpc>
                <a:spcPct val="100000"/>
              </a:lnSpc>
              <a:spcBef>
                <a:spcPts val="600"/>
              </a:spcBef>
              <a:spcAft>
                <a:spcPts val="600"/>
              </a:spcAft>
              <a:buFont typeface="Wingdings" pitchFamily="2" charset="2"/>
              <a:buChar char=""/>
              <a:defRPr lang="en-us" sz="2400"/>
            </a:pPr>
            <a:r>
              <a:rPr lang="en-us" b="1"/>
              <a:t>Phase 1  - Focus:</a:t>
            </a:r>
            <a:r>
              <a:t> choose problem</a:t>
            </a:r>
          </a:p>
          <a:p>
            <a:pPr lvl="1">
              <a:lnSpc>
                <a:spcPct val="100000"/>
              </a:lnSpc>
              <a:spcBef>
                <a:spcPts val="600"/>
              </a:spcBef>
              <a:spcAft>
                <a:spcPts val="600"/>
              </a:spcAft>
              <a:buFont typeface="Wingdings" pitchFamily="2" charset="2"/>
              <a:buChar char=""/>
              <a:defRPr lang="en-us" sz="2400"/>
            </a:pPr>
            <a:r>
              <a:t>New state determined by individual + Nature acts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1</a:t>
            </a:r>
            <a:r>
              <a:t>)</a:t>
            </a:r>
          </a:p>
          <a:p>
            <a:pPr>
              <a:lnSpc>
                <a:spcPct val="100000"/>
              </a:lnSpc>
              <a:spcBef>
                <a:spcPts val="600"/>
              </a:spcBef>
              <a:spcAft>
                <a:spcPts val="600"/>
              </a:spcAft>
              <a:buFont typeface="Wingdings" pitchFamily="2" charset="2"/>
              <a:buChar char=""/>
              <a:defRPr lang="en-us" sz="2400"/>
            </a:pPr>
            <a:r>
              <a:rPr lang="en-us" b="1"/>
              <a:t>Phase 2 - Intend:</a:t>
            </a:r>
            <a:r>
              <a:t> identify goal</a:t>
            </a:r>
          </a:p>
          <a:p>
            <a:pPr lvl="1">
              <a:lnSpc>
                <a:spcPct val="100000"/>
              </a:lnSpc>
              <a:spcBef>
                <a:spcPts val="600"/>
              </a:spcBef>
              <a:spcAft>
                <a:spcPts val="600"/>
              </a:spcAft>
              <a:buFont typeface="Wingdings" pitchFamily="2" charset="2"/>
              <a:buChar char=""/>
              <a:defRPr lang="en-us" sz="2400"/>
            </a:pPr>
            <a:r>
              <a:t>New state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2</a:t>
            </a:r>
            <a:r>
              <a:t>)</a:t>
            </a:r>
          </a:p>
          <a:p>
            <a:pPr>
              <a:lnSpc>
                <a:spcPct val="100000"/>
              </a:lnSpc>
              <a:spcBef>
                <a:spcPts val="600"/>
              </a:spcBef>
              <a:spcAft>
                <a:spcPts val="600"/>
              </a:spcAft>
              <a:buFont typeface="Wingdings" pitchFamily="2" charset="2"/>
              <a:buChar char=""/>
              <a:defRPr lang="en-us" sz="2400"/>
            </a:pPr>
            <a:r>
              <a:rPr lang="en-us" b="1"/>
              <a:t>Phase 3 - Plan:</a:t>
            </a:r>
            <a:r>
              <a:t> elaborate plan to attain goal</a:t>
            </a:r>
          </a:p>
          <a:p>
            <a:pPr lvl="1">
              <a:lnSpc>
                <a:spcPct val="100000"/>
              </a:lnSpc>
              <a:spcBef>
                <a:spcPts val="600"/>
              </a:spcBef>
              <a:spcAft>
                <a:spcPts val="600"/>
              </a:spcAft>
              <a:buFont typeface="Wingdings" pitchFamily="2" charset="2"/>
              <a:buChar char=""/>
              <a:defRPr lang="en-us" sz="2400"/>
            </a:pPr>
            <a:r>
              <a:t>New state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3</a:t>
            </a:r>
            <a:r>
              <a:t>)</a:t>
            </a:r>
          </a:p>
          <a:p>
            <a:pPr>
              <a:lnSpc>
                <a:spcPct val="100000"/>
              </a:lnSpc>
              <a:spcBef>
                <a:spcPts val="600"/>
              </a:spcBef>
              <a:spcAft>
                <a:spcPts val="600"/>
              </a:spcAft>
              <a:buFont typeface="Wingdings" pitchFamily="2" charset="2"/>
              <a:buChar char=""/>
              <a:defRPr lang="en-us" sz="2400"/>
            </a:pPr>
            <a:r>
              <a:rPr lang="en-us" b="1"/>
              <a:t>Phase 4 - Act:</a:t>
            </a:r>
            <a:r>
              <a:t> implement the plan </a:t>
            </a:r>
          </a:p>
          <a:p>
            <a:pPr lvl="1">
              <a:lnSpc>
                <a:spcPct val="100000"/>
              </a:lnSpc>
              <a:spcBef>
                <a:spcPts val="600"/>
              </a:spcBef>
              <a:spcAft>
                <a:spcPts val="600"/>
              </a:spcAft>
              <a:buFont typeface="Wingdings" pitchFamily="2" charset="2"/>
              <a:buChar char=""/>
              <a:defRPr lang="en-us" sz="2400"/>
            </a:pPr>
            <a:r>
              <a:t>New state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4</a:t>
            </a:r>
            <a:r>
              <a:t>)</a:t>
            </a:r>
          </a:p>
          <a:p>
            <a:pPr>
              <a:lnSpc>
                <a:spcPct val="70000"/>
              </a:lnSpc>
              <a:spcBef>
                <a:spcPts val="320"/>
              </a:spcBef>
              <a:buFont typeface="Wingdings" pitchFamily="2" charset="2"/>
              <a:buChar char=""/>
              <a:defRPr lang="en-us" sz="1400"/>
            </a:pPr>
            <a:endParaRPr/>
          </a:p>
          <a:p>
            <a:pPr>
              <a:lnSpc>
                <a:spcPct val="70000"/>
              </a:lnSpc>
              <a:spcBef>
                <a:spcPts val="320"/>
              </a:spcBef>
              <a:buFont typeface="Wingdings" pitchFamily="2" charset="2"/>
              <a:buChar char=""/>
              <a:defRPr lang="en-us" sz="1400"/>
            </a:pPr>
            <a:endParaRPr/>
          </a:p>
        </p:txBody>
      </p:sp>
      <p:sp>
        <p:nvSpPr>
          <p:cNvPr id="4" name="Textbox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AQAAMsmAAAFNAAAvSkAAAAAAAAmAAAACAAAAP//////////MAAAABQAAAAAAAAAAAD//wAAAQAAAP//AAABAA=="/>
              </a:ext>
            </a:extLst>
          </p:cNvSpPr>
          <p:nvPr/>
        </p:nvSpPr>
        <p:spPr>
          <a:xfrm>
            <a:off x="688340" y="6306185"/>
            <a:ext cx="7767955" cy="478790"/>
          </a:xfrm>
          <a:prstGeom prst="rect">
            <a:avLst/>
          </a:prstGeom>
          <a:noFill/>
          <a:ln>
            <a:noFill/>
          </a:ln>
          <a:effectLst/>
        </p:spPr>
        <p:txBody>
          <a:bodyPr vert="horz" wrap="square" numCol="1" spcCol="215900" anchor="t"/>
          <a:lstStyle/>
          <a:p>
            <a:pPr algn="ctr">
              <a:lnSpc>
                <a:spcPct val="100000"/>
              </a:lnSpc>
              <a:spcBef>
                <a:spcPts val="600"/>
              </a:spcBef>
              <a:spcAft>
                <a:spcPts val="600"/>
              </a:spcAft>
              <a:buNone/>
              <a:defRPr lang="en-us" sz="1800" i="1">
                <a:solidFill>
                  <a:srgbClr val="0000FF"/>
                </a:solidFill>
              </a:defRPr>
            </a:pPr>
            <a:r>
              <a:t>No leapfrogging phases!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E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Individual envisions the future</a:t>
            </a:r>
          </a:p>
        </p:txBody>
      </p:sp>
      <p:pic>
        <p:nvPicPr>
          <p:cNvPr id="3"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4AAAAODAAAfAgAADwSAAAAAAAAJgAAAAgAAAD//////////zAAAAAUAAAAAAAAAAAA//8AAAEAAAD//wAAAQA="/>
              </a:ext>
            </a:extLst>
          </p:cNvPicPr>
          <p:nvPr/>
        </p:nvPicPr>
        <p:blipFill>
          <a:blip r:embed="rId2"/>
          <a:stretch>
            <a:fillRect/>
          </a:stretch>
        </p:blipFill>
        <p:spPr>
          <a:xfrm>
            <a:off x="59690" y="1959610"/>
            <a:ext cx="1319530" cy="1004570"/>
          </a:xfrm>
          <a:prstGeom prst="rect">
            <a:avLst/>
          </a:prstGeom>
          <a:noFill/>
          <a:ln>
            <a:noFill/>
          </a:ln>
          <a:effectLst/>
        </p:spPr>
      </p:pic>
      <p:pic>
        <p:nvPicPr>
          <p:cNvPr id="4" name="Picture2"/>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oDAAA4CQAAijUAAGMLAAAAAAAAJgAAAAgAAAD//////////zAAAAAUAAAAAAAAAAAA//8AAAEAAAD//wAAAQA="/>
              </a:ext>
            </a:extLst>
          </p:cNvPicPr>
          <p:nvPr/>
        </p:nvPicPr>
        <p:blipFill>
          <a:blip r:embed="rId3"/>
          <a:stretch>
            <a:fillRect/>
          </a:stretch>
        </p:blipFill>
        <p:spPr>
          <a:xfrm>
            <a:off x="524510" y="1498600"/>
            <a:ext cx="8178800" cy="352425"/>
          </a:xfrm>
          <a:prstGeom prst="rect">
            <a:avLst/>
          </a:prstGeom>
          <a:noFill/>
          <a:ln>
            <a:noFill/>
          </a:ln>
          <a:effectLst/>
        </p:spPr>
      </p:pic>
      <p:pic>
        <p:nvPicPr>
          <p:cNvPr id="5" name="Picture3"/>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kwcAAFMKAACHBAAAHgo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kGAAB3EwAAsA0AADgVAAAAAAAAJgAAAAgAAAD//////////zAAAAAUAAAAAAAAAAAA//8AAAEAAAD//wAAAQA="/>
              </a:ext>
            </a:extLst>
          </p:cNvPicPr>
          <p:nvPr/>
        </p:nvPicPr>
        <p:blipFill>
          <a:blip r:embed="rId4"/>
          <a:srcRect l="19390" t="26430" r="11590" b="25900"/>
          <a:stretch>
            <a:fillRect/>
          </a:stretch>
        </p:blipFill>
        <p:spPr>
          <a:xfrm>
            <a:off x="1011555" y="3164205"/>
            <a:ext cx="1213485" cy="285115"/>
          </a:xfrm>
          <a:prstGeom prst="rect">
            <a:avLst/>
          </a:prstGeom>
          <a:noFill/>
          <a:ln>
            <a:noFill/>
          </a:ln>
          <a:effectLst/>
        </p:spPr>
      </p:pic>
      <p:pic>
        <p:nvPicPr>
          <p:cNvPr id="6" name="Picture4"/>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AKAABGFgAAOxMAAAYaAAAAAAAAJgAAAAgAAAD//////////zAAAAAUAAAAAAAAAAAA//8AAAEAAAD//wAAAQA="/>
              </a:ext>
            </a:extLst>
          </p:cNvPicPr>
          <p:nvPr/>
        </p:nvPicPr>
        <p:blipFill>
          <a:blip r:embed="rId5"/>
          <a:stretch>
            <a:fillRect/>
          </a:stretch>
        </p:blipFill>
        <p:spPr>
          <a:xfrm>
            <a:off x="1656080" y="3620770"/>
            <a:ext cx="1470025" cy="609600"/>
          </a:xfrm>
          <a:prstGeom prst="rect">
            <a:avLst/>
          </a:prstGeom>
          <a:noFill/>
          <a:ln>
            <a:noFill/>
          </a:ln>
          <a:effectLst/>
        </p:spPr>
      </p:pic>
      <p:sp>
        <p:nvSpPr>
          <p:cNvPr id="7" name="Line1"/>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VQUAAOQRAAAWCAAA4xMAAAAAAAAmAAAACAAAAP//////////MAAAABQAAAAAAAAAAAD//wAAAQAAAP//AAABAA=="/>
              </a:ext>
            </a:extLst>
          </p:cNvSpPr>
          <p:nvPr/>
        </p:nvSpPr>
        <p:spPr>
          <a:xfrm>
            <a:off x="866775" y="2908300"/>
            <a:ext cx="447675" cy="324485"/>
          </a:xfrm>
          <a:prstGeom prst="line">
            <a:avLst/>
          </a:prstGeom>
          <a:noFill/>
          <a:ln w="12700" cap="flat" cmpd="sng" algn="ctr">
            <a:solidFill>
              <a:schemeClr val="accent6"/>
            </a:solidFill>
            <a:prstDash val="sysDash"/>
            <a:headEnd type="none"/>
            <a:tailEnd type="stealth" w="lg" len="lg"/>
          </a:ln>
          <a:effectLst/>
        </p:spPr>
      </p:sp>
      <p:sp>
        <p:nvSpPr>
          <p:cNvPr id="8" name="Line2"/>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c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AwoAANoUAACyDAAAmxYAAAAAAAAmAAAACAAAAP//////////MAAAABQAAAAAAAAAAAD//wAAAQAAAP//AAABAA=="/>
              </a:ext>
            </a:extLst>
          </p:cNvSpPr>
          <p:nvPr/>
        </p:nvSpPr>
        <p:spPr>
          <a:xfrm>
            <a:off x="1627505" y="3389630"/>
            <a:ext cx="436245" cy="285115"/>
          </a:xfrm>
          <a:prstGeom prst="line">
            <a:avLst/>
          </a:prstGeom>
          <a:noFill/>
          <a:ln w="12700" cap="flat" cmpd="sng" algn="ctr">
            <a:solidFill>
              <a:schemeClr val="accent6"/>
            </a:solidFill>
            <a:prstDash val="sysDash"/>
            <a:headEnd type="none"/>
            <a:tailEnd type="stealth" w="lg" len="lg"/>
          </a:ln>
          <a:effectLst/>
        </p:spPr>
      </p:sp>
      <p:pic>
        <p:nvPicPr>
          <p:cNvPr id="9" name="Picture5"/>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7gcAAGwMAADRBAAArQs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UOAAAVGwAAZRYAAIgcAAAAAAAAJgAAAAgAAAD//////////zAAAAAUAAAAAAAAAAAA//8AAAEAAAD//wAAAQA="/>
              </a:ext>
            </a:extLst>
          </p:cNvPicPr>
          <p:nvPr/>
        </p:nvPicPr>
        <p:blipFill>
          <a:blip r:embed="rId6"/>
          <a:srcRect l="20300" t="31800" r="12330" b="29890"/>
          <a:stretch>
            <a:fillRect/>
          </a:stretch>
        </p:blipFill>
        <p:spPr>
          <a:xfrm>
            <a:off x="2421255" y="4402455"/>
            <a:ext cx="1219200" cy="235585"/>
          </a:xfrm>
          <a:prstGeom prst="rect">
            <a:avLst/>
          </a:prstGeom>
          <a:noFill/>
          <a:ln>
            <a:noFill/>
          </a:ln>
          <a:effectLst/>
        </p:spPr>
      </p:pic>
      <p:pic>
        <p:nvPicPr>
          <p:cNvPr id="10" name="Picture6"/>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QUAAB3HQAAYh0AADEhAAAAAAAAJgAAAAgAAAD//////////zAAAAAUAAAAAAAAAAAA//8AAAEAAAD//wAAAQA="/>
              </a:ext>
            </a:extLst>
          </p:cNvPicPr>
          <p:nvPr/>
        </p:nvPicPr>
        <p:blipFill>
          <a:blip r:embed="rId5"/>
          <a:stretch>
            <a:fillRect/>
          </a:stretch>
        </p:blipFill>
        <p:spPr>
          <a:xfrm>
            <a:off x="3314700" y="4789805"/>
            <a:ext cx="1461770" cy="605790"/>
          </a:xfrm>
          <a:prstGeom prst="rect">
            <a:avLst/>
          </a:prstGeom>
          <a:noFill/>
          <a:ln>
            <a:noFill/>
          </a:ln>
          <a:effectLst/>
        </p:spPr>
      </p:pic>
      <p:sp>
        <p:nvSpPr>
          <p:cNvPr id="11" name="Line3"/>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9w8AAIcZAAAhEgAANxsAAAAAAAAmAAAACAAAAP//////////MAAAABQAAAAAAAAAAAD//wAAAQAAAP//AAABAA=="/>
              </a:ext>
            </a:extLst>
          </p:cNvSpPr>
          <p:nvPr/>
        </p:nvSpPr>
        <p:spPr>
          <a:xfrm>
            <a:off x="2595245" y="4149725"/>
            <a:ext cx="351790" cy="274320"/>
          </a:xfrm>
          <a:prstGeom prst="line">
            <a:avLst/>
          </a:prstGeom>
          <a:noFill/>
          <a:ln w="12700" cap="flat" cmpd="sng" algn="ctr">
            <a:solidFill>
              <a:schemeClr val="accent6"/>
            </a:solidFill>
            <a:prstDash val="sysDash"/>
            <a:headEnd type="none"/>
            <a:tailEnd type="stealth" w="lg" len="lg"/>
          </a:ln>
          <a:effectLst/>
        </p:spPr>
      </p:sp>
      <p:sp>
        <p:nvSpPr>
          <p:cNvPr id="12" name="Line4"/>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BL5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OxMAAFEcAACSFQAAyx0AAAAAAAAmAAAACAAAAP//////////MAAAABQAAAAAAAAAAAD//wAAAQAAAP//AAABAA=="/>
              </a:ext>
            </a:extLst>
          </p:cNvSpPr>
          <p:nvPr/>
        </p:nvSpPr>
        <p:spPr>
          <a:xfrm>
            <a:off x="3126105" y="4603115"/>
            <a:ext cx="380365" cy="240030"/>
          </a:xfrm>
          <a:prstGeom prst="line">
            <a:avLst/>
          </a:prstGeom>
          <a:noFill/>
          <a:ln w="12700" cap="flat" cmpd="sng" algn="ctr">
            <a:solidFill>
              <a:schemeClr val="accent6"/>
            </a:solidFill>
            <a:prstDash val="sysDash"/>
            <a:headEnd type="none"/>
            <a:tailEnd type="stealth" w="lg" len="lg"/>
          </a:ln>
          <a:effectLst/>
        </p:spPr>
      </p:sp>
      <p:pic>
        <p:nvPicPr>
          <p:cNvPr id="13" name="Picture7"/>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MaAAD5IgAAXiIAAJUkAAAAAAAAJgAAAAgAAAD//////////zAAAAAUAAAAAAAAAAAA//8AAAEAAAD//wAAAQA="/>
              </a:ext>
            </a:extLst>
          </p:cNvPicPr>
          <p:nvPr/>
        </p:nvPicPr>
        <p:blipFill>
          <a:blip r:embed="rId7"/>
          <a:stretch>
            <a:fillRect/>
          </a:stretch>
        </p:blipFill>
        <p:spPr>
          <a:xfrm>
            <a:off x="4289425" y="5685155"/>
            <a:ext cx="1297305" cy="261620"/>
          </a:xfrm>
          <a:prstGeom prst="rect">
            <a:avLst/>
          </a:prstGeom>
          <a:noFill/>
          <a:ln>
            <a:noFill/>
          </a:ln>
          <a:effectLst/>
        </p:spPr>
      </p:pic>
      <p:pic>
        <p:nvPicPr>
          <p:cNvPr id="14" name="Picture8"/>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8hAACwJQAAfSoAAGopAAAAAAAAJgAAAAgAAAD//////////zAAAAAUAAAAAAAAAAAA//8AAAEAAAD//wAAAQA="/>
              </a:ext>
            </a:extLst>
          </p:cNvPicPr>
          <p:nvPr/>
        </p:nvPicPr>
        <p:blipFill>
          <a:blip r:embed="rId5"/>
          <a:stretch>
            <a:fillRect/>
          </a:stretch>
        </p:blipFill>
        <p:spPr>
          <a:xfrm>
            <a:off x="5445125" y="6126480"/>
            <a:ext cx="1461770" cy="605790"/>
          </a:xfrm>
          <a:prstGeom prst="rect">
            <a:avLst/>
          </a:prstGeom>
          <a:noFill/>
          <a:ln>
            <a:noFill/>
          </a:ln>
          <a:effectLst/>
        </p:spPr>
      </p:pic>
      <p:sp>
        <p:nvSpPr>
          <p:cNvPr id="15" name="Line5"/>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ESAAAFUkAACKJAAAFiYAAAAAAAAmAAAACAAAAP//////////MAAAABQAAAAAAAAAAAD//wAAAQAAAP//AAABAA=="/>
              </a:ext>
            </a:extLst>
          </p:cNvSpPr>
          <p:nvPr/>
        </p:nvSpPr>
        <p:spPr>
          <a:xfrm>
            <a:off x="5212715" y="5906135"/>
            <a:ext cx="727075" cy="285115"/>
          </a:xfrm>
          <a:prstGeom prst="line">
            <a:avLst/>
          </a:prstGeom>
          <a:noFill/>
          <a:ln w="12700" cap="flat" cmpd="sng" algn="ctr">
            <a:solidFill>
              <a:schemeClr val="accent6"/>
            </a:solidFill>
            <a:prstDash val="sysDash"/>
            <a:headEnd type="none"/>
            <a:tailEnd type="stealth" w="lg" len="lg"/>
          </a:ln>
          <a:effectLst/>
        </p:spPr>
      </p:sp>
      <p:sp>
        <p:nvSpPr>
          <p:cNvPr id="16" name="Line6"/>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8RkAAK8gAACOHQAAOyMAAAAAAAAmAAAACAAAAP//////////MAAAABQAAAAAAAAAAAD//wAAAQAAAP//AAABAA=="/>
              </a:ext>
            </a:extLst>
          </p:cNvSpPr>
          <p:nvPr/>
        </p:nvSpPr>
        <p:spPr>
          <a:xfrm>
            <a:off x="4217035" y="5313045"/>
            <a:ext cx="587375" cy="414020"/>
          </a:xfrm>
          <a:prstGeom prst="line">
            <a:avLst/>
          </a:prstGeom>
          <a:noFill/>
          <a:ln w="12700" cap="flat" cmpd="sng" algn="ctr">
            <a:solidFill>
              <a:schemeClr val="accent6"/>
            </a:solidFill>
            <a:prstDash val="sysDash"/>
            <a:headEnd type="none"/>
            <a:tailEnd type="stealth" w="lg" len="lg"/>
          </a:ln>
          <a:effectLst/>
        </p:spPr>
      </p:sp>
      <p:pic>
        <p:nvPicPr>
          <p:cNvPr id="17" name="Picture9"/>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0oAAD5IgAA4y8AAGUkAAAAAAAAJgAAAAgAAAD//////////zAAAAAUAAAAAAAAAAAA//8AAAEAAAD//wAAAQA="/>
              </a:ext>
            </a:extLst>
          </p:cNvPicPr>
          <p:nvPr/>
        </p:nvPicPr>
        <p:blipFill>
          <a:blip r:embed="rId8"/>
          <a:stretch>
            <a:fillRect/>
          </a:stretch>
        </p:blipFill>
        <p:spPr>
          <a:xfrm>
            <a:off x="6632575" y="5685155"/>
            <a:ext cx="1151890" cy="231140"/>
          </a:xfrm>
          <a:prstGeom prst="rect">
            <a:avLst/>
          </a:prstGeom>
          <a:noFill/>
          <a:ln>
            <a:noFill/>
          </a:ln>
          <a:effectLst/>
        </p:spPr>
      </p:pic>
      <p:pic>
        <p:nvPicPr>
          <p:cNvPr id="18" name="Picture10"/>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EtAAAVGwAAVDcAAHAgAAAAAAAAJgAAAAgAAAD//////////zAAAAAUAAAAAAAAAAAA//8AAAEAAAD//wAAAQA="/>
              </a:ext>
            </a:extLst>
          </p:cNvPicPr>
          <p:nvPr/>
        </p:nvPicPr>
        <p:blipFill>
          <a:blip r:embed="rId9"/>
          <a:stretch>
            <a:fillRect/>
          </a:stretch>
        </p:blipFill>
        <p:spPr>
          <a:xfrm>
            <a:off x="7376795" y="4402455"/>
            <a:ext cx="1617345" cy="870585"/>
          </a:xfrm>
          <a:prstGeom prst="rect">
            <a:avLst/>
          </a:prstGeom>
          <a:noFill/>
          <a:ln>
            <a:noFill/>
          </a:ln>
          <a:effectLst/>
        </p:spPr>
      </p:pic>
      <p:sp>
        <p:nvSpPr>
          <p:cNvPr id="19" name="Line7"/>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LygAABckAAB8LAAAFiYAAAAAAAAmAAAACAAAAP//////////MAAAABQAAAAAAAAAAAD//wAAAQAAAP//AAABAA=="/>
              </a:ext>
            </a:extLst>
          </p:cNvSpPr>
          <p:nvPr/>
        </p:nvSpPr>
        <p:spPr>
          <a:xfrm flipV="1">
            <a:off x="6532245" y="5866765"/>
            <a:ext cx="699135" cy="324485"/>
          </a:xfrm>
          <a:prstGeom prst="line">
            <a:avLst/>
          </a:prstGeom>
          <a:noFill/>
          <a:ln w="12700" cap="flat" cmpd="sng" algn="ctr">
            <a:solidFill>
              <a:schemeClr val="accent6"/>
            </a:solidFill>
            <a:prstDash val="sysDash"/>
            <a:headEnd type="none"/>
            <a:tailEnd type="stealth" w="lg" len="lg"/>
          </a:ln>
          <a:effectLst/>
        </p:spPr>
      </p:sp>
      <p:sp>
        <p:nvSpPr>
          <p:cNvPr id="20" name="Line8"/>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wiwAAAggAACCMQAAICMAAAAAAAAmAAAACAAAAP//////////MAAAABQAAAAAAAAAAAD//wAAAQAAAP//AAABAA=="/>
              </a:ext>
            </a:extLst>
          </p:cNvSpPr>
          <p:nvPr/>
        </p:nvSpPr>
        <p:spPr>
          <a:xfrm flipV="1">
            <a:off x="7275830" y="5207000"/>
            <a:ext cx="772160" cy="502920"/>
          </a:xfrm>
          <a:prstGeom prst="line">
            <a:avLst/>
          </a:prstGeom>
          <a:noFill/>
          <a:ln w="12700" cap="flat" cmpd="sng" algn="ctr">
            <a:solidFill>
              <a:schemeClr val="accent6"/>
            </a:solidFill>
            <a:prstDash val="sysDash"/>
            <a:headEnd type="none"/>
            <a:tailEnd type="stealth" w="lg" len="lg"/>
          </a:ln>
          <a:effectLst/>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Rational agent information freeze</a:t>
            </a:r>
          </a:p>
        </p:txBody>
      </p:sp>
      <p:sp>
        <p:nvSpPr>
          <p:cNvPr id="3" name="Textbox3"/>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tvg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sQIAAH8iAACQNQAAhygAAAAAAAAmAAAACAAAAP//////////MAAAABQAAAAAAAAAAAD//wAAAQAAAP//AAABAA=="/>
              </a:ext>
            </a:extLst>
          </p:cNvSpPr>
          <p:nvPr/>
        </p:nvSpPr>
        <p:spPr>
          <a:xfrm>
            <a:off x="437515" y="5607685"/>
            <a:ext cx="8269605" cy="980440"/>
          </a:xfrm>
          <a:prstGeom prst="rect">
            <a:avLst/>
          </a:prstGeom>
          <a:noFill/>
          <a:ln>
            <a:noFill/>
          </a:ln>
          <a:effectLst/>
        </p:spPr>
        <p:txBody>
          <a:bodyPr vert="horz" wrap="square" numCol="1" spcCol="215900" anchor="t"/>
          <a:lstStyle/>
          <a:p>
            <a:pPr algn="ctr">
              <a:lnSpc>
                <a:spcPct val="100000"/>
              </a:lnSpc>
              <a:spcBef>
                <a:spcPts val="600"/>
              </a:spcBef>
              <a:spcAft>
                <a:spcPts val="600"/>
              </a:spcAft>
              <a:buNone/>
              <a:defRPr lang="en-us" sz="1800">
                <a:solidFill>
                  <a:srgbClr val="0000FF"/>
                </a:solidFill>
              </a:defRPr>
            </a:pPr>
            <a:r>
              <a:t>How does a rational agent solve this problem?</a:t>
            </a:r>
          </a:p>
          <a:p>
            <a:pPr algn="ctr">
              <a:lnSpc>
                <a:spcPct val="100000"/>
              </a:lnSpc>
              <a:spcBef>
                <a:spcPts val="600"/>
              </a:spcBef>
              <a:spcAft>
                <a:spcPts val="600"/>
              </a:spcAft>
              <a:buNone/>
              <a:defRPr lang="en-us" sz="1800">
                <a:solidFill>
                  <a:srgbClr val="0000FF"/>
                </a:solidFill>
                <a:latin typeface="Wingbats" charset="2"/>
                <a:ea typeface="Wingbats" charset="2"/>
                <a:cs typeface="Wingbats" charset="2"/>
              </a:defRPr>
            </a:pPr>
            <a:r>
              <a:t></a:t>
            </a:r>
            <a:r>
              <a:rPr lang="en-us">
                <a:latin typeface="Calibri" pitchFamily="2" charset="0"/>
                <a:ea typeface="Calibri" pitchFamily="2" charset="0"/>
                <a:cs typeface="Calibri" pitchFamily="2" charset="0"/>
              </a:rPr>
              <a:t>Commitment seems promising ... but how does it work?</a:t>
            </a: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YBAAByEAAATAsAACcYAAAAAAAAJgAAAAgAAAD//////////zAAAAAUAAAAAAAAAAAA//8AAAEAAAD//wAAAQA="/>
              </a:ext>
            </a:extLst>
          </p:cNvPicPr>
          <p:nvPr/>
        </p:nvPicPr>
        <p:blipFill>
          <a:blip r:embed="rId2"/>
          <a:stretch>
            <a:fillRect/>
          </a:stretch>
        </p:blipFill>
        <p:spPr>
          <a:xfrm>
            <a:off x="207010" y="2673350"/>
            <a:ext cx="1629410" cy="1252855"/>
          </a:xfrm>
          <a:prstGeom prst="rect">
            <a:avLst/>
          </a:prstGeom>
          <a:noFill/>
          <a:ln>
            <a:noFill/>
          </a:ln>
          <a:effectLst/>
        </p:spPr>
      </p:pic>
      <p:pic>
        <p:nvPicPr>
          <p:cNvPr id="5" name="Picture2"/>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FAACODQAAXwkAACgPAAAAAAAAJgAAAAgAAAD//////////zAAAAAUAAAAAAAAAAAA//8AAAEAAAD//wAAAQA="/>
              </a:ext>
            </a:extLst>
          </p:cNvPicPr>
          <p:nvPr/>
        </p:nvPicPr>
        <p:blipFill>
          <a:blip r:embed="rId3"/>
          <a:stretch>
            <a:fillRect/>
          </a:stretch>
        </p:blipFill>
        <p:spPr>
          <a:xfrm>
            <a:off x="835660" y="2203450"/>
            <a:ext cx="687705" cy="260350"/>
          </a:xfrm>
          <a:prstGeom prst="rect">
            <a:avLst/>
          </a:prstGeom>
          <a:noFill/>
          <a:ln>
            <a:noFill/>
          </a:ln>
          <a:effectLst/>
        </p:spPr>
      </p:pic>
      <p:pic>
        <p:nvPicPr>
          <p:cNvPr id="6" name="Picture3"/>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MYAACODQAAgRwAAPsPAAAAAAAAJgAAAAgAAAD//////////zAAAAAUAAAAAAAAAAAA//8AAAEAAAD//wAAAQA="/>
              </a:ext>
            </a:extLst>
          </p:cNvPicPr>
          <p:nvPr/>
        </p:nvPicPr>
        <p:blipFill>
          <a:blip r:embed="rId4"/>
          <a:stretch>
            <a:fillRect/>
          </a:stretch>
        </p:blipFill>
        <p:spPr>
          <a:xfrm>
            <a:off x="3954145" y="2203450"/>
            <a:ext cx="679450" cy="394335"/>
          </a:xfrm>
          <a:prstGeom prst="rect">
            <a:avLst/>
          </a:prstGeom>
          <a:noFill/>
          <a:ln>
            <a:noFill/>
          </a:ln>
          <a:effectLst/>
        </p:spPr>
      </p:pic>
      <p:pic>
        <p:nvPicPr>
          <p:cNvPr id="7" name="Picture4"/>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QoAACODQAAWS0AAHcPAAAAAAAAJgAAAAgAAAD//////////zAAAAAUAAAAAAAAAAAA//8AAAEAAAD//wAAAQA="/>
              </a:ext>
            </a:extLst>
          </p:cNvPicPr>
          <p:nvPr/>
        </p:nvPicPr>
        <p:blipFill>
          <a:blip r:embed="rId5"/>
          <a:stretch>
            <a:fillRect/>
          </a:stretch>
        </p:blipFill>
        <p:spPr>
          <a:xfrm>
            <a:off x="6616700" y="2203450"/>
            <a:ext cx="755015" cy="310515"/>
          </a:xfrm>
          <a:prstGeom prst="rect">
            <a:avLst/>
          </a:prstGeom>
          <a:noFill/>
          <a:ln>
            <a:noFill/>
          </a:ln>
          <a:effectLst/>
        </p:spPr>
      </p:pic>
      <p:pic>
        <p:nvPicPr>
          <p:cNvPr id="8" name="Picture5"/>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kwcAAFMKAACHBAAAHgo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kIAABqGQAAEBAAACsbAAAAAAAAJgAAAAgAAAD//////////zAAAAAUAAAAAAAAAAAA//8AAAEAAAD//wAAAQA="/>
              </a:ext>
            </a:extLst>
          </p:cNvPicPr>
          <p:nvPr/>
        </p:nvPicPr>
        <p:blipFill>
          <a:blip r:embed="rId6"/>
          <a:srcRect l="19390" t="26430" r="11590" b="25900"/>
          <a:stretch>
            <a:fillRect/>
          </a:stretch>
        </p:blipFill>
        <p:spPr>
          <a:xfrm>
            <a:off x="1397635" y="4131310"/>
            <a:ext cx="1213485" cy="285115"/>
          </a:xfrm>
          <a:prstGeom prst="rect">
            <a:avLst/>
          </a:prstGeom>
          <a:noFill/>
          <a:ln>
            <a:noFill/>
          </a:ln>
          <a:effectLst/>
        </p:spPr>
      </p:pic>
      <p:sp>
        <p:nvSpPr>
          <p:cNvPr id="9" name="Line1"/>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tQcAANcXAAB2CgAA1hkAAAAAAAAmAAAACAAAAP//////////MAAAABQAAAAAAAAAAAD//wAAAQAAAP//AAABAA=="/>
              </a:ext>
            </a:extLst>
          </p:cNvSpPr>
          <p:nvPr/>
        </p:nvSpPr>
        <p:spPr>
          <a:xfrm>
            <a:off x="1252855" y="3875405"/>
            <a:ext cx="447675" cy="324485"/>
          </a:xfrm>
          <a:prstGeom prst="line">
            <a:avLst/>
          </a:prstGeom>
          <a:noFill/>
          <a:ln w="12700" cap="flat" cmpd="sng" algn="ctr">
            <a:solidFill>
              <a:schemeClr val="accent6"/>
            </a:solidFill>
            <a:prstDash val="sysDash"/>
            <a:headEnd type="none"/>
            <a:tailEnd type="stealth" w="lg" len="lg"/>
          </a:ln>
          <a:effectLst/>
        </p:spPr>
      </p:sp>
      <p:sp>
        <p:nvSpPr>
          <p:cNvPr id="10" name="Line2"/>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YwwAAM0aAAASDwAAjhwAAAAAAAAmAAAACAAAAP//////////MAAAABQAAAAAAAAAAAD//wAAAQAAAP//AAABAA=="/>
              </a:ext>
            </a:extLst>
          </p:cNvSpPr>
          <p:nvPr/>
        </p:nvSpPr>
        <p:spPr>
          <a:xfrm>
            <a:off x="2013585" y="4356735"/>
            <a:ext cx="436245" cy="285115"/>
          </a:xfrm>
          <a:prstGeom prst="line">
            <a:avLst/>
          </a:prstGeom>
          <a:noFill/>
          <a:ln w="12700" cap="flat" cmpd="sng" algn="ctr">
            <a:solidFill>
              <a:schemeClr val="accent6"/>
            </a:solidFill>
            <a:prstDash val="sysDash"/>
            <a:headEnd type="none"/>
            <a:tailEnd type="stealth" w="lg" len="lg"/>
          </a:ln>
          <a:effectLst/>
        </p:spPr>
      </p:sp>
      <p:pic>
        <p:nvPicPr>
          <p:cNvPr id="11" name="Picture7"/>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4UAACEEAAA9B0AABUYAAAAAAAAJgAAAAgAAAD//////////zAAAAAUAAAAAAAAAAAA//8AAAEAAAD//wAAAQA="/>
              </a:ext>
            </a:extLst>
          </p:cNvPicPr>
          <p:nvPr/>
        </p:nvPicPr>
        <p:blipFill>
          <a:blip r:embed="rId7"/>
          <a:stretch>
            <a:fillRect/>
          </a:stretch>
        </p:blipFill>
        <p:spPr>
          <a:xfrm>
            <a:off x="3270250" y="2684780"/>
            <a:ext cx="1598930" cy="1229995"/>
          </a:xfrm>
          <a:prstGeom prst="rect">
            <a:avLst/>
          </a:prstGeom>
          <a:noFill/>
          <a:ln>
            <a:noFill/>
          </a:ln>
          <a:effectLst/>
        </p:spPr>
      </p:pic>
      <p:sp>
        <p:nvSpPr>
          <p:cNvPr id="12" name="Line3"/>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bBoAAOAXAAAbHQAAvBkAAAAAAAAmAAAACAAAAP//////////MAAAABQAAAAAAAAAAAD//wAAAQAAAP//AAABAA=="/>
              </a:ext>
            </a:extLst>
          </p:cNvSpPr>
          <p:nvPr/>
        </p:nvSpPr>
        <p:spPr>
          <a:xfrm>
            <a:off x="4295140" y="3881120"/>
            <a:ext cx="436245" cy="302260"/>
          </a:xfrm>
          <a:prstGeom prst="line">
            <a:avLst/>
          </a:prstGeom>
          <a:noFill/>
          <a:ln w="12700" cap="flat" cmpd="sng" algn="ctr">
            <a:solidFill>
              <a:schemeClr val="accent6"/>
            </a:solidFill>
            <a:prstDash val="sysDash"/>
            <a:headEnd type="none"/>
            <a:tailEnd type="stealth" w="lg" len="lg"/>
          </a:ln>
          <a:effectLst/>
        </p:spPr>
      </p:sp>
      <p:sp>
        <p:nvSpPr>
          <p:cNvPr id="13" name="Line4"/>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vCA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4hwAAM0aAACnHwAAAR0AAAAAAAAmAAAACAAAAP//////////MAAAABQAAAAAAAAAAAD//wAAAQAAAP//AAABAA=="/>
              </a:ext>
            </a:extLst>
          </p:cNvSpPr>
          <p:nvPr/>
        </p:nvSpPr>
        <p:spPr>
          <a:xfrm>
            <a:off x="4695190" y="4356735"/>
            <a:ext cx="450215" cy="358140"/>
          </a:xfrm>
          <a:prstGeom prst="line">
            <a:avLst/>
          </a:prstGeom>
          <a:noFill/>
          <a:ln w="12700" cap="flat" cmpd="sng" algn="ctr">
            <a:solidFill>
              <a:schemeClr val="accent6"/>
            </a:solidFill>
            <a:prstDash val="sysDash"/>
            <a:headEnd type="none"/>
            <a:tailEnd type="stealth" w="lg" len="lg"/>
          </a:ln>
          <a:effectLst/>
        </p:spPr>
      </p:sp>
      <p:sp>
        <p:nvSpPr>
          <p:cNvPr id="14" name="Line5"/>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eSkAAH8XAAA6LAAAfhkAAAAAAAAmAAAACAAAAP//////////MAAAABQAAAAAAAAAAAD//wAAAQAAAP//AAABAA=="/>
              </a:ext>
            </a:extLst>
          </p:cNvSpPr>
          <p:nvPr/>
        </p:nvSpPr>
        <p:spPr>
          <a:xfrm>
            <a:off x="6741795" y="3819525"/>
            <a:ext cx="447675" cy="324485"/>
          </a:xfrm>
          <a:prstGeom prst="line">
            <a:avLst/>
          </a:prstGeom>
          <a:noFill/>
          <a:ln w="12700" cap="flat" cmpd="sng" algn="ctr">
            <a:solidFill>
              <a:schemeClr val="accent6"/>
            </a:solidFill>
            <a:prstDash val="sysDash"/>
            <a:headEnd type="none"/>
            <a:tailEnd type="stealth" w="lg" len="lg"/>
          </a:ln>
          <a:effectLst/>
        </p:spPr>
      </p:sp>
      <p:sp>
        <p:nvSpPr>
          <p:cNvPr id="15" name="Line6"/>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MAZ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oAACESAACbFQAAIxIAAAAAAAAmAAAACAAAAP//////////MAAAABQAAAAAAAAAAAD//wAAAQAAAP//AAABAA=="/>
              </a:ext>
            </a:extLst>
          </p:cNvSpPr>
          <p:nvPr/>
        </p:nvSpPr>
        <p:spPr>
          <a:xfrm flipV="1">
            <a:off x="1784350" y="2947035"/>
            <a:ext cx="1727835" cy="1270"/>
          </a:xfrm>
          <a:prstGeom prst="line">
            <a:avLst/>
          </a:prstGeom>
          <a:noFill/>
          <a:ln w="12700" cap="flat" cmpd="sng" algn="ctr">
            <a:solidFill>
              <a:schemeClr val="tx1"/>
            </a:solidFill>
            <a:prstDash val="solid"/>
            <a:headEnd type="none"/>
            <a:tailEnd type="stealth" w="lg" len="lg"/>
          </a:ln>
          <a:effectLst/>
        </p:spPr>
      </p:sp>
      <p:sp>
        <p:nvSpPr>
          <p:cNvPr id="16" name="Line7"/>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B0AACESAADGJgAAIxIAAAAAAAAmAAAACAAAAP//////////MAAAABQAAAAAAAAAAAD//wAAAQAAAP//AAABAA=="/>
              </a:ext>
            </a:extLst>
          </p:cNvSpPr>
          <p:nvPr/>
        </p:nvSpPr>
        <p:spPr>
          <a:xfrm flipV="1">
            <a:off x="4820920" y="2947035"/>
            <a:ext cx="1482090" cy="1270"/>
          </a:xfrm>
          <a:prstGeom prst="line">
            <a:avLst/>
          </a:prstGeom>
          <a:noFill/>
          <a:ln w="12700" cap="flat" cmpd="sng" algn="ctr">
            <a:solidFill>
              <a:schemeClr val="tx1"/>
            </a:solidFill>
            <a:prstDash val="solid"/>
            <a:headEnd type="none"/>
            <a:tailEnd type="stealth" w="lg" len="lg"/>
          </a:ln>
          <a:effectLst/>
        </p:spPr>
      </p:sp>
      <p:sp>
        <p:nvSpPr>
          <p:cNvPr id="17" name="Textbox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A0AANcQAAAeFAAApxMAAAAgAAAmAAAACAAAAP//////////MAAAABQAAAAAAAAAAAD//wAAAQAAAP//AAABAA=="/>
              </a:ext>
            </a:extLst>
          </p:cNvSpPr>
          <p:nvPr/>
        </p:nvSpPr>
        <p:spPr>
          <a:xfrm>
            <a:off x="2207260" y="2737485"/>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B</a:t>
            </a:r>
          </a:p>
        </p:txBody>
      </p:sp>
      <p:sp>
        <p:nvSpPr>
          <p:cNvPr id="18" name="Textbox2"/>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VR8AALoQAADfJQAAihMAAAAgAAAmAAAACAAAAP//////////MAAAABQAAAAAAAAAAAD//wAAAQAAAP//AAABAA=="/>
              </a:ext>
            </a:extLst>
          </p:cNvSpPr>
          <p:nvPr/>
        </p:nvSpPr>
        <p:spPr>
          <a:xfrm>
            <a:off x="5093335" y="2719070"/>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A</a:t>
            </a:r>
          </a:p>
        </p:txBody>
      </p:sp>
      <p:sp>
        <p:nvSpPr>
          <p:cNvPr id="19" name="Line8"/>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TAsAAG4WAADiFQAAcBYAAAAAAAAmAAAACAAAAP//////////MAAAABQAAAAAAAAAAAD//wAAAQAAAP//AAABAA=="/>
              </a:ext>
            </a:extLst>
          </p:cNvSpPr>
          <p:nvPr/>
        </p:nvSpPr>
        <p:spPr>
          <a:xfrm flipV="1">
            <a:off x="1836420" y="3646170"/>
            <a:ext cx="1720850" cy="1270"/>
          </a:xfrm>
          <a:prstGeom prst="line">
            <a:avLst/>
          </a:prstGeom>
          <a:noFill/>
          <a:ln w="12700" cap="flat" cmpd="sng" algn="ctr">
            <a:solidFill>
              <a:srgbClr val="0000FF"/>
            </a:solidFill>
            <a:prstDash val="solid"/>
            <a:headEnd type="none"/>
            <a:tailEnd type="stealth" w="lg" len="lg"/>
          </a:ln>
          <a:effectLst/>
        </p:spPr>
      </p:sp>
      <p:sp>
        <p:nvSpPr>
          <p:cNvPr id="20" name="Textbox4"/>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wAABAVAACPEgAA4BcAAAAgAAAmAAAACAAAAP//////////MAAAABQAAAAAAAAAAAD//wAAAQAAAP//AAABAA=="/>
              </a:ext>
            </a:extLst>
          </p:cNvSpPr>
          <p:nvPr/>
        </p:nvSpPr>
        <p:spPr>
          <a:xfrm>
            <a:off x="1953895" y="342392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Choose to get best toy</a:t>
            </a:r>
          </a:p>
        </p:txBody>
      </p:sp>
      <p:pic>
        <p:nvPicPr>
          <p:cNvPr id="21" name="Picture9"/>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IZAABrGQAAgyAAAPsaAAAAAAAAJgAAAAgAAAD//////////zAAAAAUAAAAAAAAAAAA//8AAAEAAAD//wAAAQA="/>
              </a:ext>
            </a:extLst>
          </p:cNvPicPr>
          <p:nvPr/>
        </p:nvPicPr>
        <p:blipFill>
          <a:blip r:embed="rId8"/>
          <a:stretch>
            <a:fillRect/>
          </a:stretch>
        </p:blipFill>
        <p:spPr>
          <a:xfrm>
            <a:off x="4065270" y="4131945"/>
            <a:ext cx="1219835" cy="254000"/>
          </a:xfrm>
          <a:prstGeom prst="rect">
            <a:avLst/>
          </a:prstGeom>
          <a:noFill/>
          <a:ln>
            <a:noFill/>
          </a:ln>
          <a:effectLst/>
        </p:spPr>
      </p:pic>
      <p:sp>
        <p:nvSpPr>
          <p:cNvPr id="22" name="Line9"/>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9B0AAG4WAADPJgAAcBYAAAAAAAAmAAAACAAAAP//////////MAAAABQAAAAAAAAAAAD//wAAAQAAAP//AAABAA=="/>
              </a:ext>
            </a:extLst>
          </p:cNvSpPr>
          <p:nvPr/>
        </p:nvSpPr>
        <p:spPr>
          <a:xfrm flipV="1">
            <a:off x="4869180" y="3646170"/>
            <a:ext cx="1439545" cy="1270"/>
          </a:xfrm>
          <a:prstGeom prst="line">
            <a:avLst/>
          </a:prstGeom>
          <a:noFill/>
          <a:ln w="12700" cap="flat" cmpd="sng" algn="ctr">
            <a:solidFill>
              <a:srgbClr val="0000FF"/>
            </a:solidFill>
            <a:prstDash val="solid"/>
            <a:headEnd type="none"/>
            <a:tailEnd type="stealth" w="lg" len="lg"/>
          </a:ln>
          <a:effectLst/>
        </p:spPr>
      </p:sp>
      <p:sp>
        <p:nvSpPr>
          <p:cNvPr id="23" name="Textbox5"/>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FB9e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B4AACAVAAAWJQAA8BcAAAAgAAAmAAAACAAAAP//////////MAAAABQAAAAAAAAAAAD//wAAAQAAAP//AAABAA=="/>
              </a:ext>
            </a:extLst>
          </p:cNvSpPr>
          <p:nvPr/>
        </p:nvSpPr>
        <p:spPr>
          <a:xfrm>
            <a:off x="4965700" y="343408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Intend</a:t>
            </a:r>
            <a:br/>
            <a:r>
              <a:t>GET B</a:t>
            </a:r>
          </a:p>
        </p:txBody>
      </p:sp>
      <p:pic>
        <p:nvPicPr>
          <p:cNvPr id="24" name="Picture10"/>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kpAACLGQAAoTAAAAkbAAAAAAAAJgAAAAgAAAD//////////zAAAAAUAAAAAAAAAAAA//8AAAEAAAD//wAAAQA="/>
              </a:ext>
            </a:extLst>
          </p:cNvPicPr>
          <p:nvPr/>
        </p:nvPicPr>
        <p:blipFill>
          <a:blip r:embed="rId9"/>
          <a:stretch>
            <a:fillRect/>
          </a:stretch>
        </p:blipFill>
        <p:spPr>
          <a:xfrm>
            <a:off x="6741795" y="4152265"/>
            <a:ext cx="1163320" cy="242570"/>
          </a:xfrm>
          <a:prstGeom prst="rect">
            <a:avLst/>
          </a:prstGeom>
          <a:noFill/>
          <a:ln>
            <a:noFill/>
          </a:ln>
          <a:effectLst/>
        </p:spPr>
      </p:pic>
      <p:sp>
        <p:nvSpPr>
          <p:cNvPr id="25" name="Line10"/>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py4AAFUWAAA6NAAAVxYAAAAAAAAmAAAACAAAAP//////////MAAAABQAAAAAAAAAAAD//wAAAQAAAP//AAABAA=="/>
              </a:ext>
            </a:extLst>
          </p:cNvSpPr>
          <p:nvPr/>
        </p:nvSpPr>
        <p:spPr>
          <a:xfrm flipV="1">
            <a:off x="7583805" y="3630295"/>
            <a:ext cx="906145" cy="1270"/>
          </a:xfrm>
          <a:prstGeom prst="line">
            <a:avLst/>
          </a:prstGeom>
          <a:noFill/>
          <a:ln w="12700" cap="flat" cmpd="sng" algn="ctr">
            <a:solidFill>
              <a:srgbClr val="0000FF"/>
            </a:solidFill>
            <a:prstDash val="solid"/>
            <a:headEnd type="none"/>
            <a:tailEnd type="stealth" w="lg" len="lg"/>
          </a:ln>
          <a:effectLst/>
        </p:spPr>
      </p:sp>
      <p:sp>
        <p:nvSpPr>
          <p:cNvPr id="26" name="Textbox6"/>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y8AAAcVAADJNQAA1xcAAAAgAAAmAAAACAAAAP//////////MAAAABQAAAAAAAAAAAD//wAAAQAAAP//AAABAA=="/>
              </a:ext>
            </a:extLst>
          </p:cNvSpPr>
          <p:nvPr/>
        </p:nvSpPr>
        <p:spPr>
          <a:xfrm>
            <a:off x="7680325" y="3418205"/>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Intend</a:t>
            </a:r>
            <a:br/>
            <a:r>
              <a:t>GET A</a:t>
            </a:r>
          </a:p>
        </p:txBody>
      </p:sp>
      <p:sp>
        <p:nvSpPr>
          <p:cNvPr id="27" name="Line11"/>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Bgbg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WS0AAM0aAAAeMAAAAR0AAAAAAAAmAAAACAAAAP//////////MAAAABQAAAAAAAAAAAD//wAAAQAAAP//AAABAA=="/>
              </a:ext>
            </a:extLst>
          </p:cNvSpPr>
          <p:nvPr/>
        </p:nvSpPr>
        <p:spPr>
          <a:xfrm>
            <a:off x="7371715" y="4356735"/>
            <a:ext cx="450215" cy="358140"/>
          </a:xfrm>
          <a:prstGeom prst="line">
            <a:avLst/>
          </a:prstGeom>
          <a:noFill/>
          <a:ln w="12700" cap="flat" cmpd="sng" algn="ctr">
            <a:solidFill>
              <a:schemeClr val="accent6"/>
            </a:solidFill>
            <a:prstDash val="sysDash"/>
            <a:headEnd type="none"/>
            <a:tailEnd type="stealth" w="lg" len="lg"/>
          </a:ln>
          <a:effectLst/>
        </p:spPr>
      </p:sp>
      <p:pic>
        <p:nvPicPr>
          <p:cNvPr id="28" name="Picture6"/>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olAABUEAAAPy8AABUYAAAAAAAAJgAAAAgAAAD//////////zAAAAAUAAAAAAAAAAAA//8AAAEAAAD//wAAAQA="/>
              </a:ext>
            </a:extLst>
          </p:cNvPicPr>
          <p:nvPr/>
        </p:nvPicPr>
        <p:blipFill>
          <a:blip r:embed="rId10"/>
          <a:stretch>
            <a:fillRect/>
          </a:stretch>
        </p:blipFill>
        <p:spPr>
          <a:xfrm>
            <a:off x="6041390" y="2654300"/>
            <a:ext cx="1638935" cy="1260475"/>
          </a:xfrm>
          <a:prstGeom prst="rect">
            <a:avLst/>
          </a:prstGeom>
          <a:noFill/>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Commitment through </a:t>
            </a:r>
            <a:br/>
            <a:r>
              <a:t>“intentional unawareness”</a:t>
            </a:r>
          </a:p>
        </p:txBody>
      </p:sp>
      <p:pic>
        <p:nvPicPr>
          <p:cNvPr id="3"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QA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YBAAByEAAATAsAACcYAAAAAAAAJgAAAAgAAAD//////////zAAAAAUAAAAAAAAAAAA//8AAAEAAAD//wAAAQA="/>
              </a:ext>
            </a:extLst>
          </p:cNvPicPr>
          <p:nvPr/>
        </p:nvPicPr>
        <p:blipFill>
          <a:blip r:embed="rId2"/>
          <a:stretch>
            <a:fillRect/>
          </a:stretch>
        </p:blipFill>
        <p:spPr>
          <a:xfrm>
            <a:off x="207010" y="2673350"/>
            <a:ext cx="1629410" cy="1252855"/>
          </a:xfrm>
          <a:prstGeom prst="rect">
            <a:avLst/>
          </a:prstGeom>
          <a:noFill/>
          <a:ln>
            <a:noFill/>
          </a:ln>
          <a:effectLst/>
        </p:spPr>
      </p:pic>
      <p:pic>
        <p:nvPicPr>
          <p:cNvPr id="4" name="Picture2"/>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FAACODQAAXwkAACgPAAAAAAAAJgAAAAgAAAD//////////zAAAAAUAAAAAAAAAAAA//8AAAEAAAD//wAAAQA="/>
              </a:ext>
            </a:extLst>
          </p:cNvPicPr>
          <p:nvPr/>
        </p:nvPicPr>
        <p:blipFill>
          <a:blip r:embed="rId3"/>
          <a:stretch>
            <a:fillRect/>
          </a:stretch>
        </p:blipFill>
        <p:spPr>
          <a:xfrm>
            <a:off x="835660" y="2203450"/>
            <a:ext cx="687705" cy="260350"/>
          </a:xfrm>
          <a:prstGeom prst="rect">
            <a:avLst/>
          </a:prstGeom>
          <a:noFill/>
          <a:ln>
            <a:noFill/>
          </a:ln>
          <a:effectLst/>
        </p:spPr>
      </p:pic>
      <p:pic>
        <p:nvPicPr>
          <p:cNvPr id="5" name="Picture3"/>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MYAACODQAAgRwAAPsPAAAAAAAAJgAAAAgAAAD//////////zAAAAAUAAAAAAAAAAAA//8AAAEAAAD//wAAAQA="/>
              </a:ext>
            </a:extLst>
          </p:cNvPicPr>
          <p:nvPr/>
        </p:nvPicPr>
        <p:blipFill>
          <a:blip r:embed="rId4"/>
          <a:stretch>
            <a:fillRect/>
          </a:stretch>
        </p:blipFill>
        <p:spPr>
          <a:xfrm>
            <a:off x="3954145" y="2203450"/>
            <a:ext cx="679450" cy="394335"/>
          </a:xfrm>
          <a:prstGeom prst="rect">
            <a:avLst/>
          </a:prstGeom>
          <a:noFill/>
          <a:ln>
            <a:noFill/>
          </a:ln>
          <a:effectLst/>
        </p:spPr>
      </p:pic>
      <p:pic>
        <p:nvPicPr>
          <p:cNvPr id="6" name="Picture4"/>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QoAACODQAAWS0AAHcPAAAAAAAAJgAAAAgAAAD//////////zAAAAAUAAAAAAAAAAAA//8AAAEAAAD//wAAAQA="/>
              </a:ext>
            </a:extLst>
          </p:cNvPicPr>
          <p:nvPr/>
        </p:nvPicPr>
        <p:blipFill>
          <a:blip r:embed="rId5"/>
          <a:stretch>
            <a:fillRect/>
          </a:stretch>
        </p:blipFill>
        <p:spPr>
          <a:xfrm>
            <a:off x="6616700" y="2203450"/>
            <a:ext cx="755015" cy="310515"/>
          </a:xfrm>
          <a:prstGeom prst="rect">
            <a:avLst/>
          </a:prstGeom>
          <a:noFill/>
          <a:ln>
            <a:noFill/>
          </a:ln>
          <a:effectLst/>
        </p:spPr>
      </p:pic>
      <p:pic>
        <p:nvPicPr>
          <p:cNvPr id="7" name="Picture9"/>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kwcAAFMKAACHBAAAHgo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kIAABqGQAAEBAAACsbAAAAAAAAJgAAAAgAAAD//////////zAAAAAUAAAAAAAAAAAA//8AAAEAAAD//wAAAQA="/>
              </a:ext>
            </a:extLst>
          </p:cNvPicPr>
          <p:nvPr/>
        </p:nvPicPr>
        <p:blipFill>
          <a:blip r:embed="rId6"/>
          <a:srcRect l="19390" t="26430" r="11590" b="25900"/>
          <a:stretch>
            <a:fillRect/>
          </a:stretch>
        </p:blipFill>
        <p:spPr>
          <a:xfrm>
            <a:off x="1397635" y="4131310"/>
            <a:ext cx="1213485" cy="285115"/>
          </a:xfrm>
          <a:prstGeom prst="rect">
            <a:avLst/>
          </a:prstGeom>
          <a:noFill/>
          <a:ln>
            <a:noFill/>
          </a:ln>
          <a:effectLst/>
        </p:spPr>
      </p:pic>
      <p:sp>
        <p:nvSpPr>
          <p:cNvPr id="8" name="Line3"/>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tQcAANcXAAB2CgAA1hkAAAAAAAAmAAAACAAAAP//////////MAAAABQAAAAAAAAAAAD//wAAAQAAAP//AAABAA=="/>
              </a:ext>
            </a:extLst>
          </p:cNvSpPr>
          <p:nvPr/>
        </p:nvSpPr>
        <p:spPr>
          <a:xfrm>
            <a:off x="1252855" y="3875405"/>
            <a:ext cx="447675" cy="324485"/>
          </a:xfrm>
          <a:prstGeom prst="line">
            <a:avLst/>
          </a:prstGeom>
          <a:noFill/>
          <a:ln w="12700" cap="flat" cmpd="sng" algn="ctr">
            <a:solidFill>
              <a:schemeClr val="accent6"/>
            </a:solidFill>
            <a:prstDash val="sysDash"/>
            <a:headEnd type="none"/>
            <a:tailEnd type="stealth" w="lg" len="lg"/>
          </a:ln>
          <a:effectLst/>
        </p:spPr>
      </p:sp>
      <p:sp>
        <p:nvSpPr>
          <p:cNvPr id="9" name="Line2"/>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YwwAAM0aAAASDwAAjhwAAAAAAAAmAAAACAAAAP//////////MAAAABQAAAAAAAAAAAD//wAAAQAAAP//AAABAA=="/>
              </a:ext>
            </a:extLst>
          </p:cNvSpPr>
          <p:nvPr/>
        </p:nvSpPr>
        <p:spPr>
          <a:xfrm>
            <a:off x="2013585" y="4356735"/>
            <a:ext cx="436245" cy="285115"/>
          </a:xfrm>
          <a:prstGeom prst="line">
            <a:avLst/>
          </a:prstGeom>
          <a:noFill/>
          <a:ln w="12700" cap="flat" cmpd="sng" algn="ctr">
            <a:solidFill>
              <a:schemeClr val="accent6"/>
            </a:solidFill>
            <a:prstDash val="sysDash"/>
            <a:headEnd type="none"/>
            <a:tailEnd type="stealth" w="lg" len="lg"/>
          </a:ln>
          <a:effectLst/>
        </p:spPr>
      </p:sp>
      <p:pic>
        <p:nvPicPr>
          <p:cNvPr id="10" name="Picture7"/>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aQUE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4UAACEEAAA9B0AABUYAAAAAAAAJgAAAAgAAAD//////////zAAAAAUAAAAAAAAAAAA//8AAAEAAAD//wAAAQA="/>
              </a:ext>
            </a:extLst>
          </p:cNvPicPr>
          <p:nvPr/>
        </p:nvPicPr>
        <p:blipFill>
          <a:blip r:embed="rId7"/>
          <a:stretch>
            <a:fillRect/>
          </a:stretch>
        </p:blipFill>
        <p:spPr>
          <a:xfrm>
            <a:off x="3270250" y="2684780"/>
            <a:ext cx="1598930" cy="1229995"/>
          </a:xfrm>
          <a:prstGeom prst="rect">
            <a:avLst/>
          </a:prstGeom>
          <a:noFill/>
          <a:ln>
            <a:noFill/>
          </a:ln>
          <a:effectLst/>
        </p:spPr>
      </p:pic>
      <p:sp>
        <p:nvSpPr>
          <p:cNvPr id="11" name="Line1"/>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bBoAAOAXAAAbHQAAvBkAAAAAAAAmAAAACAAAAP//////////MAAAABQAAAAAAAAAAAD//wAAAQAAAP//AAABAA=="/>
              </a:ext>
            </a:extLst>
          </p:cNvSpPr>
          <p:nvPr/>
        </p:nvSpPr>
        <p:spPr>
          <a:xfrm>
            <a:off x="4295140" y="3881120"/>
            <a:ext cx="436245" cy="302260"/>
          </a:xfrm>
          <a:prstGeom prst="line">
            <a:avLst/>
          </a:prstGeom>
          <a:noFill/>
          <a:ln w="12700" cap="flat" cmpd="sng" algn="ctr">
            <a:solidFill>
              <a:schemeClr val="accent6"/>
            </a:solidFill>
            <a:prstDash val="sysDash"/>
            <a:headEnd type="none"/>
            <a:tailEnd type="stealth" w="lg" len="lg"/>
          </a:ln>
          <a:effectLst/>
        </p:spPr>
      </p:sp>
      <p:sp>
        <p:nvSpPr>
          <p:cNvPr id="12" name="Line4"/>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4hwAAM0aAACnHwAAAR0AAAAAAAAmAAAACAAAAP//////////MAAAABQAAAAAAAAAAAD//wAAAQAAAP//AAABAA=="/>
              </a:ext>
            </a:extLst>
          </p:cNvSpPr>
          <p:nvPr/>
        </p:nvSpPr>
        <p:spPr>
          <a:xfrm>
            <a:off x="4695190" y="4356735"/>
            <a:ext cx="450215" cy="358140"/>
          </a:xfrm>
          <a:prstGeom prst="line">
            <a:avLst/>
          </a:prstGeom>
          <a:noFill/>
          <a:ln w="12700" cap="flat" cmpd="sng" algn="ctr">
            <a:solidFill>
              <a:schemeClr val="accent6"/>
            </a:solidFill>
            <a:prstDash val="sysDash"/>
            <a:headEnd type="none"/>
            <a:tailEnd type="stealth" w="lg" len="lg"/>
          </a:ln>
          <a:effectLst/>
        </p:spPr>
      </p:sp>
      <p:sp>
        <p:nvSpPr>
          <p:cNvPr id="13" name="Line5"/>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xCkAAOAXAAA6LAAAfhkAAAAAAAAmAAAACAAAAP//////////MAAAABQAAAAAAAAAAAD//wAAAQAAAP//AAABAA=="/>
              </a:ext>
            </a:extLst>
          </p:cNvSpPr>
          <p:nvPr/>
        </p:nvSpPr>
        <p:spPr>
          <a:xfrm>
            <a:off x="6789420" y="3881120"/>
            <a:ext cx="400050" cy="262890"/>
          </a:xfrm>
          <a:prstGeom prst="line">
            <a:avLst/>
          </a:prstGeom>
          <a:noFill/>
          <a:ln w="12700" cap="flat" cmpd="sng" algn="ctr">
            <a:solidFill>
              <a:schemeClr val="accent6"/>
            </a:solidFill>
            <a:prstDash val="sysDash"/>
            <a:headEnd type="none"/>
            <a:tailEnd type="stealth" w="lg" len="lg"/>
          </a:ln>
          <a:effectLst/>
        </p:spPr>
      </p:sp>
      <p:sp>
        <p:nvSpPr>
          <p:cNvPr id="14" name="Line7"/>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oAACESAACbFQAAIxIAAAAAAAAmAAAACAAAAP//////////MAAAABQAAAAAAAAAAAD//wAAAQAAAP//AAABAA=="/>
              </a:ext>
            </a:extLst>
          </p:cNvSpPr>
          <p:nvPr/>
        </p:nvSpPr>
        <p:spPr>
          <a:xfrm flipV="1">
            <a:off x="1784350" y="2947035"/>
            <a:ext cx="1727835" cy="1270"/>
          </a:xfrm>
          <a:prstGeom prst="line">
            <a:avLst/>
          </a:prstGeom>
          <a:noFill/>
          <a:ln w="12700" cap="flat" cmpd="sng" algn="ctr">
            <a:solidFill>
              <a:schemeClr val="tx1"/>
            </a:solidFill>
            <a:prstDash val="solid"/>
            <a:headEnd type="none"/>
            <a:tailEnd type="stealth" w="lg" len="lg"/>
          </a:ln>
          <a:effectLst/>
        </p:spPr>
      </p:sp>
      <p:sp>
        <p:nvSpPr>
          <p:cNvPr id="15" name="Line8"/>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B0AACESAADGJgAAIxIAAAAAAAAmAAAACAAAAP//////////MAAAABQAAAAAAAAAAAD//wAAAQAAAP//AAABAA=="/>
              </a:ext>
            </a:extLst>
          </p:cNvSpPr>
          <p:nvPr/>
        </p:nvSpPr>
        <p:spPr>
          <a:xfrm flipV="1">
            <a:off x="4820920" y="2947035"/>
            <a:ext cx="1482090" cy="1270"/>
          </a:xfrm>
          <a:prstGeom prst="line">
            <a:avLst/>
          </a:prstGeom>
          <a:noFill/>
          <a:ln w="12700" cap="flat" cmpd="sng" algn="ctr">
            <a:solidFill>
              <a:schemeClr val="tx1"/>
            </a:solidFill>
            <a:prstDash val="solid"/>
            <a:headEnd type="none"/>
            <a:tailEnd type="stealth" w="lg" len="lg"/>
          </a:ln>
          <a:effectLst/>
        </p:spPr>
      </p:sp>
      <p:sp>
        <p:nvSpPr>
          <p:cNvPr id="16" name="Textbox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A0AANcQAAAeFAAApxMAAAAgAAAmAAAACAAAAP//////////MAAAABQAAAAAAAAAAAD//wAAAQAAAP//AAABAA=="/>
              </a:ext>
            </a:extLst>
          </p:cNvSpPr>
          <p:nvPr/>
        </p:nvSpPr>
        <p:spPr>
          <a:xfrm>
            <a:off x="2207260" y="2737485"/>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B</a:t>
            </a:r>
          </a:p>
        </p:txBody>
      </p:sp>
      <p:sp>
        <p:nvSpPr>
          <p:cNvPr id="17" name="Textbox2"/>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VR8AALoQAADfJQAAihMAAAAgAAAmAAAACAAAAP//////////MAAAABQAAAAAAAAAAAD//wAAAQAAAP//AAABAA=="/>
              </a:ext>
            </a:extLst>
          </p:cNvSpPr>
          <p:nvPr/>
        </p:nvSpPr>
        <p:spPr>
          <a:xfrm>
            <a:off x="5093335" y="2719070"/>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A</a:t>
            </a:r>
          </a:p>
        </p:txBody>
      </p:sp>
      <p:sp>
        <p:nvSpPr>
          <p:cNvPr id="18" name="Textbox3"/>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gEAADIfAACjNgAAJigAAAAAAAAmAAAACAAAAP//////////MAAAABQAAAAAAAAAAAD//wAAAQAAAP//AAABAA=="/>
              </a:ext>
            </a:extLst>
          </p:cNvSpPr>
          <p:nvPr/>
        </p:nvSpPr>
        <p:spPr>
          <a:xfrm>
            <a:off x="262890" y="5071110"/>
            <a:ext cx="8618855" cy="1455420"/>
          </a:xfrm>
          <a:prstGeom prst="rect">
            <a:avLst/>
          </a:prstGeom>
          <a:noFill/>
          <a:ln>
            <a:noFill/>
          </a:ln>
          <a:effectLst/>
        </p:spPr>
        <p:txBody>
          <a:bodyPr vert="horz" wrap="square" numCol="1" spcCol="215900" anchor="t"/>
          <a:lstStyle/>
          <a:p>
            <a:pPr algn="l">
              <a:lnSpc>
                <a:spcPct val="100000"/>
              </a:lnSpc>
              <a:spcBef>
                <a:spcPts val="600"/>
              </a:spcBef>
              <a:spcAft>
                <a:spcPts val="600"/>
              </a:spcAft>
              <a:buFont typeface="Wingdings" pitchFamily="2" charset="2"/>
              <a:buChar char=""/>
              <a:defRPr lang="en-us" sz="1400">
                <a:solidFill>
                  <a:srgbClr val="0000FF"/>
                </a:solidFill>
              </a:defRPr>
            </a:pPr>
            <a:r>
              <a:t>Unawareness structures: studied in game theory wrt unintentional unawareness</a:t>
            </a:r>
          </a:p>
          <a:p>
            <a:pPr lvl="1" algn="l">
              <a:lnSpc>
                <a:spcPct val="100000"/>
              </a:lnSpc>
              <a:spcBef>
                <a:spcPts val="600"/>
              </a:spcBef>
              <a:spcAft>
                <a:spcPts val="600"/>
              </a:spcAft>
              <a:buFont typeface="Wingbats" charset="2"/>
              <a:buBlip>
                <a:blip r:embed="rId8"/>
              </a:buBlip>
              <a:defRPr lang="en-us" sz="1400">
                <a:solidFill>
                  <a:srgbClr val="0000FF"/>
                </a:solidFill>
              </a:defRPr>
            </a:pPr>
            <a:r>
              <a:t>Map objective states to subjective states that reflect unawareness</a:t>
            </a:r>
          </a:p>
          <a:p>
            <a:pPr algn="l">
              <a:lnSpc>
                <a:spcPct val="100000"/>
              </a:lnSpc>
              <a:spcBef>
                <a:spcPts val="600"/>
              </a:spcBef>
              <a:spcAft>
                <a:spcPts val="600"/>
              </a:spcAft>
              <a:buFont typeface="Wingdings" pitchFamily="2" charset="2"/>
              <a:buChar char=""/>
              <a:defRPr lang="en-us" sz="1400">
                <a:solidFill>
                  <a:srgbClr val="0000FF"/>
                </a:solidFill>
              </a:defRPr>
            </a:pPr>
            <a:r>
              <a:t>Here, the intention determines what aspects of the world do not register with the decision maker</a:t>
            </a:r>
          </a:p>
          <a:p>
            <a:pPr lvl="1" algn="l">
              <a:lnSpc>
                <a:spcPct val="100000"/>
              </a:lnSpc>
              <a:spcBef>
                <a:spcPts val="600"/>
              </a:spcBef>
              <a:spcAft>
                <a:spcPts val="600"/>
              </a:spcAft>
              <a:buFont typeface="Wingbats" charset="2"/>
              <a:buBlip>
                <a:blip r:embed="rId8"/>
              </a:buBlip>
              <a:defRPr lang="en-us" sz="1400">
                <a:solidFill>
                  <a:srgbClr val="0000FF"/>
                </a:solidFill>
              </a:defRPr>
            </a:pPr>
            <a:r>
              <a:t>Note: if A is really best, Brian’s infant gets second-best ... which is better than nothing at all!</a:t>
            </a:r>
          </a:p>
        </p:txBody>
      </p:sp>
      <p:sp>
        <p:nvSpPr>
          <p:cNvPr id="19" name="Line9"/>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TAsAAG4WAADiFQAAcBYAAAAAAAAmAAAACAAAAP//////////MAAAABQAAAAAAAAAAAD//wAAAQAAAP//AAABAA=="/>
              </a:ext>
            </a:extLst>
          </p:cNvSpPr>
          <p:nvPr/>
        </p:nvSpPr>
        <p:spPr>
          <a:xfrm flipV="1">
            <a:off x="1836420" y="3646170"/>
            <a:ext cx="1720850" cy="1270"/>
          </a:xfrm>
          <a:prstGeom prst="line">
            <a:avLst/>
          </a:prstGeom>
          <a:noFill/>
          <a:ln w="12700" cap="flat" cmpd="sng" algn="ctr">
            <a:solidFill>
              <a:srgbClr val="0000FF"/>
            </a:solidFill>
            <a:prstDash val="solid"/>
            <a:headEnd type="none"/>
            <a:tailEnd type="stealth" w="lg" len="lg"/>
          </a:ln>
          <a:effectLst/>
        </p:spPr>
      </p:sp>
      <p:sp>
        <p:nvSpPr>
          <p:cNvPr id="20" name="Textbox4"/>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wAABAVAACPEgAA4BcAAAAgAAAmAAAACAAAAP//////////MAAAABQAAAAAAAAAAAD//wAAAQAAAP//AAABAA=="/>
              </a:ext>
            </a:extLst>
          </p:cNvSpPr>
          <p:nvPr/>
        </p:nvSpPr>
        <p:spPr>
          <a:xfrm>
            <a:off x="1953895" y="342392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Choose to get best toy</a:t>
            </a:r>
          </a:p>
        </p:txBody>
      </p:sp>
      <p:pic>
        <p:nvPicPr>
          <p:cNvPr id="21" name="Picture1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gfQI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IZAABrGQAAgyAAAPsaAAAAAAAAJgAAAAgAAAD//////////zAAAAAUAAAAAAAAAAAA//8AAAEAAAD//wAAAQA="/>
              </a:ext>
            </a:extLst>
          </p:cNvPicPr>
          <p:nvPr/>
        </p:nvPicPr>
        <p:blipFill>
          <a:blip r:embed="rId9"/>
          <a:stretch>
            <a:fillRect/>
          </a:stretch>
        </p:blipFill>
        <p:spPr>
          <a:xfrm>
            <a:off x="4065270" y="4131945"/>
            <a:ext cx="1219835" cy="254000"/>
          </a:xfrm>
          <a:prstGeom prst="rect">
            <a:avLst/>
          </a:prstGeom>
          <a:noFill/>
          <a:ln>
            <a:noFill/>
          </a:ln>
          <a:effectLst/>
        </p:spPr>
      </p:pic>
      <p:sp>
        <p:nvSpPr>
          <p:cNvPr id="22" name="Line10"/>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9B0AAG4WAABBJwAAcBYAAAAAAAAmAAAACAAAAP//////////MAAAABQAAAAAAAAAAAD//wAAAQAAAP//AAABAA=="/>
              </a:ext>
            </a:extLst>
          </p:cNvSpPr>
          <p:nvPr/>
        </p:nvSpPr>
        <p:spPr>
          <a:xfrm flipV="1">
            <a:off x="4869180" y="3646170"/>
            <a:ext cx="1511935" cy="1270"/>
          </a:xfrm>
          <a:prstGeom prst="line">
            <a:avLst/>
          </a:prstGeom>
          <a:noFill/>
          <a:ln w="12700" cap="flat" cmpd="sng" algn="ctr">
            <a:solidFill>
              <a:srgbClr val="0000FF"/>
            </a:solidFill>
            <a:prstDash val="solid"/>
            <a:headEnd type="none"/>
            <a:tailEnd type="stealth" w="lg" len="lg"/>
          </a:ln>
          <a:effectLst/>
        </p:spPr>
      </p:sp>
      <p:sp>
        <p:nvSpPr>
          <p:cNvPr id="23" name="Textbox5"/>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B4AACAVAAAWJQAA8BcAAAAgAAAmAAAACAAAAP//////////MAAAABQAAAAAAAAAAAD//wAAAQAAAP//AAABAA=="/>
              </a:ext>
            </a:extLst>
          </p:cNvSpPr>
          <p:nvPr/>
        </p:nvSpPr>
        <p:spPr>
          <a:xfrm>
            <a:off x="4965700" y="343408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Intend</a:t>
            </a:r>
            <a:br/>
            <a:r>
              <a:t>GET B</a:t>
            </a:r>
          </a:p>
        </p:txBody>
      </p:sp>
      <p:sp>
        <p:nvSpPr>
          <p:cNvPr id="24" name="Line6"/>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HCsAAFMWAAA6NAAAVRYAAAAAAAAmAAAACAAAAP//////////MAAAABQAAAAAAAAAAAD//wAAAQAAAP//AAABAA=="/>
              </a:ext>
            </a:extLst>
          </p:cNvSpPr>
          <p:nvPr/>
        </p:nvSpPr>
        <p:spPr>
          <a:xfrm flipV="1">
            <a:off x="7007860" y="3629025"/>
            <a:ext cx="1482090" cy="1270"/>
          </a:xfrm>
          <a:prstGeom prst="line">
            <a:avLst/>
          </a:prstGeom>
          <a:noFill/>
          <a:ln w="12700" cap="flat" cmpd="sng" algn="ctr">
            <a:solidFill>
              <a:srgbClr val="0000FF"/>
            </a:solidFill>
            <a:prstDash val="solid"/>
            <a:headEnd type="none"/>
            <a:tailEnd type="stealth" w="lg" len="lg"/>
          </a:ln>
          <a:effectLst/>
        </p:spPr>
      </p:sp>
      <p:sp>
        <p:nvSpPr>
          <p:cNvPr id="25" name="Textbox6"/>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y8AAAcVAAC2MgAA1xcAAAAgAAAmAAAACAAAAP//////////MAAAABQAAAAAAAAAAAD//wAAAQAAAP//AAABAA=="/>
              </a:ext>
            </a:extLst>
          </p:cNvSpPr>
          <p:nvPr/>
        </p:nvSpPr>
        <p:spPr>
          <a:xfrm>
            <a:off x="7680325" y="3418205"/>
            <a:ext cx="563245" cy="457200"/>
          </a:xfrm>
          <a:prstGeom prst="rect">
            <a:avLst/>
          </a:prstGeom>
          <a:noFill/>
          <a:ln>
            <a:noFill/>
          </a:ln>
          <a:effectLst/>
        </p:spPr>
        <p:txBody>
          <a:bodyPr vert="horz" wrap="square" numCol="1" spcCol="215900" anchor="t"/>
          <a:lstStyle/>
          <a:p>
            <a:pPr algn="l">
              <a:defRPr lang="en-us" sz="1200">
                <a:solidFill>
                  <a:srgbClr val="FF0000"/>
                </a:solidFill>
              </a:defRPr>
            </a:pPr>
            <a:r>
              <a:t>Plan</a:t>
            </a:r>
            <a:br/>
            <a:r>
              <a:t>GET B</a:t>
            </a:r>
          </a:p>
        </p:txBody>
      </p:sp>
      <p:sp>
        <p:nvSpPr>
          <p:cNvPr id="26" name="Line11"/>
          <p:cNvSpPr>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BxnQ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WS0AAM0aAAAeMAAAAR0AAAAAAAAmAAAACAAAAP//////////MAAAABQAAAAAAAAAAAD//wAAAQAAAP//AAABAA=="/>
              </a:ext>
            </a:extLst>
          </p:cNvSpPr>
          <p:nvPr/>
        </p:nvSpPr>
        <p:spPr>
          <a:xfrm>
            <a:off x="7371715" y="4356735"/>
            <a:ext cx="450215" cy="358140"/>
          </a:xfrm>
          <a:prstGeom prst="line">
            <a:avLst/>
          </a:prstGeom>
          <a:noFill/>
          <a:ln w="12700" cap="flat" cmpd="sng" algn="ctr">
            <a:solidFill>
              <a:schemeClr val="accent6"/>
            </a:solidFill>
            <a:prstDash val="sysDash"/>
            <a:headEnd type="none"/>
            <a:tailEnd type="stealth" w="lg" len="lg"/>
          </a:ln>
          <a:effectLst/>
        </p:spPr>
      </p:sp>
      <p:pic>
        <p:nvPicPr>
          <p:cNvPr id="27" name="Picture6"/>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gE+I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0VAAAjGAAAhxYAAIkZAAAAAAAAJgAAAAgAAAD//////////zAAAAAUAAAAAAAAAAAA//8AAAEAAAD//wAAAQA="/>
              </a:ext>
            </a:extLst>
          </p:cNvPicPr>
          <p:nvPr/>
        </p:nvPicPr>
        <p:blipFill>
          <a:blip r:embed="rId10"/>
          <a:stretch>
            <a:fillRect/>
          </a:stretch>
        </p:blipFill>
        <p:spPr>
          <a:xfrm>
            <a:off x="3482975" y="3923665"/>
            <a:ext cx="179070" cy="227330"/>
          </a:xfrm>
          <a:prstGeom prst="rect">
            <a:avLst/>
          </a:prstGeom>
          <a:noFill/>
          <a:ln>
            <a:noFill/>
          </a:ln>
          <a:effectLst/>
        </p:spPr>
      </p:pic>
      <p:pic>
        <p:nvPicPr>
          <p:cNvPr id="28" name="Picture10"/>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JuI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4VAACnEwAA8xYAAP8UAAAAAAAAJgAAAAgAAAD//////////zAAAAAUAAAAAAAAAAAA//8AAAEAAAD//wAAAQA="/>
              </a:ext>
            </a:extLst>
          </p:cNvPicPr>
          <p:nvPr/>
        </p:nvPicPr>
        <p:blipFill>
          <a:blip r:embed="rId11"/>
          <a:stretch>
            <a:fillRect/>
          </a:stretch>
        </p:blipFill>
        <p:spPr>
          <a:xfrm>
            <a:off x="3493770" y="3194685"/>
            <a:ext cx="236855" cy="218440"/>
          </a:xfrm>
          <a:prstGeom prst="rect">
            <a:avLst/>
          </a:prstGeom>
          <a:noFill/>
          <a:ln>
            <a:noFill/>
          </a:ln>
          <a:effectLst/>
        </p:spPr>
      </p:pic>
      <p:pic>
        <p:nvPicPr>
          <p:cNvPr id="29" name="Picture8"/>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0mAAAVEwAAYCcAAB4UAAAAAAAAJgAAAAgAAAD//////////zAAAAAUAAAAAAAAAAAA//8AAAEAAAD//wAAAQA="/>
              </a:ext>
            </a:extLst>
          </p:cNvPicPr>
          <p:nvPr/>
        </p:nvPicPr>
        <p:blipFill>
          <a:blip r:embed="rId12"/>
          <a:stretch>
            <a:fillRect/>
          </a:stretch>
        </p:blipFill>
        <p:spPr>
          <a:xfrm>
            <a:off x="6256655" y="3101975"/>
            <a:ext cx="144145" cy="168275"/>
          </a:xfrm>
          <a:prstGeom prst="rect">
            <a:avLst/>
          </a:prstGeom>
          <a:noFill/>
          <a:ln>
            <a:noFill/>
          </a:ln>
          <a:effectLst/>
        </p:spPr>
      </p:pic>
      <p:pic>
        <p:nvPicPr>
          <p:cNvPr id="30" name="Picture12"/>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YmAAAVGAAAsicAAEEZAAAAAAAAJgAAAAgAAAD//////////zAAAAAUAAAAAAAAAAAA//8AAAEAAAD//wAAAQA="/>
              </a:ext>
            </a:extLst>
          </p:cNvPicPr>
          <p:nvPr/>
        </p:nvPicPr>
        <p:blipFill>
          <a:blip r:embed="rId13"/>
          <a:stretch>
            <a:fillRect/>
          </a:stretch>
        </p:blipFill>
        <p:spPr>
          <a:xfrm>
            <a:off x="6303010" y="3914775"/>
            <a:ext cx="149860" cy="190500"/>
          </a:xfrm>
          <a:prstGeom prst="rect">
            <a:avLst/>
          </a:prstGeom>
          <a:noFill/>
          <a:ln>
            <a:noFill/>
          </a:ln>
          <a:effectLst/>
        </p:spPr>
      </p:pic>
      <p:pic>
        <p:nvPicPr>
          <p:cNvPr id="31" name="Picture13"/>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gmAAAUEAAAYi8AACcYAAAAAAAAJgAAAAgAAAD//////////zAAAAAUAAAAAAAAAAAA//8AAAEAAAD//wAAAQA="/>
              </a:ext>
            </a:extLst>
          </p:cNvPicPr>
          <p:nvPr/>
        </p:nvPicPr>
        <p:blipFill>
          <a:blip r:embed="rId14"/>
          <a:stretch>
            <a:fillRect/>
          </a:stretch>
        </p:blipFill>
        <p:spPr>
          <a:xfrm>
            <a:off x="6223000" y="2613660"/>
            <a:ext cx="1479550" cy="1312545"/>
          </a:xfrm>
          <a:prstGeom prst="rect">
            <a:avLst/>
          </a:prstGeom>
          <a:noFill/>
          <a:ln>
            <a:noFill/>
          </a:ln>
          <a:effectLst/>
        </p:spPr>
      </p:pic>
      <p:pic>
        <p:nvPicPr>
          <p:cNvPr id="32" name="Picture14"/>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P8N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QoAABqGQAACDAAAOQaAAAAAAAAJgAAAAgAAAD//////////zAAAAAUAAAAAAAAAAAA//8AAAEAAAD//wAAAQA="/>
              </a:ext>
            </a:extLst>
          </p:cNvPicPr>
          <p:nvPr/>
        </p:nvPicPr>
        <p:blipFill>
          <a:blip r:embed="rId15"/>
          <a:stretch>
            <a:fillRect/>
          </a:stretch>
        </p:blipFill>
        <p:spPr>
          <a:xfrm>
            <a:off x="6616700" y="4131310"/>
            <a:ext cx="1191260" cy="240030"/>
          </a:xfrm>
          <a:prstGeom prst="rect">
            <a:avLst/>
          </a:prstGeom>
          <a:noFill/>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B8AQ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Takeaways, next steps</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CIAQ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AAAAAAmAAAACAAAAAEAAAAAAAAAMAAAABQAAAAAAAAAAAD//wAAAQAAAP//AAABAA=="/>
              </a:ext>
            </a:extLst>
          </p:cNvSpPr>
          <p:nvPr>
            <p:ph type="body" idx="1"/>
          </p:nvPr>
        </p:nvSpPr>
        <p:spPr>
          <a:xfrm>
            <a:off x="628650" y="1825625"/>
            <a:ext cx="7886700" cy="4351655"/>
          </a:xfrm>
        </p:spPr>
        <p:txBody>
          <a:bodyPr/>
          <a:lstStyle/>
          <a:p>
            <a:pPr>
              <a:defRPr lang="en-us"/>
            </a:pPr>
            <a:r>
              <a:t>Intention is a form of internal commitment</a:t>
            </a:r>
          </a:p>
          <a:p>
            <a:pPr>
              <a:defRPr lang="en-us"/>
            </a:pPr>
            <a:r>
              <a:t>What makes such commitments “credible”? </a:t>
            </a:r>
          </a:p>
          <a:p>
            <a:pPr>
              <a:defRPr lang="en-us"/>
            </a:pPr>
            <a:r>
              <a:t>Intentional unawareness is one possible mechanism</a:t>
            </a:r>
          </a:p>
          <a:p>
            <a:pPr>
              <a:defRPr lang="en-us"/>
            </a:pPr>
            <a:r>
              <a:t>Interesting questions</a:t>
            </a:r>
          </a:p>
          <a:p>
            <a:pPr lvl="1">
              <a:defRPr lang="en-us"/>
            </a:pPr>
            <a:r>
              <a:t>How and when are plans revised or disrupted?</a:t>
            </a:r>
          </a:p>
          <a:p>
            <a:pPr lvl="1">
              <a:defRPr lang="en-us"/>
            </a:pPr>
            <a:r>
              <a:t>Internal commitment in multi-agent settings? </a:t>
            </a:r>
          </a:p>
          <a:p>
            <a:pPr>
              <a:defRPr lang="en-us"/>
            </a:pPr>
            <a:r>
              <a:t>Pivot to organizations </a:t>
            </a:r>
          </a:p>
          <a:p>
            <a:pPr lvl="1">
              <a:defRPr lang="en-us"/>
            </a:pPr>
            <a:r>
              <a:t>Requires work</a:t>
            </a:r>
          </a:p>
          <a:p>
            <a:pPr lvl="1">
              <a:defRPr lang="en-us"/>
            </a:pPr>
            <a:r>
              <a:t>Nevertheless, this model does seem scaleable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lgn="ctr">
              <a:defRPr lang="en-us"/>
            </a:pPr>
            <a:r>
              <a:t>FIN</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Background</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400" dirty="0"/>
              <a:t>Pandemic project</a:t>
            </a:r>
          </a:p>
          <a:p>
            <a:pPr lvl="1">
              <a:defRPr lang="en-us"/>
            </a:pPr>
            <a:r>
              <a:rPr lang="en-us" sz="2000" dirty="0"/>
              <a:t>Interdisciplinary – social </a:t>
            </a:r>
            <a:r>
              <a:rPr lang="en-us" sz="2000" dirty="0" err="1"/>
              <a:t>ontologist</a:t>
            </a:r>
            <a:r>
              <a:rPr lang="en-us" sz="2000" dirty="0"/>
              <a:t> and game theorist</a:t>
            </a:r>
          </a:p>
          <a:p>
            <a:pPr lvl="1">
              <a:defRPr lang="en-us"/>
            </a:pPr>
            <a:r>
              <a:rPr lang="en-us" sz="2000" dirty="0"/>
              <a:t>Interested in organizational cognition and action</a:t>
            </a:r>
          </a:p>
          <a:p>
            <a:pPr>
              <a:defRPr lang="en-us"/>
            </a:pPr>
            <a:r>
              <a:rPr lang="en-us" sz="2400" dirty="0"/>
              <a:t>Our naïve hypothesis:</a:t>
            </a:r>
          </a:p>
          <a:p>
            <a:pPr lvl="1">
              <a:defRPr lang="en-us"/>
            </a:pPr>
            <a:r>
              <a:rPr lang="en-us" sz="2000" dirty="0"/>
              <a:t>Use some insights of social ontology, together with resources of game theory, make progress in refining and formalizing the agency of organizations… easy!</a:t>
            </a:r>
          </a:p>
          <a:p>
            <a:pPr>
              <a:defRPr lang="en-us"/>
            </a:pPr>
            <a:r>
              <a:rPr lang="en-us" sz="2400" dirty="0"/>
              <a:t>Not so fast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UYGD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400"/>
              </a:spcBef>
              <a:defRPr lang="en-us" sz="1120"/>
            </a:pPr>
            <a:r>
              <a:t>Challenge:</a:t>
            </a:r>
          </a:p>
          <a:p>
            <a:pPr lvl="1">
              <a:lnSpc>
                <a:spcPct val="70000"/>
              </a:lnSpc>
              <a:spcBef>
                <a:spcPts val="200"/>
              </a:spcBef>
              <a:defRPr lang="en-us" sz="960"/>
            </a:pPr>
            <a:endParaRPr/>
          </a:p>
          <a:p>
            <a:pPr>
              <a:lnSpc>
                <a:spcPct val="70000"/>
              </a:lnSpc>
              <a:spcBef>
                <a:spcPts val="400"/>
              </a:spcBef>
              <a:defRPr lang="en-us" sz="1120"/>
            </a:pPr>
            <a:r>
              <a:t>Richer formal models of cognition, like BDI, have no clear path to treating group cognition</a:t>
            </a:r>
          </a:p>
          <a:p>
            <a:pPr>
              <a:lnSpc>
                <a:spcPct val="70000"/>
              </a:lnSpc>
              <a:spcBef>
                <a:spcPts val="400"/>
              </a:spcBef>
              <a:defRPr lang="en-us" sz="1120"/>
            </a:pPr>
            <a:r>
              <a:t>In thinking about organizational cognition, build on this model? That would create an odd dissonance between individual and organizational agents</a:t>
            </a:r>
          </a:p>
          <a:p>
            <a:pPr>
              <a:lnSpc>
                <a:spcPct val="70000"/>
              </a:lnSpc>
              <a:spcBef>
                <a:spcPts val="400"/>
              </a:spcBef>
              <a:defRPr lang="en-us" sz="1120"/>
            </a:pPr>
            <a:r>
              <a:t>Game theoretic models have little impetus to enrich models of cognition</a:t>
            </a:r>
          </a:p>
          <a:p>
            <a:pPr>
              <a:lnSpc>
                <a:spcPct val="70000"/>
              </a:lnSpc>
              <a:spcBef>
                <a:spcPts val="400"/>
              </a:spcBef>
              <a:defRPr lang="en-us" sz="1120"/>
            </a:pPr>
            <a:r>
              <a:t>Yet it seems problematic to </a:t>
            </a:r>
          </a:p>
          <a:p>
            <a:pPr>
              <a:lnSpc>
                <a:spcPct val="70000"/>
              </a:lnSpc>
              <a:spcBef>
                <a:spcPts val="400"/>
              </a:spcBef>
              <a:defRPr lang="en-us" sz="1120"/>
            </a:pPr>
            <a:r>
              <a:t>Puzzle in connection with game theory</a:t>
            </a:r>
          </a:p>
          <a:p>
            <a:pPr lvl="1">
              <a:lnSpc>
                <a:spcPct val="70000"/>
              </a:lnSpc>
              <a:spcBef>
                <a:spcPts val="200"/>
              </a:spcBef>
              <a:defRPr lang="en-us" sz="960"/>
            </a:pPr>
            <a:r>
              <a:t>No internal pull from game theorists to enrich models of cognition</a:t>
            </a:r>
          </a:p>
          <a:p>
            <a:pPr lvl="2">
              <a:lnSpc>
                <a:spcPct val="70000"/>
              </a:lnSpc>
              <a:spcBef>
                <a:spcPts val="200"/>
              </a:spcBef>
              <a:defRPr lang="en-us" sz="800"/>
            </a:pPr>
            <a:r>
              <a:t>In fact, active resistance</a:t>
            </a:r>
          </a:p>
          <a:p>
            <a:pPr lvl="1">
              <a:lnSpc>
                <a:spcPct val="70000"/>
              </a:lnSpc>
              <a:spcBef>
                <a:spcPts val="200"/>
              </a:spcBef>
              <a:defRPr lang="en-us" sz="960"/>
            </a:pPr>
            <a:r>
              <a:t>Lots of success with parsimonious models of agents</a:t>
            </a:r>
          </a:p>
          <a:p>
            <a:pPr lvl="2">
              <a:lnSpc>
                <a:spcPct val="70000"/>
              </a:lnSpc>
              <a:spcBef>
                <a:spcPts val="200"/>
              </a:spcBef>
              <a:defRPr lang="en-us" sz="800"/>
            </a:pPr>
            <a:r>
              <a:t>Simple version of belief-desire psychology</a:t>
            </a:r>
          </a:p>
          <a:p>
            <a:pPr lvl="1">
              <a:lnSpc>
                <a:spcPct val="70000"/>
              </a:lnSpc>
              <a:spcBef>
                <a:spcPts val="200"/>
              </a:spcBef>
              <a:defRPr lang="en-us" sz="960"/>
            </a:pPr>
            <a:r>
              <a:t>No clear role for a richer cognitive system</a:t>
            </a:r>
          </a:p>
          <a:p>
            <a:pPr lvl="2">
              <a:lnSpc>
                <a:spcPct val="70000"/>
              </a:lnSpc>
              <a:spcBef>
                <a:spcPts val="200"/>
              </a:spcBef>
              <a:defRPr lang="en-us" sz="800"/>
            </a:pPr>
            <a:r>
              <a:t>In particular, one involving non-cognitivist states such as Bratman-style intentions</a:t>
            </a:r>
          </a:p>
          <a:p>
            <a:pPr lvl="1">
              <a:lnSpc>
                <a:spcPct val="70000"/>
              </a:lnSpc>
              <a:spcBef>
                <a:spcPts val="200"/>
              </a:spcBef>
              <a:defRPr lang="en-us" sz="960"/>
            </a:pPr>
            <a:r>
              <a:t>Possible implications:</a:t>
            </a:r>
          </a:p>
          <a:p>
            <a:pPr lvl="2">
              <a:lnSpc>
                <a:spcPct val="70000"/>
              </a:lnSpc>
              <a:spcBef>
                <a:spcPts val="200"/>
              </a:spcBef>
              <a:defRPr lang="en-us" sz="800"/>
            </a:pPr>
            <a:r>
              <a:t>No important functional role for intentions</a:t>
            </a:r>
          </a:p>
          <a:p>
            <a:pPr lvl="2">
              <a:lnSpc>
                <a:spcPct val="70000"/>
              </a:lnSpc>
              <a:spcBef>
                <a:spcPts val="200"/>
              </a:spcBef>
              <a:defRPr lang="en-us" sz="800"/>
            </a:pPr>
            <a:r>
              <a:t>Cognitivism</a:t>
            </a:r>
          </a:p>
          <a:p>
            <a:pPr lvl="2">
              <a:lnSpc>
                <a:spcPct val="70000"/>
              </a:lnSpc>
              <a:spcBef>
                <a:spcPts val="200"/>
              </a:spcBef>
              <a:defRPr lang="en-us" sz="800"/>
            </a:pPr>
            <a:r>
              <a:t>A missing element, perhaps obscured by the choice of phenomena to model</a:t>
            </a:r>
          </a:p>
          <a:p>
            <a:pPr>
              <a:lnSpc>
                <a:spcPct val="70000"/>
              </a:lnSpc>
              <a:spcBef>
                <a:spcPts val="400"/>
              </a:spcBef>
              <a:defRPr lang="en-us" sz="1120"/>
            </a:pPr>
            <a:r>
              <a:rPr lang="en-us" sz="960"/>
              <a:t>Wanted to pull stuff off the shelf and apply it to organizations</a:t>
            </a:r>
          </a:p>
          <a:p>
            <a:pPr lvl="1">
              <a:lnSpc>
                <a:spcPct val="70000"/>
              </a:lnSpc>
              <a:spcBef>
                <a:spcPts val="200"/>
              </a:spcBef>
              <a:defRPr lang="en-us" sz="960"/>
            </a:pPr>
            <a:r>
              <a:rPr lang="en-us" sz="800"/>
              <a:t>But having to build it more from scratch</a:t>
            </a:r>
          </a:p>
          <a:p>
            <a:pPr>
              <a:lnSpc>
                <a:spcPct val="70000"/>
              </a:lnSpc>
              <a:spcBef>
                <a:spcPts val="400"/>
              </a:spcBef>
              <a:defRPr lang="en-us" sz="1120"/>
            </a:pPr>
            <a:r>
              <a:rPr lang="en-us" sz="960"/>
              <a:t>Virtues of this work</a:t>
            </a:r>
          </a:p>
          <a:p>
            <a:pPr lvl="1">
              <a:lnSpc>
                <a:spcPct val="70000"/>
              </a:lnSpc>
              <a:spcBef>
                <a:spcPts val="200"/>
              </a:spcBef>
              <a:defRPr lang="en-us" sz="960"/>
            </a:pPr>
            <a:r>
              <a:rPr lang="en-us" sz="800"/>
              <a:t>Much clarification of alternative models, functions intention can perform</a:t>
            </a:r>
          </a:p>
          <a:p>
            <a:pPr>
              <a:lnSpc>
                <a:spcPct val="70000"/>
              </a:lnSpc>
              <a:spcBef>
                <a:spcPts val="400"/>
              </a:spcBef>
              <a:defRPr lang="en-us" sz="1120"/>
            </a:pPr>
            <a:r>
              <a:rPr lang="en-us" sz="960"/>
              <a:t>Resources that the parsimonious models have to accommodate these phenomena</a:t>
            </a:r>
          </a:p>
          <a:p>
            <a:pPr>
              <a:lnSpc>
                <a:spcPct val="70000"/>
              </a:lnSpc>
              <a:spcBef>
                <a:spcPts val="400"/>
              </a:spcBef>
              <a:defRPr lang="en-us" sz="1120"/>
            </a:pPr>
            <a:endParaRPr lang="en-us" sz="960"/>
          </a:p>
          <a:p>
            <a:pPr>
              <a:lnSpc>
                <a:spcPct val="70000"/>
              </a:lnSpc>
              <a:spcBef>
                <a:spcPts val="400"/>
              </a:spcBef>
              <a:defRPr lang="en-us" sz="1120"/>
            </a:pPr>
            <a:endParaRPr lang="en-us" sz="96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C/g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lvl="1">
              <a:lnSpc>
                <a:spcPct val="70000"/>
              </a:lnSpc>
              <a:spcBef>
                <a:spcPts val="275"/>
              </a:spcBef>
              <a:defRPr lang="en-us" sz="1320"/>
            </a:pPr>
            <a:endParaRPr/>
          </a:p>
          <a:p>
            <a:pPr lvl="1">
              <a:lnSpc>
                <a:spcPct val="70000"/>
              </a:lnSpc>
              <a:spcBef>
                <a:spcPts val="275"/>
              </a:spcBef>
              <a:defRPr lang="en-us" sz="1320"/>
            </a:pPr>
            <a:r>
              <a:t>Develop a model of individual intentionality that does something that can’t be done with just a BD model</a:t>
            </a:r>
          </a:p>
          <a:p>
            <a:pPr lvl="1">
              <a:lnSpc>
                <a:spcPct val="70000"/>
              </a:lnSpc>
              <a:spcBef>
                <a:spcPts val="275"/>
              </a:spcBef>
              <a:defRPr lang="en-us" sz="1320"/>
            </a:pPr>
            <a:r>
              <a:t>As conservative as possible with regard to standard game theory</a:t>
            </a:r>
          </a:p>
          <a:p>
            <a:pPr lvl="1">
              <a:lnSpc>
                <a:spcPct val="70000"/>
              </a:lnSpc>
              <a:spcBef>
                <a:spcPts val="275"/>
              </a:spcBef>
              <a:defRPr lang="en-us" sz="1320"/>
            </a:pPr>
            <a:endParaRPr/>
          </a:p>
          <a:p>
            <a:pPr lvl="1">
              <a:lnSpc>
                <a:spcPct val="70000"/>
              </a:lnSpc>
              <a:spcBef>
                <a:spcPts val="275"/>
              </a:spcBef>
              <a:defRPr lang="en-us" sz="1320"/>
            </a:pPr>
            <a:r>
              <a:t>Game theory has gone on for 70 years without it, and thinking they don’t need it</a:t>
            </a:r>
          </a:p>
          <a:p>
            <a:pPr>
              <a:lnSpc>
                <a:spcPct val="70000"/>
              </a:lnSpc>
              <a:spcBef>
                <a:spcPts val="550"/>
              </a:spcBef>
              <a:defRPr lang="en-us" sz="1540"/>
            </a:pPr>
            <a:r>
              <a:t>Organizational behavior and powers deriving from the parts</a:t>
            </a:r>
          </a:p>
          <a:p>
            <a:pPr lvl="1">
              <a:lnSpc>
                <a:spcPct val="70000"/>
              </a:lnSpc>
              <a:spcBef>
                <a:spcPts val="275"/>
              </a:spcBef>
              <a:defRPr lang="en-us" sz="1320"/>
            </a:pPr>
            <a:r>
              <a:t>Yield organizational level powers</a:t>
            </a:r>
          </a:p>
          <a:p>
            <a:pPr lvl="1">
              <a:lnSpc>
                <a:spcPct val="70000"/>
              </a:lnSpc>
              <a:spcBef>
                <a:spcPts val="275"/>
              </a:spcBef>
              <a:defRPr lang="en-us" sz="1320"/>
            </a:pPr>
            <a:endParaRPr/>
          </a:p>
          <a:p>
            <a:pPr lvl="1">
              <a:lnSpc>
                <a:spcPct val="70000"/>
              </a:lnSpc>
              <a:spcBef>
                <a:spcPts val="275"/>
              </a:spcBef>
              <a:defRPr lang="en-us" sz="1320"/>
            </a:pPr>
            <a:r>
              <a:t>Forward-looking agents acting interactively with one another</a:t>
            </a:r>
          </a:p>
          <a:p>
            <a:pPr>
              <a:lnSpc>
                <a:spcPct val="70000"/>
              </a:lnSpc>
              <a:spcBef>
                <a:spcPts val="550"/>
              </a:spcBef>
              <a:defRPr lang="en-us" sz="1540"/>
            </a:pPr>
            <a:r>
              <a:t>General methodology for arbitrarily sized groups of agents interacting in general settings</a:t>
            </a:r>
          </a:p>
          <a:p>
            <a:pPr lvl="1">
              <a:lnSpc>
                <a:spcPct val="70000"/>
              </a:lnSpc>
              <a:spcBef>
                <a:spcPts val="275"/>
              </a:spcBef>
              <a:defRPr lang="en-us" sz="1320"/>
            </a:pPr>
            <a:r>
              <a:t>Stock market bubbles: global markets with lots of information</a:t>
            </a:r>
          </a:p>
          <a:p>
            <a:pPr lvl="1">
              <a:lnSpc>
                <a:spcPct val="70000"/>
              </a:lnSpc>
              <a:spcBef>
                <a:spcPts val="275"/>
              </a:spcBef>
              <a:defRPr lang="en-us" sz="1320"/>
            </a:pPr>
            <a:r>
              <a:t>Firms and organizations; how organizational cultures figure</a:t>
            </a:r>
          </a:p>
          <a:p>
            <a:pPr lvl="1">
              <a:lnSpc>
                <a:spcPct val="70000"/>
              </a:lnSpc>
              <a:spcBef>
                <a:spcPts val="275"/>
              </a:spcBef>
              <a:defRPr lang="en-us" sz="1320"/>
            </a:pPr>
            <a:r>
              <a:t>Common knowledge, attitudes about attitudes, belief hierarchies</a:t>
            </a:r>
          </a:p>
          <a:p>
            <a:pPr>
              <a:lnSpc>
                <a:spcPct val="70000"/>
              </a:lnSpc>
              <a:spcBef>
                <a:spcPts val="550"/>
              </a:spcBef>
              <a:defRPr lang="en-us" sz="1540"/>
            </a:pPr>
            <a:r>
              <a:t>Challenge to philosophy:</a:t>
            </a:r>
          </a:p>
          <a:p>
            <a:pPr lvl="1">
              <a:lnSpc>
                <a:spcPct val="70000"/>
              </a:lnSpc>
              <a:spcBef>
                <a:spcPts val="275"/>
              </a:spcBef>
              <a:defRPr lang="en-us" sz="1320"/>
            </a:pPr>
            <a:r>
              <a:t>Social scientists seem to be doing fine on a belief-desire model</a:t>
            </a:r>
          </a:p>
          <a:p>
            <a:pPr lvl="1">
              <a:lnSpc>
                <a:spcPct val="70000"/>
              </a:lnSpc>
              <a:spcBef>
                <a:spcPts val="275"/>
              </a:spcBef>
              <a:defRPr lang="en-us" sz="1320"/>
            </a:pPr>
            <a:r>
              <a:t>For formal approaches to the explanation of human behavior, game theory is the go-to thing</a:t>
            </a:r>
          </a:p>
          <a:p>
            <a:pPr lvl="1">
              <a:lnSpc>
                <a:spcPct val="70000"/>
              </a:lnSpc>
              <a:spcBef>
                <a:spcPts val="275"/>
              </a:spcBef>
              <a:defRPr lang="en-us" sz="1320"/>
            </a:pPr>
            <a:r>
              <a:t>To argue that a cognitive story (e.g., involving intention) makes a difference, key to show that models neglecting it aren’t sufficient in a behaviorally significant way</a:t>
            </a:r>
          </a:p>
          <a:p>
            <a:pPr>
              <a:lnSpc>
                <a:spcPct val="70000"/>
              </a:lnSpc>
              <a:spcBef>
                <a:spcPts val="550"/>
              </a:spcBef>
              <a:defRPr lang="en-us" sz="1540"/>
            </a:pPr>
            <a:endParaRPr/>
          </a:p>
          <a:p>
            <a:pPr>
              <a:lnSpc>
                <a:spcPct val="70000"/>
              </a:lnSpc>
              <a:spcBef>
                <a:spcPts val="550"/>
              </a:spcBef>
              <a:defRPr lang="en-us" sz="1540"/>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Three areas of inquiry</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t>Cognitive role of intention (and its accompanying commitment)</a:t>
            </a:r>
          </a:p>
          <a:p>
            <a:pPr lvl="1">
              <a:defRPr lang="en-us"/>
            </a:pPr>
            <a:r>
              <a:t>In particular, solving problems for the successful functioning of bounded agents (Bratman 1987)</a:t>
            </a:r>
          </a:p>
          <a:p>
            <a:pPr>
              <a:defRPr lang="en-us"/>
            </a:pPr>
            <a:r>
              <a:t>Organizations as agents; organizational commitment</a:t>
            </a:r>
          </a:p>
          <a:p>
            <a:pPr>
              <a:defRPr lang="en-us"/>
            </a:pPr>
            <a:r>
              <a:t>Modeling of forward-looking rational agents</a:t>
            </a:r>
          </a:p>
          <a:p>
            <a:pPr lvl="1">
              <a:defRPr lang="en-us"/>
            </a:pPr>
            <a:r>
              <a:t>Unexplored opportunity in applying game theory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Bounded rationality in game theory and action theory</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700"/>
              </a:spcBef>
              <a:defRPr lang="en-us" sz="1960"/>
            </a:pPr>
            <a:r>
              <a:t>Treating boundedness in game theory</a:t>
            </a:r>
          </a:p>
          <a:p>
            <a:pPr lvl="1">
              <a:lnSpc>
                <a:spcPct val="70000"/>
              </a:lnSpc>
              <a:spcBef>
                <a:spcPts val="350"/>
              </a:spcBef>
              <a:defRPr lang="en-us" sz="1680"/>
            </a:pPr>
            <a:r>
              <a:t>Parsimonious ontology</a:t>
            </a:r>
          </a:p>
          <a:p>
            <a:pPr lvl="1">
              <a:lnSpc>
                <a:spcPct val="70000"/>
              </a:lnSpc>
              <a:spcBef>
                <a:spcPts val="350"/>
              </a:spcBef>
              <a:defRPr lang="en-us" sz="1680"/>
            </a:pPr>
            <a:r>
              <a:t>Incorporate boundedness into rational action</a:t>
            </a:r>
          </a:p>
          <a:p>
            <a:pPr>
              <a:lnSpc>
                <a:spcPct val="70000"/>
              </a:lnSpc>
              <a:spcBef>
                <a:spcPts val="700"/>
              </a:spcBef>
              <a:defRPr lang="en-us" sz="1960"/>
            </a:pPr>
            <a:r>
              <a:t>Treating boundedness in action theory</a:t>
            </a:r>
          </a:p>
          <a:p>
            <a:pPr lvl="1">
              <a:lnSpc>
                <a:spcPct val="70000"/>
              </a:lnSpc>
              <a:spcBef>
                <a:spcPts val="350"/>
              </a:spcBef>
              <a:defRPr lang="en-us" sz="1680"/>
            </a:pPr>
            <a:r>
              <a:t>Cognitive mechanisms for addressing bounded agents</a:t>
            </a:r>
          </a:p>
          <a:p>
            <a:pPr lvl="1">
              <a:lnSpc>
                <a:spcPct val="70000"/>
              </a:lnSpc>
              <a:spcBef>
                <a:spcPts val="350"/>
              </a:spcBef>
              <a:defRPr lang="en-us" sz="1680"/>
            </a:pPr>
            <a:r>
              <a:t>Roles of intention (Bratman 1987)</a:t>
            </a:r>
          </a:p>
          <a:p>
            <a:pPr>
              <a:lnSpc>
                <a:spcPct val="70000"/>
              </a:lnSpc>
              <a:spcBef>
                <a:spcPts val="700"/>
              </a:spcBef>
              <a:defRPr lang="en-us" sz="1960"/>
            </a:pPr>
            <a:r>
              <a:t>Different approaches, virtues to each</a:t>
            </a:r>
          </a:p>
          <a:p>
            <a:pPr>
              <a:lnSpc>
                <a:spcPct val="70000"/>
              </a:lnSpc>
              <a:spcBef>
                <a:spcPts val="700"/>
              </a:spcBef>
              <a:defRPr lang="en-us" sz="1960"/>
            </a:pPr>
            <a:r>
              <a:t>Formal applications of action theory:</a:t>
            </a:r>
          </a:p>
          <a:p>
            <a:pPr lvl="1">
              <a:lnSpc>
                <a:spcPct val="70000"/>
              </a:lnSpc>
              <a:spcBef>
                <a:spcPts val="350"/>
              </a:spcBef>
              <a:defRPr lang="en-us" sz="1680"/>
            </a:pPr>
            <a:r>
              <a:t>BDI logics, multi-agent systems</a:t>
            </a:r>
          </a:p>
          <a:p>
            <a:pPr lvl="1">
              <a:lnSpc>
                <a:spcPct val="70000"/>
              </a:lnSpc>
              <a:spcBef>
                <a:spcPts val="350"/>
              </a:spcBef>
              <a:defRPr lang="en-us" sz="1680"/>
            </a:pPr>
            <a:r>
              <a:t>Limitations:</a:t>
            </a:r>
          </a:p>
          <a:p>
            <a:pPr lvl="2">
              <a:lnSpc>
                <a:spcPct val="70000"/>
              </a:lnSpc>
              <a:spcBef>
                <a:spcPts val="350"/>
              </a:spcBef>
              <a:defRPr lang="en-us" sz="1400"/>
            </a:pPr>
            <a:r>
              <a:t>Limited explanatory power for treatment of bounds</a:t>
            </a:r>
          </a:p>
          <a:p>
            <a:pPr lvl="2">
              <a:lnSpc>
                <a:spcPct val="70000"/>
              </a:lnSpc>
              <a:spcBef>
                <a:spcPts val="350"/>
              </a:spcBef>
              <a:defRPr lang="en-us" sz="1400"/>
            </a:pPr>
            <a:r>
              <a:t>Not clear how to apply to organizations</a:t>
            </a:r>
          </a:p>
          <a:p>
            <a:pPr>
              <a:lnSpc>
                <a:spcPct val="70000"/>
              </a:lnSpc>
              <a:spcBef>
                <a:spcPts val="700"/>
              </a:spcBef>
              <a:defRPr lang="en-us" sz="1960"/>
            </a:pPr>
            <a:r>
              <a:t>Game theory:</a:t>
            </a:r>
          </a:p>
          <a:p>
            <a:pPr lvl="1">
              <a:lnSpc>
                <a:spcPct val="70000"/>
              </a:lnSpc>
              <a:spcBef>
                <a:spcPts val="350"/>
              </a:spcBef>
              <a:defRPr lang="en-us" sz="1680"/>
            </a:pPr>
            <a:r>
              <a:t>Ad hoc treatments of boundedness</a:t>
            </a:r>
          </a:p>
          <a:p>
            <a:pPr lvl="1">
              <a:lnSpc>
                <a:spcPct val="70000"/>
              </a:lnSpc>
              <a:spcBef>
                <a:spcPts val="350"/>
              </a:spcBef>
              <a:defRPr lang="en-us" sz="1680"/>
            </a:pPr>
            <a:r>
              <a:t>Insufficient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Bratman on roles of intention in planning agency</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Ways the literature has investigated this claim</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Game theory as technology for modeling forward-looking agency</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r>
              <a:t>Group cognition</a:t>
            </a:r>
          </a:p>
          <a:p>
            <a:pPr>
              <a:defRPr lang="en-us"/>
            </a:pPr>
            <a:r>
              <a:t>Modeling it, problems with making sense of groups as having cognitive states</a:t>
            </a:r>
          </a:p>
          <a:p>
            <a:pPr>
              <a:defRPr lang="en-us"/>
            </a:pPr>
            <a:r>
              <a:t>Many people take a broadly functionalist approach, but lots of problems with this</a:t>
            </a:r>
          </a:p>
          <a:p>
            <a:pPr lvl="1">
              <a:defRPr lang="en-us"/>
            </a:pPr>
            <a:r>
              <a:t>Not clear whether this is right, and how close the functions need to conform to recognizable ones, and when they do fall short, what to do about that</a:t>
            </a:r>
          </a:p>
          <a:p>
            <a:pPr lvl="1">
              <a:defRPr lang="en-us"/>
            </a:pPr>
            <a:r>
              <a:t>Worse: not clear what the functions of cognitive states are, either in the group or the individual case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850"/>
              </a:spcBef>
              <a:defRPr lang="en-us" sz="2380"/>
            </a:pPr>
            <a:r>
              <a:t>Action theory</a:t>
            </a:r>
          </a:p>
          <a:p>
            <a:pPr lvl="1">
              <a:lnSpc>
                <a:spcPct val="70000"/>
              </a:lnSpc>
              <a:spcBef>
                <a:spcPts val="425"/>
              </a:spcBef>
              <a:defRPr lang="en-us" sz="2040"/>
            </a:pPr>
            <a:r>
              <a:t>One off; norms and regularities, some desiderata, but not enough to specify functions</a:t>
            </a:r>
          </a:p>
          <a:p>
            <a:pPr lvl="1">
              <a:lnSpc>
                <a:spcPct val="70000"/>
              </a:lnSpc>
              <a:spcBef>
                <a:spcPts val="425"/>
              </a:spcBef>
              <a:defRPr lang="en-us" sz="2040"/>
            </a:pPr>
            <a:r>
              <a:t>Even bigger problem with multifunctionality</a:t>
            </a:r>
          </a:p>
          <a:p>
            <a:pPr>
              <a:lnSpc>
                <a:spcPct val="70000"/>
              </a:lnSpc>
              <a:spcBef>
                <a:spcPts val="850"/>
              </a:spcBef>
              <a:defRPr lang="en-us" sz="2380"/>
            </a:pPr>
            <a:r>
              <a:t>Formal models</a:t>
            </a:r>
          </a:p>
          <a:p>
            <a:pPr lvl="1">
              <a:lnSpc>
                <a:spcPct val="70000"/>
              </a:lnSpc>
              <a:spcBef>
                <a:spcPts val="425"/>
              </a:spcBef>
              <a:defRPr lang="en-us" sz="2040"/>
            </a:pPr>
            <a:r>
              <a:t>BDI logics and architectures</a:t>
            </a:r>
          </a:p>
          <a:p>
            <a:pPr>
              <a:lnSpc>
                <a:spcPct val="70000"/>
              </a:lnSpc>
              <a:spcBef>
                <a:spcPts val="850"/>
              </a:spcBef>
              <a:defRPr lang="en-us" sz="2380"/>
            </a:pPr>
            <a:r>
              <a:t>Address functional role in a sense, but don’t really tell us what intentions and other cognitive states are for, i.e., how they benefit the system</a:t>
            </a:r>
          </a:p>
          <a:p>
            <a:pPr lvl="1">
              <a:lnSpc>
                <a:spcPct val="70000"/>
              </a:lnSpc>
              <a:spcBef>
                <a:spcPts val="425"/>
              </a:spcBef>
              <a:defRPr lang="en-us" sz="2040"/>
            </a:pPr>
            <a:r>
              <a:t>Some hypotheses: bounded agents</a:t>
            </a:r>
          </a:p>
          <a:p>
            <a:pPr>
              <a:lnSpc>
                <a:spcPct val="70000"/>
              </a:lnSpc>
              <a:spcBef>
                <a:spcPts val="850"/>
              </a:spcBef>
              <a:defRPr lang="en-us" sz="2380"/>
            </a:pPr>
            <a:endParaRPr/>
          </a:p>
          <a:p>
            <a:pPr>
              <a:lnSpc>
                <a:spcPct val="70000"/>
              </a:lnSpc>
              <a:spcBef>
                <a:spcPts val="850"/>
              </a:spcBef>
              <a:defRPr lang="en-us" sz="2380"/>
            </a:pPr>
            <a:r>
              <a:t>One of the insights of Bratman’s work on intention is the forward-looking nature</a:t>
            </a:r>
          </a:p>
          <a:p>
            <a:pPr lvl="1">
              <a:lnSpc>
                <a:spcPct val="70000"/>
              </a:lnSpc>
              <a:spcBef>
                <a:spcPts val="425"/>
              </a:spcBef>
              <a:defRPr lang="en-us" sz="2040"/>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Some starting points and aims</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000" dirty="0"/>
              <a:t>Useful to think of organizations as agents, as possessing cognitive states</a:t>
            </a:r>
          </a:p>
          <a:p>
            <a:pPr lvl="1">
              <a:defRPr lang="en-us"/>
            </a:pPr>
            <a:r>
              <a:rPr lang="en-us" sz="1800" dirty="0"/>
              <a:t>Some analogies to individual agents</a:t>
            </a:r>
          </a:p>
          <a:p>
            <a:pPr>
              <a:defRPr lang="en-us"/>
            </a:pPr>
            <a:r>
              <a:rPr lang="en-us" sz="2000" dirty="0"/>
              <a:t>Need more clarity on the functional roles of aspects of organizational cognition (and of intention in particular)</a:t>
            </a:r>
          </a:p>
          <a:p>
            <a:pPr lvl="1">
              <a:defRPr lang="en-us"/>
            </a:pPr>
            <a:r>
              <a:rPr lang="en-us" sz="1800" dirty="0"/>
              <a:t>Much work on shared intentionality is built on intuitions about requirements for sharedness, rather than the roles shared intention plays in the “cognitive life” of an organization</a:t>
            </a:r>
          </a:p>
          <a:p>
            <a:pPr>
              <a:defRPr lang="en-us"/>
            </a:pPr>
            <a:r>
              <a:rPr lang="en-us" sz="2000" dirty="0"/>
              <a:t>At the same time, need to bridge organizational cognition with constitutive components</a:t>
            </a:r>
          </a:p>
          <a:p>
            <a:pPr lvl="1">
              <a:defRPr lang="en-us"/>
            </a:pPr>
            <a:r>
              <a:rPr lang="en-us" sz="1800" dirty="0"/>
              <a:t>Individuals, structures, environment</a:t>
            </a:r>
          </a:p>
          <a:p>
            <a:pPr lvl="1">
              <a:defRPr lang="en-us"/>
            </a:pPr>
            <a:r>
              <a:rPr lang="en-us" sz="1800" dirty="0"/>
              <a:t>Not necessarily a reductive project, yet need to model</a:t>
            </a:r>
          </a:p>
          <a:p>
            <a:pPr lvl="1">
              <a:defRPr lang="en-us"/>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Game theory</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AH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r>
              <a:t>Forward-looking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a:xfrm>
            <a:off x="628650" y="365125"/>
            <a:ext cx="7886700" cy="826366"/>
          </a:xfrm>
        </p:spPr>
        <p:txBody>
          <a:bodyPr/>
          <a:lstStyle/>
          <a:p>
            <a:pPr>
              <a:defRPr lang="en-us"/>
            </a:pPr>
            <a:r>
              <a:rPr dirty="0"/>
              <a:t>Context: much work in the area</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a:xfrm>
            <a:off x="628650" y="1476259"/>
            <a:ext cx="7886700" cy="4351655"/>
          </a:xfrm>
        </p:spPr>
        <p:txBody>
          <a:bodyPr vert="horz" wrap="square" lIns="91440" tIns="45720" rIns="91440" bIns="45720" numCol="1" spcCol="215900" anchor="t">
            <a:prstTxWarp prst="textNoShape">
              <a:avLst/>
            </a:prstTxWarp>
          </a:bodyPr>
          <a:lstStyle/>
          <a:p>
            <a:pPr>
              <a:spcBef>
                <a:spcPts val="500"/>
              </a:spcBef>
              <a:defRPr lang="en-us" sz="1960"/>
            </a:pPr>
            <a:r>
              <a:rPr sz="2000" dirty="0"/>
              <a:t>Intention in theory of action</a:t>
            </a:r>
          </a:p>
          <a:p>
            <a:pPr lvl="1">
              <a:defRPr lang="en-us" sz="1680"/>
            </a:pPr>
            <a:r>
              <a:rPr sz="1800" dirty="0"/>
              <a:t>Planning agency, claims of functional roles of intention for bounded agents</a:t>
            </a:r>
          </a:p>
          <a:p>
            <a:pPr>
              <a:spcBef>
                <a:spcPts val="500"/>
              </a:spcBef>
              <a:defRPr lang="en-us" sz="1960"/>
            </a:pPr>
            <a:r>
              <a:rPr sz="2000" dirty="0"/>
              <a:t>BDI and related models</a:t>
            </a:r>
          </a:p>
          <a:p>
            <a:pPr lvl="1">
              <a:defRPr lang="en-us" sz="1680"/>
            </a:pPr>
            <a:r>
              <a:rPr lang="en-US" sz="1800" dirty="0"/>
              <a:t>I.e., formalizations of intention-involving cognitive systems</a:t>
            </a:r>
          </a:p>
          <a:p>
            <a:pPr lvl="1">
              <a:defRPr lang="en-us" sz="1680"/>
            </a:pPr>
            <a:r>
              <a:rPr sz="1800" dirty="0"/>
              <a:t>BDI agents in computer science, multi-agent systems</a:t>
            </a:r>
          </a:p>
          <a:p>
            <a:pPr lvl="1">
              <a:defRPr lang="en-us" sz="1680"/>
            </a:pPr>
            <a:r>
              <a:rPr sz="1800" dirty="0"/>
              <a:t>BDI logics, modal logics of action</a:t>
            </a:r>
          </a:p>
          <a:p>
            <a:pPr>
              <a:spcBef>
                <a:spcPts val="500"/>
              </a:spcBef>
              <a:defRPr lang="en-us" sz="1960"/>
            </a:pPr>
            <a:r>
              <a:rPr sz="2000" dirty="0"/>
              <a:t>Organizations</a:t>
            </a:r>
          </a:p>
          <a:p>
            <a:pPr lvl="1">
              <a:defRPr lang="en-us" sz="1680"/>
            </a:pPr>
            <a:r>
              <a:rPr sz="1800" dirty="0"/>
              <a:t>Collective intentionality, reductive and non-reductive treatments</a:t>
            </a:r>
          </a:p>
          <a:p>
            <a:pPr lvl="1">
              <a:defRPr lang="en-us" sz="1680"/>
            </a:pPr>
            <a:r>
              <a:rPr sz="1800" dirty="0"/>
              <a:t>Boundedness in organizational psychology</a:t>
            </a:r>
          </a:p>
          <a:p>
            <a:pPr lvl="2">
              <a:defRPr lang="en-us" sz="1400"/>
            </a:pPr>
            <a:r>
              <a:rPr sz="1400" dirty="0"/>
              <a:t>Intentional forgetting</a:t>
            </a:r>
          </a:p>
          <a:p>
            <a:pPr lvl="1">
              <a:defRPr lang="en-us" sz="1680"/>
            </a:pPr>
            <a:r>
              <a:rPr sz="1800" dirty="0"/>
              <a:t>Institutions as constraints and </a:t>
            </a:r>
            <a:r>
              <a:rPr sz="1800" dirty="0" err="1"/>
              <a:t>enablements</a:t>
            </a:r>
            <a:endParaRPr sz="1800" dirty="0"/>
          </a:p>
          <a:p>
            <a:pPr>
              <a:spcBef>
                <a:spcPts val="500"/>
              </a:spcBef>
              <a:defRPr lang="en-us" sz="1960"/>
            </a:pPr>
            <a:r>
              <a:rPr sz="2000" dirty="0"/>
              <a:t>Game theory</a:t>
            </a:r>
          </a:p>
          <a:p>
            <a:pPr lvl="1">
              <a:defRPr lang="en-us" sz="1680"/>
            </a:pPr>
            <a:r>
              <a:rPr sz="1800" dirty="0"/>
              <a:t>Boundedness in game theory</a:t>
            </a:r>
          </a:p>
          <a:p>
            <a:pPr lvl="2">
              <a:defRPr lang="en-us" sz="1400"/>
            </a:pPr>
            <a:r>
              <a:rPr sz="1400" dirty="0"/>
              <a:t>Many forms: aspects of game known, uncertainty, agent-types, epistemic limitations</a:t>
            </a:r>
          </a:p>
          <a:p>
            <a:pPr lvl="2">
              <a:defRPr lang="en-us" sz="1400"/>
            </a:pPr>
            <a:r>
              <a:rPr sz="1400" dirty="0"/>
              <a:t>Unawareness</a:t>
            </a:r>
          </a:p>
          <a:p>
            <a:pPr lvl="1">
              <a:defRPr lang="en-us" sz="1680"/>
            </a:pPr>
            <a:r>
              <a:rPr sz="1800" dirty="0"/>
              <a:t>Pre-commitment</a:t>
            </a:r>
          </a:p>
          <a:p>
            <a:pPr lvl="2">
              <a:defRPr lang="en-us" sz="1400"/>
            </a:pPr>
            <a:r>
              <a:rPr sz="1400" dirty="0"/>
              <a:t>External to the agent; commitment device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a:xfrm>
            <a:off x="628650" y="365125"/>
            <a:ext cx="7886700" cy="840220"/>
          </a:xfrm>
        </p:spPr>
        <p:txBody>
          <a:bodyPr/>
          <a:lstStyle/>
          <a:p>
            <a:pPr>
              <a:defRPr lang="en-us"/>
            </a:pPr>
            <a:r>
              <a:rPr dirty="0"/>
              <a:t>Key issue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8ScAABAAAAAmAAAACAAAAAEgAAAAAAAAMAAAABQAAAAAAAAAAAD//wAAAQAAAP//AAABAA=="/>
              </a:ext>
            </a:extLst>
          </p:cNvSpPr>
          <p:nvPr>
            <p:ph type="body" idx="1"/>
          </p:nvPr>
        </p:nvSpPr>
        <p:spPr>
          <a:xfrm>
            <a:off x="628650" y="1389207"/>
            <a:ext cx="7886700" cy="4667250"/>
          </a:xfrm>
        </p:spPr>
        <p:txBody>
          <a:bodyPr vert="horz" wrap="square" lIns="91440" tIns="45720" rIns="91440" bIns="45720" numCol="1" spcCol="215900" anchor="t">
            <a:prstTxWarp prst="textNoShape">
              <a:avLst/>
            </a:prstTxWarp>
          </a:bodyPr>
          <a:lstStyle/>
          <a:p>
            <a:pPr>
              <a:spcBef>
                <a:spcPts val="500"/>
              </a:spcBef>
              <a:defRPr lang="en-us" sz="1540"/>
            </a:pPr>
            <a:r>
              <a:rPr lang="en-US" sz="2400" dirty="0"/>
              <a:t>Informal models suggest but do not demonstrate the functional utility of these cognitive states</a:t>
            </a:r>
          </a:p>
          <a:p>
            <a:pPr lvl="1">
              <a:defRPr lang="en-us" sz="1320"/>
            </a:pPr>
            <a:r>
              <a:rPr lang="en-US" sz="2000" dirty="0"/>
              <a:t>How precisely do they contribute to outcomes?</a:t>
            </a:r>
          </a:p>
          <a:p>
            <a:pPr lvl="1">
              <a:defRPr lang="en-us" sz="1320"/>
            </a:pPr>
            <a:r>
              <a:rPr lang="en-US" sz="2000" dirty="0"/>
              <a:t>Why can’t we just use a more parsimonious model?</a:t>
            </a:r>
          </a:p>
          <a:p>
            <a:pPr lvl="2">
              <a:defRPr lang="en-us" sz="1320"/>
            </a:pPr>
            <a:r>
              <a:rPr lang="en-US" sz="1800" dirty="0"/>
              <a:t>We agree that intention- or commitment-deficient bounded </a:t>
            </a:r>
            <a:r>
              <a:rPr lang="en-US" sz="1800" dirty="0" err="1"/>
              <a:t>cognizers</a:t>
            </a:r>
            <a:r>
              <a:rPr lang="en-US" sz="1800" dirty="0"/>
              <a:t> would have deficient outcomes</a:t>
            </a:r>
          </a:p>
          <a:p>
            <a:pPr lvl="2">
              <a:defRPr lang="en-us" sz="1320"/>
            </a:pPr>
            <a:r>
              <a:rPr lang="en-US" sz="1800" dirty="0"/>
              <a:t>But not precise why and how </a:t>
            </a:r>
          </a:p>
          <a:p>
            <a:pPr>
              <a:spcBef>
                <a:spcPts val="500"/>
              </a:spcBef>
              <a:defRPr lang="en-us" sz="1320"/>
            </a:pPr>
            <a:r>
              <a:rPr lang="en-US" sz="2400" dirty="0"/>
              <a:t>Agree with intuitive views of commitment in intention</a:t>
            </a:r>
          </a:p>
          <a:p>
            <a:pPr lvl="1">
              <a:defRPr lang="en-us" sz="1320"/>
            </a:pPr>
            <a:r>
              <a:rPr lang="en-US" sz="2000" dirty="0"/>
              <a:t>Yet, addition of cognitive state seems ad hoc, or at least, imprecise</a:t>
            </a:r>
          </a:p>
          <a:p>
            <a:pPr lvl="1">
              <a:defRPr lang="en-us" sz="1320"/>
            </a:pPr>
            <a:r>
              <a:rPr lang="en-US" sz="2000" dirty="0"/>
              <a:t>Especially with regard to features of commitment-making and commitment-abandonment</a:t>
            </a:r>
          </a:p>
          <a:p>
            <a:pPr>
              <a:spcBef>
                <a:spcPts val="500"/>
              </a:spcBef>
              <a:defRPr lang="en-us" sz="1320"/>
            </a:pPr>
            <a:r>
              <a:rPr lang="en-US" sz="2400" dirty="0"/>
              <a:t>Opportunity to develop a more fundamental explanation</a:t>
            </a:r>
          </a:p>
        </p:txBody>
      </p:sp>
    </p:spTree>
    <p:extLst>
      <p:ext uri="{BB962C8B-B14F-4D97-AF65-F5344CB8AC3E}">
        <p14:creationId xmlns:p14="http://schemas.microsoft.com/office/powerpoint/2010/main" val="236498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a:xfrm>
            <a:off x="628650" y="365125"/>
            <a:ext cx="7886700" cy="840220"/>
          </a:xfrm>
        </p:spPr>
        <p:txBody>
          <a:bodyPr/>
          <a:lstStyle/>
          <a:p>
            <a:pPr>
              <a:defRPr lang="en-us"/>
            </a:pPr>
            <a:r>
              <a:rPr sz="3600" dirty="0"/>
              <a:t>Other shortcomings and opportunities</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8ScAABAAAAAmAAAACAAAAAEgAAAAAAAAMAAAABQAAAAAAAAAAAD//wAAAQAAAP//AAABAA=="/>
              </a:ext>
            </a:extLst>
          </p:cNvSpPr>
          <p:nvPr>
            <p:ph type="body" idx="1"/>
          </p:nvPr>
        </p:nvSpPr>
        <p:spPr>
          <a:xfrm>
            <a:off x="628650" y="1389207"/>
            <a:ext cx="7886700" cy="4667250"/>
          </a:xfrm>
        </p:spPr>
        <p:txBody>
          <a:bodyPr vert="horz" wrap="square" lIns="91440" tIns="45720" rIns="91440" bIns="45720" numCol="1" spcCol="215900" anchor="t">
            <a:prstTxWarp prst="textNoShape">
              <a:avLst/>
            </a:prstTxWarp>
          </a:bodyPr>
          <a:lstStyle/>
          <a:p>
            <a:pPr>
              <a:spcBef>
                <a:spcPts val="500"/>
              </a:spcBef>
              <a:buFontTx/>
              <a:buAutoNum type="arabicPeriod"/>
              <a:defRPr lang="en-us" sz="1540"/>
            </a:pPr>
            <a:r>
              <a:rPr dirty="0"/>
              <a:t>Literatures are not integrated</a:t>
            </a:r>
          </a:p>
          <a:p>
            <a:pPr marL="457200" lvl="1" indent="0">
              <a:buNone/>
              <a:defRPr lang="en-us" sz="1320"/>
            </a:pPr>
            <a:r>
              <a:rPr dirty="0"/>
              <a:t>Herzig et al. on the opportunity to develop formal theories of intention in action and game theory:</a:t>
            </a:r>
          </a:p>
          <a:p>
            <a:pPr marL="914400" lvl="2" indent="0">
              <a:buNone/>
              <a:defRPr lang="en-us" sz="1100"/>
            </a:pPr>
            <a:r>
              <a:rPr lang="en-us" sz="990" b="1" dirty="0"/>
              <a:t>Just as the BDI model, decision theory and game theory are also about the behavior of agents given their goals and their information state. The relationship has however not been clarified up to now…</a:t>
            </a:r>
          </a:p>
          <a:p>
            <a:pPr marL="914400" lvl="2" indent="0">
              <a:buNone/>
              <a:defRPr lang="en-us" sz="1100"/>
            </a:pPr>
            <a:r>
              <a:rPr lang="en-us" sz="990" b="1" dirty="0"/>
              <a:t>We believe that extending classical decision theory and game theory with the concept of intention might be relevant when trying to model resource-bounded agents who need to plan their future actions in advance since they have limited cognitive capacities and limited time for deliberation.</a:t>
            </a:r>
            <a:endParaRPr lang="en-us" b="1" dirty="0"/>
          </a:p>
          <a:p>
            <a:pPr marL="914400" lvl="2" indent="0">
              <a:buNone/>
              <a:defRPr lang="en-us" sz="1100"/>
            </a:pPr>
            <a:r>
              <a:rPr dirty="0"/>
              <a:t>Herzig et al. 2017, “BDI logics for BDI architectures: Old Problems, New Perspectives”</a:t>
            </a:r>
          </a:p>
          <a:p>
            <a:pPr>
              <a:spcBef>
                <a:spcPts val="500"/>
              </a:spcBef>
              <a:buFontTx/>
              <a:buAutoNum type="arabicPeriod"/>
              <a:defRPr lang="en-us" sz="1540"/>
            </a:pPr>
            <a:r>
              <a:rPr lang="en-us" dirty="0"/>
              <a:t>BDI: very individual focused; strangely, not forward-looking</a:t>
            </a:r>
          </a:p>
          <a:p>
            <a:pPr lvl="1">
              <a:defRPr lang="en-us" sz="1320"/>
            </a:pPr>
            <a:r>
              <a:rPr dirty="0"/>
              <a:t>Implementations, not really explanatory</a:t>
            </a:r>
          </a:p>
          <a:p>
            <a:pPr>
              <a:spcBef>
                <a:spcPts val="500"/>
              </a:spcBef>
              <a:buFontTx/>
              <a:buAutoNum type="arabicPeriod"/>
              <a:defRPr lang="en-us" sz="1540"/>
            </a:pPr>
            <a:r>
              <a:rPr lang="en-US" dirty="0"/>
              <a:t>Not clear how or whether richer models of cognition should figure into game theory</a:t>
            </a:r>
          </a:p>
          <a:p>
            <a:pPr lvl="1">
              <a:defRPr lang="en-us" sz="1320"/>
            </a:pPr>
            <a:r>
              <a:rPr lang="en-US" dirty="0"/>
              <a:t>Parsimonious models of agent cognition; simple version of belief-desire model</a:t>
            </a:r>
          </a:p>
          <a:p>
            <a:pPr lvl="1">
              <a:defRPr lang="en-us" sz="1320"/>
            </a:pPr>
            <a:r>
              <a:rPr lang="en-US" dirty="0"/>
              <a:t>No obvious role for, e.g., Bratman-style intentions in these models</a:t>
            </a:r>
          </a:p>
          <a:p>
            <a:pPr>
              <a:spcBef>
                <a:spcPts val="500"/>
              </a:spcBef>
              <a:buFontTx/>
              <a:buAutoNum type="arabicPeriod"/>
              <a:defRPr lang="en-us" sz="1540"/>
            </a:pPr>
            <a:r>
              <a:rPr lang="en-us" dirty="0"/>
              <a:t>Game theory: no real role for organizational cognition</a:t>
            </a:r>
          </a:p>
          <a:p>
            <a:pPr lvl="1">
              <a:defRPr lang="en-us" sz="1320"/>
            </a:pPr>
            <a:r>
              <a:rPr dirty="0"/>
              <a:t>List and Pettit a slight exception, but not clear that it really gets at organizational cognition</a:t>
            </a:r>
          </a:p>
          <a:p>
            <a:pPr>
              <a:spcBef>
                <a:spcPts val="500"/>
              </a:spcBef>
              <a:defRPr lang="en-us" sz="1540"/>
            </a:pPr>
            <a:endParaRPr dirty="0"/>
          </a:p>
          <a:p>
            <a:pPr>
              <a:spcBef>
                <a:spcPts val="500"/>
              </a:spcBef>
              <a:defRPr lang="en-us" sz="1540"/>
            </a:pPr>
            <a:r>
              <a:rPr dirty="0"/>
              <a:t>The challenge isn’t just in treating organizational cognition</a:t>
            </a:r>
          </a:p>
          <a:p>
            <a:pPr>
              <a:spcBef>
                <a:spcPts val="500"/>
              </a:spcBef>
              <a:defRPr lang="en-us" sz="1540"/>
            </a:pPr>
            <a:r>
              <a:rPr dirty="0"/>
              <a:t>Need foundational work in richer treatment of individual cognition to connect theory of 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4000"/>
              <a:t>Project at intersection of game theory and theory of action</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000" dirty="0"/>
              <a:t>Two-step process:</a:t>
            </a:r>
          </a:p>
          <a:p>
            <a:pPr marL="746125" lvl="1" indent="-288925">
              <a:buFontTx/>
              <a:buAutoNum type="arabicPeriod"/>
              <a:defRPr lang="en-us"/>
            </a:pPr>
            <a:r>
              <a:rPr lang="en-us" sz="1800" dirty="0"/>
              <a:t>Extend model of individual in game theory to take account of cognitive features that cannot be treated in current simple belief-desire model</a:t>
            </a:r>
          </a:p>
          <a:p>
            <a:pPr lvl="2">
              <a:defRPr lang="en-us"/>
            </a:pPr>
            <a:r>
              <a:rPr lang="en-us" sz="1600" dirty="0"/>
              <a:t>As conservative as possible, to make use of mathematical resources and retain tractability</a:t>
            </a:r>
          </a:p>
          <a:p>
            <a:pPr marL="746125" lvl="1" indent="-288925">
              <a:buFontTx/>
              <a:buAutoNum type="arabicPeriod"/>
              <a:defRPr lang="en-us"/>
            </a:pPr>
            <a:r>
              <a:rPr lang="en-us" sz="1800" dirty="0"/>
              <a:t>Develop model of organizational cognition with appropriate analogies to (and differences from) individual case</a:t>
            </a:r>
          </a:p>
          <a:p>
            <a:pPr lvl="2">
              <a:defRPr lang="en-us"/>
            </a:pPr>
            <a:r>
              <a:rPr lang="en-us" sz="1600" dirty="0"/>
              <a:t>Grounded in individuals and nature, but taking organizational cognition appropriately seriously</a:t>
            </a:r>
          </a:p>
          <a:p>
            <a:pPr>
              <a:defRPr lang="en-us"/>
            </a:pPr>
            <a:r>
              <a:rPr lang="en-us" sz="2000" dirty="0"/>
              <a:t>Relation between models individual and organizational cognition</a:t>
            </a:r>
          </a:p>
          <a:p>
            <a:pPr lvl="1">
              <a:defRPr lang="en-us"/>
            </a:pPr>
            <a:r>
              <a:rPr lang="en-us" sz="1600" dirty="0"/>
              <a:t>Need a compelling role for richer cognitive states at the individual level</a:t>
            </a:r>
          </a:p>
          <a:p>
            <a:pPr lvl="2">
              <a:defRPr lang="en-us"/>
            </a:pPr>
            <a:r>
              <a:rPr lang="en-us" sz="1200" dirty="0"/>
              <a:t>If there isn’t such a role for game-theoretic treatment of individual cognition, not likely it’ll be necessary at the organizational level</a:t>
            </a:r>
          </a:p>
          <a:p>
            <a:pPr lvl="1">
              <a:defRPr lang="en-us"/>
            </a:pPr>
            <a:r>
              <a:rPr lang="en-us" sz="1600" dirty="0"/>
              <a:t>In this discussion, we will focus on functions and models of intention in individual cognition</a:t>
            </a:r>
          </a:p>
          <a:p>
            <a:pPr lvl="2">
              <a:defRPr lang="en-us"/>
            </a:pPr>
            <a:r>
              <a:rPr lang="en-us" sz="1200" dirty="0"/>
              <a:t>But we expect that similar points will be extensible to organizations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Central claim</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sz="2400" dirty="0"/>
              <a:t>Crucial features are:</a:t>
            </a:r>
          </a:p>
          <a:p>
            <a:pPr lvl="1">
              <a:defRPr lang="en-us"/>
            </a:pPr>
            <a:r>
              <a:rPr sz="2000" dirty="0"/>
              <a:t>The agent inhabiting a dynamically changing world</a:t>
            </a:r>
          </a:p>
          <a:p>
            <a:pPr lvl="1">
              <a:defRPr lang="en-us"/>
            </a:pPr>
            <a:r>
              <a:rPr sz="2000" dirty="0"/>
              <a:t>The agent deploying </a:t>
            </a:r>
            <a:r>
              <a:rPr lang="en-us" sz="2000" i="1" dirty="0"/>
              <a:t>unawareness—</a:t>
            </a:r>
            <a:r>
              <a:rPr sz="2000" dirty="0"/>
              <a:t>either “triggered” or “intentional” unawareness in unfolding choice and action</a:t>
            </a:r>
          </a:p>
          <a:p>
            <a:pPr>
              <a:defRPr lang="en-us"/>
            </a:pPr>
            <a:r>
              <a:rPr sz="2400" dirty="0"/>
              <a:t>The literature’s inquiry into planning is related, but not sufficient</a:t>
            </a:r>
          </a:p>
          <a:p>
            <a:pPr lvl="1">
              <a:defRPr lang="en-us"/>
            </a:pPr>
            <a:r>
              <a:rPr sz="2000" dirty="0"/>
              <a:t>A standard simple B-D model of cognition is sufficient to model plans</a:t>
            </a:r>
          </a:p>
          <a:p>
            <a:pPr>
              <a:defRPr lang="en-us"/>
            </a:pPr>
            <a:r>
              <a:rPr sz="2400" dirty="0"/>
              <a:t>Develop more fundamental understanding of commitment, and thereby of key features of intention</a:t>
            </a:r>
          </a:p>
          <a:p>
            <a:pPr lvl="1">
              <a:defRPr lang="en-us"/>
            </a:pPr>
            <a:r>
              <a:rPr lang="en-US" sz="2000" dirty="0"/>
              <a:t>Focus on individual case</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4000"/>
              <a:t>Project at intersection of game theory and theory of action</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000"/>
              <a:t>Two-step process:</a:t>
            </a:r>
          </a:p>
          <a:p>
            <a:pPr marL="746125" lvl="1" indent="-288925">
              <a:buFontTx/>
              <a:buAutoNum type="arabicPeriod"/>
              <a:defRPr lang="en-us"/>
            </a:pPr>
            <a:r>
              <a:rPr lang="en-us" sz="1800"/>
              <a:t>Extend model of individual in game theory to take account of cognitive features that cannot be treated in current simple belief-desire model</a:t>
            </a:r>
          </a:p>
          <a:p>
            <a:pPr lvl="2">
              <a:defRPr lang="en-us"/>
            </a:pPr>
            <a:r>
              <a:rPr lang="en-us" sz="1600"/>
              <a:t>As conservative as possible, to make use of mathematical resources and retain tractability</a:t>
            </a:r>
          </a:p>
          <a:p>
            <a:pPr marL="746125" lvl="1" indent="-288925">
              <a:buFontTx/>
              <a:buAutoNum type="arabicPeriod"/>
              <a:defRPr lang="en-us"/>
            </a:pPr>
            <a:r>
              <a:rPr lang="en-us" sz="1800"/>
              <a:t>Develop model of organizational cognition with appropriate analogies to (and differences from) individual case</a:t>
            </a:r>
          </a:p>
          <a:p>
            <a:pPr lvl="2">
              <a:defRPr lang="en-us"/>
            </a:pPr>
            <a:r>
              <a:rPr lang="en-us" sz="1600"/>
              <a:t>Grounded in individuals and nature, but taking organizational cognition appropriately seriously</a:t>
            </a:r>
          </a:p>
          <a:p>
            <a:pPr>
              <a:defRPr lang="en-us"/>
            </a:pPr>
            <a:r>
              <a:rPr lang="en-us" sz="2000"/>
              <a:t>Relation between models individual and organizational cognition</a:t>
            </a:r>
          </a:p>
          <a:p>
            <a:pPr lvl="1">
              <a:defRPr lang="en-us"/>
            </a:pPr>
            <a:r>
              <a:rPr lang="en-us" sz="1600"/>
              <a:t>Need a compelling role for richer cognitive states at the individual level</a:t>
            </a:r>
          </a:p>
          <a:p>
            <a:pPr lvl="2">
              <a:defRPr lang="en-us"/>
            </a:pPr>
            <a:r>
              <a:rPr lang="en-us" sz="1200"/>
              <a:t>If there isn’t such a role for game-theoretic treatment of individual cognition, not likely it’ll be necessary at the organizational level</a:t>
            </a:r>
          </a:p>
          <a:p>
            <a:pPr lvl="1">
              <a:defRPr lang="en-us"/>
            </a:pPr>
            <a:r>
              <a:rPr lang="en-us" sz="1600"/>
              <a:t>In this discussion, we will focus on functions and models of intention in individual cognition</a:t>
            </a:r>
          </a:p>
          <a:p>
            <a:pPr lvl="2">
              <a:defRPr lang="en-us"/>
            </a:pPr>
            <a:r>
              <a:rPr lang="en-us" sz="1200"/>
              <a:t>But we expect that similar points will be extensible to organizations</a:t>
            </a:r>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TotalTime>
  <Words>2076</Words>
  <Application>Microsoft Office PowerPoint</Application>
  <PresentationFormat>On-screen Show (4:3)</PresentationFormat>
  <Paragraphs>240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DejaVu Math TeX Gyre</vt:lpstr>
      <vt:lpstr>Wingbats</vt:lpstr>
      <vt:lpstr>Wingdings</vt:lpstr>
      <vt:lpstr>Presentation</vt:lpstr>
      <vt:lpstr>Broadening formal models of individual and collective intentionality</vt:lpstr>
      <vt:lpstr>Background</vt:lpstr>
      <vt:lpstr>Some starting points and aims</vt:lpstr>
      <vt:lpstr>Context: much work in the area</vt:lpstr>
      <vt:lpstr>Key issue</vt:lpstr>
      <vt:lpstr>Other shortcomings and opportunities</vt:lpstr>
      <vt:lpstr>Project at intersection of game theory and theory of action</vt:lpstr>
      <vt:lpstr>Central claim</vt:lpstr>
      <vt:lpstr>Project at intersection of game theory and theory of action</vt:lpstr>
      <vt:lpstr>Central claim</vt:lpstr>
      <vt:lpstr>The best toy problem</vt:lpstr>
      <vt:lpstr>State spaces</vt:lpstr>
      <vt:lpstr>Mental states are also described</vt:lpstr>
      <vt:lpstr>Dynamic cognitional process</vt:lpstr>
      <vt:lpstr>Individual envisions the future</vt:lpstr>
      <vt:lpstr>Rational agent information freeze</vt:lpstr>
      <vt:lpstr>Commitment through  “intentional unawareness”</vt:lpstr>
      <vt:lpstr>Takeaways, next steps</vt:lpstr>
      <vt:lpstr>FIN</vt:lpstr>
      <vt:lpstr>PowerPoint Presentation</vt:lpstr>
      <vt:lpstr>PowerPoint Presentation</vt:lpstr>
      <vt:lpstr>PowerPoint Presentation</vt:lpstr>
      <vt:lpstr>Three areas of inquiry</vt:lpstr>
      <vt:lpstr>Bounded rationality in game theory and action theory</vt:lpstr>
      <vt:lpstr>Bratman on roles of intention in planning agency</vt:lpstr>
      <vt:lpstr>Ways the literature has investigated this claim</vt:lpstr>
      <vt:lpstr>Game theory as technology for modeling forward-looking agency</vt:lpstr>
      <vt:lpstr>PowerPoint Presentation</vt:lpstr>
      <vt:lpstr>PowerPoint Presentation</vt:lpstr>
      <vt:lpstr>Game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Epstein, Brian</dc:creator>
  <cp:keywords/>
  <dc:description/>
  <cp:lastModifiedBy>Epstein, Brian</cp:lastModifiedBy>
  <cp:revision>3</cp:revision>
  <dcterms:created xsi:type="dcterms:W3CDTF">2021-06-25T18:39:48Z</dcterms:created>
  <dcterms:modified xsi:type="dcterms:W3CDTF">2021-07-16T16:58:05Z</dcterms:modified>
</cp:coreProperties>
</file>