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56" r:id="rId6"/>
    <p:sldId id="277" r:id="rId7"/>
    <p:sldId id="265" r:id="rId8"/>
    <p:sldId id="266" r:id="rId9"/>
    <p:sldId id="275" r:id="rId10"/>
    <p:sldId id="268" r:id="rId11"/>
    <p:sldId id="279" r:id="rId12"/>
    <p:sldId id="276" r:id="rId13"/>
    <p:sldId id="271" r:id="rId14"/>
    <p:sldId id="280" r:id="rId15"/>
    <p:sldId id="281" r:id="rId16"/>
    <p:sldId id="283" r:id="rId17"/>
    <p:sldId id="272" r:id="rId18"/>
    <p:sldId id="284" r:id="rId19"/>
    <p:sldId id="274" r:id="rId20"/>
    <p:sldId id="270" r:id="rId21"/>
    <p:sldId id="267" r:id="rId22"/>
    <p:sldId id="278" r:id="rId23"/>
    <p:sldId id="260" r:id="rId24"/>
    <p:sldId id="264" r:id="rId25"/>
    <p:sldId id="261" r:id="rId26"/>
    <p:sldId id="262" r:id="rId27"/>
    <p:sldId id="263" r:id="rId28"/>
    <p:sldId id="257" r:id="rId29"/>
    <p:sldId id="258" r:id="rId30"/>
    <p:sldId id="259" r:id="rId31"/>
  </p:sldIdLst>
  <p:sldSz cx="9144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26387441" val="1032" rev64="64" revOS="3"/>
      <pr:smFileRevision xmlns:pr="smNativeData" xmlns="smNativeData" dt="1626387441" val="0"/>
      <pr:guideOptions xmlns:pr="smNativeData" xmlns="smNativeData" dt="162638744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snapToObjects="1">
      <p:cViewPr>
        <p:scale>
          <a:sx n="150" d="100"/>
          <a:sy n="150" d="100"/>
        </p:scale>
        <p:origin x="2737" y="88"/>
      </p:cViewPr>
      <p:guideLst x="0" y="0">
        <p:guide orient="horz" pos="2999"/>
        <p:guide pos="1518"/>
      </p:guideLst>
    </p:cSldViewPr>
  </p:slideViewPr>
  <p:outlineViewPr>
    <p:cViewPr>
      <p:scale>
        <a:sx n="33" d="100"/>
        <a:sy n="33" d="100"/>
      </p:scale>
      <p:origin x="0" y="0"/>
    </p:cViewPr>
  </p:outlineViewPr>
  <p:sorterViewPr>
    <p:cViewPr>
      <p:scale>
        <a:sx n="49" d="100"/>
        <a:sy n="49" d="100"/>
      </p:scale>
      <p:origin x="0" y="0"/>
    </p:cViewPr>
  </p:sorterViewPr>
  <p:notesViewPr>
    <p:cSldViewPr snapToGrid="0" snapToObjects="1">
      <p:cViewPr>
        <p:scale>
          <a:sx n="150" d="100"/>
          <a:sy n="150" d="100"/>
        </p:scale>
        <p:origin x="2737" y="88"/>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OgGAAAINAAAmBUAABAAAAAmAAAACAAAAIGAAAAAAAAAMAAAABQAAAAAAAAAAAD//wAAAQAAAP//AAABAA=="/>
              </a:ext>
            </a:extLst>
          </p:cNvSpPr>
          <p:nvPr>
            <p:ph type="ctrTitle"/>
          </p:nvPr>
        </p:nvSpPr>
        <p:spPr>
          <a:xfrm>
            <a:off x="685800" y="1122680"/>
            <a:ext cx="7772400" cy="2387600"/>
          </a:xfrm>
        </p:spPr>
        <p:txBody>
          <a:bodyPr vert="horz" wrap="square" lIns="91440" tIns="45720" rIns="91440" bIns="45720" numCol="1" spcCol="215900" anchor="b">
            <a:prstTxWarp prst="textNoShape">
              <a:avLst/>
            </a:prstTxWarp>
          </a:bodyPr>
          <a:lstStyle>
            <a:lvl1pPr algn="ct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MAAAABQAAAAAAAAAAAD//wAAAQAAAP//AAABAA=="/>
              </a:ext>
            </a:extLst>
          </p:cNvSpPr>
          <p:nvPr>
            <p:ph type="subTitle" idx="1"/>
          </p:nvPr>
        </p:nvSpPr>
        <p:spPr>
          <a:xfrm>
            <a:off x="1143000" y="3602355"/>
            <a:ext cx="6858000" cy="1655445"/>
          </a:xfrm>
        </p:spPr>
        <p:txBody>
          <a:bodyPr/>
          <a:lstStyle>
            <a:lvl1pPr marL="0" indent="0" algn="ctr">
              <a:buNone/>
              <a:defRPr lang="en-us" sz="2400"/>
            </a:lvl1pPr>
            <a:lvl2pPr marL="457200" indent="0" algn="ctr">
              <a:buNone/>
              <a:defRPr lang="en-us" sz="2000"/>
            </a:lvl2pPr>
            <a:lvl3pPr marL="914400" indent="0" algn="ctr">
              <a:buNone/>
              <a:defRPr lang="en-us" sz="1800"/>
            </a:lvl3pPr>
            <a:lvl4pPr marL="1371600" indent="0" algn="ctr">
              <a:buNone/>
              <a:defRPr lang="en-us" sz="1600"/>
            </a:lvl4pPr>
            <a:lvl5pPr marL="1828800" indent="0" algn="ctr">
              <a:buNone/>
              <a:defRPr lang="en-u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CAA5077-3991-FFA6-DF12-CFF31E5C299A}" type="datetime1">
              <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50C325C1-8FBD-96D3-F37B-79866B35052C}"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6_8bP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MAAAABQAAAAAAAAAAAD//wAAAQAAAP//AAAB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59E579D9-97B4-B08F-FA5D-61DA37130C34}" type="datetime1">
              <a:t>7/12/2021</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56FA5C41-0FBB-AFAA-F542-F9FF120C03AC}"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6_8bPwYB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MAAAABQAAAAAAAAAAAD//wAAAQAAAP//AAAB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6_8bP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MAAAABQAAAAAAAAAAAD//wAAAQAAAP//AAAB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2F29F446-08C2-7C02-8C91-FE57BADF7AAB}" type="datetime1">
              <a:t>7/12/2021</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029732F7-B9EF-C2C4-A12F-4F917C61571A}"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A98CF96-D897-CD39-D920-2E6C816E2F7B}" type="datetime1">
              <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02EC7711-5FEF-B981-A154-A9D4391A57FC}"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MAAAABQAAAAAAAAAAAD//wAAAQAAAP//AAAB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MAAAABQAAAAAAAAAAAD//wAAAQAAAP//AAABAA=="/>
              </a:ext>
            </a:extLst>
          </p:cNvSpPr>
          <p:nvPr>
            <p:ph idx="1"/>
          </p:nvPr>
        </p:nvSpPr>
        <p:spPr>
          <a:xfrm>
            <a:off x="624205" y="4589780"/>
            <a:ext cx="7886700" cy="1499870"/>
          </a:xfrm>
        </p:spPr>
        <p:txBody>
          <a:bodyPr/>
          <a:lstStyle>
            <a:lvl1pPr marL="0" indent="0">
              <a:buNone/>
              <a:defRPr lang="en-us" sz="2400">
                <a:solidFill>
                  <a:schemeClr val="tx1"/>
                </a:solidFill>
              </a:defRPr>
            </a:lvl1pPr>
            <a:lvl2pPr marL="457200" indent="0">
              <a:buNone/>
              <a:defRPr lang="en-us" sz="2000">
                <a:solidFill>
                  <a:srgbClr val="8C8C8C"/>
                </a:solidFill>
              </a:defRPr>
            </a:lvl2pPr>
            <a:lvl3pPr marL="914400" indent="0">
              <a:buNone/>
              <a:defRPr lang="en-us" sz="1800">
                <a:solidFill>
                  <a:srgbClr val="8C8C8C"/>
                </a:solidFill>
              </a:defRPr>
            </a:lvl3pPr>
            <a:lvl4pPr marL="1371600" indent="0">
              <a:buNone/>
              <a:defRPr lang="en-us" sz="1600">
                <a:solidFill>
                  <a:srgbClr val="8C8C8C"/>
                </a:solidFill>
              </a:defRPr>
            </a:lvl4pPr>
            <a:lvl5pPr marL="1828800" indent="0">
              <a:buNone/>
              <a:defRPr lang="en-u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06256ED2-9CEB-7098-A59D-6ACD20D3533F}" type="datetime1">
              <a:t>7/12/2021</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A729932-7CD7-276F-99CA-8A3AD7846FDF}"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MAAAABQAAAAAAAAAAAD//wAAAQAAAP//AAAB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MAAAABQAAAAAAAAAAAD//wAAAQAAAP//AAAB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587EA279-37B5-2B54-FBC6-C101EC880D94}" type="datetime1">
              <a:t>7/12/2021</a:t>
            </a:fld>
          </a:p>
        </p:txBody>
      </p:sp>
      <p:sp>
        <p:nvSpPr>
          <p:cNvPr id="6" name="Foot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4981DF86-C8A4-D429-EA39-3E7C91771C6B}"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MAAAABQAAAAAAAAAAAD//wAAAQAAAP//AAAB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MAAAABQAAAAAAAAAAAD//wAAAQAAAP//AAAB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MAAAABQAAAAAAAAAAAD//wAAAQAAAP//AAAB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MAAAABQAAAAAAAAAAAD//wAAAQAAAP//AAAB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MAAAABQAAAAAAAAAAAD//wAAAQAAAP//AAAB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27DCD0D4-9ACA-8926-8464-6C739E2A7239}" type="datetime1">
              <a:t>7/12/2021</a:t>
            </a:fld>
          </a:p>
        </p:txBody>
      </p:sp>
      <p:sp>
        <p:nvSpPr>
          <p:cNvPr id="8" name="Footer Placeholder 7"/>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1A9A333A-74F7-CFC5-B922-82907D6C4FD7}" type="slidenum">
              <a:t>‹#›</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15D5F255-1BF8-8004-B66D-ED51BC2340B8}" type="datetime1">
              <a:t/>
            </a:fld>
          </a:p>
        </p:txBody>
      </p:sp>
      <p:sp>
        <p:nvSpPr>
          <p:cNvPr id="4" name="Footer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B95B292-DCD6-C044-982D-2A11FC636E7F}"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53577442-0CBE-0282-F0EF-FAD73AA106AF}" type="datetime1">
              <a:t>7/12/2021</a:t>
            </a:fld>
          </a:p>
        </p:txBody>
      </p:sp>
      <p:sp>
        <p:nvSpPr>
          <p:cNvPr id="3" name="Footer Placeholder 2"/>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B031DBC-F2D6-56EB-98BB-04BE53F56E51}" type="slidenum">
              <a:t>‹#›</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idx="1"/>
          </p:nvPr>
        </p:nvSpPr>
        <p:spPr>
          <a:xfrm>
            <a:off x="3887470" y="987425"/>
            <a:ext cx="4629150" cy="4873625"/>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o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6B9601AC-E286-C3F7-C82E-14A24F603E41}" type="datetime1">
              <a:t>7/12/2021</a:t>
            </a:fld>
          </a:p>
        </p:txBody>
      </p:sp>
      <p:sp>
        <p:nvSpPr>
          <p:cNvPr id="6" name="Foot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1B3127B3-FDF6-64D1-B889-0B8469C74E5E}" type="slidenum">
              <a:t>‹#›</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6_8bPwYB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type="pic" idx="1"/>
          </p:nvPr>
        </p:nvSpPr>
        <p:spPr>
          <a:xfrm>
            <a:off x="3887470" y="987425"/>
            <a:ext cx="4629150" cy="4873625"/>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291FFC1E-50C4-4A0A-8AA7-A65FB2E97CF3}" type="datetime1">
              <a:t>7/12/2021</a:t>
            </a:fld>
          </a:p>
        </p:txBody>
      </p:sp>
      <p:sp>
        <p:nvSpPr>
          <p:cNvPr id="6" name="Foot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C50B5DD-93D1-0543-9FE8-6516FBA66930}" type="slidenum">
              <a:t>‹#›</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iNh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MAAAABQAAAAAAAAAAAD//wAAAQAAAP//AAAB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Ab+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MAAAABQAAAAAAAAAAAD//wAAAQAAAP//AAAB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FwUr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MAAAABQAAAAAAAAAAAD//wAAAQAAAP//AAAB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05E26FD6-98E8-B799-A65A-6ECC2114503B}" type="datetime1">
              <a:t/>
            </a:fld>
          </a:p>
        </p:txBody>
      </p:sp>
      <p:sp>
        <p:nvSpPr>
          <p:cNvPr id="5" name="Footer Placeholder 4"/>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r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MAAAABQAAAAAAAAAAAD//wAAAQAAAP//AAAB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Oy/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MAAAABQAAAAAAAAAAAD//wAAAQAAAP//AAAB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764A3D3-9DDA-3155-94DC-6B00ED92623E}" type="slidenum">
              <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pitchFamily="0" charset="0"/>
          <a:ea typeface="Calibri Light" pitchFamily="0" charset="0"/>
          <a:cs typeface="Calibri Light"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8.png"/><Relationship Id="rId9" Type="http://schemas.openxmlformats.org/officeDocument/2006/relationships/image" Target="../media/image15.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AQAAOgGAAAINA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defRPr lang="en-us"/>
            </a:pPr>
            <a:r>
              <a:rPr lang="en-us" sz="4000"/>
              <a:t>Broadening formal models of individual and collective </a:t>
            </a:r>
            <a:r>
              <a:rPr lang="en-us" sz="4000"/>
              <a:t>intentionality</a:t>
            </a:r>
            <a:endParaRPr lang="en-us" sz="4000"/>
          </a:p>
        </p:txBody>
      </p:sp>
      <p:sp>
        <p:nvSpPr>
          <p:cNvPr id="3" name="Subtitle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cAAFkZAACcGAAAWCAAABAAAAAmAAAACAAAAAEAAAAAAAAAMAAAABQAAAAAAAAAAAD//wAAAQAAAP//AAABAA=="/>
              </a:ext>
            </a:extLst>
          </p:cNvSpPr>
          <p:nvPr>
            <p:ph type="subTitle" idx="1"/>
          </p:nvPr>
        </p:nvSpPr>
        <p:spPr>
          <a:xfrm>
            <a:off x="1143000" y="4120515"/>
            <a:ext cx="2857500" cy="1137285"/>
          </a:xfrm>
        </p:spPr>
        <p:txBody>
          <a:bodyPr/>
          <a:lstStyle/>
          <a:p>
            <a:pPr>
              <a:defRPr lang="en-us"/>
            </a:pPr>
            <a:r>
              <a:t>Michael D. </a:t>
            </a:r>
            <a:r>
              <a:t>Ryall</a:t>
            </a:r>
          </a:p>
          <a:p>
            <a:pPr>
              <a:defRPr lang="en-us"/>
            </a:pPr>
            <a:r>
              <a:t>University of Toronto</a:t>
            </a:r>
          </a:p>
        </p:txBody>
      </p:sp>
      <p:sp>
        <p:nvSpPr>
          <p:cNvPr id="4" name="Rectangle1"/>
          <p:cNvSpPr>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V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zR0AAFkZAABhLwAAWCAAABAAAAAmAAAACAAAAP//////////MAAAABQAAAAAAAAAAAD//wAAAQAAAP//AAABAA=="/>
              </a:ext>
            </a:extLst>
          </p:cNvSpPr>
          <p:nvPr/>
        </p:nvSpPr>
        <p:spPr>
          <a:xfrm>
            <a:off x="4844415" y="4120515"/>
            <a:ext cx="2857500" cy="1137285"/>
          </a:xfrm>
          <a:prstGeom prst="rect">
            <a:avLst/>
          </a:prstGeom>
          <a:noFill/>
          <a:ln>
            <a:noFill/>
          </a:ln>
          <a:effectLst/>
        </p:spPr>
        <p:txBody>
          <a:bodyPr vert="horz" wrap="square" lIns="91440" tIns="45720" rIns="91440" bIns="45720" numCol="1" spcCol="215900" anchor="t"/>
          <a:lstStyle>
            <a:lvl1pPr marL="0" indent="0" algn="ctr" defTabSz="914400">
              <a:lnSpc>
                <a:spcPct val="90000"/>
              </a:lnSpc>
              <a:spcBef>
                <a:spcPts val="1000"/>
              </a:spcBef>
              <a:buNone/>
              <a:tabLst/>
              <a:defRPr lang="en-us" sz="2400" kern="1">
                <a:solidFill>
                  <a:schemeClr val="tx1"/>
                </a:solidFill>
                <a:latin typeface="Calibri" pitchFamily="2" charset="0"/>
                <a:ea typeface="Calibri" pitchFamily="2" charset="0"/>
                <a:cs typeface="Calibri" pitchFamily="2" charset="0"/>
              </a:defRPr>
            </a:lvl1pPr>
            <a:lvl2pPr marL="457200" indent="0" algn="ctr" defTabSz="914400">
              <a:lnSpc>
                <a:spcPct val="90000"/>
              </a:lnSpc>
              <a:spcBef>
                <a:spcPts val="500"/>
              </a:spcBef>
              <a:buNone/>
              <a:tabLst/>
              <a:defRPr lang="en-us" sz="2000" kern="1">
                <a:solidFill>
                  <a:schemeClr val="tx1"/>
                </a:solidFill>
                <a:latin typeface="Calibri" pitchFamily="2" charset="0"/>
                <a:ea typeface="Calibri" pitchFamily="2" charset="0"/>
                <a:cs typeface="Calibri" pitchFamily="2" charset="0"/>
              </a:defRPr>
            </a:lvl2pPr>
            <a:lvl3pPr marL="914400" indent="0" algn="ctr" defTabSz="914400">
              <a:lnSpc>
                <a:spcPct val="90000"/>
              </a:lnSpc>
              <a:spcBef>
                <a:spcPts val="500"/>
              </a:spcBef>
              <a:buNone/>
              <a:tabLst/>
              <a:defRPr lang="en-us" sz="1800" kern="1">
                <a:solidFill>
                  <a:schemeClr val="tx1"/>
                </a:solidFill>
                <a:latin typeface="Calibri" pitchFamily="2" charset="0"/>
                <a:ea typeface="Calibri" pitchFamily="2" charset="0"/>
                <a:cs typeface="Calibri" pitchFamily="2" charset="0"/>
              </a:defRPr>
            </a:lvl3pPr>
            <a:lvl4pPr marL="1371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4pPr>
            <a:lvl5pPr marL="18288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5pPr>
            <a:lvl6pPr marL="22860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6pPr>
            <a:lvl7pPr marL="27432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7pPr>
            <a:lvl8pPr marL="32004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8pPr>
            <a:lvl9pPr marL="3657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9pPr>
          </a:lstStyle>
          <a:p>
            <a:pPr>
              <a:defRPr lang="en-us"/>
            </a:pPr>
            <a:r>
              <a:t>Brian Epstein</a:t>
            </a:r>
          </a:p>
          <a:p>
            <a:pPr>
              <a:defRPr lang="en-us"/>
            </a:pPr>
            <a:r>
              <a:t>Tufts University</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Mental states are also described</a:t>
            </a:r>
          </a:p>
        </p:txBody>
      </p:sp>
      <p:sp>
        <p:nvSpPr>
          <p:cNvPr id="3" name="Textbox1"/>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HcPAAD4DAAA+BIAAAAAAAAmAAAACAAAAP//////////MAAAABQAAAAAAAAAAAD//wAAAQAAAP//AAABAA=="/>
              </a:ext>
            </a:extLst>
          </p:cNvSpPr>
          <p:nvPr/>
        </p:nvSpPr>
        <p:spPr>
          <a:xfrm>
            <a:off x="231140" y="2513965"/>
            <a:ext cx="1877060" cy="56959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In (A,A*) ...</a:t>
            </a:r>
          </a:p>
        </p:txBody>
      </p:sp>
      <p:sp>
        <p:nvSpPr>
          <p:cNvPr id="4" name="Textbox2"/>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PIeAAD4DAAA9ygAAAAAAAAmAAAACAAAAP//////////MAAAABQAAAAAAAAAAAD//wAAAQAAAP//AAABAA=="/>
              </a:ext>
            </a:extLst>
          </p:cNvSpPr>
          <p:nvPr/>
        </p:nvSpPr>
        <p:spPr>
          <a:xfrm>
            <a:off x="231140" y="5030470"/>
            <a:ext cx="1877060" cy="1628775"/>
          </a:xfrm>
          <a:prstGeom prst="rect">
            <a:avLst/>
          </a:prstGeom>
          <a:noFill/>
          <a:ln>
            <a:noFill/>
          </a:ln>
          <a:effectLst/>
        </p:spPr>
        <p:txBody>
          <a:bodyPr vert="horz" wrap="square" numCol="1" spcCol="215900" anchor="t"/>
          <a:lstStyle/>
          <a:p>
            <a:pPr algn="r">
              <a:lnSpc>
                <a:spcPct val="100000"/>
              </a:lnSpc>
              <a:spcBef>
                <a:spcPts val="600"/>
              </a:spcBef>
              <a:spcAft>
                <a:spcPts val="600"/>
              </a:spcAft>
              <a:buNone/>
              <a:defRPr lang="en-us" sz="2400"/>
            </a:pPr>
            <a:r>
              <a:t>... this is individual 1’s grasp of the state space</a:t>
            </a:r>
          </a:p>
        </p:txBody>
      </p:sp>
      <p:pic>
        <p:nvPicPr>
          <p:cNvPr id="5" name="Picture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PAADWCgAAvTUAAPMnAAAAAAAAJgAAAAgAAAD//////////zAAAAAUAAAAAAAAAAAA//8AAAEAAAD//wAAAQA="/>
              </a:ext>
            </a:extLst>
          </p:cNvPicPr>
          <p:nvPr/>
        </p:nvPicPr>
        <p:blipFill>
          <a:blip r:embed="rId2"/>
          <a:stretch>
            <a:fillRect/>
          </a:stretch>
        </p:blipFill>
        <p:spPr>
          <a:xfrm>
            <a:off x="2583815" y="1761490"/>
            <a:ext cx="6151880" cy="473265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Dynamic cognitional process</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Q8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gMAAGcKAABVNgAALCUAAAAAAAAmAAAACAAAAAEgAAAAAAAAMAAAABQAAAAAAAAAAAD//wAAAQAAAP//AAABAA=="/>
              </a:ext>
            </a:extLst>
          </p:cNvSpPr>
          <p:nvPr>
            <p:ph type="body" idx="1"/>
          </p:nvPr>
        </p:nvSpPr>
        <p:spPr>
          <a:xfrm>
            <a:off x="567690" y="1691005"/>
            <a:ext cx="8264525" cy="435165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i="0">
                <a:latin typeface="Calibri" pitchFamily="2" charset="0"/>
                <a:ea typeface="Calibri" pitchFamily="2" charset="0"/>
                <a:cs typeface="Calibri" pitchFamily="2" charset="0"/>
              </a:defRPr>
            </a:pPr>
            <a:r>
              <a:t>Time begins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0</a:t>
            </a:r>
            <a:r>
              <a:t>) </a:t>
            </a:r>
          </a:p>
          <a:p>
            <a:pPr>
              <a:lnSpc>
                <a:spcPct val="100000"/>
              </a:lnSpc>
              <a:spcBef>
                <a:spcPts val="600"/>
              </a:spcBef>
              <a:spcAft>
                <a:spcPts val="600"/>
              </a:spcAft>
              <a:buFont typeface="Wingdings" pitchFamily="2" charset="2"/>
              <a:buChar char=""/>
              <a:defRPr lang="en-us" sz="2400"/>
            </a:pPr>
            <a:r>
              <a:rPr lang="en-us" b="1"/>
              <a:t>Phase 1  - Focus:</a:t>
            </a:r>
            <a:r>
              <a:t> choose problem</a:t>
            </a:r>
          </a:p>
          <a:p>
            <a:pPr lvl="1">
              <a:lnSpc>
                <a:spcPct val="100000"/>
              </a:lnSpc>
              <a:spcBef>
                <a:spcPts val="600"/>
              </a:spcBef>
              <a:spcAft>
                <a:spcPts val="600"/>
              </a:spcAft>
              <a:buFont typeface="Wingdings" pitchFamily="2" charset="2"/>
              <a:buChar char=""/>
              <a:defRPr lang="en-us" sz="2400"/>
            </a:pPr>
            <a:r>
              <a:t>New state determined by individual + Nature acts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1</a:t>
            </a:r>
            <a:r>
              <a:t>)</a:t>
            </a:r>
          </a:p>
          <a:p>
            <a:pPr>
              <a:lnSpc>
                <a:spcPct val="100000"/>
              </a:lnSpc>
              <a:spcBef>
                <a:spcPts val="600"/>
              </a:spcBef>
              <a:spcAft>
                <a:spcPts val="600"/>
              </a:spcAft>
              <a:buFont typeface="Wingdings" pitchFamily="2" charset="2"/>
              <a:buChar char=""/>
              <a:defRPr lang="en-us" sz="2400"/>
            </a:pPr>
            <a:r>
              <a:rPr lang="en-us" b="1"/>
              <a:t>Phase 2 - </a:t>
            </a:r>
            <a:r>
              <a:rPr lang="en-us" b="1"/>
              <a:t>Intend:</a:t>
            </a:r>
            <a:r>
              <a:t> identify goal</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2</a:t>
            </a:r>
            <a:r>
              <a:t>)</a:t>
            </a:r>
          </a:p>
          <a:p>
            <a:pPr>
              <a:lnSpc>
                <a:spcPct val="100000"/>
              </a:lnSpc>
              <a:spcBef>
                <a:spcPts val="600"/>
              </a:spcBef>
              <a:spcAft>
                <a:spcPts val="600"/>
              </a:spcAft>
              <a:buFont typeface="Wingdings" pitchFamily="2" charset="2"/>
              <a:buChar char=""/>
              <a:defRPr lang="en-us" sz="2400"/>
            </a:pPr>
            <a:r>
              <a:rPr lang="en-us" b="1"/>
              <a:t>Phase 3 - Plan:</a:t>
            </a:r>
            <a:r>
              <a:t> elaborate plan to attain goal</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3</a:t>
            </a:r>
            <a:r>
              <a:t>)</a:t>
            </a:r>
          </a:p>
          <a:p>
            <a:pPr>
              <a:lnSpc>
                <a:spcPct val="100000"/>
              </a:lnSpc>
              <a:spcBef>
                <a:spcPts val="600"/>
              </a:spcBef>
              <a:spcAft>
                <a:spcPts val="600"/>
              </a:spcAft>
              <a:buFont typeface="Wingdings" pitchFamily="2" charset="2"/>
              <a:buChar char=""/>
              <a:defRPr lang="en-us" sz="2400"/>
            </a:pPr>
            <a:r>
              <a:rPr lang="en-us" b="1"/>
              <a:t>Phase 4 - Act:</a:t>
            </a:r>
            <a:r>
              <a:t> implement the plan </a:t>
            </a:r>
          </a:p>
          <a:p>
            <a:pPr lvl="1">
              <a:lnSpc>
                <a:spcPct val="100000"/>
              </a:lnSpc>
              <a:spcBef>
                <a:spcPts val="600"/>
              </a:spcBef>
              <a:spcAft>
                <a:spcPts val="600"/>
              </a:spcAft>
              <a:buFont typeface="Wingdings" pitchFamily="2" charset="2"/>
              <a:buChar char=""/>
              <a:defRPr lang="en-us" sz="2400"/>
            </a:pPr>
            <a:r>
              <a:t>New state (</a:t>
            </a:r>
            <a:r>
              <a:rPr lang="en-us" i="1">
                <a:latin typeface="DejaVu Math TeX Gyre" pitchFamily="1" charset="0"/>
                <a:ea typeface="DejaVu Math TeX Gyre" pitchFamily="1" charset="0"/>
                <a:cs typeface="DejaVu Math TeX Gyre" pitchFamily="1" charset="0"/>
              </a:rPr>
              <a:t>t</a:t>
            </a:r>
            <a:r>
              <a:rPr lang="en-us">
                <a:latin typeface="DejaVu Math TeX Gyre" pitchFamily="1" charset="0"/>
                <a:ea typeface="DejaVu Math TeX Gyre" pitchFamily="1" charset="0"/>
                <a:cs typeface="DejaVu Math TeX Gyre" pitchFamily="1" charset="0"/>
              </a:rPr>
              <a:t> = 4</a:t>
            </a:r>
            <a:r>
              <a:t>)</a:t>
            </a:r>
          </a:p>
          <a:p>
            <a:pPr>
              <a:lnSpc>
                <a:spcPct val="70000"/>
              </a:lnSpc>
              <a:spcBef>
                <a:spcPts val="320"/>
              </a:spcBef>
              <a:buFont typeface="Wingdings" pitchFamily="2" charset="2"/>
              <a:buChar char=""/>
              <a:defRPr lang="en-us" sz="1400"/>
            </a:pPr>
          </a:p>
          <a:p>
            <a:pPr>
              <a:lnSpc>
                <a:spcPct val="70000"/>
              </a:lnSpc>
              <a:spcBef>
                <a:spcPts val="320"/>
              </a:spcBef>
              <a:buFont typeface="Wingdings" pitchFamily="2" charset="2"/>
              <a:buChar char=""/>
              <a:defRPr lang="en-us" sz="1400"/>
            </a:pPr>
          </a:p>
        </p:txBody>
      </p:sp>
      <p:sp>
        <p:nvSpPr>
          <p:cNvPr id="4" name="Textbox1"/>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AQAAMsmAAAFNAAAvSkAAAAAAAAmAAAACAAAAP//////////MAAAABQAAAAAAAAAAAD//wAAAQAAAP//AAABAA=="/>
              </a:ext>
            </a:extLst>
          </p:cNvSpPr>
          <p:nvPr/>
        </p:nvSpPr>
        <p:spPr>
          <a:xfrm>
            <a:off x="688340" y="6306185"/>
            <a:ext cx="7767955" cy="47879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i="1">
                <a:solidFill>
                  <a:srgbClr val="0000FF"/>
                </a:solidFill>
              </a:defRPr>
            </a:pPr>
            <a:r>
              <a:t>No leapfrogging phases!</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E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Individual envisions the future</a:t>
            </a:r>
          </a:p>
        </p:txBody>
      </p:sp>
      <p:pic>
        <p:nvPicPr>
          <p:cNvPr id="3" name="Picture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4AAAAODAAAfAgAADwSAAAAAAAAJgAAAAgAAAD//////////zAAAAAUAAAAAAAAAAAA//8AAAEAAAD//wAAAQA="/>
              </a:ext>
            </a:extLst>
          </p:cNvPicPr>
          <p:nvPr/>
        </p:nvPicPr>
        <p:blipFill>
          <a:blip r:embed="rId2"/>
          <a:stretch>
            <a:fillRect/>
          </a:stretch>
        </p:blipFill>
        <p:spPr>
          <a:xfrm>
            <a:off x="59690" y="1959610"/>
            <a:ext cx="1319530" cy="1004570"/>
          </a:xfrm>
          <a:prstGeom prst="rect">
            <a:avLst/>
          </a:prstGeom>
          <a:noFill/>
          <a:ln>
            <a:noFill/>
          </a:ln>
          <a:effectLst/>
        </p:spPr>
      </p:pic>
      <p:pic>
        <p:nvPicPr>
          <p:cNvPr id="4" name="Picture2"/>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oDAAA4CQAAijUAAGMLAAAAAAAAJgAAAAgAAAD//////////zAAAAAUAAAAAAAAAAAA//8AAAEAAAD//wAAAQA="/>
              </a:ext>
            </a:extLst>
          </p:cNvPicPr>
          <p:nvPr/>
        </p:nvPicPr>
        <p:blipFill>
          <a:blip r:embed="rId3"/>
          <a:stretch>
            <a:fillRect/>
          </a:stretch>
        </p:blipFill>
        <p:spPr>
          <a:xfrm>
            <a:off x="524510" y="1498600"/>
            <a:ext cx="8178800" cy="352425"/>
          </a:xfrm>
          <a:prstGeom prst="rect">
            <a:avLst/>
          </a:prstGeom>
          <a:noFill/>
          <a:ln>
            <a:noFill/>
          </a:ln>
          <a:effectLst/>
        </p:spPr>
      </p:pic>
      <p:pic>
        <p:nvPicPr>
          <p:cNvPr id="5" name="Picture3"/>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kGAAB3EwAAsA0AADgVAAAAAAAAJgAAAAgAAAD//////////zAAAAAUAAAAAAAAAAAA//8AAAEAAAD//wAAAQA="/>
              </a:ext>
            </a:extLst>
          </p:cNvPicPr>
          <p:nvPr/>
        </p:nvPicPr>
        <p:blipFill>
          <a:blip r:embed="rId4"/>
          <a:srcRect l="19390" t="26430" r="11590" b="25900"/>
          <a:stretch>
            <a:fillRect/>
          </a:stretch>
        </p:blipFill>
        <p:spPr>
          <a:xfrm>
            <a:off x="1011555" y="3164205"/>
            <a:ext cx="1213485" cy="285115"/>
          </a:xfrm>
          <a:prstGeom prst="rect">
            <a:avLst/>
          </a:prstGeom>
          <a:noFill/>
          <a:ln>
            <a:noFill/>
          </a:ln>
          <a:effectLst/>
        </p:spPr>
      </p:pic>
      <p:pic>
        <p:nvPicPr>
          <p:cNvPr id="6" name="Picture4"/>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AKAABGFgAAOxMAAAYaAAAAAAAAJgAAAAgAAAD//////////zAAAAAUAAAAAAAAAAAA//8AAAEAAAD//wAAAQA="/>
              </a:ext>
            </a:extLst>
          </p:cNvPicPr>
          <p:nvPr/>
        </p:nvPicPr>
        <p:blipFill>
          <a:blip r:embed="rId5"/>
          <a:stretch>
            <a:fillRect/>
          </a:stretch>
        </p:blipFill>
        <p:spPr>
          <a:xfrm>
            <a:off x="1656080" y="3620770"/>
            <a:ext cx="1470025" cy="609600"/>
          </a:xfrm>
          <a:prstGeom prst="rect">
            <a:avLst/>
          </a:prstGeom>
          <a:noFill/>
          <a:ln>
            <a:noFill/>
          </a:ln>
          <a:effectLst/>
        </p:spPr>
      </p:pic>
      <p:sp>
        <p:nvSpPr>
          <p:cNvPr id="7" name="Line1"/>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VQUAAOQRAAAWCAAA4xMAAAAAAAAmAAAACAAAAP//////////MAAAABQAAAAAAAAAAAD//wAAAQAAAP//AAABAA=="/>
              </a:ext>
            </a:extLst>
          </p:cNvSpPr>
          <p:nvPr/>
        </p:nvSpPr>
        <p:spPr>
          <a:xfrm>
            <a:off x="866775" y="2908300"/>
            <a:ext cx="447675" cy="324485"/>
          </a:xfrm>
          <a:prstGeom prst="line">
            <a:avLst/>
          </a:prstGeom>
          <a:noFill/>
          <a:ln w="12700" cap="flat" cmpd="sng" algn="ctr">
            <a:solidFill>
              <a:schemeClr val="accent6"/>
            </a:solidFill>
            <a:prstDash val="sysDash"/>
            <a:headEnd type="none"/>
            <a:tailEnd type="stealth" w="lg" len="lg"/>
          </a:ln>
          <a:effectLst/>
        </p:spPr>
      </p:sp>
      <p:sp>
        <p:nvSpPr>
          <p:cNvPr id="8" name="Line2"/>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AwoAANoUAACyDAAAmxYAAAAAAAAmAAAACAAAAP//////////MAAAABQAAAAAAAAAAAD//wAAAQAAAP//AAABAA=="/>
              </a:ext>
            </a:extLst>
          </p:cNvSpPr>
          <p:nvPr/>
        </p:nvSpPr>
        <p:spPr>
          <a:xfrm>
            <a:off x="1627505" y="3389630"/>
            <a:ext cx="436245" cy="285115"/>
          </a:xfrm>
          <a:prstGeom prst="line">
            <a:avLst/>
          </a:prstGeom>
          <a:noFill/>
          <a:ln w="12700" cap="flat" cmpd="sng" algn="ctr">
            <a:solidFill>
              <a:schemeClr val="accent6"/>
            </a:solidFill>
            <a:prstDash val="sysDash"/>
            <a:headEnd type="none"/>
            <a:tailEnd type="stealth" w="lg" len="lg"/>
          </a:ln>
          <a:effectLst/>
        </p:spPr>
      </p:sp>
      <p:pic>
        <p:nvPicPr>
          <p:cNvPr id="9" name="Picture5"/>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7gcAAGwMAADRBAAArQs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OAAAVGwAAZRYAAIgcAAAAAAAAJgAAAAgAAAD//////////zAAAAAUAAAAAAAAAAAA//8AAAEAAAD//wAAAQA="/>
              </a:ext>
            </a:extLst>
          </p:cNvPicPr>
          <p:nvPr/>
        </p:nvPicPr>
        <p:blipFill>
          <a:blip r:embed="rId6"/>
          <a:srcRect l="20300" t="31800" r="12330" b="29890"/>
          <a:stretch>
            <a:fillRect/>
          </a:stretch>
        </p:blipFill>
        <p:spPr>
          <a:xfrm>
            <a:off x="2421255" y="4402455"/>
            <a:ext cx="1219200" cy="235585"/>
          </a:xfrm>
          <a:prstGeom prst="rect">
            <a:avLst/>
          </a:prstGeom>
          <a:noFill/>
          <a:ln>
            <a:noFill/>
          </a:ln>
          <a:effectLst/>
        </p:spPr>
      </p:pic>
      <p:pic>
        <p:nvPicPr>
          <p:cNvPr id="10" name="Picture6"/>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QUAAB3HQAAYh0AADEhAAAAAAAAJgAAAAgAAAD//////////zAAAAAUAAAAAAAAAAAA//8AAAEAAAD//wAAAQA="/>
              </a:ext>
            </a:extLst>
          </p:cNvPicPr>
          <p:nvPr/>
        </p:nvPicPr>
        <p:blipFill>
          <a:blip r:embed="rId5"/>
          <a:stretch>
            <a:fillRect/>
          </a:stretch>
        </p:blipFill>
        <p:spPr>
          <a:xfrm>
            <a:off x="3314700" y="4789805"/>
            <a:ext cx="1461770" cy="605790"/>
          </a:xfrm>
          <a:prstGeom prst="rect">
            <a:avLst/>
          </a:prstGeom>
          <a:noFill/>
          <a:ln>
            <a:noFill/>
          </a:ln>
          <a:effectLst/>
        </p:spPr>
      </p:pic>
      <p:sp>
        <p:nvSpPr>
          <p:cNvPr id="11" name="Line3"/>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9w8AAIcZAAAhEgAANxsAAAAAAAAmAAAACAAAAP//////////MAAAABQAAAAAAAAAAAD//wAAAQAAAP//AAABAA=="/>
              </a:ext>
            </a:extLst>
          </p:cNvSpPr>
          <p:nvPr/>
        </p:nvSpPr>
        <p:spPr>
          <a:xfrm>
            <a:off x="2595245" y="4149725"/>
            <a:ext cx="351790" cy="27432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BL5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OxMAAFEcAACSFQAAyx0AAAAAAAAmAAAACAAAAP//////////MAAAABQAAAAAAAAAAAD//wAAAQAAAP//AAABAA=="/>
              </a:ext>
            </a:extLst>
          </p:cNvSpPr>
          <p:nvPr/>
        </p:nvSpPr>
        <p:spPr>
          <a:xfrm>
            <a:off x="3126105" y="4603115"/>
            <a:ext cx="380365" cy="240030"/>
          </a:xfrm>
          <a:prstGeom prst="line">
            <a:avLst/>
          </a:prstGeom>
          <a:noFill/>
          <a:ln w="12700" cap="flat" cmpd="sng" algn="ctr">
            <a:solidFill>
              <a:schemeClr val="accent6"/>
            </a:solidFill>
            <a:prstDash val="sysDash"/>
            <a:headEnd type="none"/>
            <a:tailEnd type="stealth" w="lg" len="lg"/>
          </a:ln>
          <a:effectLst/>
        </p:spPr>
      </p:sp>
      <p:pic>
        <p:nvPicPr>
          <p:cNvPr id="13" name="Picture7"/>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MaAAD5IgAAXiIAAJUkAAAAAAAAJgAAAAgAAAD//////////zAAAAAUAAAAAAAAAAAA//8AAAEAAAD//wAAAQA="/>
              </a:ext>
            </a:extLst>
          </p:cNvPicPr>
          <p:nvPr/>
        </p:nvPicPr>
        <p:blipFill>
          <a:blip r:embed="rId7"/>
          <a:stretch>
            <a:fillRect/>
          </a:stretch>
        </p:blipFill>
        <p:spPr>
          <a:xfrm>
            <a:off x="4289425" y="5685155"/>
            <a:ext cx="1297305" cy="261620"/>
          </a:xfrm>
          <a:prstGeom prst="rect">
            <a:avLst/>
          </a:prstGeom>
          <a:noFill/>
          <a:ln>
            <a:noFill/>
          </a:ln>
          <a:effectLst/>
        </p:spPr>
      </p:pic>
      <p:pic>
        <p:nvPicPr>
          <p:cNvPr id="14" name="Picture8"/>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8hAACwJQAAfSoAAGopAAAAAAAAJgAAAAgAAAD//////////zAAAAAUAAAAAAAAAAAA//8AAAEAAAD//wAAAQA="/>
              </a:ext>
            </a:extLst>
          </p:cNvPicPr>
          <p:nvPr/>
        </p:nvPicPr>
        <p:blipFill>
          <a:blip r:embed="rId5"/>
          <a:stretch>
            <a:fillRect/>
          </a:stretch>
        </p:blipFill>
        <p:spPr>
          <a:xfrm>
            <a:off x="5445125" y="6126480"/>
            <a:ext cx="1461770" cy="605790"/>
          </a:xfrm>
          <a:prstGeom prst="rect">
            <a:avLst/>
          </a:prstGeom>
          <a:noFill/>
          <a:ln>
            <a:noFill/>
          </a:ln>
          <a:effectLst/>
        </p:spPr>
      </p:pic>
      <p:sp>
        <p:nvSpPr>
          <p:cNvPr id="15" name="Line5"/>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AAAFUkAACKJAAAFiYAAAAAAAAmAAAACAAAAP//////////MAAAABQAAAAAAAAAAAD//wAAAQAAAP//AAABAA=="/>
              </a:ext>
            </a:extLst>
          </p:cNvSpPr>
          <p:nvPr/>
        </p:nvSpPr>
        <p:spPr>
          <a:xfrm>
            <a:off x="5212715" y="5906135"/>
            <a:ext cx="727075" cy="285115"/>
          </a:xfrm>
          <a:prstGeom prst="line">
            <a:avLst/>
          </a:prstGeom>
          <a:noFill/>
          <a:ln w="12700" cap="flat" cmpd="sng" algn="ctr">
            <a:solidFill>
              <a:schemeClr val="accent6"/>
            </a:solidFill>
            <a:prstDash val="sysDash"/>
            <a:headEnd type="none"/>
            <a:tailEnd type="stealth" w="lg" len="lg"/>
          </a:ln>
          <a:effectLst/>
        </p:spPr>
      </p:sp>
      <p:sp>
        <p:nvSpPr>
          <p:cNvPr id="16" name="Line6"/>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8RkAAK8gAACOHQAAOyMAAAAAAAAmAAAACAAAAP//////////MAAAABQAAAAAAAAAAAD//wAAAQAAAP//AAABAA=="/>
              </a:ext>
            </a:extLst>
          </p:cNvSpPr>
          <p:nvPr/>
        </p:nvSpPr>
        <p:spPr>
          <a:xfrm>
            <a:off x="4217035" y="5313045"/>
            <a:ext cx="587375" cy="414020"/>
          </a:xfrm>
          <a:prstGeom prst="line">
            <a:avLst/>
          </a:prstGeom>
          <a:noFill/>
          <a:ln w="12700" cap="flat" cmpd="sng" algn="ctr">
            <a:solidFill>
              <a:schemeClr val="accent6"/>
            </a:solidFill>
            <a:prstDash val="sysDash"/>
            <a:headEnd type="none"/>
            <a:tailEnd type="stealth" w="lg" len="lg"/>
          </a:ln>
          <a:effectLst/>
        </p:spPr>
      </p:sp>
      <p:pic>
        <p:nvPicPr>
          <p:cNvPr id="17" name="Picture9"/>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0oAAD5IgAA4y8AAGUkAAAAAAAAJgAAAAgAAAD//////////zAAAAAUAAAAAAAAAAAA//8AAAEAAAD//wAAAQA="/>
              </a:ext>
            </a:extLst>
          </p:cNvPicPr>
          <p:nvPr/>
        </p:nvPicPr>
        <p:blipFill>
          <a:blip r:embed="rId8"/>
          <a:stretch>
            <a:fillRect/>
          </a:stretch>
        </p:blipFill>
        <p:spPr>
          <a:xfrm>
            <a:off x="6632575" y="5685155"/>
            <a:ext cx="1151890" cy="231140"/>
          </a:xfrm>
          <a:prstGeom prst="rect">
            <a:avLst/>
          </a:prstGeom>
          <a:noFill/>
          <a:ln>
            <a:noFill/>
          </a:ln>
          <a:effectLst/>
        </p:spPr>
      </p:pic>
      <p:pic>
        <p:nvPicPr>
          <p:cNvPr id="18" name="Picture10"/>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EtAAAVGwAAVDcAAHAgAAAAAAAAJgAAAAgAAAD//////////zAAAAAUAAAAAAAAAAAA//8AAAEAAAD//wAAAQA="/>
              </a:ext>
            </a:extLst>
          </p:cNvPicPr>
          <p:nvPr/>
        </p:nvPicPr>
        <p:blipFill>
          <a:blip r:embed="rId9"/>
          <a:stretch>
            <a:fillRect/>
          </a:stretch>
        </p:blipFill>
        <p:spPr>
          <a:xfrm>
            <a:off x="7376795" y="4402455"/>
            <a:ext cx="1617345" cy="870585"/>
          </a:xfrm>
          <a:prstGeom prst="rect">
            <a:avLst/>
          </a:prstGeom>
          <a:noFill/>
          <a:ln>
            <a:noFill/>
          </a:ln>
          <a:effectLst/>
        </p:spPr>
      </p:pic>
      <p:sp>
        <p:nvSpPr>
          <p:cNvPr id="19" name="Line7"/>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LygAABckAAB8LAAAFiYAAAAAAAAmAAAACAAAAP//////////MAAAABQAAAAAAAAAAAD//wAAAQAAAP//AAABAA=="/>
              </a:ext>
            </a:extLst>
          </p:cNvSpPr>
          <p:nvPr/>
        </p:nvSpPr>
        <p:spPr>
          <a:xfrm flipV="1">
            <a:off x="6532245" y="5866765"/>
            <a:ext cx="699135" cy="324485"/>
          </a:xfrm>
          <a:prstGeom prst="line">
            <a:avLst/>
          </a:prstGeom>
          <a:noFill/>
          <a:ln w="12700" cap="flat" cmpd="sng" algn="ctr">
            <a:solidFill>
              <a:schemeClr val="accent6"/>
            </a:solidFill>
            <a:prstDash val="sysDash"/>
            <a:headEnd type="none"/>
            <a:tailEnd type="stealth" w="lg" len="lg"/>
          </a:ln>
          <a:effectLst/>
        </p:spPr>
      </p:sp>
      <p:sp>
        <p:nvSpPr>
          <p:cNvPr id="20" name="Line8"/>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iwAAAggAACCMQAAICMAAAAAAAAmAAAACAAAAP//////////MAAAABQAAAAAAAAAAAD//wAAAQAAAP//AAABAA=="/>
              </a:ext>
            </a:extLst>
          </p:cNvSpPr>
          <p:nvPr/>
        </p:nvSpPr>
        <p:spPr>
          <a:xfrm flipV="1">
            <a:off x="7275830" y="5207000"/>
            <a:ext cx="772160" cy="502920"/>
          </a:xfrm>
          <a:prstGeom prst="line">
            <a:avLst/>
          </a:prstGeom>
          <a:noFill/>
          <a:ln w="12700" cap="flat" cmpd="sng" algn="ctr">
            <a:solidFill>
              <a:schemeClr val="accent6"/>
            </a:solidFill>
            <a:prstDash val="sysDash"/>
            <a:headEnd type="none"/>
            <a:tailEnd type="stealth" w="lg" len="lg"/>
          </a:ln>
          <a:effectLst/>
        </p:spPr>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Rational agent information freeze</a:t>
            </a:r>
          </a:p>
        </p:txBody>
      </p:sp>
      <p:sp>
        <p:nvSpPr>
          <p:cNvPr id="3" name="Textbox3"/>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tv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QIAAH8iAACQNQAAhygAAAAAAAAmAAAACAAAAP//////////MAAAABQAAAAAAAAAAAD//wAAAQAAAP//AAABAA=="/>
              </a:ext>
            </a:extLst>
          </p:cNvSpPr>
          <p:nvPr/>
        </p:nvSpPr>
        <p:spPr>
          <a:xfrm>
            <a:off x="437515" y="5607685"/>
            <a:ext cx="8269605" cy="98044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a:solidFill>
                  <a:srgbClr val="0000FF"/>
                </a:solidFill>
              </a:defRPr>
            </a:pPr>
            <a:r>
              <a:t>How does a rational agent solve this problem?</a:t>
            </a:r>
          </a:p>
          <a:p>
            <a:pPr algn="ctr">
              <a:lnSpc>
                <a:spcPct val="100000"/>
              </a:lnSpc>
              <a:spcBef>
                <a:spcPts val="600"/>
              </a:spcBef>
              <a:spcAft>
                <a:spcPts val="600"/>
              </a:spcAft>
              <a:buNone/>
              <a:defRPr lang="en-us" sz="1800">
                <a:solidFill>
                  <a:srgbClr val="0000FF"/>
                </a:solidFill>
                <a:latin typeface="Wingbats" pitchFamily="0" charset="2"/>
                <a:ea typeface="Wingbats" pitchFamily="0" charset="2"/>
                <a:cs typeface="Wingbats" pitchFamily="0" charset="2"/>
              </a:defRPr>
            </a:pPr>
            <a:r>
              <a:t></a:t>
            </a:r>
            <a:r>
              <a:rPr lang="en-us">
                <a:latin typeface="Calibri" pitchFamily="2" charset="0"/>
                <a:ea typeface="Calibri" pitchFamily="2" charset="0"/>
                <a:cs typeface="Calibri" pitchFamily="2" charset="0"/>
              </a:rPr>
              <a:t>Commitment seems promising ... but how does it work?</a:t>
            </a:r>
            <a:endParaRPr lang="en-us">
              <a:latin typeface="Calibri" pitchFamily="2" charset="0"/>
              <a:ea typeface="Calibri" pitchFamily="2" charset="0"/>
              <a:cs typeface="Calibri" pitchFamily="2" charset="0"/>
            </a:endParaRPr>
          </a:p>
        </p:txBody>
      </p:sp>
      <p:pic>
        <p:nvPicPr>
          <p:cNvPr id="4" name="Picture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5" name="Picture2"/>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6" name="Picture3"/>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7" name="Picture4"/>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8" name="Picture5"/>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9" name="Line1"/>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10" name="Line2"/>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1" name="Picture7"/>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2" name="Line3"/>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3" name="Line4"/>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vC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4" name="Line5"/>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kAAH8XAAA6LAAAfhkAAAAAAAAmAAAACAAAAP//////////MAAAABQAAAAAAAAAAAD//wAAAQAAAP//AAABAA=="/>
              </a:ext>
            </a:extLst>
          </p:cNvSpPr>
          <p:nvPr/>
        </p:nvSpPr>
        <p:spPr>
          <a:xfrm>
            <a:off x="6741795" y="3819525"/>
            <a:ext cx="447675" cy="324485"/>
          </a:xfrm>
          <a:prstGeom prst="line">
            <a:avLst/>
          </a:prstGeom>
          <a:noFill/>
          <a:ln w="12700" cap="flat" cmpd="sng" algn="ctr">
            <a:solidFill>
              <a:schemeClr val="accent6"/>
            </a:solidFill>
            <a:prstDash val="sysDash"/>
            <a:headEnd type="none"/>
            <a:tailEnd type="stealth" w="lg" len="lg"/>
          </a:ln>
          <a:effectLst/>
        </p:spPr>
      </p:sp>
      <p:sp>
        <p:nvSpPr>
          <p:cNvPr id="15" name="Line6"/>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AZ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6" name="Line7"/>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7" name="Textbox1"/>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37485"/>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B</a:t>
            </a:r>
          </a:p>
        </p:txBody>
      </p:sp>
      <p:sp>
        <p:nvSpPr>
          <p:cNvPr id="18" name="Textbox2"/>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9" name="Line8"/>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9"/>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8"/>
          <a:stretch>
            <a:fillRect/>
          </a:stretch>
        </p:blipFill>
        <p:spPr>
          <a:xfrm>
            <a:off x="4065270" y="4131945"/>
            <a:ext cx="1219835" cy="254000"/>
          </a:xfrm>
          <a:prstGeom prst="rect">
            <a:avLst/>
          </a:prstGeom>
          <a:noFill/>
          <a:ln>
            <a:noFill/>
          </a:ln>
          <a:effectLst/>
        </p:spPr>
      </p:pic>
      <p:sp>
        <p:nvSpPr>
          <p:cNvPr id="22" name="Line9"/>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DPJgAAcBYAAAAAAAAmAAAACAAAAP//////////MAAAABQAAAAAAAAAAAD//wAAAQAAAP//AAABAA=="/>
              </a:ext>
            </a:extLst>
          </p:cNvSpPr>
          <p:nvPr/>
        </p:nvSpPr>
        <p:spPr>
          <a:xfrm flipV="1">
            <a:off x="4869180" y="3646170"/>
            <a:ext cx="143954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FB9e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pic>
        <p:nvPicPr>
          <p:cNvPr id="24" name="Picture10"/>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kpAACLGQAAoTAAAAkbAAAAAAAAJgAAAAgAAAD//////////zAAAAAUAAAAAAAAAAAA//8AAAEAAAD//wAAAQA="/>
              </a:ext>
            </a:extLst>
          </p:cNvPicPr>
          <p:nvPr/>
        </p:nvPicPr>
        <p:blipFill>
          <a:blip r:embed="rId9"/>
          <a:stretch>
            <a:fillRect/>
          </a:stretch>
        </p:blipFill>
        <p:spPr>
          <a:xfrm>
            <a:off x="6741795" y="4152265"/>
            <a:ext cx="1163320" cy="242570"/>
          </a:xfrm>
          <a:prstGeom prst="rect">
            <a:avLst/>
          </a:prstGeom>
          <a:noFill/>
          <a:ln>
            <a:noFill/>
          </a:ln>
          <a:effectLst/>
        </p:spPr>
      </p:pic>
      <p:sp>
        <p:nvSpPr>
          <p:cNvPr id="25" name="Line10"/>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py4AAFUWAAA6NAAAVxYAAAAAAAAmAAAACAAAAP//////////MAAAABQAAAAAAAAAAAD//wAAAQAAAP//AAABAA=="/>
              </a:ext>
            </a:extLst>
          </p:cNvSpPr>
          <p:nvPr/>
        </p:nvSpPr>
        <p:spPr>
          <a:xfrm flipV="1">
            <a:off x="7583805" y="3630295"/>
            <a:ext cx="906145" cy="1270"/>
          </a:xfrm>
          <a:prstGeom prst="line">
            <a:avLst/>
          </a:prstGeom>
          <a:noFill/>
          <a:ln w="12700" cap="flat" cmpd="sng" algn="ctr">
            <a:solidFill>
              <a:srgbClr val="0000FF"/>
            </a:solidFill>
            <a:prstDash val="solid"/>
            <a:headEnd type="none"/>
            <a:tailEnd type="stealth" w="lg" len="lg"/>
          </a:ln>
          <a:effectLst/>
        </p:spPr>
      </p:sp>
      <p:sp>
        <p:nvSpPr>
          <p:cNvPr id="26" name="Textbox6"/>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DJNQAA1xcAAAAgAAAmAAAACAAAAP//////////MAAAABQAAAAAAAAAAAD//wAAAQAAAP//AAABAA=="/>
              </a:ext>
            </a:extLst>
          </p:cNvSpPr>
          <p:nvPr/>
        </p:nvSpPr>
        <p:spPr>
          <a:xfrm>
            <a:off x="7680325" y="3418205"/>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A</a:t>
            </a:r>
          </a:p>
        </p:txBody>
      </p:sp>
      <p:sp>
        <p:nvSpPr>
          <p:cNvPr id="27" name="Line11"/>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gb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8" name="Picture6"/>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olAABUEAAAPy8AABUYAAAAAAAAJgAAAAgAAAD//////////zAAAAAUAAAAAAAAAAAA//8AAAEAAAD//wAAAQA="/>
              </a:ext>
            </a:extLst>
          </p:cNvPicPr>
          <p:nvPr/>
        </p:nvPicPr>
        <p:blipFill>
          <a:blip r:embed="rId10"/>
          <a:stretch>
            <a:fillRect/>
          </a:stretch>
        </p:blipFill>
        <p:spPr>
          <a:xfrm>
            <a:off x="6041390" y="2654300"/>
            <a:ext cx="1638935" cy="126047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Commitment through </a:t>
            </a:r>
            <a:br/>
            <a:r>
              <a:t>“intentional unawareness”</a:t>
            </a:r>
          </a:p>
        </p:txBody>
      </p:sp>
      <p:pic>
        <p:nvPicPr>
          <p:cNvPr id="3" name="Picture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Q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4" name="Picture2"/>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5" name="Picture3"/>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6" name="Picture4"/>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7" name="Picture9"/>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8" name="Line3"/>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9" name="Line2"/>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0" name="Picture7"/>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aQU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1" name="Line1"/>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3" name="Line5"/>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xCkAAOAXAAA6LAAAfhkAAAAAAAAmAAAACAAAAP//////////MAAAABQAAAAAAAAAAAD//wAAAQAAAP//AAABAA=="/>
              </a:ext>
            </a:extLst>
          </p:cNvSpPr>
          <p:nvPr/>
        </p:nvSpPr>
        <p:spPr>
          <a:xfrm>
            <a:off x="6789420" y="3881120"/>
            <a:ext cx="400050" cy="262890"/>
          </a:xfrm>
          <a:prstGeom prst="line">
            <a:avLst/>
          </a:prstGeom>
          <a:noFill/>
          <a:ln w="12700" cap="flat" cmpd="sng" algn="ctr">
            <a:solidFill>
              <a:schemeClr val="accent6"/>
            </a:solidFill>
            <a:prstDash val="sysDash"/>
            <a:headEnd type="none"/>
            <a:tailEnd type="stealth" w="lg" len="lg"/>
          </a:ln>
          <a:effectLst/>
        </p:spPr>
      </p:sp>
      <p:sp>
        <p:nvSpPr>
          <p:cNvPr id="14" name="Line7"/>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5" name="Line8"/>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6" name="Textbox1"/>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37485"/>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B</a:t>
            </a:r>
          </a:p>
        </p:txBody>
      </p:sp>
      <p:sp>
        <p:nvSpPr>
          <p:cNvPr id="17" name="Textbox2"/>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8" name="Textbox3"/>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gEAADIfAACjNgAAJigAAAAAAAAmAAAACAAAAP//////////MAAAABQAAAAAAAAAAAD//wAAAQAAAP//AAABAA=="/>
              </a:ext>
            </a:extLst>
          </p:cNvSpPr>
          <p:nvPr/>
        </p:nvSpPr>
        <p:spPr>
          <a:xfrm>
            <a:off x="262890" y="5071110"/>
            <a:ext cx="8618855" cy="1455420"/>
          </a:xfrm>
          <a:prstGeom prst="rect">
            <a:avLst/>
          </a:prstGeom>
          <a:noFill/>
          <a:ln>
            <a:noFill/>
          </a:ln>
          <a:effectLst/>
        </p:spPr>
        <p:txBody>
          <a:bodyPr vert="horz" wrap="square" numCol="1" spcCol="215900" anchor="t"/>
          <a:lstStyle/>
          <a:p>
            <a:pPr algn="l">
              <a:lnSpc>
                <a:spcPct val="100000"/>
              </a:lnSpc>
              <a:spcBef>
                <a:spcPts val="600"/>
              </a:spcBef>
              <a:spcAft>
                <a:spcPts val="600"/>
              </a:spcAft>
              <a:buFont typeface="Wingdings" pitchFamily="2" charset="2"/>
              <a:buChar char=""/>
              <a:defRPr lang="en-us" sz="1400">
                <a:solidFill>
                  <a:srgbClr val="0000FF"/>
                </a:solidFill>
              </a:defRPr>
            </a:pPr>
            <a:r>
              <a:t>Unawareness structures: studied in game theory </a:t>
            </a:r>
            <a:r>
              <a:t>wrt unintentional unawareness</a:t>
            </a:r>
          </a:p>
          <a:p>
            <a:pPr lvl="1" algn="l">
              <a:lnSpc>
                <a:spcPct val="100000"/>
              </a:lnSpc>
              <a:spcBef>
                <a:spcPts val="600"/>
              </a:spcBef>
              <a:spcAft>
                <a:spcPts val="600"/>
              </a:spcAft>
              <a:buFont typeface="Wingbats" pitchFamily="0" charset="2"/>
              <a:buBlip>
                <a:blip r:embed="rId8"/>
              </a:buBlip>
              <a:defRPr lang="en-us" sz="1400">
                <a:solidFill>
                  <a:srgbClr val="0000FF"/>
                </a:solidFill>
              </a:defRPr>
            </a:pPr>
            <a:r>
              <a:t>Map objective states to subjective states that reflect unawareness</a:t>
            </a:r>
          </a:p>
          <a:p>
            <a:pPr algn="l">
              <a:lnSpc>
                <a:spcPct val="100000"/>
              </a:lnSpc>
              <a:spcBef>
                <a:spcPts val="600"/>
              </a:spcBef>
              <a:spcAft>
                <a:spcPts val="600"/>
              </a:spcAft>
              <a:buFont typeface="Wingdings" pitchFamily="2" charset="2"/>
              <a:buChar char=""/>
              <a:defRPr lang="en-us" sz="1400">
                <a:solidFill>
                  <a:srgbClr val="0000FF"/>
                </a:solidFill>
              </a:defRPr>
            </a:pPr>
            <a:r>
              <a:t>Here, the intention determines what aspects of the world do not register with the decision maker</a:t>
            </a:r>
          </a:p>
          <a:p>
            <a:pPr lvl="1" algn="l">
              <a:lnSpc>
                <a:spcPct val="100000"/>
              </a:lnSpc>
              <a:spcBef>
                <a:spcPts val="600"/>
              </a:spcBef>
              <a:spcAft>
                <a:spcPts val="600"/>
              </a:spcAft>
              <a:buFont typeface="Wingbats" pitchFamily="0" charset="2"/>
              <a:buBlip>
                <a:blip r:embed="rId8"/>
              </a:buBlip>
              <a:defRPr lang="en-us" sz="1400">
                <a:solidFill>
                  <a:srgbClr val="0000FF"/>
                </a:solidFill>
              </a:defRPr>
            </a:pPr>
            <a:r>
              <a:t>Note: if A is really best, Brian’s infant gets second-best ... which is better than nothing at all!</a:t>
            </a:r>
          </a:p>
        </p:txBody>
      </p:sp>
      <p:sp>
        <p:nvSpPr>
          <p:cNvPr id="19" name="Line9"/>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1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fQI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9"/>
          <a:stretch>
            <a:fillRect/>
          </a:stretch>
        </p:blipFill>
        <p:spPr>
          <a:xfrm>
            <a:off x="4065270" y="4131945"/>
            <a:ext cx="1219835" cy="254000"/>
          </a:xfrm>
          <a:prstGeom prst="rect">
            <a:avLst/>
          </a:prstGeom>
          <a:noFill/>
          <a:ln>
            <a:noFill/>
          </a:ln>
          <a:effectLst/>
        </p:spPr>
      </p:pic>
      <p:sp>
        <p:nvSpPr>
          <p:cNvPr id="22" name="Line10"/>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BBJwAAcBYAAAAAAAAmAAAACAAAAP//////////MAAAABQAAAAAAAAAAAD//wAAAQAAAP//AAABAA=="/>
              </a:ext>
            </a:extLst>
          </p:cNvSpPr>
          <p:nvPr/>
        </p:nvSpPr>
        <p:spPr>
          <a:xfrm flipV="1">
            <a:off x="4869180" y="3646170"/>
            <a:ext cx="151193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sp>
        <p:nvSpPr>
          <p:cNvPr id="24" name="Line6"/>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HCsAAFMWAAA6NAAAVRYAAAAAAAAmAAAACAAAAP//////////MAAAABQAAAAAAAAAAAD//wAAAQAAAP//AAABAA=="/>
              </a:ext>
            </a:extLst>
          </p:cNvSpPr>
          <p:nvPr/>
        </p:nvSpPr>
        <p:spPr>
          <a:xfrm flipV="1">
            <a:off x="7007860" y="3629025"/>
            <a:ext cx="1482090" cy="1270"/>
          </a:xfrm>
          <a:prstGeom prst="line">
            <a:avLst/>
          </a:prstGeom>
          <a:noFill/>
          <a:ln w="12700" cap="flat" cmpd="sng" algn="ctr">
            <a:solidFill>
              <a:srgbClr val="0000FF"/>
            </a:solidFill>
            <a:prstDash val="solid"/>
            <a:headEnd type="none"/>
            <a:tailEnd type="stealth" w="lg" len="lg"/>
          </a:ln>
          <a:effectLst/>
        </p:spPr>
      </p:sp>
      <p:sp>
        <p:nvSpPr>
          <p:cNvPr id="25" name="Textbox6"/>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C2MgAA1xcAAAAgAAAmAAAACAAAAP//////////MAAAABQAAAAAAAAAAAD//wAAAQAAAP//AAABAA=="/>
              </a:ext>
            </a:extLst>
          </p:cNvSpPr>
          <p:nvPr/>
        </p:nvSpPr>
        <p:spPr>
          <a:xfrm>
            <a:off x="7680325" y="3418205"/>
            <a:ext cx="563245" cy="457200"/>
          </a:xfrm>
          <a:prstGeom prst="rect">
            <a:avLst/>
          </a:prstGeom>
          <a:noFill/>
          <a:ln>
            <a:noFill/>
          </a:ln>
          <a:effectLst/>
        </p:spPr>
        <p:txBody>
          <a:bodyPr vert="horz" wrap="square" numCol="1" spcCol="215900" anchor="t"/>
          <a:lstStyle/>
          <a:p>
            <a:pPr algn="l">
              <a:defRPr lang="en-us" sz="1200">
                <a:solidFill>
                  <a:srgbClr val="FF0000"/>
                </a:solidFill>
              </a:defRPr>
            </a:pPr>
            <a:r>
              <a:t>Plan</a:t>
            </a:r>
            <a:br/>
            <a:r>
              <a:t>GET B</a:t>
            </a:r>
          </a:p>
        </p:txBody>
      </p:sp>
      <p:sp>
        <p:nvSpPr>
          <p:cNvPr id="26" name="Line11"/>
          <p:cNvSpPr>
            <a:extLst>
              <a:ext uri="smNativeData">
                <pr:smNativeData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xn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7" name="Picture6"/>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E+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0VAAAjGAAAhxYAAIkZAAAAAAAAJgAAAAgAAAD//////////zAAAAAUAAAAAAAAAAAA//8AAAEAAAD//wAAAQA="/>
              </a:ext>
            </a:extLst>
          </p:cNvPicPr>
          <p:nvPr/>
        </p:nvPicPr>
        <p:blipFill>
          <a:blip r:embed="rId10"/>
          <a:stretch>
            <a:fillRect/>
          </a:stretch>
        </p:blipFill>
        <p:spPr>
          <a:xfrm>
            <a:off x="3482975" y="3923665"/>
            <a:ext cx="179070" cy="227330"/>
          </a:xfrm>
          <a:prstGeom prst="rect">
            <a:avLst/>
          </a:prstGeom>
          <a:noFill/>
          <a:ln>
            <a:noFill/>
          </a:ln>
          <a:effectLst/>
        </p:spPr>
      </p:pic>
      <p:pic>
        <p:nvPicPr>
          <p:cNvPr id="28" name="Picture10"/>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Ju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4VAACnEwAA8xYAAP8UAAAAAAAAJgAAAAgAAAD//////////zAAAAAUAAAAAAAAAAAA//8AAAEAAAD//wAAAQA="/>
              </a:ext>
            </a:extLst>
          </p:cNvPicPr>
          <p:nvPr/>
        </p:nvPicPr>
        <p:blipFill>
          <a:blip r:embed="rId11"/>
          <a:stretch>
            <a:fillRect/>
          </a:stretch>
        </p:blipFill>
        <p:spPr>
          <a:xfrm>
            <a:off x="3493770" y="3194685"/>
            <a:ext cx="236855" cy="218440"/>
          </a:xfrm>
          <a:prstGeom prst="rect">
            <a:avLst/>
          </a:prstGeom>
          <a:noFill/>
          <a:ln>
            <a:noFill/>
          </a:ln>
          <a:effectLst/>
        </p:spPr>
      </p:pic>
      <p:pic>
        <p:nvPicPr>
          <p:cNvPr id="29" name="Picture8"/>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mAAAVEwAAYCcAAB4UAAAAAAAAJgAAAAgAAAD//////////zAAAAAUAAAAAAAAAAAA//8AAAEAAAD//wAAAQA="/>
              </a:ext>
            </a:extLst>
          </p:cNvPicPr>
          <p:nvPr/>
        </p:nvPicPr>
        <p:blipFill>
          <a:blip r:embed="rId12"/>
          <a:stretch>
            <a:fillRect/>
          </a:stretch>
        </p:blipFill>
        <p:spPr>
          <a:xfrm>
            <a:off x="6256655" y="3101975"/>
            <a:ext cx="144145" cy="168275"/>
          </a:xfrm>
          <a:prstGeom prst="rect">
            <a:avLst/>
          </a:prstGeom>
          <a:noFill/>
          <a:ln>
            <a:noFill/>
          </a:ln>
          <a:effectLst/>
        </p:spPr>
      </p:pic>
      <p:pic>
        <p:nvPicPr>
          <p:cNvPr id="30" name="Picture12"/>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YmAAAVGAAAsicAAEEZAAAAAAAAJgAAAAgAAAD//////////zAAAAAUAAAAAAAAAAAA//8AAAEAAAD//wAAAQA="/>
              </a:ext>
            </a:extLst>
          </p:cNvPicPr>
          <p:nvPr/>
        </p:nvPicPr>
        <p:blipFill>
          <a:blip r:embed="rId13"/>
          <a:stretch>
            <a:fillRect/>
          </a:stretch>
        </p:blipFill>
        <p:spPr>
          <a:xfrm>
            <a:off x="6303010" y="3914775"/>
            <a:ext cx="149860" cy="190500"/>
          </a:xfrm>
          <a:prstGeom prst="rect">
            <a:avLst/>
          </a:prstGeom>
          <a:noFill/>
          <a:ln>
            <a:noFill/>
          </a:ln>
          <a:effectLst/>
        </p:spPr>
      </p:pic>
      <p:pic>
        <p:nvPicPr>
          <p:cNvPr id="31" name="Picture13"/>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gmAAAUEAAAYi8AACcYAAAAAAAAJgAAAAgAAAD//////////zAAAAAUAAAAAAAAAAAA//8AAAEAAAD//wAAAQA="/>
              </a:ext>
            </a:extLst>
          </p:cNvPicPr>
          <p:nvPr/>
        </p:nvPicPr>
        <p:blipFill>
          <a:blip r:embed="rId14"/>
          <a:stretch>
            <a:fillRect/>
          </a:stretch>
        </p:blipFill>
        <p:spPr>
          <a:xfrm>
            <a:off x="6223000" y="2613660"/>
            <a:ext cx="1479550" cy="1312545"/>
          </a:xfrm>
          <a:prstGeom prst="rect">
            <a:avLst/>
          </a:prstGeom>
          <a:noFill/>
          <a:ln>
            <a:noFill/>
          </a:ln>
          <a:effectLst/>
        </p:spPr>
      </p:pic>
      <p:pic>
        <p:nvPicPr>
          <p:cNvPr id="32" name="Picture14"/>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P8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BqGQAACDAAAOQaAAAAAAAAJgAAAAgAAAD//////////zAAAAAUAAAAAAAAAAAA//8AAAEAAAD//wAAAQA="/>
              </a:ext>
            </a:extLst>
          </p:cNvPicPr>
          <p:nvPr/>
        </p:nvPicPr>
        <p:blipFill>
          <a:blip r:embed="rId15"/>
          <a:stretch>
            <a:fillRect/>
          </a:stretch>
        </p:blipFill>
        <p:spPr>
          <a:xfrm>
            <a:off x="6616700" y="4131310"/>
            <a:ext cx="1191260" cy="24003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8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Takeaways, next steps</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I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AAAAAAmAAAACAAAAAEAAAAAAAAAMAAAABQAAAAAAAAAAAD//wAAAQAAAP//AAABAA=="/>
              </a:ext>
            </a:extLst>
          </p:cNvSpPr>
          <p:nvPr>
            <p:ph type="body" idx="1"/>
          </p:nvPr>
        </p:nvSpPr>
        <p:spPr>
          <a:xfrm>
            <a:off x="628650" y="1825625"/>
            <a:ext cx="7886700" cy="4351655"/>
          </a:xfrm>
        </p:spPr>
        <p:txBody>
          <a:bodyPr/>
          <a:lstStyle/>
          <a:p>
            <a:pPr>
              <a:defRPr lang="en-us"/>
            </a:pPr>
            <a:r>
              <a:t>Intention is a form of internal commitment</a:t>
            </a:r>
          </a:p>
          <a:p>
            <a:pPr>
              <a:defRPr lang="en-us"/>
            </a:pPr>
            <a:r>
              <a:t>What makes such commitments “credible”? </a:t>
            </a:r>
          </a:p>
          <a:p>
            <a:pPr>
              <a:defRPr lang="en-us"/>
            </a:pPr>
            <a:r>
              <a:t>Intentional unawareness is one possible mechanism</a:t>
            </a:r>
          </a:p>
          <a:p>
            <a:pPr>
              <a:defRPr lang="en-us"/>
            </a:pPr>
            <a:r>
              <a:t>Interesting questions</a:t>
            </a:r>
          </a:p>
          <a:p>
            <a:pPr lvl="1">
              <a:defRPr lang="en-us"/>
            </a:pPr>
            <a:r>
              <a:t>How and when are plans revised or disrupted?</a:t>
            </a:r>
          </a:p>
          <a:p>
            <a:pPr lvl="1">
              <a:defRPr lang="en-us"/>
            </a:pPr>
            <a:r>
              <a:t>Internal commitment in multi-agent settings? </a:t>
            </a:r>
          </a:p>
          <a:p>
            <a:pPr>
              <a:defRPr lang="en-us"/>
            </a:pPr>
            <a:r>
              <a:t>Pivot to organizations </a:t>
            </a:r>
          </a:p>
          <a:p>
            <a:pPr lvl="1">
              <a:defRPr lang="en-us"/>
            </a:pPr>
            <a:r>
              <a:t>Requires work</a:t>
            </a:r>
          </a:p>
          <a:p>
            <a:pPr lvl="1">
              <a:defRPr lang="en-us"/>
            </a:pPr>
            <a:r>
              <a:t>Nevertheless, this model does seem </a:t>
            </a:r>
            <a:r>
              <a:t>scaleable</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lgn="ctr">
              <a:defRPr lang="en-us"/>
            </a:pPr>
            <a:r>
              <a:t>FIN</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AAAAAAAAAMAAAABQAAAAAAAAAAAD//wAAAQAAAP//AAABAA=="/>
              </a:ext>
            </a:extLst>
          </p:cNvSpPr>
          <p:nvPr>
            <p:ph type="body" idx="1"/>
          </p:nvPr>
        </p:nvSpPr>
        <p:spPr/>
        <p:txBody>
          <a:bodyPr/>
          <a:lstStyle/>
          <a:p>
            <a:pPr>
              <a:defRPr lang="en-us"/>
            </a:p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YGD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400"/>
              </a:spcBef>
              <a:defRPr lang="en-us" sz="1120"/>
            </a:pPr>
            <a:r>
              <a:t>Challenge:</a:t>
            </a:r>
          </a:p>
          <a:p>
            <a:pPr lvl="1">
              <a:lnSpc>
                <a:spcPct val="70000"/>
              </a:lnSpc>
              <a:spcBef>
                <a:spcPts val="200"/>
              </a:spcBef>
              <a:defRPr lang="en-us" sz="960"/>
            </a:pPr>
          </a:p>
          <a:p>
            <a:pPr>
              <a:lnSpc>
                <a:spcPct val="70000"/>
              </a:lnSpc>
              <a:spcBef>
                <a:spcPts val="400"/>
              </a:spcBef>
              <a:defRPr lang="en-us" sz="1120"/>
            </a:pPr>
            <a:r>
              <a:t>Richer formal models of cognition, like </a:t>
            </a:r>
            <a:r>
              <a:t>BDI, have no clear path to treating group cognition</a:t>
            </a:r>
          </a:p>
          <a:p>
            <a:pPr>
              <a:lnSpc>
                <a:spcPct val="70000"/>
              </a:lnSpc>
              <a:spcBef>
                <a:spcPts val="400"/>
              </a:spcBef>
              <a:defRPr lang="en-us" sz="1120"/>
            </a:pPr>
            <a:r>
              <a:t>In thinking about organizational cognition, build on this model? That would create an odd dissonance between individual and organizational agents</a:t>
            </a:r>
          </a:p>
          <a:p>
            <a:pPr>
              <a:lnSpc>
                <a:spcPct val="70000"/>
              </a:lnSpc>
              <a:spcBef>
                <a:spcPts val="400"/>
              </a:spcBef>
              <a:defRPr lang="en-us" sz="1120"/>
            </a:pPr>
            <a:r>
              <a:t>Game theoretic models have little impetus to enrich models of cognition</a:t>
            </a:r>
          </a:p>
          <a:p>
            <a:pPr>
              <a:lnSpc>
                <a:spcPct val="70000"/>
              </a:lnSpc>
              <a:spcBef>
                <a:spcPts val="400"/>
              </a:spcBef>
              <a:defRPr lang="en-us" sz="1120"/>
            </a:pPr>
            <a:r>
              <a:t>Yet it seems problematic to </a:t>
            </a:r>
          </a:p>
          <a:p>
            <a:pPr>
              <a:lnSpc>
                <a:spcPct val="70000"/>
              </a:lnSpc>
              <a:spcBef>
                <a:spcPts val="400"/>
              </a:spcBef>
              <a:defRPr lang="en-us" sz="1120"/>
            </a:pPr>
            <a:r>
              <a:t>Puzzle in connection with game theory</a:t>
            </a:r>
          </a:p>
          <a:p>
            <a:pPr lvl="1">
              <a:lnSpc>
                <a:spcPct val="70000"/>
              </a:lnSpc>
              <a:spcBef>
                <a:spcPts val="200"/>
              </a:spcBef>
              <a:defRPr lang="en-us" sz="960"/>
            </a:pPr>
            <a:r>
              <a:t>No internal pull from game theorists to enrich models of cognition</a:t>
            </a:r>
          </a:p>
          <a:p>
            <a:pPr lvl="2">
              <a:lnSpc>
                <a:spcPct val="70000"/>
              </a:lnSpc>
              <a:spcBef>
                <a:spcPts val="200"/>
              </a:spcBef>
              <a:defRPr lang="en-us" sz="800"/>
            </a:pPr>
            <a:r>
              <a:t>In fact, active resistance</a:t>
            </a:r>
          </a:p>
          <a:p>
            <a:pPr lvl="1">
              <a:lnSpc>
                <a:spcPct val="70000"/>
              </a:lnSpc>
              <a:spcBef>
                <a:spcPts val="200"/>
              </a:spcBef>
              <a:defRPr lang="en-us" sz="960"/>
            </a:pPr>
            <a:r>
              <a:t>Lots of success with parsimonious models of agents</a:t>
            </a:r>
          </a:p>
          <a:p>
            <a:pPr lvl="2">
              <a:lnSpc>
                <a:spcPct val="70000"/>
              </a:lnSpc>
              <a:spcBef>
                <a:spcPts val="200"/>
              </a:spcBef>
              <a:defRPr lang="en-us" sz="800"/>
            </a:pPr>
            <a:r>
              <a:t>Simple version of belief-desire psychology</a:t>
            </a:r>
          </a:p>
          <a:p>
            <a:pPr lvl="1">
              <a:lnSpc>
                <a:spcPct val="70000"/>
              </a:lnSpc>
              <a:spcBef>
                <a:spcPts val="200"/>
              </a:spcBef>
              <a:defRPr lang="en-us" sz="960"/>
            </a:pPr>
            <a:r>
              <a:t>No clear role for a richer cognitive system</a:t>
            </a:r>
          </a:p>
          <a:p>
            <a:pPr lvl="2">
              <a:lnSpc>
                <a:spcPct val="70000"/>
              </a:lnSpc>
              <a:spcBef>
                <a:spcPts val="200"/>
              </a:spcBef>
              <a:defRPr lang="en-us" sz="800"/>
            </a:pPr>
            <a:r>
              <a:t>In particular, one involving </a:t>
            </a:r>
            <a:r>
              <a:t>non-cognitivist states such as </a:t>
            </a:r>
            <a:r>
              <a:t>Bratman-style intentions</a:t>
            </a:r>
          </a:p>
          <a:p>
            <a:pPr lvl="1">
              <a:lnSpc>
                <a:spcPct val="70000"/>
              </a:lnSpc>
              <a:spcBef>
                <a:spcPts val="200"/>
              </a:spcBef>
              <a:defRPr lang="en-us" sz="960"/>
            </a:pPr>
            <a:r>
              <a:t>Possible implications:</a:t>
            </a:r>
          </a:p>
          <a:p>
            <a:pPr lvl="2">
              <a:lnSpc>
                <a:spcPct val="70000"/>
              </a:lnSpc>
              <a:spcBef>
                <a:spcPts val="200"/>
              </a:spcBef>
              <a:defRPr lang="en-us" sz="800"/>
            </a:pPr>
            <a:r>
              <a:t>No important functional role for intentions</a:t>
            </a:r>
          </a:p>
          <a:p>
            <a:pPr lvl="2">
              <a:lnSpc>
                <a:spcPct val="70000"/>
              </a:lnSpc>
              <a:spcBef>
                <a:spcPts val="200"/>
              </a:spcBef>
              <a:defRPr lang="en-us" sz="800"/>
            </a:pPr>
            <a:r>
              <a:t>Cognitivism</a:t>
            </a:r>
          </a:p>
          <a:p>
            <a:pPr lvl="2">
              <a:lnSpc>
                <a:spcPct val="70000"/>
              </a:lnSpc>
              <a:spcBef>
                <a:spcPts val="200"/>
              </a:spcBef>
              <a:defRPr lang="en-us" sz="800"/>
            </a:pPr>
            <a:r>
              <a:t>A missing element, perhaps obscured by the choice of phenomena to model</a:t>
            </a:r>
          </a:p>
          <a:p>
            <a:pPr>
              <a:lnSpc>
                <a:spcPct val="70000"/>
              </a:lnSpc>
              <a:spcBef>
                <a:spcPts val="400"/>
              </a:spcBef>
              <a:defRPr lang="en-us" sz="1120"/>
            </a:pPr>
            <a:r>
              <a:rPr lang="en-us" sz="960"/>
              <a:t>Wanted to pull stuff off the shelf and apply it to organizations</a:t>
            </a:r>
            <a:endParaRPr lang="en-us" sz="960"/>
          </a:p>
          <a:p>
            <a:pPr lvl="1">
              <a:lnSpc>
                <a:spcPct val="70000"/>
              </a:lnSpc>
              <a:spcBef>
                <a:spcPts val="200"/>
              </a:spcBef>
              <a:defRPr lang="en-us" sz="960"/>
            </a:pPr>
            <a:r>
              <a:rPr lang="en-us" sz="800"/>
              <a:t>But having to build it more from scratch</a:t>
            </a:r>
            <a:endParaRPr lang="en-us" sz="800"/>
          </a:p>
          <a:p>
            <a:pPr>
              <a:lnSpc>
                <a:spcPct val="70000"/>
              </a:lnSpc>
              <a:spcBef>
                <a:spcPts val="400"/>
              </a:spcBef>
              <a:defRPr lang="en-us" sz="1120"/>
            </a:pPr>
            <a:r>
              <a:rPr lang="en-us" sz="960"/>
              <a:t>Virtues of this work</a:t>
            </a:r>
            <a:endParaRPr lang="en-us" sz="960"/>
          </a:p>
          <a:p>
            <a:pPr lvl="1">
              <a:lnSpc>
                <a:spcPct val="70000"/>
              </a:lnSpc>
              <a:spcBef>
                <a:spcPts val="200"/>
              </a:spcBef>
              <a:defRPr lang="en-us" sz="960"/>
            </a:pPr>
            <a:r>
              <a:rPr lang="en-us" sz="800"/>
              <a:t>Much clarification of alternative models, functions intention can perform</a:t>
            </a:r>
            <a:endParaRPr lang="en-us" sz="800"/>
          </a:p>
          <a:p>
            <a:pPr>
              <a:lnSpc>
                <a:spcPct val="70000"/>
              </a:lnSpc>
              <a:spcBef>
                <a:spcPts val="400"/>
              </a:spcBef>
              <a:defRPr lang="en-us" sz="1120"/>
            </a:pPr>
            <a:r>
              <a:rPr lang="en-us" sz="960"/>
              <a:t>Resources that the parsimonious models have to accommodate these phenomena</a:t>
            </a:r>
            <a:endParaRPr lang="en-us" sz="960"/>
          </a:p>
          <a:p>
            <a:pPr>
              <a:lnSpc>
                <a:spcPct val="70000"/>
              </a:lnSpc>
              <a:spcBef>
                <a:spcPts val="400"/>
              </a:spcBef>
              <a:defRPr lang="en-us" sz="1120"/>
            </a:pPr>
            <a:endParaRPr lang="en-us" sz="960"/>
          </a:p>
          <a:p>
            <a:pPr>
              <a:lnSpc>
                <a:spcPct val="70000"/>
              </a:lnSpc>
              <a:spcBef>
                <a:spcPts val="400"/>
              </a:spcBef>
              <a:defRPr lang="en-us" sz="1120"/>
            </a:pP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C/g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lvl="1">
              <a:lnSpc>
                <a:spcPct val="70000"/>
              </a:lnSpc>
              <a:spcBef>
                <a:spcPts val="275"/>
              </a:spcBef>
              <a:defRPr lang="en-us" sz="1320"/>
            </a:pPr>
          </a:p>
          <a:p>
            <a:pPr lvl="1">
              <a:lnSpc>
                <a:spcPct val="70000"/>
              </a:lnSpc>
              <a:spcBef>
                <a:spcPts val="275"/>
              </a:spcBef>
              <a:defRPr lang="en-us" sz="1320"/>
            </a:pPr>
            <a:r>
              <a:t>Develop a model of individual </a:t>
            </a:r>
            <a:r>
              <a:t>intentionality that does something that can’t be done with just a </a:t>
            </a:r>
            <a:r>
              <a:t>BD model</a:t>
            </a:r>
          </a:p>
          <a:p>
            <a:pPr lvl="1">
              <a:lnSpc>
                <a:spcPct val="70000"/>
              </a:lnSpc>
              <a:spcBef>
                <a:spcPts val="275"/>
              </a:spcBef>
              <a:defRPr lang="en-us" sz="1320"/>
            </a:pPr>
            <a:r>
              <a:t>As conservative as possible with regard to standard game theory</a:t>
            </a:r>
          </a:p>
          <a:p>
            <a:pPr lvl="1">
              <a:lnSpc>
                <a:spcPct val="70000"/>
              </a:lnSpc>
              <a:spcBef>
                <a:spcPts val="275"/>
              </a:spcBef>
              <a:defRPr lang="en-us" sz="1320"/>
            </a:pPr>
          </a:p>
          <a:p>
            <a:pPr lvl="1">
              <a:lnSpc>
                <a:spcPct val="70000"/>
              </a:lnSpc>
              <a:spcBef>
                <a:spcPts val="275"/>
              </a:spcBef>
              <a:defRPr lang="en-us" sz="1320"/>
            </a:pPr>
            <a:r>
              <a:t>Game theory has gone on for 70 years without it, and thinking they don’t need it</a:t>
            </a:r>
          </a:p>
          <a:p>
            <a:pPr>
              <a:lnSpc>
                <a:spcPct val="70000"/>
              </a:lnSpc>
              <a:spcBef>
                <a:spcPts val="550"/>
              </a:spcBef>
              <a:defRPr lang="en-us" sz="1540"/>
            </a:pPr>
            <a:r>
              <a:t>Organizational behavior and powers deriving from the parts</a:t>
            </a:r>
          </a:p>
          <a:p>
            <a:pPr lvl="1">
              <a:lnSpc>
                <a:spcPct val="70000"/>
              </a:lnSpc>
              <a:spcBef>
                <a:spcPts val="275"/>
              </a:spcBef>
              <a:defRPr lang="en-us" sz="1320"/>
            </a:pPr>
            <a:r>
              <a:t>Yield organizational level powers</a:t>
            </a:r>
          </a:p>
          <a:p>
            <a:pPr lvl="1">
              <a:lnSpc>
                <a:spcPct val="70000"/>
              </a:lnSpc>
              <a:spcBef>
                <a:spcPts val="275"/>
              </a:spcBef>
              <a:defRPr lang="en-us" sz="1320"/>
            </a:pPr>
          </a:p>
          <a:p>
            <a:pPr lvl="1">
              <a:lnSpc>
                <a:spcPct val="70000"/>
              </a:lnSpc>
              <a:spcBef>
                <a:spcPts val="275"/>
              </a:spcBef>
              <a:defRPr lang="en-us" sz="1320"/>
            </a:pPr>
            <a:r>
              <a:t>Forward-looking agents acting interactively with one another</a:t>
            </a:r>
          </a:p>
          <a:p>
            <a:pPr>
              <a:lnSpc>
                <a:spcPct val="70000"/>
              </a:lnSpc>
              <a:spcBef>
                <a:spcPts val="550"/>
              </a:spcBef>
              <a:defRPr lang="en-us" sz="1540"/>
            </a:pPr>
            <a:r>
              <a:t>General methodology for arbitrarily sized groups of agents interacting in general settings</a:t>
            </a:r>
          </a:p>
          <a:p>
            <a:pPr lvl="1">
              <a:lnSpc>
                <a:spcPct val="70000"/>
              </a:lnSpc>
              <a:spcBef>
                <a:spcPts val="275"/>
              </a:spcBef>
              <a:defRPr lang="en-us" sz="1320"/>
            </a:pPr>
            <a:r>
              <a:t>Stock market bubbles: global markets with lots of information</a:t>
            </a:r>
          </a:p>
          <a:p>
            <a:pPr lvl="1">
              <a:lnSpc>
                <a:spcPct val="70000"/>
              </a:lnSpc>
              <a:spcBef>
                <a:spcPts val="275"/>
              </a:spcBef>
              <a:defRPr lang="en-us" sz="1320"/>
            </a:pPr>
            <a:r>
              <a:t>Firms and organizations; how organizational cultures figure</a:t>
            </a:r>
          </a:p>
          <a:p>
            <a:pPr lvl="1">
              <a:lnSpc>
                <a:spcPct val="70000"/>
              </a:lnSpc>
              <a:spcBef>
                <a:spcPts val="275"/>
              </a:spcBef>
              <a:defRPr lang="en-us" sz="1320"/>
            </a:pPr>
            <a:r>
              <a:t>Common knowledge, attitudes about attitudes, belief hierarchies</a:t>
            </a:r>
          </a:p>
          <a:p>
            <a:pPr>
              <a:lnSpc>
                <a:spcPct val="70000"/>
              </a:lnSpc>
              <a:spcBef>
                <a:spcPts val="550"/>
              </a:spcBef>
              <a:defRPr lang="en-us" sz="1540"/>
            </a:pPr>
            <a:r>
              <a:t>Challenge to philosophy:</a:t>
            </a:r>
          </a:p>
          <a:p>
            <a:pPr lvl="1">
              <a:lnSpc>
                <a:spcPct val="70000"/>
              </a:lnSpc>
              <a:spcBef>
                <a:spcPts val="275"/>
              </a:spcBef>
              <a:defRPr lang="en-us" sz="1320"/>
            </a:pPr>
            <a:r>
              <a:t>Social scientists seem to be doing fine on a belief-desire model</a:t>
            </a:r>
          </a:p>
          <a:p>
            <a:pPr lvl="1">
              <a:lnSpc>
                <a:spcPct val="70000"/>
              </a:lnSpc>
              <a:spcBef>
                <a:spcPts val="275"/>
              </a:spcBef>
              <a:defRPr lang="en-us" sz="1320"/>
            </a:pPr>
            <a:r>
              <a:t>For formal approaches to the explanation of human behavior, game theory is the go-to thing</a:t>
            </a:r>
          </a:p>
          <a:p>
            <a:pPr lvl="1">
              <a:lnSpc>
                <a:spcPct val="70000"/>
              </a:lnSpc>
              <a:spcBef>
                <a:spcPts val="275"/>
              </a:spcBef>
              <a:defRPr lang="en-us" sz="1320"/>
            </a:pPr>
            <a:r>
              <a:t>To argue that a cognitive story (e.g., involving intention) makes a difference, key to show that models neglecting it aren’t sufficient in a behaviorally significant way</a:t>
            </a:r>
          </a:p>
          <a:p>
            <a:pPr>
              <a:lnSpc>
                <a:spcPct val="70000"/>
              </a:lnSpc>
              <a:spcBef>
                <a:spcPts val="550"/>
              </a:spcBef>
              <a:defRPr lang="en-us" sz="1540"/>
            </a:pPr>
          </a:p>
          <a:p>
            <a:pPr>
              <a:lnSpc>
                <a:spcPct val="70000"/>
              </a:lnSpc>
              <a:spcBef>
                <a:spcPts val="550"/>
              </a:spcBef>
              <a:defRPr lang="en-us" sz="1540"/>
            </a:p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Three areas of inquiry</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t>Cognitive role of intention (and its accompanying commitment)</a:t>
            </a:r>
          </a:p>
          <a:p>
            <a:pPr lvl="1">
              <a:defRPr lang="en-us"/>
            </a:pPr>
            <a:r>
              <a:t>In particular, solving problems for the successful functioning of bounded agents (</a:t>
            </a:r>
            <a:r>
              <a:t>Bratman 1987)</a:t>
            </a:r>
          </a:p>
          <a:p>
            <a:pPr>
              <a:defRPr lang="en-us"/>
            </a:pPr>
            <a:r>
              <a:t>Organizations as agents; organizational commitment</a:t>
            </a:r>
          </a:p>
          <a:p>
            <a:pPr>
              <a:defRPr lang="en-us"/>
            </a:pPr>
            <a:r>
              <a:t>Modeling of forward-looking rational agents</a:t>
            </a:r>
          </a:p>
          <a:p>
            <a:pPr lvl="1">
              <a:defRPr lang="en-us"/>
            </a:pPr>
            <a:r>
              <a:t>Unexplored opportunity in applying game theory</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Background</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400"/>
              <a:t>Pandemic project</a:t>
            </a:r>
            <a:endParaRPr lang="en-us" sz="2400"/>
          </a:p>
          <a:p>
            <a:pPr lvl="1">
              <a:defRPr lang="en-us"/>
            </a:pPr>
            <a:r>
              <a:rPr lang="en-us" sz="2000"/>
              <a:t>Interdisciplinary – social </a:t>
            </a:r>
            <a:r>
              <a:rPr lang="en-us" sz="2000"/>
              <a:t>ontologist and game theorist</a:t>
            </a:r>
            <a:endParaRPr lang="en-us" sz="2000"/>
          </a:p>
          <a:p>
            <a:pPr lvl="1">
              <a:defRPr lang="en-us"/>
            </a:pPr>
            <a:r>
              <a:rPr lang="en-us" sz="2000"/>
              <a:t>Interested in organizational cognition and action</a:t>
            </a:r>
            <a:endParaRPr lang="en-us" sz="2000"/>
          </a:p>
          <a:p>
            <a:pPr>
              <a:defRPr lang="en-us"/>
            </a:pPr>
            <a:r>
              <a:rPr lang="en-us" sz="2400"/>
              <a:t>Our </a:t>
            </a:r>
            <a:r>
              <a:rPr lang="en-us" sz="2400"/>
              <a:t>naïve hypothesis:</a:t>
            </a:r>
            <a:endParaRPr lang="en-us" sz="2400"/>
          </a:p>
          <a:p>
            <a:pPr lvl="1">
              <a:defRPr lang="en-us"/>
            </a:pPr>
            <a:r>
              <a:rPr lang="en-us" sz="2000"/>
              <a:t>Use some insights of social ontology, together with resources of game theory, make progress in refining and formalizing the agency of organizations… easy!</a:t>
            </a:r>
            <a:endParaRPr lang="en-us" sz="2000"/>
          </a:p>
          <a:p>
            <a:pPr>
              <a:defRPr lang="en-us"/>
            </a:pPr>
            <a:r>
              <a:rPr lang="en-us" sz="2400"/>
              <a:t>Not so fast</a:t>
            </a:r>
            <a:endParaRPr lang="en-us" sz="2400"/>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Bounded rationality in game theory and action theory</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700"/>
              </a:spcBef>
              <a:defRPr lang="en-us" sz="1960"/>
            </a:pPr>
            <a:r>
              <a:t>Treating </a:t>
            </a:r>
            <a:r>
              <a:t>boundedness in game theory</a:t>
            </a:r>
          </a:p>
          <a:p>
            <a:pPr lvl="1">
              <a:lnSpc>
                <a:spcPct val="70000"/>
              </a:lnSpc>
              <a:spcBef>
                <a:spcPts val="350"/>
              </a:spcBef>
              <a:defRPr lang="en-us" sz="1680"/>
            </a:pPr>
            <a:r>
              <a:t>Parsimonious ontology</a:t>
            </a:r>
          </a:p>
          <a:p>
            <a:pPr lvl="1">
              <a:lnSpc>
                <a:spcPct val="70000"/>
              </a:lnSpc>
              <a:spcBef>
                <a:spcPts val="350"/>
              </a:spcBef>
              <a:defRPr lang="en-us" sz="1680"/>
            </a:pPr>
            <a:r>
              <a:t>Incorporate </a:t>
            </a:r>
            <a:r>
              <a:t>boundedness into rational action</a:t>
            </a:r>
          </a:p>
          <a:p>
            <a:pPr>
              <a:lnSpc>
                <a:spcPct val="70000"/>
              </a:lnSpc>
              <a:spcBef>
                <a:spcPts val="700"/>
              </a:spcBef>
              <a:defRPr lang="en-us" sz="1960"/>
            </a:pPr>
            <a:r>
              <a:t>Treating </a:t>
            </a:r>
            <a:r>
              <a:t>boundedness in action theory</a:t>
            </a:r>
          </a:p>
          <a:p>
            <a:pPr lvl="1">
              <a:lnSpc>
                <a:spcPct val="70000"/>
              </a:lnSpc>
              <a:spcBef>
                <a:spcPts val="350"/>
              </a:spcBef>
              <a:defRPr lang="en-us" sz="1680"/>
            </a:pPr>
            <a:r>
              <a:t>Cognitive mechanisms for addressing bounded agents</a:t>
            </a:r>
          </a:p>
          <a:p>
            <a:pPr lvl="1">
              <a:lnSpc>
                <a:spcPct val="70000"/>
              </a:lnSpc>
              <a:spcBef>
                <a:spcPts val="350"/>
              </a:spcBef>
              <a:defRPr lang="en-us" sz="1680"/>
            </a:pPr>
            <a:r>
              <a:t>Roles of intention (</a:t>
            </a:r>
            <a:r>
              <a:t>Bratman 1987)</a:t>
            </a:r>
          </a:p>
          <a:p>
            <a:pPr>
              <a:lnSpc>
                <a:spcPct val="70000"/>
              </a:lnSpc>
              <a:spcBef>
                <a:spcPts val="700"/>
              </a:spcBef>
              <a:defRPr lang="en-us" sz="1960"/>
            </a:pPr>
            <a:r>
              <a:t>Different approaches, virtues to each</a:t>
            </a:r>
          </a:p>
          <a:p>
            <a:pPr>
              <a:lnSpc>
                <a:spcPct val="70000"/>
              </a:lnSpc>
              <a:spcBef>
                <a:spcPts val="700"/>
              </a:spcBef>
              <a:defRPr lang="en-us" sz="1960"/>
            </a:pPr>
            <a:r>
              <a:t>Formal applications of action theory:</a:t>
            </a:r>
          </a:p>
          <a:p>
            <a:pPr lvl="1">
              <a:lnSpc>
                <a:spcPct val="70000"/>
              </a:lnSpc>
              <a:spcBef>
                <a:spcPts val="350"/>
              </a:spcBef>
              <a:defRPr lang="en-us" sz="1680"/>
            </a:pPr>
            <a:r>
              <a:t>BDI </a:t>
            </a:r>
            <a:r>
              <a:t>logics, multi-agent systems</a:t>
            </a:r>
          </a:p>
          <a:p>
            <a:pPr lvl="1">
              <a:lnSpc>
                <a:spcPct val="70000"/>
              </a:lnSpc>
              <a:spcBef>
                <a:spcPts val="350"/>
              </a:spcBef>
              <a:defRPr lang="en-us" sz="1680"/>
            </a:pPr>
            <a:r>
              <a:t>Limitations:</a:t>
            </a:r>
          </a:p>
          <a:p>
            <a:pPr lvl="2">
              <a:lnSpc>
                <a:spcPct val="70000"/>
              </a:lnSpc>
              <a:spcBef>
                <a:spcPts val="350"/>
              </a:spcBef>
              <a:defRPr lang="en-us" sz="1400"/>
            </a:pPr>
            <a:r>
              <a:t>Limited explanatory power for treatment of bounds</a:t>
            </a:r>
          </a:p>
          <a:p>
            <a:pPr lvl="2">
              <a:lnSpc>
                <a:spcPct val="70000"/>
              </a:lnSpc>
              <a:spcBef>
                <a:spcPts val="350"/>
              </a:spcBef>
              <a:defRPr lang="en-us" sz="1400"/>
            </a:pPr>
            <a:r>
              <a:t>Not clear how to apply to organizations</a:t>
            </a:r>
          </a:p>
          <a:p>
            <a:pPr>
              <a:lnSpc>
                <a:spcPct val="70000"/>
              </a:lnSpc>
              <a:spcBef>
                <a:spcPts val="700"/>
              </a:spcBef>
              <a:defRPr lang="en-us" sz="1960"/>
            </a:pPr>
            <a:r>
              <a:t>Game theory:</a:t>
            </a:r>
          </a:p>
          <a:p>
            <a:pPr lvl="1">
              <a:lnSpc>
                <a:spcPct val="70000"/>
              </a:lnSpc>
              <a:spcBef>
                <a:spcPts val="350"/>
              </a:spcBef>
              <a:defRPr lang="en-us" sz="1680"/>
            </a:pPr>
            <a:r>
              <a:t>Ad hoc treatments of </a:t>
            </a:r>
            <a:r>
              <a:t>boundedness</a:t>
            </a:r>
          </a:p>
          <a:p>
            <a:pPr lvl="1">
              <a:lnSpc>
                <a:spcPct val="70000"/>
              </a:lnSpc>
              <a:spcBef>
                <a:spcPts val="350"/>
              </a:spcBef>
              <a:defRPr lang="en-us" sz="1680"/>
            </a:pPr>
            <a:r>
              <a:t>Insufficient</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Bratman on roles of intention in planning agency</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Ways the literature has investigated this claim</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 as technology for modeling forward-looking agency</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Group cognition</a:t>
            </a:r>
          </a:p>
          <a:p>
            <a:pPr>
              <a:defRPr lang="en-us"/>
            </a:pPr>
            <a:r>
              <a:t>Modeling it, problems with making sense of groups as having cognitive states</a:t>
            </a:r>
          </a:p>
          <a:p>
            <a:pPr>
              <a:defRPr lang="en-us"/>
            </a:pPr>
            <a:r>
              <a:t>Many people take a broadly functionalist approach, but lots of problems with this</a:t>
            </a:r>
          </a:p>
          <a:p>
            <a:pPr lvl="1">
              <a:defRPr lang="en-us"/>
            </a:pPr>
            <a:r>
              <a:t>Not clear whether this is right, and how close the functions need to conform to recognizable ones, and when they do fall short, what to do about that</a:t>
            </a:r>
          </a:p>
          <a:p>
            <a:pPr lvl="1">
              <a:defRPr lang="en-us"/>
            </a:pPr>
            <a:r>
              <a:t>Worse: not clear what the functions of cognitive states are, either in the group or the individual case</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850"/>
              </a:spcBef>
              <a:defRPr lang="en-us" sz="2380"/>
            </a:pPr>
            <a:r>
              <a:t>Action theory</a:t>
            </a:r>
          </a:p>
          <a:p>
            <a:pPr lvl="1">
              <a:lnSpc>
                <a:spcPct val="70000"/>
              </a:lnSpc>
              <a:spcBef>
                <a:spcPts val="425"/>
              </a:spcBef>
              <a:defRPr lang="en-us" sz="2040"/>
            </a:pPr>
            <a:r>
              <a:t>One off; norms and regularities, some desiderata, but not enough to specify functions</a:t>
            </a:r>
          </a:p>
          <a:p>
            <a:pPr lvl="1">
              <a:lnSpc>
                <a:spcPct val="70000"/>
              </a:lnSpc>
              <a:spcBef>
                <a:spcPts val="425"/>
              </a:spcBef>
              <a:defRPr lang="en-us" sz="2040"/>
            </a:pPr>
            <a:r>
              <a:t>Even bigger problem with </a:t>
            </a:r>
            <a:r>
              <a:t>multifunctionality</a:t>
            </a:r>
          </a:p>
          <a:p>
            <a:pPr>
              <a:lnSpc>
                <a:spcPct val="70000"/>
              </a:lnSpc>
              <a:spcBef>
                <a:spcPts val="850"/>
              </a:spcBef>
              <a:defRPr lang="en-us" sz="2380"/>
            </a:pPr>
            <a:r>
              <a:t>Formal models</a:t>
            </a:r>
          </a:p>
          <a:p>
            <a:pPr lvl="1">
              <a:lnSpc>
                <a:spcPct val="70000"/>
              </a:lnSpc>
              <a:spcBef>
                <a:spcPts val="425"/>
              </a:spcBef>
              <a:defRPr lang="en-us" sz="2040"/>
            </a:pPr>
            <a:r>
              <a:t>BDI </a:t>
            </a:r>
            <a:r>
              <a:t>logics and architectures</a:t>
            </a:r>
          </a:p>
          <a:p>
            <a:pPr>
              <a:lnSpc>
                <a:spcPct val="70000"/>
              </a:lnSpc>
              <a:spcBef>
                <a:spcPts val="850"/>
              </a:spcBef>
              <a:defRPr lang="en-us" sz="2380"/>
            </a:pPr>
            <a:r>
              <a:t>Address functional role in a sense, but don’t really tell us what intentions and other cognitive states are for, i.e., how they benefit the system</a:t>
            </a:r>
          </a:p>
          <a:p>
            <a:pPr lvl="1">
              <a:lnSpc>
                <a:spcPct val="70000"/>
              </a:lnSpc>
              <a:spcBef>
                <a:spcPts val="425"/>
              </a:spcBef>
              <a:defRPr lang="en-us" sz="2040"/>
            </a:pPr>
            <a:r>
              <a:t>Some hypotheses: bounded agents</a:t>
            </a:r>
          </a:p>
          <a:p>
            <a:pPr>
              <a:lnSpc>
                <a:spcPct val="70000"/>
              </a:lnSpc>
              <a:spcBef>
                <a:spcPts val="850"/>
              </a:spcBef>
              <a:defRPr lang="en-us" sz="2380"/>
            </a:pPr>
          </a:p>
          <a:p>
            <a:pPr>
              <a:lnSpc>
                <a:spcPct val="70000"/>
              </a:lnSpc>
              <a:spcBef>
                <a:spcPts val="850"/>
              </a:spcBef>
              <a:defRPr lang="en-us" sz="2380"/>
            </a:pPr>
            <a:r>
              <a:t>One of the insights of </a:t>
            </a:r>
            <a:r>
              <a:t>Bratman’s work on intention is the forward-looking nature</a:t>
            </a:r>
          </a:p>
          <a:p>
            <a:pPr lvl="1">
              <a:lnSpc>
                <a:spcPct val="70000"/>
              </a:lnSpc>
              <a:spcBef>
                <a:spcPts val="425"/>
              </a:spcBef>
              <a:defRPr lang="en-us" sz="2040"/>
            </a:p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H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Forward-looking</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Some starting points and aims</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a:t>Useful to think of organizations as agents, as possessing cognitive states</a:t>
            </a:r>
            <a:endParaRPr lang="en-us" sz="2000"/>
          </a:p>
          <a:p>
            <a:pPr lvl="1">
              <a:defRPr lang="en-us"/>
            </a:pPr>
            <a:r>
              <a:rPr lang="en-us" sz="1800"/>
              <a:t>Some analogies to individual agents</a:t>
            </a:r>
            <a:endParaRPr lang="en-us" sz="1800"/>
          </a:p>
          <a:p>
            <a:pPr>
              <a:defRPr lang="en-us"/>
            </a:pPr>
            <a:r>
              <a:rPr lang="en-us" sz="2000"/>
              <a:t>Need more clarity on the functional roles of aspects of organizational cognition (and of intention in particular)</a:t>
            </a:r>
            <a:endParaRPr lang="en-us" sz="2000"/>
          </a:p>
          <a:p>
            <a:pPr lvl="1">
              <a:defRPr lang="en-us"/>
            </a:pPr>
            <a:r>
              <a:rPr lang="en-us" sz="1800"/>
              <a:t>Much work on shared </a:t>
            </a:r>
            <a:r>
              <a:rPr lang="en-us" sz="1800"/>
              <a:t>intentionality is built on intuitions about requirements for </a:t>
            </a:r>
            <a:r>
              <a:rPr lang="en-us" sz="1800"/>
              <a:t>sharedness, rather than the roles shared intention plays in the “cognitive life” of an organization</a:t>
            </a:r>
            <a:endParaRPr lang="en-us" sz="1800"/>
          </a:p>
          <a:p>
            <a:pPr>
              <a:defRPr lang="en-us"/>
            </a:pPr>
            <a:r>
              <a:rPr lang="en-us" sz="2000"/>
              <a:t>At the same time, need to bridge organizational cognition with </a:t>
            </a:r>
            <a:r>
              <a:rPr lang="en-us" sz="2000"/>
              <a:t>constitutive components</a:t>
            </a:r>
            <a:endParaRPr lang="en-us" sz="2000"/>
          </a:p>
          <a:p>
            <a:pPr lvl="1">
              <a:defRPr lang="en-us"/>
            </a:pPr>
            <a:r>
              <a:rPr lang="en-us" sz="1800"/>
              <a:t>Individuals, structures, environment</a:t>
            </a:r>
            <a:endParaRPr lang="en-us" sz="1800"/>
          </a:p>
          <a:p>
            <a:pPr lvl="1">
              <a:defRPr lang="en-us"/>
            </a:pPr>
            <a:r>
              <a:rPr lang="en-us" sz="1800"/>
              <a:t>Not necessarily a reductive project, yet need to model</a:t>
            </a:r>
            <a:endParaRPr lang="en-us" sz="1800"/>
          </a:p>
          <a:p>
            <a:pPr lvl="1">
              <a:defRPr lang="en-us"/>
            </a:pPr>
            <a:endParaRPr lang="en-us" sz="1800"/>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Context: much work in the area</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700"/>
              </a:spcBef>
              <a:defRPr lang="en-us" sz="1960"/>
            </a:pPr>
            <a:r>
              <a:t>Intention in theory of action</a:t>
            </a:r>
          </a:p>
          <a:p>
            <a:pPr lvl="1">
              <a:lnSpc>
                <a:spcPct val="70000"/>
              </a:lnSpc>
              <a:spcBef>
                <a:spcPts val="350"/>
              </a:spcBef>
              <a:defRPr lang="en-us" sz="1680"/>
            </a:pPr>
            <a:r>
              <a:t>Planning agency, claims of functional roles of intention for bounded agents</a:t>
            </a:r>
          </a:p>
          <a:p>
            <a:pPr>
              <a:lnSpc>
                <a:spcPct val="70000"/>
              </a:lnSpc>
              <a:spcBef>
                <a:spcPts val="700"/>
              </a:spcBef>
              <a:defRPr lang="en-us" sz="1960"/>
            </a:pPr>
            <a:r>
              <a:t>BDI and related models</a:t>
            </a:r>
          </a:p>
          <a:p>
            <a:pPr lvl="1">
              <a:lnSpc>
                <a:spcPct val="70000"/>
              </a:lnSpc>
              <a:spcBef>
                <a:spcPts val="350"/>
              </a:spcBef>
              <a:defRPr lang="en-us" sz="1680"/>
            </a:pPr>
            <a:r>
              <a:t>BDI agents in computer science, multi-agent systems</a:t>
            </a:r>
          </a:p>
          <a:p>
            <a:pPr lvl="1">
              <a:lnSpc>
                <a:spcPct val="70000"/>
              </a:lnSpc>
              <a:spcBef>
                <a:spcPts val="350"/>
              </a:spcBef>
              <a:defRPr lang="en-us" sz="1680"/>
            </a:pPr>
            <a:r>
              <a:t>BDI </a:t>
            </a:r>
            <a:r>
              <a:t>logics, modal </a:t>
            </a:r>
            <a:r>
              <a:t>logics of action</a:t>
            </a:r>
          </a:p>
          <a:p>
            <a:pPr>
              <a:lnSpc>
                <a:spcPct val="70000"/>
              </a:lnSpc>
              <a:spcBef>
                <a:spcPts val="700"/>
              </a:spcBef>
              <a:defRPr lang="en-us" sz="1960"/>
            </a:pPr>
            <a:r>
              <a:t>Organizations</a:t>
            </a:r>
          </a:p>
          <a:p>
            <a:pPr lvl="1">
              <a:lnSpc>
                <a:spcPct val="70000"/>
              </a:lnSpc>
              <a:spcBef>
                <a:spcPts val="350"/>
              </a:spcBef>
              <a:defRPr lang="en-us" sz="1680"/>
            </a:pPr>
            <a:r>
              <a:t>Collective </a:t>
            </a:r>
            <a:r>
              <a:t>intentionality, reductive and non-reductive treatments</a:t>
            </a:r>
          </a:p>
          <a:p>
            <a:pPr lvl="1">
              <a:lnSpc>
                <a:spcPct val="70000"/>
              </a:lnSpc>
              <a:spcBef>
                <a:spcPts val="350"/>
              </a:spcBef>
              <a:defRPr lang="en-us" sz="1680"/>
            </a:pPr>
            <a:r>
              <a:t>Boundedness in organizational psychology</a:t>
            </a:r>
          </a:p>
          <a:p>
            <a:pPr lvl="2">
              <a:lnSpc>
                <a:spcPct val="70000"/>
              </a:lnSpc>
              <a:spcBef>
                <a:spcPts val="350"/>
              </a:spcBef>
              <a:defRPr lang="en-us" sz="1400"/>
            </a:pPr>
            <a:r>
              <a:t>Intentional forgetting</a:t>
            </a:r>
          </a:p>
          <a:p>
            <a:pPr lvl="1">
              <a:lnSpc>
                <a:spcPct val="70000"/>
              </a:lnSpc>
              <a:spcBef>
                <a:spcPts val="350"/>
              </a:spcBef>
              <a:defRPr lang="en-us" sz="1680"/>
            </a:pPr>
            <a:r>
              <a:t>Institutions as constraints and enablements</a:t>
            </a:r>
          </a:p>
          <a:p>
            <a:pPr>
              <a:lnSpc>
                <a:spcPct val="70000"/>
              </a:lnSpc>
              <a:spcBef>
                <a:spcPts val="700"/>
              </a:spcBef>
              <a:defRPr lang="en-us" sz="1960"/>
            </a:pPr>
            <a:r>
              <a:t>Game theory</a:t>
            </a:r>
          </a:p>
          <a:p>
            <a:pPr lvl="1">
              <a:lnSpc>
                <a:spcPct val="70000"/>
              </a:lnSpc>
              <a:spcBef>
                <a:spcPts val="350"/>
              </a:spcBef>
              <a:defRPr lang="en-us" sz="1680"/>
            </a:pPr>
            <a:r>
              <a:t>Boundedness in game theory</a:t>
            </a:r>
          </a:p>
          <a:p>
            <a:pPr lvl="2">
              <a:lnSpc>
                <a:spcPct val="70000"/>
              </a:lnSpc>
              <a:spcBef>
                <a:spcPts val="350"/>
              </a:spcBef>
              <a:defRPr lang="en-us" sz="1400"/>
            </a:pPr>
            <a:r>
              <a:t>Many forms: aspects of game known, uncertainty, agent-types, </a:t>
            </a:r>
            <a:r>
              <a:t>epistemic limitations</a:t>
            </a:r>
          </a:p>
          <a:p>
            <a:pPr lvl="2">
              <a:lnSpc>
                <a:spcPct val="70000"/>
              </a:lnSpc>
              <a:spcBef>
                <a:spcPts val="350"/>
              </a:spcBef>
              <a:defRPr lang="en-us" sz="1400"/>
            </a:pPr>
            <a:r>
              <a:t>Unawareness</a:t>
            </a:r>
          </a:p>
          <a:p>
            <a:pPr lvl="1">
              <a:lnSpc>
                <a:spcPct val="70000"/>
              </a:lnSpc>
              <a:spcBef>
                <a:spcPts val="350"/>
              </a:spcBef>
              <a:defRPr lang="en-us" sz="1680"/>
            </a:pPr>
            <a:r>
              <a:t>Pre-commitment</a:t>
            </a:r>
          </a:p>
          <a:p>
            <a:pPr lvl="2">
              <a:lnSpc>
                <a:spcPct val="70000"/>
              </a:lnSpc>
              <a:spcBef>
                <a:spcPts val="350"/>
              </a:spcBef>
              <a:defRPr lang="en-us" sz="1400"/>
            </a:pPr>
            <a:r>
              <a:t>External to the agent; commitment device</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Shortcomings and opportunities</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8ScAABAAAAAmAAAACAAAAAEgAAAAAAAAMAAAABQAAAAAAAAAAAD//wAAAQAAAP//AAABAA=="/>
              </a:ext>
            </a:extLst>
          </p:cNvSpPr>
          <p:nvPr>
            <p:ph type="body" idx="1"/>
          </p:nvPr>
        </p:nvSpPr>
        <p:spPr>
          <a:xfrm>
            <a:off x="628650" y="1825625"/>
            <a:ext cx="7886700" cy="4667250"/>
          </a:xfrm>
        </p:spPr>
        <p:txBody>
          <a:bodyPr vert="horz" wrap="square" lIns="91440" tIns="45720" rIns="91440" bIns="45720" numCol="1" spcCol="215900" anchor="t">
            <a:prstTxWarp prst="textNoShape">
              <a:avLst/>
            </a:prstTxWarp>
          </a:bodyPr>
          <a:lstStyle/>
          <a:p>
            <a:pPr>
              <a:lnSpc>
                <a:spcPct val="70000"/>
              </a:lnSpc>
              <a:spcBef>
                <a:spcPts val="550"/>
              </a:spcBef>
              <a:buFontTx/>
              <a:buAutoNum type="arabicPeriod"/>
              <a:defRPr lang="en-us" sz="1540"/>
            </a:pPr>
            <a:r>
              <a:t>Literatures are not integrated</a:t>
            </a:r>
          </a:p>
          <a:p>
            <a:pPr lvl="1" marL="457200" indent="0">
              <a:lnSpc>
                <a:spcPct val="70000"/>
              </a:lnSpc>
              <a:spcBef>
                <a:spcPts val="275"/>
              </a:spcBef>
              <a:buNone/>
              <a:defRPr lang="en-us" sz="1320"/>
            </a:pPr>
            <a:r>
              <a:t>Herzig </a:t>
            </a:r>
            <a:r>
              <a:t>et </a:t>
            </a:r>
            <a:r>
              <a:t>al. on the opportunity to develop formal theories of intention in action and game theory:</a:t>
            </a:r>
          </a:p>
          <a:p>
            <a:pPr lvl="2" marL="914400" indent="0">
              <a:lnSpc>
                <a:spcPct val="70000"/>
              </a:lnSpc>
              <a:spcBef>
                <a:spcPts val="275"/>
              </a:spcBef>
              <a:buNone/>
              <a:defRPr lang="en-us" sz="1100"/>
            </a:pPr>
            <a:r>
              <a:rPr lang="en-us" sz="990" b="1"/>
              <a:t>Just as the </a:t>
            </a:r>
            <a:r>
              <a:rPr lang="en-us" sz="990" b="1"/>
              <a:t>BDI model, decision theory and game theory are also about the behavior of agents given their goals and their information state. The relationship has however not been clarified up to now…</a:t>
            </a:r>
            <a:endParaRPr lang="en-us" sz="990" b="1"/>
          </a:p>
          <a:p>
            <a:pPr lvl="2" marL="914400" indent="0">
              <a:lnSpc>
                <a:spcPct val="70000"/>
              </a:lnSpc>
              <a:spcBef>
                <a:spcPts val="275"/>
              </a:spcBef>
              <a:buNone/>
              <a:defRPr lang="en-us" sz="1100"/>
            </a:pPr>
            <a:r>
              <a:rPr lang="en-us" sz="990" b="1"/>
              <a:t>We believe that extending classical decision theory and game theory with the concept of intention might be relevant when trying to model resource-bounded agents who need to plan their future actions in advance since they have limited cognitive capacities and limited time for deliberation.</a:t>
            </a:r>
            <a:endParaRPr lang="en-us" b="1"/>
          </a:p>
          <a:p>
            <a:pPr lvl="2" marL="914400" indent="0">
              <a:lnSpc>
                <a:spcPct val="70000"/>
              </a:lnSpc>
              <a:spcBef>
                <a:spcPts val="275"/>
              </a:spcBef>
              <a:buNone/>
              <a:defRPr lang="en-us" sz="1100"/>
            </a:pPr>
            <a:r>
              <a:t>Herzig </a:t>
            </a:r>
            <a:r>
              <a:t>et </a:t>
            </a:r>
            <a:r>
              <a:t>al. 2017, “</a:t>
            </a:r>
            <a:r>
              <a:t>BDI </a:t>
            </a:r>
            <a:r>
              <a:t>logics for </a:t>
            </a:r>
            <a:r>
              <a:t>BDI architectures: Old Problems, New Perspectives”</a:t>
            </a:r>
          </a:p>
          <a:p>
            <a:pPr>
              <a:lnSpc>
                <a:spcPct val="70000"/>
              </a:lnSpc>
              <a:spcBef>
                <a:spcPts val="550"/>
              </a:spcBef>
              <a:buFontTx/>
              <a:buAutoNum type="arabicPeriod"/>
              <a:defRPr lang="en-us" sz="1540"/>
            </a:pPr>
            <a:r>
              <a:rPr lang="en-us"/>
              <a:t>BDI: very individual focused; strangely, not forward-looking</a:t>
            </a:r>
            <a:endParaRPr lang="en-us"/>
          </a:p>
          <a:p>
            <a:pPr lvl="1">
              <a:lnSpc>
                <a:spcPct val="70000"/>
              </a:lnSpc>
              <a:spcBef>
                <a:spcPts val="275"/>
              </a:spcBef>
              <a:defRPr lang="en-us" sz="1320"/>
            </a:pPr>
            <a:r>
              <a:t>Implementations, not really explanatory</a:t>
            </a:r>
          </a:p>
          <a:p>
            <a:pPr>
              <a:lnSpc>
                <a:spcPct val="70000"/>
              </a:lnSpc>
              <a:spcBef>
                <a:spcPts val="550"/>
              </a:spcBef>
              <a:buFontTx/>
              <a:buAutoNum type="arabicPeriod"/>
              <a:defRPr lang="en-us" sz="1540"/>
            </a:pPr>
            <a:r>
              <a:rPr lang="en-us"/>
              <a:t>Game theory: no real role for organizational cognition</a:t>
            </a:r>
            <a:endParaRPr lang="en-us"/>
          </a:p>
          <a:p>
            <a:pPr lvl="1">
              <a:lnSpc>
                <a:spcPct val="70000"/>
              </a:lnSpc>
              <a:spcBef>
                <a:spcPts val="275"/>
              </a:spcBef>
              <a:defRPr lang="en-us" sz="1320"/>
            </a:pPr>
            <a:r>
              <a:t>List and </a:t>
            </a:r>
            <a:r>
              <a:t>Pettit a slight exception, but not clear that it really gets at organizational cognition</a:t>
            </a:r>
          </a:p>
          <a:p>
            <a:pPr>
              <a:lnSpc>
                <a:spcPct val="70000"/>
              </a:lnSpc>
              <a:spcBef>
                <a:spcPts val="550"/>
              </a:spcBef>
              <a:buFontTx/>
              <a:buAutoNum type="arabicPeriod"/>
              <a:defRPr lang="en-us" sz="1540"/>
            </a:pPr>
            <a:r>
              <a:rPr lang="en-us"/>
              <a:t>Informal models suggest but do not demonstrate the functional utility of these cognitive states</a:t>
            </a:r>
            <a:endParaRPr lang="en-us"/>
          </a:p>
          <a:p>
            <a:pPr lvl="1">
              <a:lnSpc>
                <a:spcPct val="70000"/>
              </a:lnSpc>
              <a:spcBef>
                <a:spcPts val="275"/>
              </a:spcBef>
              <a:defRPr lang="en-us" sz="1320"/>
            </a:pPr>
            <a:r>
              <a:t>How precisely do they contribute to outcomes?</a:t>
            </a:r>
          </a:p>
          <a:p>
            <a:pPr lvl="1">
              <a:lnSpc>
                <a:spcPct val="70000"/>
              </a:lnSpc>
              <a:spcBef>
                <a:spcPts val="275"/>
              </a:spcBef>
              <a:defRPr lang="en-us" sz="1320"/>
            </a:pPr>
            <a:r>
              <a:t>Why can’t we just use a more parsimonious model?</a:t>
            </a:r>
          </a:p>
          <a:p>
            <a:pPr>
              <a:lnSpc>
                <a:spcPct val="70000"/>
              </a:lnSpc>
              <a:spcBef>
                <a:spcPts val="550"/>
              </a:spcBef>
              <a:buFontTx/>
              <a:buAutoNum type="arabicPeriod"/>
              <a:defRPr lang="en-us" sz="1540"/>
            </a:pPr>
            <a:r>
              <a:t>Not clear how or whether richer models of cognition should figure into game theory</a:t>
            </a:r>
          </a:p>
          <a:p>
            <a:pPr lvl="1">
              <a:lnSpc>
                <a:spcPct val="70000"/>
              </a:lnSpc>
              <a:spcBef>
                <a:spcPts val="275"/>
              </a:spcBef>
              <a:defRPr lang="en-us" sz="1320"/>
            </a:pPr>
            <a:r>
              <a:t>Parsimonious models of agent cognition; simple version of belief-desire model</a:t>
            </a:r>
          </a:p>
          <a:p>
            <a:pPr lvl="1">
              <a:lnSpc>
                <a:spcPct val="70000"/>
              </a:lnSpc>
              <a:spcBef>
                <a:spcPts val="275"/>
              </a:spcBef>
              <a:defRPr lang="en-us" sz="1320"/>
            </a:pPr>
            <a:r>
              <a:t>No obvious role for, e.g., </a:t>
            </a:r>
            <a:r>
              <a:t>Bratman-style intentions in these models</a:t>
            </a:r>
          </a:p>
          <a:p>
            <a:pPr>
              <a:lnSpc>
                <a:spcPct val="70000"/>
              </a:lnSpc>
              <a:spcBef>
                <a:spcPts val="550"/>
              </a:spcBef>
              <a:defRPr lang="en-us" sz="1540"/>
            </a:pPr>
          </a:p>
          <a:p>
            <a:pPr>
              <a:lnSpc>
                <a:spcPct val="70000"/>
              </a:lnSpc>
              <a:spcBef>
                <a:spcPts val="550"/>
              </a:spcBef>
              <a:defRPr lang="en-us" sz="1540"/>
            </a:pPr>
            <a:r>
              <a:t>The challenge isn’t just in treating organizational cognition</a:t>
            </a:r>
          </a:p>
          <a:p>
            <a:pPr>
              <a:lnSpc>
                <a:spcPct val="70000"/>
              </a:lnSpc>
              <a:spcBef>
                <a:spcPts val="550"/>
              </a:spcBef>
              <a:defRPr lang="en-us" sz="1540"/>
            </a:pPr>
            <a:r>
              <a:t>Need foundational work in richer treatment of individual cognition to connect theory of action</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4000"/>
              <a:t>Project at intersection of game theory and theory of action</a:t>
            </a:r>
            <a:endParaRPr lang="en-us" sz="4000"/>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a:t>Two-step process:</a:t>
            </a:r>
            <a:endParaRPr lang="en-us" sz="2000"/>
          </a:p>
          <a:p>
            <a:pPr lvl="1" marL="746125" indent="-288925">
              <a:buFontTx/>
              <a:buAutoNum type="arabicPeriod"/>
              <a:defRPr lang="en-us"/>
            </a:pPr>
            <a:r>
              <a:rPr lang="en-us" sz="1800"/>
              <a:t>Extend model of individual in game theory to take account of cognitive features that cannot be treated in current simple belief-desire model</a:t>
            </a:r>
            <a:endParaRPr lang="en-us" sz="1800"/>
          </a:p>
          <a:p>
            <a:pPr lvl="2">
              <a:defRPr lang="en-us"/>
            </a:pPr>
            <a:r>
              <a:rPr lang="en-us" sz="1600"/>
              <a:t>As conservative as possible, to make use of mathematical resources and retain tractability</a:t>
            </a:r>
            <a:endParaRPr lang="en-us" sz="1600"/>
          </a:p>
          <a:p>
            <a:pPr lvl="1" marL="746125" indent="-288925">
              <a:buFontTx/>
              <a:buAutoNum type="arabicPeriod"/>
              <a:defRPr lang="en-us"/>
            </a:pPr>
            <a:r>
              <a:rPr lang="en-us" sz="1800"/>
              <a:t>Develop model of organizational cognition with appropriate analogies to (and differences from) individual case</a:t>
            </a:r>
            <a:endParaRPr lang="en-us" sz="1800"/>
          </a:p>
          <a:p>
            <a:pPr lvl="2">
              <a:defRPr lang="en-us"/>
            </a:pPr>
            <a:r>
              <a:rPr lang="en-us" sz="1600"/>
              <a:t>Grounded in individuals and nature, but taking organizational cognition appropriately seriously</a:t>
            </a:r>
            <a:endParaRPr lang="en-us" sz="1600"/>
          </a:p>
          <a:p>
            <a:pPr>
              <a:defRPr lang="en-us"/>
            </a:pPr>
            <a:r>
              <a:rPr lang="en-us" sz="2000"/>
              <a:t>Relation between models individual and organizational cognition</a:t>
            </a:r>
            <a:endParaRPr lang="en-us" sz="2000"/>
          </a:p>
          <a:p>
            <a:pPr lvl="1">
              <a:defRPr lang="en-us"/>
            </a:pPr>
            <a:r>
              <a:rPr lang="en-us" sz="1600"/>
              <a:t>Need a compelling role for richer cognitive states at the individual level</a:t>
            </a:r>
            <a:endParaRPr lang="en-us" sz="1600"/>
          </a:p>
          <a:p>
            <a:pPr lvl="2">
              <a:defRPr lang="en-us"/>
            </a:pPr>
            <a:r>
              <a:rPr lang="en-us" sz="1200"/>
              <a:t>If there isn’t such a role for game-theoretic treatment of individual cognition, not likely it’ll be necessary at the organizational level</a:t>
            </a:r>
            <a:endParaRPr lang="en-us" sz="1200"/>
          </a:p>
          <a:p>
            <a:pPr lvl="1">
              <a:defRPr lang="en-us"/>
            </a:pPr>
            <a:r>
              <a:rPr lang="en-us" sz="1600"/>
              <a:t>In this discussion, we will focus on functions and models of intention in individual cognition</a:t>
            </a:r>
            <a:endParaRPr lang="en-us" sz="1600"/>
          </a:p>
          <a:p>
            <a:pPr lvl="2">
              <a:defRPr lang="en-us"/>
            </a:pPr>
            <a:r>
              <a:rPr lang="en-us" sz="1200"/>
              <a:t>But we expect that similar points will be extensible to organizations</a:t>
            </a:r>
            <a:endParaRPr lang="en-us" sz="1200"/>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Central claim</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t>Crucial features are:</a:t>
            </a:r>
          </a:p>
          <a:p>
            <a:pPr lvl="1">
              <a:defRPr lang="en-us"/>
            </a:pPr>
            <a:r>
              <a:t>The agent inhabiting a dynamically changing world</a:t>
            </a:r>
          </a:p>
          <a:p>
            <a:pPr lvl="1">
              <a:defRPr lang="en-us"/>
            </a:pPr>
            <a:r>
              <a:t>The agent deploying </a:t>
            </a:r>
            <a:r>
              <a:rPr lang="en-us" i="1"/>
              <a:t>unawareness—</a:t>
            </a:r>
            <a:r>
              <a:t>either “triggered” or “intentional” unawareness in unfolding choice and action</a:t>
            </a:r>
          </a:p>
          <a:p>
            <a:pPr>
              <a:defRPr lang="en-us"/>
            </a:pPr>
            <a:r>
              <a:t>The literature’s inquiry into planning is related, but not sufficient</a:t>
            </a:r>
          </a:p>
          <a:p>
            <a:pPr lvl="1">
              <a:defRPr lang="en-us"/>
            </a:pPr>
            <a:r>
              <a:t>A standard simple B-D model of cognition is sufficient to model plans</a:t>
            </a:r>
          </a:p>
          <a:p>
            <a:pPr>
              <a:defRPr lang="en-us"/>
            </a:pPr>
            <a:r>
              <a:t>[Something about plan reconsideration]</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The best toy problem</a:t>
            </a:r>
          </a:p>
        </p:txBody>
      </p:sp>
      <p:sp>
        <p:nvSpPr>
          <p:cNvPr id="3" name="Content Placeholder 2"/>
          <p:cNvSpPr>
            <a:spLocks noGrp="1" noChangeArrowheads="1"/>
            <a:extLst>
              <a:ext uri="smNativeData">
                <pr:smNativeData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AMAAOMJAAAcNAAAZCgAAAAAAAAmAAAACAAAAAEgAAAAAAAAMAAAABQAAAAAAAAAAAD//wAAAQAAAP//AAABAA=="/>
              </a:ext>
            </a:extLst>
          </p:cNvSpPr>
          <p:nvPr>
            <p:ph type="body" idx="1"/>
          </p:nvPr>
        </p:nvSpPr>
        <p:spPr>
          <a:xfrm>
            <a:off x="584200" y="1607185"/>
            <a:ext cx="7886700" cy="495871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a:pPr>
            <a:r>
              <a:t>The time is </a:t>
            </a:r>
            <a:r>
              <a:rPr lang="en-us" i="1">
                <a:latin typeface="DejaVu Math TeX Gyre" pitchFamily="1" charset="0"/>
                <a:ea typeface="DejaVu Math TeX Gyre" pitchFamily="1" charset="0"/>
                <a:cs typeface="DejaVu Math TeX Gyre" pitchFamily="1" charset="0"/>
              </a:rPr>
              <a:t>t </a:t>
            </a: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 0</a:t>
            </a:r>
            <a:endParaRPr lang="en-us" i="1">
              <a:latin typeface="DejaVu Math TeX Gyre" pitchFamily="1" charset="0"/>
              <a:ea typeface="DejaVu Math TeX Gyre" pitchFamily="1" charset="0"/>
              <a:cs typeface="DejaVu Math TeX Gyre" pitchFamily="1" charset="0"/>
            </a:endParaRPr>
          </a:p>
          <a:p>
            <a:pPr>
              <a:lnSpc>
                <a:spcPct val="100000"/>
              </a:lnSpc>
              <a:spcBef>
                <a:spcPts val="600"/>
              </a:spcBef>
              <a:spcAft>
                <a:spcPts val="600"/>
              </a:spcAft>
              <a:buFont typeface="Wingdings" pitchFamily="2" charset="2"/>
              <a:buChar char=""/>
              <a:defRPr lang="en-us" sz="2400"/>
            </a:pPr>
            <a:r>
              <a:t>Brian’s infant is sitting in the family room</a:t>
            </a:r>
          </a:p>
          <a:p>
            <a:pPr>
              <a:lnSpc>
                <a:spcPct val="100000"/>
              </a:lnSpc>
              <a:spcBef>
                <a:spcPts val="600"/>
              </a:spcBef>
              <a:spcAft>
                <a:spcPts val="600"/>
              </a:spcAft>
              <a:buFont typeface="Wingdings" pitchFamily="2" charset="2"/>
              <a:buChar char=""/>
              <a:defRPr lang="en-us" sz="2400"/>
            </a:pPr>
            <a:r>
              <a:t>Some distance in front of her are two toys, A and B</a:t>
            </a:r>
          </a:p>
          <a:p>
            <a:pPr>
              <a:lnSpc>
                <a:spcPct val="100000"/>
              </a:lnSpc>
              <a:spcBef>
                <a:spcPts val="600"/>
              </a:spcBef>
              <a:spcAft>
                <a:spcPts val="600"/>
              </a:spcAft>
              <a:buFont typeface="Wingdings" pitchFamily="2" charset="2"/>
              <a:buChar char=""/>
              <a:defRPr lang="en-us" sz="2400"/>
            </a:pPr>
            <a:r>
              <a:t>Things are going on around her: adults are chatting in the next room, the TV is on, the dog is barking outside</a:t>
            </a:r>
          </a:p>
          <a:p>
            <a:pPr>
              <a:lnSpc>
                <a:spcPct val="100000"/>
              </a:lnSpc>
              <a:spcBef>
                <a:spcPts val="600"/>
              </a:spcBef>
              <a:spcAft>
                <a:spcPts val="600"/>
              </a:spcAft>
              <a:buFont typeface="Wingdings" pitchFamily="2" charset="2"/>
              <a:buChar char=""/>
              <a:defRPr lang="en-us" sz="2400"/>
            </a:pPr>
            <a:r>
              <a:t>Infant desires the best toy</a:t>
            </a:r>
          </a:p>
          <a:p>
            <a:pPr lvl="1">
              <a:lnSpc>
                <a:spcPct val="100000"/>
              </a:lnSpc>
              <a:spcBef>
                <a:spcPts val="600"/>
              </a:spcBef>
              <a:spcAft>
                <a:spcPts val="600"/>
              </a:spcAft>
              <a:buFont typeface="Wingdings" pitchFamily="2" charset="2"/>
              <a:buChar char=""/>
              <a:defRPr lang="en-us" sz="2400"/>
            </a:pPr>
            <a:r>
              <a:t>Best toy &gt; second-best toy &gt; no toy</a:t>
            </a:r>
          </a:p>
          <a:p>
            <a:pPr lvl="1">
              <a:lnSpc>
                <a:spcPct val="100000"/>
              </a:lnSpc>
              <a:spcBef>
                <a:spcPts val="600"/>
              </a:spcBef>
              <a:spcAft>
                <a:spcPts val="600"/>
              </a:spcAft>
              <a:buFont typeface="Wingdings" pitchFamily="2" charset="2"/>
              <a:buChar char=""/>
              <a:defRPr lang="en-us" sz="2400"/>
            </a:pPr>
            <a:r>
              <a:t>Uncertain whether A or B is best</a:t>
            </a:r>
          </a:p>
          <a:p>
            <a:pPr lvl="1">
              <a:lnSpc>
                <a:spcPct val="100000"/>
              </a:lnSpc>
              <a:spcBef>
                <a:spcPts val="600"/>
              </a:spcBef>
              <a:spcAft>
                <a:spcPts val="600"/>
              </a:spcAft>
              <a:buFont typeface="Wingdings" pitchFamily="2" charset="2"/>
              <a:buChar char=""/>
              <a:defRPr lang="en-us" sz="2400"/>
            </a:pPr>
            <a:r>
              <a:t>Tune-playing taken as signal of best</a:t>
            </a:r>
          </a:p>
          <a:p>
            <a:pPr>
              <a:lnSpc>
                <a:spcPct val="100000"/>
              </a:lnSpc>
              <a:spcBef>
                <a:spcPts val="600"/>
              </a:spcBef>
              <a:spcAft>
                <a:spcPts val="600"/>
              </a:spcAft>
              <a:buFont typeface="Wingdings" pitchFamily="2" charset="2"/>
              <a:buChar char=""/>
              <a:defRPr lang="en-us" sz="2400"/>
            </a:pPr>
            <a:r>
              <a:t>What happens</a:t>
            </a:r>
          </a:p>
          <a:p>
            <a:pPr>
              <a:lnSpc>
                <a:spcPct val="70000"/>
              </a:lnSpc>
              <a:spcBef>
                <a:spcPts val="320"/>
              </a:spcBef>
              <a:buFont typeface="Wingdings" pitchFamily="2" charset="2"/>
              <a:buChar char=""/>
              <a:defRPr lang="en-us" sz="1400"/>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State spaces</a:t>
            </a:r>
          </a:p>
        </p:txBody>
      </p:sp>
      <p:sp>
        <p:nvSpPr>
          <p:cNvPr id="3" name="Textbox1"/>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gAAM8jAAD4MAAAWicAAAAAAAAmAAAACAAAAP//////////MAAAABQAAAAAAAAAAAD//wAAAQAAAP//AAABAA=="/>
              </a:ext>
            </a:extLst>
          </p:cNvSpPr>
          <p:nvPr/>
        </p:nvSpPr>
        <p:spPr>
          <a:xfrm>
            <a:off x="1369695" y="5821045"/>
            <a:ext cx="6590665" cy="57594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A,B*</a:t>
            </a: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 A</a:t>
            </a:r>
            <a:r>
              <a:rPr lang="en-us">
                <a:latin typeface="DejaVu Math TeX Gyre" pitchFamily="1" charset="0"/>
                <a:ea typeface="DejaVu Math TeX Gyre" pitchFamily="1" charset="0"/>
                <a:cs typeface="DejaVu Math TeX Gyre" pitchFamily="1" charset="0"/>
              </a:rPr>
              <a:t> is ringing,</a:t>
            </a:r>
            <a:r>
              <a:rPr lang="en-us" i="1">
                <a:latin typeface="DejaVu Math TeX Gyre" pitchFamily="1" charset="0"/>
                <a:ea typeface="DejaVu Math TeX Gyre" pitchFamily="1" charset="0"/>
                <a:cs typeface="DejaVu Math TeX Gyre" pitchFamily="1" charset="0"/>
              </a:rPr>
              <a:t> B</a:t>
            </a:r>
            <a:r>
              <a:rPr lang="en-us">
                <a:latin typeface="DejaVu Math TeX Gyre" pitchFamily="1" charset="0"/>
                <a:ea typeface="DejaVu Math TeX Gyre" pitchFamily="1" charset="0"/>
                <a:cs typeface="DejaVu Math TeX Gyre" pitchFamily="1" charset="0"/>
              </a:rPr>
              <a:t> is best</a:t>
            </a:r>
            <a:endParaRPr lang="en-us" i="1">
              <a:latin typeface="DejaVu Math TeX Gyre" pitchFamily="1" charset="0"/>
              <a:ea typeface="DejaVu Math TeX Gyre" pitchFamily="1" charset="0"/>
              <a:cs typeface="DejaVu Math TeX Gyre" pitchFamily="1" charset="0"/>
            </a:endParaRPr>
          </a:p>
        </p:txBody>
      </p:sp>
      <p:sp>
        <p:nvSpPr>
          <p:cNvPr id="4" name="Textbox2"/>
          <p:cNvSpPr txBox="1">
            <a:extLst>
              <a:ext uri="smNativeData">
                <pr:smNativeData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QQAANsNAABiNAAAzRAAAAAAAAAmAAAACAAAAP//////////MAAAABQAAAAAAAAAAAD//wAAAQAAAP//AAABAA=="/>
              </a:ext>
            </a:extLst>
          </p:cNvSpPr>
          <p:nvPr/>
        </p:nvSpPr>
        <p:spPr>
          <a:xfrm>
            <a:off x="747395" y="2252345"/>
            <a:ext cx="7767955" cy="478790"/>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“state” = a snapshot of all relevant features of the world</a:t>
            </a:r>
          </a:p>
        </p:txBody>
      </p:sp>
      <p:sp>
        <p:nvSpPr>
          <p:cNvPr id="5" name="Textbox3"/>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P8XAADTNQAA3xkAAAAgAAAmAAAACAAAAP//////////MAAAABQAAAAAAAAAAAD//wAAAQAAAP//AAABAA=="/>
              </a:ext>
            </a:extLst>
          </p:cNvSpPr>
          <p:nvPr/>
        </p:nvSpPr>
        <p:spPr>
          <a:xfrm>
            <a:off x="7309485" y="3900805"/>
            <a:ext cx="1440180" cy="304800"/>
          </a:xfrm>
          <a:prstGeom prst="rect">
            <a:avLst/>
          </a:prstGeom>
          <a:noFill/>
          <a:ln>
            <a:noFill/>
          </a:ln>
          <a:effectLst/>
        </p:spPr>
        <p:txBody>
          <a:bodyPr vert="horz" wrap="square" numCol="1" spcCol="215900" anchor="t"/>
          <a:lstStyle/>
          <a:p>
            <a:pPr>
              <a:defRPr lang="en-us" sz="1400"/>
            </a:pPr>
            <a:r>
              <a:t>Nature = agent </a:t>
            </a:r>
            <a:r>
              <a:rPr lang="en-us" i="1">
                <a:latin typeface="DejaVu Math TeX Gyre" pitchFamily="1" charset="0"/>
                <a:ea typeface="DejaVu Math TeX Gyre" pitchFamily="1" charset="0"/>
                <a:cs typeface="DejaVu Math TeX Gyre" pitchFamily="1" charset="0"/>
              </a:rPr>
              <a:t>n</a:t>
            </a:r>
          </a:p>
        </p:txBody>
      </p:sp>
      <p:sp>
        <p:nvSpPr>
          <p:cNvPr id="6" name="Textbox4"/>
          <p:cNvSpPr txBox="1">
            <a:extLst>
              <a:ext uri="smNativeData">
                <pr:smNativeData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EIcAADTNQAAIh4AAAAgAAAmAAAACAAAAP//////////MAAAABQAAAAAAAAAAAD//wAAAQAAAP//AAABAA=="/>
              </a:ext>
            </a:extLst>
          </p:cNvSpPr>
          <p:nvPr/>
        </p:nvSpPr>
        <p:spPr>
          <a:xfrm>
            <a:off x="7309485" y="4593590"/>
            <a:ext cx="1440180" cy="304800"/>
          </a:xfrm>
          <a:prstGeom prst="rect">
            <a:avLst/>
          </a:prstGeom>
          <a:noFill/>
          <a:ln>
            <a:noFill/>
          </a:ln>
          <a:effectLst/>
        </p:spPr>
        <p:txBody>
          <a:bodyPr vert="horz" wrap="square" numCol="1" spcCol="215900" anchor="t"/>
          <a:lstStyle/>
          <a:p>
            <a:pPr>
              <a:defRPr lang="en-us" sz="1400"/>
            </a:pPr>
            <a:r>
              <a:t>Time  = period 0</a:t>
            </a:r>
          </a:p>
        </p:txBody>
      </p:sp>
      <p:pic>
        <p:nvPicPr>
          <p:cNvPr id="7" name="Picture1"/>
          <p:cNvPicPr>
            <a:picLocks noChangeAspect="1"/>
            <a:extLst>
              <a:ext uri="smNativeData">
                <pr:smNativeData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AAAC4FAAAwC0AABYiAAAAAAAAJgAAAAgAAAD//////////zAAAAAUAAAAAAAAAAAA//8AAAEAAAD//wAAAQA="/>
              </a:ext>
            </a:extLst>
          </p:cNvPicPr>
          <p:nvPr/>
        </p:nvPicPr>
        <p:blipFill>
          <a:blip r:embed="rId2"/>
          <a:stretch>
            <a:fillRect/>
          </a:stretch>
        </p:blipFill>
        <p:spPr>
          <a:xfrm>
            <a:off x="105410" y="3368040"/>
            <a:ext cx="7331710" cy="217297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Epstein, Brian</dc:creator>
  <cp:keywords/>
  <dc:description/>
  <cp:lastModifiedBy>mdryall</cp:lastModifiedBy>
  <cp:revision>0</cp:revision>
  <dcterms:created xsi:type="dcterms:W3CDTF">2021-06-25T18:39:48Z</dcterms:created>
  <dcterms:modified xsi:type="dcterms:W3CDTF">2021-07-15T22:17:21Z</dcterms:modified>
</cp:coreProperties>
</file>