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  <p:sldId id="265" r:id="rId3"/>
    <p:sldId id="266" r:id="rId4"/>
    <p:sldId id="284" r:id="rId5"/>
    <p:sldId id="268" r:id="rId6"/>
    <p:sldId id="287" r:id="rId7"/>
    <p:sldId id="292" r:id="rId8"/>
    <p:sldId id="293" r:id="rId9"/>
    <p:sldId id="294" r:id="rId10"/>
    <p:sldId id="295" r:id="rId11"/>
    <p:sldId id="288" r:id="rId12"/>
    <p:sldId id="289" r:id="rId13"/>
    <p:sldId id="290" r:id="rId14"/>
    <p:sldId id="291" r:id="rId15"/>
    <p:sldId id="270" r:id="rId16"/>
    <p:sldId id="267" r:id="rId17"/>
    <p:sldId id="278" r:id="rId18"/>
    <p:sldId id="260" r:id="rId19"/>
    <p:sldId id="264" r:id="rId20"/>
    <p:sldId id="261" r:id="rId21"/>
    <p:sldId id="262" r:id="rId22"/>
    <p:sldId id="263" r:id="rId23"/>
    <p:sldId id="257" r:id="rId24"/>
    <p:sldId id="258" r:id="rId25"/>
    <p:sldId id="259" r:id="rId26"/>
  </p:sldIdLst>
  <p:sldSz cx="9144000" cy="6858000" type="screen4x3"/>
  <p:notesSz cx="7010400" cy="92964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999">
          <p15:clr>
            <a:srgbClr val="A4A3A4"/>
          </p15:clr>
        </p15:guide>
        <p15:guide id="2" pos="15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smNativeData">
      <pr:smAppRevision xmlns="smNativeData" xmlns:pr="smNativeData" xmlns:p15="http://schemas.microsoft.com/office/powerpoint/2012/main" xmlns:p14="http://schemas.microsoft.com/office/powerpoint/2010/main" xmlns:mc="http://schemas.openxmlformats.org/markup-compatibility/2006" dt="1626380345" val="1032" rev64="64" revOS="3"/>
      <pr:smFileRevision xmlns="smNativeData" xmlns:pr="smNativeData" xmlns:p15="http://schemas.microsoft.com/office/powerpoint/2012/main" xmlns:p14="http://schemas.microsoft.com/office/powerpoint/2010/main" xmlns:mc="http://schemas.openxmlformats.org/markup-compatibility/2006" dt="1626380345" val="0"/>
      <pr:guideOptions xmlns="smNativeData" xmlns:pr="smNativeData" xmlns:p15="http://schemas.microsoft.com/office/powerpoint/2012/main" xmlns:p14="http://schemas.microsoft.com/office/powerpoint/2010/main" xmlns:mc="http://schemas.openxmlformats.org/markup-compatibility/2006" dt="1626380345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1920" y="86"/>
      </p:cViewPr>
      <p:guideLst>
        <p:guide orient="horz" pos="2999"/>
        <p:guide pos="15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-2395"/>
    </p:cViewPr>
  </p:sorterViewPr>
  <p:notesViewPr>
    <p:cSldViewPr snapToGrid="0" snapToObjects="1">
      <p:cViewPr>
        <p:scale>
          <a:sx n="150" d="100"/>
          <a:sy n="150" d="100"/>
        </p:scale>
        <p:origin x="729" y="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OZjwYB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OgGAAAINAAAmBUAABAAAAAmAAAACAAAAIGAAAAAAAAAMAAAABQAAAAAAAAAAAD//wAAAQAAAP//AAABAA=="/>
              </a:ext>
            </a:extLst>
          </p:cNvSpPr>
          <p:nvPr>
            <p:ph type="ctrTitle"/>
          </p:nvPr>
        </p:nvSpPr>
        <p:spPr>
          <a:xfrm>
            <a:off x="685800" y="1122680"/>
            <a:ext cx="7772400" cy="23876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ctr">
              <a:defRPr lang="en-us" sz="60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OZjwY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AcAACkWAAA4MQAAWCAAABAAAAAmAAAACAAAAAGAAAAAAAAAMAAAABQAAAAAAAAAAAD//wAAAQAAAP//AAABAA=="/>
              </a:ext>
            </a:extLst>
          </p:cNvSpPr>
          <p:nvPr>
            <p:ph type="subTitle" idx="1"/>
          </p:nvPr>
        </p:nvSpPr>
        <p:spPr>
          <a:xfrm>
            <a:off x="1143000" y="3602355"/>
            <a:ext cx="6858000" cy="1655445"/>
          </a:xfrm>
        </p:spPr>
        <p:txBody>
          <a:bodyPr/>
          <a:lstStyle>
            <a:lvl1pPr marL="0" indent="0" algn="ctr">
              <a:buNone/>
              <a:defRPr lang="en-us" sz="2400"/>
            </a:lvl1pPr>
            <a:lvl2pPr marL="457200" indent="0" algn="ctr">
              <a:buNone/>
              <a:defRPr lang="en-us" sz="2000"/>
            </a:lvl2pPr>
            <a:lvl3pPr marL="914400" indent="0" algn="ctr">
              <a:buNone/>
              <a:defRPr lang="en-us" sz="1800"/>
            </a:lvl3pPr>
            <a:lvl4pPr marL="1371600" indent="0" algn="ctr">
              <a:buNone/>
              <a:defRPr lang="en-us" sz="1600"/>
            </a:lvl4pPr>
            <a:lvl5pPr marL="1828800" indent="0" algn="ctr">
              <a:buNone/>
              <a:defRPr lang="en-us" sz="1600"/>
            </a:lvl5pPr>
            <a:lvl6pPr marL="2286000" indent="0" algn="ctr">
              <a:buNone/>
              <a:defRPr lang="en-us" sz="1600"/>
            </a:lvl6pPr>
            <a:lvl7pPr marL="2743200" indent="0" algn="ctr">
              <a:buNone/>
              <a:defRPr lang="en-us" sz="1600"/>
            </a:lvl7pPr>
            <a:lvl8pPr marL="3200400" indent="0" algn="ctr">
              <a:buNone/>
              <a:defRPr lang="en-us" sz="1600"/>
            </a:lvl8pPr>
            <a:lvl9pPr marL="3657600" indent="0" algn="ctr">
              <a:buNone/>
              <a:defRPr lang="en-us" sz="1600"/>
            </a:lvl9pPr>
          </a:lstStyle>
          <a:p>
            <a:pPr>
              <a:defRPr lang="en-us"/>
            </a:pPr>
            <a:r>
              <a:t>Click to edit Master subtitle style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OZjwY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3gMAABonAACGEA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5538439E-D0B8-6DB5-F680-26E00DCE0073}" type="datetime1">
              <a:t>7/16/2021</a:t>
            </a:fld>
            <a:endParaRPr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OZjwY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hIAABonAACeJ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OZjwY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icAABonAABiNA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69EA9D70-3E84-BF6B-CA52-C83ED31C3C9D}" type="slidenum">
              <a:t>‹#›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OZjwY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3gMAAD8CAABiNA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OZjwYBMAAAAlAAAAZAAAAA0AAAAAkAAAAEgAAACQAAAASAAAAAAAAAAAAAAAAQ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3gMAADsLAABiNAAAACYAABAAAAAmAAAACAAAAAIAAAAAAAAAMAAAABQAAAAAAAAAAAD//wAAAQAAAP//AAABAA==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OZjwY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3gMAABonAACGEA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4757ECC0-8EAA-021A-E4EF-784FA2A1122D}" type="datetime1">
              <a:t>7/16/2021</a:t>
            </a:fld>
            <a:endParaRPr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OZjwY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hIAABonAACeJ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OZjwY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icAABonAABiNA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41A4C7C7-89AC-F131-E21C-7F648952142A}" type="slidenum">
              <a:t>‹#›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OZjwYBMAAAAlAAAAZAAAAA0AAAAAkAAAAEgAAACQAAAASAAAAAAAAAABAAAAAQ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SgAAD8CAABiNAAAACYAABAAAAAmAAAACAAAAAMAAAAAAAAAMAAAABQAAAAAAAAAAAD//wAAAQAAAP//AAABAA=="/>
              </a:ext>
            </a:extLst>
          </p:cNvSpPr>
          <p:nvPr>
            <p:ph type="title"/>
          </p:nvPr>
        </p:nvSpPr>
        <p:spPr>
          <a:xfrm>
            <a:off x="6543675" y="365125"/>
            <a:ext cx="1971675" cy="5812155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OZjwYBMAAAAlAAAAZAAAAA0AAAAAkAAAAEgAAACQAAAASAAAAAAAAAAAAAAAAQ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3gMAAD8CAACNJwAAACYAABAAAAAmAAAACAAAAAMAAAAAAAAAMAAAABQAAAAAAAAAAAD//wAAAQAAAP//AAABAA=="/>
              </a:ext>
            </a:extLst>
          </p:cNvSpPr>
          <p:nvPr>
            <p:ph idx="1"/>
          </p:nvPr>
        </p:nvSpPr>
        <p:spPr>
          <a:xfrm>
            <a:off x="628650" y="365125"/>
            <a:ext cx="5800725" cy="5812155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OZjwY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3gMAABonAACGEA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13D1C48B-C5FE-8432-B069-33678A274666}" type="datetime1">
              <a:t>7/16/2021</a:t>
            </a:fld>
            <a:endParaRPr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OZjwY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hIAABonAACeJ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OZjwY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icAABonAABiNA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C10F7E1-AFD1-4501-9FA8-5954B9E6690C}" type="slidenum">
              <a:t>‹#›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OZjwY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3gMAAD8CAABiNA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OZjwY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3gMAADsLAABiNAAAACYAABAAAAAmAAAACAAAAAAAAAAAAAAAMAAAABQAAAAAAAAAAAD//wAAAQAAAP//AAABAA=="/>
              </a:ext>
            </a:extLst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alibri" panose="020F0502020204030204" pitchFamily="34" charset="0"/>
              <a:buChar char="̶"/>
              <a:defRPr/>
            </a:lvl2pPr>
            <a:lvl4pPr marL="1600200" indent="-228600">
              <a:buFont typeface="Calibri" panose="020F0502020204030204" pitchFamily="34" charset="0"/>
              <a:buChar char="̶"/>
              <a:defRPr/>
            </a:lvl4pPr>
          </a:lstStyle>
          <a:p>
            <a:pPr>
              <a:defRPr lang="en-us"/>
            </a:pPr>
            <a:r>
              <a:rPr dirty="0"/>
              <a:t>Click to edit Master text styles</a:t>
            </a:r>
          </a:p>
          <a:p>
            <a:pPr lvl="1">
              <a:defRPr lang="en-us"/>
            </a:pPr>
            <a:r>
              <a:rPr dirty="0"/>
              <a:t>Second level</a:t>
            </a:r>
          </a:p>
          <a:p>
            <a:pPr lvl="2">
              <a:defRPr lang="en-us"/>
            </a:pPr>
            <a:r>
              <a:rPr dirty="0"/>
              <a:t>Third level</a:t>
            </a:r>
          </a:p>
          <a:p>
            <a:pPr lvl="3">
              <a:defRPr lang="en-us"/>
            </a:pPr>
            <a:r>
              <a:rPr dirty="0"/>
              <a:t>Fourth level</a:t>
            </a:r>
          </a:p>
          <a:p>
            <a:pPr lvl="4">
              <a:defRPr lang="en-us"/>
            </a:pPr>
            <a:r>
              <a:rPr dirty="0"/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OZjwY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3gMAABonAACGEA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1D1AED81-CFF0-4F1B-BEA2-394EA3EC486C}" type="datetime1">
              <a:t>7/16/2021</a:t>
            </a:fld>
            <a:endParaRPr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OZjwY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hIAABonAACeJ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OZjwY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icAABonAABiNA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0B9B2D0-9ECD-EC44-8301-6811FC4F753D}" type="slidenum">
              <a:t>‹#›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OZjwYB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1wMAAIUKAABbNAAAERwAABAAAAAmAAAACAAAAIGAAAAAAAAAMAAAABQAAAAAAAAAAAD//wAAAQAAAP//AAABAA=="/>
              </a:ext>
            </a:extLst>
          </p:cNvSpPr>
          <p:nvPr>
            <p:ph type="title"/>
          </p:nvPr>
        </p:nvSpPr>
        <p:spPr>
          <a:xfrm>
            <a:off x="624205" y="1710055"/>
            <a:ext cx="7886700" cy="285242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en-us" sz="60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OZjwY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1wMAADwcAABbNAAAdiUAABAAAAAmAAAACAAAAAGAAAAAAAAAMAAAABQAAAAAAAAAAAD//wAAAQAAAP//AAABAA=="/>
              </a:ext>
            </a:extLst>
          </p:cNvSpPr>
          <p:nvPr>
            <p:ph idx="1"/>
          </p:nvPr>
        </p:nvSpPr>
        <p:spPr>
          <a:xfrm>
            <a:off x="624205" y="4589780"/>
            <a:ext cx="7886700" cy="1499870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1"/>
                </a:solidFill>
              </a:defRPr>
            </a:lvl1pPr>
            <a:lvl2pPr marL="457200" indent="0">
              <a:buNone/>
              <a:defRPr lang="en-us" sz="2000">
                <a:solidFill>
                  <a:srgbClr val="8C8C8C"/>
                </a:solidFill>
              </a:defRPr>
            </a:lvl2pPr>
            <a:lvl3pPr marL="914400" indent="0">
              <a:buNone/>
              <a:defRPr lang="en-us" sz="1800">
                <a:solidFill>
                  <a:srgbClr val="8C8C8C"/>
                </a:solidFill>
              </a:defRPr>
            </a:lvl3pPr>
            <a:lvl4pPr marL="1371600" indent="0">
              <a:buNone/>
              <a:defRPr lang="en-us" sz="1600">
                <a:solidFill>
                  <a:srgbClr val="8C8C8C"/>
                </a:solidFill>
              </a:defRPr>
            </a:lvl4pPr>
            <a:lvl5pPr marL="1828800" indent="0">
              <a:buNone/>
              <a:defRPr lang="en-us" sz="1600">
                <a:solidFill>
                  <a:srgbClr val="8C8C8C"/>
                </a:solidFill>
              </a:defRPr>
            </a:lvl5pPr>
            <a:lvl6pPr marL="2286000" indent="0">
              <a:buNone/>
              <a:defRPr lang="en-us" sz="1600">
                <a:solidFill>
                  <a:srgbClr val="8C8C8C"/>
                </a:solidFill>
              </a:defRPr>
            </a:lvl6pPr>
            <a:lvl7pPr marL="2743200" indent="0">
              <a:buNone/>
              <a:defRPr lang="en-us" sz="1600">
                <a:solidFill>
                  <a:srgbClr val="8C8C8C"/>
                </a:solidFill>
              </a:defRPr>
            </a:lvl7pPr>
            <a:lvl8pPr marL="3200400" indent="0">
              <a:buNone/>
              <a:defRPr lang="en-us" sz="1600">
                <a:solidFill>
                  <a:srgbClr val="8C8C8C"/>
                </a:solidFill>
              </a:defRPr>
            </a:lvl8pPr>
            <a:lvl9pPr marL="3657600" indent="0">
              <a:buNone/>
              <a:defRPr lang="en-us" sz="1600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OZjwY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3gMAABonAACGEA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05333036-78E8-66C6-A68B-8E937EC550DB}" type="datetime1">
              <a:t>7/16/2021</a:t>
            </a:fld>
            <a:endParaRPr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OZjwY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hIAABonAACeJ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OZjwY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icAABonAABiNA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B3B1D7D-33C6-6EEB-8883-C5BE53CD7E90}" type="slidenum">
              <a:t>‹#›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OZjwY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3gMAAD8CAABiNA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OZjwY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3gMAADsLAADGGwAAACYAABAAAAAmAAAACAAAAAEAAAAAAAAAMAAAABQAAAAAAAAAAAD//wAAAQAAAP//AAABAA=="/>
              </a:ext>
            </a:extLst>
          </p:cNvSpPr>
          <p:nvPr>
            <p:ph idx="1"/>
          </p:nvPr>
        </p:nvSpPr>
        <p:spPr>
          <a:xfrm>
            <a:off x="628650" y="1825625"/>
            <a:ext cx="3886200" cy="4351655"/>
          </a:xfrm>
        </p:spPr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OZjwY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ehwAADsLAABiNAAAACYAABAAAAAmAAAACAAAAAEAAAAAAAAAMAAAABQAAAAAAAAAAAD//wAAAQAAAP//AAABAA=="/>
              </a:ext>
            </a:extLst>
          </p:cNvSpPr>
          <p:nvPr>
            <p:ph idx="2"/>
          </p:nvPr>
        </p:nvSpPr>
        <p:spPr>
          <a:xfrm>
            <a:off x="4629150" y="1825625"/>
            <a:ext cx="3886200" cy="4351655"/>
          </a:xfrm>
        </p:spPr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OZjwY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3gMAABonAACGEA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02E5F323-6DEF-B005-A15D-9B50BD1357CE}" type="datetime1">
              <a:t>7/16/2021</a:t>
            </a:fld>
            <a:endParaRPr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OZjwY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hIAABonAACeJ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OZjwY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icAABonAABiNA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67E439D7-998A-B1CF-C45C-6F9A7712323A}" type="slidenum">
              <a:t>‹#›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OZjwY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4AMAAD8CAABkNAAAZwoAABAAAAAmAAAACAAAAAEAAAAAAAAAMAAAABQAAAAAAAAAAAD//wAAAQAAAP//AAABAA=="/>
              </a:ext>
            </a:extLst>
          </p:cNvSpPr>
          <p:nvPr>
            <p:ph type="title"/>
          </p:nvPr>
        </p:nvSpPr>
        <p:spPr>
          <a:xfrm>
            <a:off x="629920" y="365125"/>
            <a:ext cx="7886700" cy="1325880"/>
          </a:xfrm>
        </p:spPr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OZjwYB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4AMAAFgKAACsGwAAaQ8AABAAAAAmAAAACAAAAIGAAAAAAAAAMAAAABQAAAAAAAAAAAD//wAAAQAAAP//AAABAA=="/>
              </a:ext>
            </a:extLst>
          </p:cNvSpPr>
          <p:nvPr>
            <p:ph idx="1"/>
          </p:nvPr>
        </p:nvSpPr>
        <p:spPr>
          <a:xfrm>
            <a:off x="629920" y="1681480"/>
            <a:ext cx="3868420" cy="8235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400" b="1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OZjwY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4AMAAGkPAACsGwAAFCYAABAAAAAmAAAACAAAAAEAAAAAAAAAMAAAABQAAAAAAAAAAAD//wAAAQAAAP//AAABAA=="/>
              </a:ext>
            </a:extLst>
          </p:cNvSpPr>
          <p:nvPr>
            <p:ph idx="2"/>
          </p:nvPr>
        </p:nvSpPr>
        <p:spPr>
          <a:xfrm>
            <a:off x="629920" y="2505075"/>
            <a:ext cx="3868420" cy="3684905"/>
          </a:xfrm>
        </p:spPr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Text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OZjwYB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ehwAAFgKAABkNAAAaQ8AABAAAAAmAAAACAAAAIGAAAAAAAAAMAAAABQAAAAAAAAAAAD//wAAAQAAAP//AAABAA=="/>
              </a:ext>
            </a:extLst>
          </p:cNvSpPr>
          <p:nvPr>
            <p:ph idx="3"/>
          </p:nvPr>
        </p:nvSpPr>
        <p:spPr>
          <a:xfrm>
            <a:off x="4629150" y="1681480"/>
            <a:ext cx="3887470" cy="8235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400" b="1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OZjwY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ehwAAGkPAABkNAAAFCYAABAAAAAmAAAACAAAAAEAAAAAAAAAMAAAABQAAAAAAAAAAAD//wAAAQAAAP//AAABAA=="/>
              </a:ext>
            </a:extLst>
          </p:cNvSpPr>
          <p:nvPr>
            <p:ph idx="4"/>
          </p:nvPr>
        </p:nvSpPr>
        <p:spPr>
          <a:xfrm>
            <a:off x="4629150" y="2505075"/>
            <a:ext cx="3887470" cy="3684905"/>
          </a:xfrm>
        </p:spPr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7" name="Date Placeholder 6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OZjwY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3gMAABonAACGEA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455DA95-DBD9-002C-97ED-2D7994A36178}" type="datetime1">
              <a:t>7/16/2021</a:t>
            </a:fld>
            <a:endParaRPr/>
          </a:p>
        </p:txBody>
      </p:sp>
      <p:sp>
        <p:nvSpPr>
          <p:cNvPr id="8" name="Footer Placeholder 7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OZjwY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hIAABonAACeJ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/>
          </a:p>
        </p:txBody>
      </p:sp>
      <p:sp>
        <p:nvSpPr>
          <p:cNvPr id="9" name="Slide Number Placeholder 8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OZjwY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icAABonAABiNA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E3D0DE9-A7C3-68FB-8D85-51AE43CB7B04}" type="slidenum">
              <a:t>‹#›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OZjwY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3gMAAD8CAABiNA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OZjwY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3gMAABonAACGEA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71190981-CF9C-4CFF-D2A1-39AA47EF246C}" type="datetime1">
              <a:t>7/16/2021</a:t>
            </a:fld>
            <a:endParaRPr/>
          </a:p>
        </p:txBody>
      </p:sp>
      <p:sp>
        <p:nvSpPr>
          <p:cNvPr id="4" name="Footer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OZjwY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hIAABonAACeJ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/>
          </a:p>
        </p:txBody>
      </p:sp>
      <p:sp>
        <p:nvSpPr>
          <p:cNvPr id="5" name="Slide Number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OZjwY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icAABonAABiNA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591F62AC-E2B4-4A94-FAA7-14C12CE90C41}" type="slidenum">
              <a:t>‹#›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OZjwY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3gMAABonAACGEA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6168AA91-DF8C-3D5C-C2D0-2909E49E347C}" type="datetime1">
              <a:t>7/16/2021</a:t>
            </a:fld>
            <a:endParaRPr/>
          </a:p>
        </p:txBody>
      </p:sp>
      <p:sp>
        <p:nvSpPr>
          <p:cNvPr id="3" name="Footer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OZjwY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hIAABonAACeJ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OZjwY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icAABonAABiNA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EC253B2-FCD3-97A5-9D7A-0AF01D346B5F}" type="slidenum">
              <a:t>‹#›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OZjwYB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4AMAANACAAAEFgAAqAwAABAAAAAmAAAACAAAAIGAAAAAAAAAMAAAABQAAAAAAAAAAAD//wAAAQAAAP//AAABAA=="/>
              </a:ext>
            </a:extLst>
          </p:cNvSpPr>
          <p:nvPr>
            <p:ph type="title"/>
          </p:nvPr>
        </p:nvSpPr>
        <p:spPr>
          <a:xfrm>
            <a:off x="629920" y="457200"/>
            <a:ext cx="2948940" cy="1600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en-us" sz="32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OZjwY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6hcAABMGAABkNAAADiQAABAAAAAmAAAACAAAAAGAAAAAAAAAMAAAABQAAAAAAAAAAAD//wAAAQAAAP//AAABAA=="/>
              </a:ext>
            </a:extLst>
          </p:cNvSpPr>
          <p:nvPr>
            <p:ph idx="1"/>
          </p:nvPr>
        </p:nvSpPr>
        <p:spPr>
          <a:xfrm>
            <a:off x="3887470" y="987425"/>
            <a:ext cx="4629150" cy="4873625"/>
          </a:xfrm>
        </p:spPr>
        <p:txBody>
          <a:bodyPr/>
          <a:lstStyle>
            <a:lvl1pPr>
              <a:defRPr lang="en-us" sz="3200"/>
            </a:lvl1pPr>
            <a:lvl2pPr>
              <a:defRPr lang="en-us" sz="2800"/>
            </a:lvl2pPr>
            <a:lvl3pPr>
              <a:defRPr lang="en-us" sz="2400"/>
            </a:lvl3pPr>
            <a:lvl4pPr>
              <a:defRPr lang="en-us" sz="2000"/>
            </a:lvl4pPr>
            <a:lvl5pPr>
              <a:defRPr lang="en-us" sz="2000"/>
            </a:lvl5pPr>
            <a:lvl6pPr>
              <a:defRPr lang="en-us" sz="2000"/>
            </a:lvl6pPr>
            <a:lvl7pPr>
              <a:defRPr lang="en-us" sz="2000"/>
            </a:lvl7pPr>
            <a:lvl8pPr>
              <a:defRPr lang="en-us" sz="2000"/>
            </a:lvl8pPr>
            <a:lvl9pPr>
              <a:defRPr lang="en-us" sz="2000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OZjwY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o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4AMAAKgMAAAEFgAAGyQ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629920" y="2057400"/>
            <a:ext cx="2948940" cy="3811905"/>
          </a:xfrm>
        </p:spPr>
        <p:txBody>
          <a:bodyPr/>
          <a:lstStyle>
            <a:lvl1pPr marL="0" indent="0">
              <a:buNone/>
              <a:defRPr lang="en-us" sz="1600"/>
            </a:lvl1pPr>
            <a:lvl2pPr marL="457200" indent="0">
              <a:buNone/>
              <a:defRPr lang="en-us" sz="1400"/>
            </a:lvl2pPr>
            <a:lvl3pPr marL="914400" indent="0">
              <a:buNone/>
              <a:defRPr lang="en-us" sz="1200"/>
            </a:lvl3pPr>
            <a:lvl4pPr marL="1371600" indent="0">
              <a:buNone/>
              <a:defRPr lang="en-us" sz="1000"/>
            </a:lvl4pPr>
            <a:lvl5pPr marL="1828800" indent="0">
              <a:buNone/>
              <a:defRPr lang="en-us" sz="1000"/>
            </a:lvl5pPr>
            <a:lvl6pPr marL="2286000" indent="0">
              <a:buNone/>
              <a:defRPr lang="en-us" sz="1000"/>
            </a:lvl6pPr>
            <a:lvl7pPr marL="2743200" indent="0">
              <a:buNone/>
              <a:defRPr lang="en-us" sz="1000"/>
            </a:lvl7pPr>
            <a:lvl8pPr marL="3200400" indent="0">
              <a:buNone/>
              <a:defRPr lang="en-us" sz="1000"/>
            </a:lvl8pPr>
            <a:lvl9pPr marL="3657600" indent="0">
              <a:buNone/>
              <a:defRPr lang="en-us" sz="1000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OZjwY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3gMAABonAACGEA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92F484B-05C4-7ABE-8A97-F3EB06D97CA6}" type="datetime1">
              <a:t>7/16/2021</a:t>
            </a:fld>
            <a:endParaRPr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OZjwY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hIAABonAACeJ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OZjwY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icAABonAABiNA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C8E9CD9-97D1-DB6A-9F36-613FD2786934}" type="slidenum">
              <a:t>‹#›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OZjwYB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4AMAANACAAAEFgAAqAwAABAAAAAmAAAACAAAAIGAAAAAAAAAMAAAABQAAAAAAAAAAAD//wAAAQAAAP//AAABAA=="/>
              </a:ext>
            </a:extLst>
          </p:cNvSpPr>
          <p:nvPr>
            <p:ph type="title"/>
          </p:nvPr>
        </p:nvSpPr>
        <p:spPr>
          <a:xfrm>
            <a:off x="629920" y="457200"/>
            <a:ext cx="2948940" cy="1600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en-us" sz="32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OZjwYBMAAAAlAAAAZA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6hcAABMGAABkNAAADiQAABAAAAAmAAAACAAAAAGAAAAAAAAAMAAAABQAAAAAAAAAAAD//wAAAQAAAP//AAABAA=="/>
              </a:ext>
            </a:extLst>
          </p:cNvSpPr>
          <p:nvPr>
            <p:ph type="pic" idx="1"/>
          </p:nvPr>
        </p:nvSpPr>
        <p:spPr>
          <a:xfrm>
            <a:off x="3887470" y="987425"/>
            <a:ext cx="4629150" cy="4873625"/>
          </a:xfrm>
        </p:spPr>
        <p:txBody>
          <a:bodyPr/>
          <a:lstStyle>
            <a:lvl1pPr marL="0" indent="0">
              <a:buNone/>
              <a:defRPr lang="en-us" sz="3200"/>
            </a:lvl1pPr>
            <a:lvl2pPr marL="457200" indent="0">
              <a:buNone/>
              <a:defRPr lang="en-us" sz="2800"/>
            </a:lvl2pPr>
            <a:lvl3pPr marL="914400" indent="0">
              <a:buNone/>
              <a:defRPr lang="en-us" sz="2400"/>
            </a:lvl3pPr>
            <a:lvl4pPr marL="1371600" indent="0">
              <a:buNone/>
              <a:defRPr lang="en-us" sz="2000"/>
            </a:lvl4pPr>
            <a:lvl5pPr marL="1828800" indent="0">
              <a:buNone/>
              <a:defRPr lang="en-us" sz="2000"/>
            </a:lvl5pPr>
            <a:lvl6pPr marL="2286000" indent="0">
              <a:buNone/>
              <a:defRPr lang="en-us" sz="2000"/>
            </a:lvl6pPr>
            <a:lvl7pPr marL="2743200" indent="0">
              <a:buNone/>
              <a:defRPr lang="en-us" sz="2000"/>
            </a:lvl7pPr>
            <a:lvl8pPr marL="3200400" indent="0">
              <a:buNone/>
              <a:defRPr lang="en-us" sz="2000"/>
            </a:lvl8pPr>
            <a:lvl9pPr marL="3657600" indent="0">
              <a:buNone/>
              <a:defRPr lang="en-us" sz="2000"/>
            </a:lvl9pPr>
          </a:lstStyle>
          <a:p>
            <a:pPr>
              <a:defRPr lang="en-us"/>
            </a:pPr>
            <a:r>
              <a:t>Click icon to add picture</a:t>
            </a:r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OZjwY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4AMAAKgMAAAEFgAAGyQ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629920" y="2057400"/>
            <a:ext cx="2948940" cy="3811905"/>
          </a:xfrm>
        </p:spPr>
        <p:txBody>
          <a:bodyPr/>
          <a:lstStyle>
            <a:lvl1pPr marL="0" indent="0">
              <a:buNone/>
              <a:defRPr lang="en-us" sz="1600"/>
            </a:lvl1pPr>
            <a:lvl2pPr marL="457200" indent="0">
              <a:buNone/>
              <a:defRPr lang="en-us" sz="1400"/>
            </a:lvl2pPr>
            <a:lvl3pPr marL="914400" indent="0">
              <a:buNone/>
              <a:defRPr lang="en-us" sz="1200"/>
            </a:lvl3pPr>
            <a:lvl4pPr marL="1371600" indent="0">
              <a:buNone/>
              <a:defRPr lang="en-us" sz="1000"/>
            </a:lvl4pPr>
            <a:lvl5pPr marL="1828800" indent="0">
              <a:buNone/>
              <a:defRPr lang="en-us" sz="1000"/>
            </a:lvl5pPr>
            <a:lvl6pPr marL="2286000" indent="0">
              <a:buNone/>
              <a:defRPr lang="en-us" sz="1000"/>
            </a:lvl6pPr>
            <a:lvl7pPr marL="2743200" indent="0">
              <a:buNone/>
              <a:defRPr lang="en-us" sz="1000"/>
            </a:lvl7pPr>
            <a:lvl8pPr marL="3200400" indent="0">
              <a:buNone/>
              <a:defRPr lang="en-us" sz="1000"/>
            </a:lvl8pPr>
            <a:lvl9pPr marL="3657600" indent="0">
              <a:buNone/>
              <a:defRPr lang="en-us" sz="1000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OZjwY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3gMAABonAACGEA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71A28FE1-AF9C-F779-D21A-592CC154240C}" type="datetime1">
              <a:t>7/16/2021</a:t>
            </a:fld>
            <a:endParaRPr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OZjwY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hIAABonAACeJ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OZjwY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icAABonAABiNA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4EF9DE0A-44A3-AC28-ED41-B27D900F1BE7}" type="slidenum">
              <a:t>‹#›</a:t>
            </a:fld>
            <a:endParaRPr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OZjwY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BiNh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3gMAAD8CAABiNAAAZwoAABAAAAAmAAAACAAAAL8vAAAAAAAAMAAAABQAAAAAAAAAAAD//wAAAQAAAP//AAABAA=="/>
              </a:ext>
            </a:extLst>
          </p:cNvSpPr>
          <p:nvPr>
            <p:ph type="title"/>
          </p:nvPr>
        </p:nvSpPr>
        <p:spPr>
          <a:xfrm>
            <a:off x="628650" y="365125"/>
            <a:ext cx="7886700" cy="1325880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OZjwY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Ab+Q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3gMAADsLAABiNAAAACYAABAAAAAmAAAACAAAAD8vAAAAAAAAMAAAABQAAAAAAAAAAAD//wAAAQAAAP//AAABAA=="/>
              </a:ext>
            </a:extLst>
          </p:cNvSpPr>
          <p:nvPr>
            <p:ph type="body" idx="1"/>
          </p:nvPr>
        </p:nvSpPr>
        <p:spPr>
          <a:xfrm>
            <a:off x="628650" y="1825625"/>
            <a:ext cx="7886700" cy="435165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OZjwY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FwUr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3gMAABonAACGEAAAWSkAABAAAAAmAAAACAAAAL+PAAAAAAAAMAAAABQAAAAAAAAAAAD//wAAAQAAAP//AAABAA=="/>
              </a:ext>
            </a:extLst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n-us" sz="1200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6297C905-4B8F-C23F-C12F-BD6A876137E8}" type="datetime1">
              <a:t>7/16/2021</a:t>
            </a:fld>
            <a:endParaRPr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OZjwY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dri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hIAABonAACeJQAAWSkAABAAAAAmAAAACAAAAL+PAAAAAAAAMAAAABQAAAAAAAAAAAD//wAAAQAAAP//AAABAA=="/>
              </a:ext>
            </a:extLst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defRPr lang="en-us" sz="1200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OZjwY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JOy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uicAABonAABiNAAAWSkAABAAAAAmAAAACAAAAL+PAAAAAAAAMAAAABQAAAAAAAAAAAD//wAAAQAAAP//AAABAA=="/>
              </a:ext>
            </a:extLst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en-us" sz="1200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1166ACE4-AAFC-335A-B2DE-5C0FE2904409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marL="0" marR="0" indent="0" algn="l" defTabSz="914400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" spc="0" baseline="0">
          <a:solidFill>
            <a:schemeClr val="tx1"/>
          </a:solidFill>
          <a:effectLst/>
          <a:latin typeface="Calibri Light" charset="0"/>
          <a:ea typeface="Calibri Light" charset="0"/>
          <a:cs typeface="Calibri Light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228600" marR="0" indent="-228600" algn="l" defTabSz="91440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685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4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5146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971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429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886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OZjwYB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OAQAAOgGAAAINAAAmBUAABAAAAAmAAAACAAAAAAgAAAAAAAAMAAAABQAAAAAAAAAAAD//wAAAQAAAP//AAABAA=="/>
              </a:ext>
            </a:extLst>
          </p:cNvSpPr>
          <p:nvPr>
            <p:ph type="ctrTitle"/>
          </p:nvPr>
        </p:nvSpPr>
        <p:spPr/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en-us" sz="4000" dirty="0"/>
              <a:t>Broadening formal models of individual and collective intentionality</a:t>
            </a:r>
          </a:p>
        </p:txBody>
      </p:sp>
      <p:sp>
        <p:nvSpPr>
          <p:cNvPr id="3" name="Subtitle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OZjwY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CAcAAFkZAACcGAAAWCAAABAAAAAmAAAACAAAAAEAAAAAAAAAMAAAABQAAAAAAAAAAAD//wAAAQAAAP//AAABAA=="/>
              </a:ext>
            </a:extLst>
          </p:cNvSpPr>
          <p:nvPr>
            <p:ph type="subTitle" idx="1"/>
          </p:nvPr>
        </p:nvSpPr>
        <p:spPr>
          <a:xfrm>
            <a:off x="5008938" y="4120515"/>
            <a:ext cx="2857500" cy="1137285"/>
          </a:xfrm>
        </p:spPr>
        <p:txBody>
          <a:bodyPr/>
          <a:lstStyle/>
          <a:p>
            <a:pPr>
              <a:defRPr lang="en-us"/>
            </a:pPr>
            <a:r>
              <a:rPr dirty="0"/>
              <a:t>Michael D. Ryall</a:t>
            </a:r>
          </a:p>
          <a:p>
            <a:pPr>
              <a:defRPr lang="en-us"/>
            </a:pPr>
            <a:r>
              <a:rPr dirty="0"/>
              <a:t>University of Toronto</a:t>
            </a:r>
          </a:p>
        </p:txBody>
      </p:sp>
      <p:sp>
        <p:nvSpPr>
          <p:cNvPr id="4" name="Rectangle1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OZjwY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KwVAw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zR0AAFkZAABhLwAAWCAAABAAAAAmAAAACAAAAP//////////MAAAABQAAAAAAAAAAAD//wAAAQAAAP//AAABAA=="/>
              </a:ext>
            </a:extLst>
          </p:cNvSpPr>
          <p:nvPr/>
        </p:nvSpPr>
        <p:spPr>
          <a:xfrm>
            <a:off x="1200669" y="4120515"/>
            <a:ext cx="2857500" cy="11372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None/>
              <a:tabLst/>
              <a:defRPr lang="en-us" sz="2400" kern="1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indent="0" algn="ctr" defTabSz="914400">
              <a:lnSpc>
                <a:spcPct val="90000"/>
              </a:lnSpc>
              <a:spcBef>
                <a:spcPts val="500"/>
              </a:spcBef>
              <a:buNone/>
              <a:tabLst/>
              <a:defRPr lang="en-us" sz="2000" kern="1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indent="0" algn="ctr" defTabSz="914400">
              <a:lnSpc>
                <a:spcPct val="90000"/>
              </a:lnSpc>
              <a:spcBef>
                <a:spcPts val="500"/>
              </a:spcBef>
              <a:buNone/>
              <a:tabLst/>
              <a:defRPr lang="en-us" sz="1800" kern="1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indent="0" algn="ctr" defTabSz="914400">
              <a:lnSpc>
                <a:spcPct val="90000"/>
              </a:lnSpc>
              <a:spcBef>
                <a:spcPts val="500"/>
              </a:spcBef>
              <a:buNone/>
              <a:tabLst/>
              <a:defRPr lang="en-us" sz="1600" kern="1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indent="0" algn="ctr" defTabSz="914400">
              <a:lnSpc>
                <a:spcPct val="90000"/>
              </a:lnSpc>
              <a:spcBef>
                <a:spcPts val="500"/>
              </a:spcBef>
              <a:buNone/>
              <a:tabLst/>
              <a:defRPr lang="en-us" sz="1600" kern="1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5pPr>
            <a:lvl6pPr marL="2286000" indent="0" algn="ctr" defTabSz="914400">
              <a:lnSpc>
                <a:spcPct val="90000"/>
              </a:lnSpc>
              <a:spcBef>
                <a:spcPts val="500"/>
              </a:spcBef>
              <a:buNone/>
              <a:tabLst/>
              <a:defRPr lang="en-us" sz="1600" kern="1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6pPr>
            <a:lvl7pPr marL="2743200" indent="0" algn="ctr" defTabSz="914400">
              <a:lnSpc>
                <a:spcPct val="90000"/>
              </a:lnSpc>
              <a:spcBef>
                <a:spcPts val="500"/>
              </a:spcBef>
              <a:buNone/>
              <a:tabLst/>
              <a:defRPr lang="en-us" sz="1600" kern="1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7pPr>
            <a:lvl8pPr marL="3200400" indent="0" algn="ctr" defTabSz="914400">
              <a:lnSpc>
                <a:spcPct val="90000"/>
              </a:lnSpc>
              <a:spcBef>
                <a:spcPts val="500"/>
              </a:spcBef>
              <a:buNone/>
              <a:tabLst/>
              <a:defRPr lang="en-us" sz="1600" kern="1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8pPr>
            <a:lvl9pPr marL="3657600" indent="0" algn="ctr" defTabSz="914400">
              <a:lnSpc>
                <a:spcPct val="90000"/>
              </a:lnSpc>
              <a:spcBef>
                <a:spcPts val="500"/>
              </a:spcBef>
              <a:buNone/>
              <a:tabLst/>
              <a:defRPr lang="en-us" sz="1600" kern="1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rPr dirty="0"/>
              <a:t>Brian Epstein</a:t>
            </a:r>
          </a:p>
          <a:p>
            <a:pPr>
              <a:defRPr lang="en-us"/>
            </a:pPr>
            <a:r>
              <a:rPr dirty="0"/>
              <a:t>Tufts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8bPwY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3gMAAD8CAABiNAAAZwoAAAAAAAAmAAAACAAAAAEAAAAAAAAAMAAAABQAAAAAAAAAAAD//wAAAQAAAP//AAABAA=="/>
              </a:ext>
            </a:extLst>
          </p:cNvSpPr>
          <p:nvPr>
            <p:ph type="title"/>
          </p:nvPr>
        </p:nvSpPr>
        <p:spPr>
          <a:xfrm>
            <a:off x="628650" y="365125"/>
            <a:ext cx="7886700" cy="1325880"/>
          </a:xfrm>
        </p:spPr>
        <p:txBody>
          <a:bodyPr/>
          <a:lstStyle/>
          <a:p>
            <a:pPr algn="ctr">
              <a:defRPr lang="en-us"/>
            </a:pPr>
            <a:r>
              <a:t>FIN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8bPwY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U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3gMAADsLAABiNAAAACY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en-us"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8bPwY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3gMAAD8CAABiNAAAZwoAAAAAAAAmAAAACAAAAAEAAAAAAAAAMAAAABQAAAAAAAAAAAD//wAAAQAAAP//AAABAA=="/>
              </a:ext>
            </a:extLst>
          </p:cNvSpPr>
          <p:nvPr>
            <p:ph type="title"/>
          </p:nvPr>
        </p:nvSpPr>
        <p:spPr>
          <a:xfrm>
            <a:off x="628650" y="365125"/>
            <a:ext cx="7886700" cy="1325880"/>
          </a:xfrm>
        </p:spPr>
        <p:txBody>
          <a:bodyPr/>
          <a:lstStyle/>
          <a:p>
            <a:pPr>
              <a:defRPr lang="en-us"/>
            </a:pPr>
            <a:r>
              <a:t>State spaces</a:t>
            </a:r>
          </a:p>
        </p:txBody>
      </p:sp>
      <p:sp>
        <p:nvSpPr>
          <p:cNvPr id="3" name="Textbox1"/>
          <p:cNvSpPr txBox="1"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8bPwYBMAAAAlAAAAEg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bQgAAM8jAAD4MAAAWicAAAAAAAAmAAAACAAAAP//////////MAAAABQAAAAAAAAAAAD//wAAAQAAAP//AAABAA=="/>
              </a:ext>
            </a:extLst>
          </p:cNvSpPr>
          <p:nvPr/>
        </p:nvSpPr>
        <p:spPr>
          <a:xfrm>
            <a:off x="1369695" y="5821045"/>
            <a:ext cx="6590665" cy="5759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lang="en-us" sz="2400"/>
            </a:pPr>
            <a:r>
              <a:rPr lang="en-us">
                <a:latin typeface="DejaVu Math TeX Gyre" pitchFamily="1" charset="0"/>
                <a:ea typeface="DejaVu Math TeX Gyre" pitchFamily="1" charset="0"/>
                <a:cs typeface="DejaVu Math TeX Gyre" pitchFamily="1" charset="0"/>
              </a:rPr>
              <a:t>(</a:t>
            </a:r>
            <a:r>
              <a:rPr lang="en-us" i="1">
                <a:latin typeface="DejaVu Math TeX Gyre" pitchFamily="1" charset="0"/>
                <a:ea typeface="DejaVu Math TeX Gyre" pitchFamily="1" charset="0"/>
                <a:cs typeface="DejaVu Math TeX Gyre" pitchFamily="1" charset="0"/>
              </a:rPr>
              <a:t>A,B*</a:t>
            </a:r>
            <a:r>
              <a:rPr lang="en-us">
                <a:latin typeface="DejaVu Math TeX Gyre" pitchFamily="1" charset="0"/>
                <a:ea typeface="DejaVu Math TeX Gyre" pitchFamily="1" charset="0"/>
                <a:cs typeface="DejaVu Math TeX Gyre" pitchFamily="1" charset="0"/>
              </a:rPr>
              <a:t>)</a:t>
            </a:r>
            <a:r>
              <a:rPr lang="en-us" i="1">
                <a:latin typeface="DejaVu Math TeX Gyre" pitchFamily="1" charset="0"/>
                <a:ea typeface="DejaVu Math TeX Gyre" pitchFamily="1" charset="0"/>
                <a:cs typeface="DejaVu Math TeX Gyre" pitchFamily="1" charset="0"/>
              </a:rPr>
              <a:t>: A</a:t>
            </a:r>
            <a:r>
              <a:rPr lang="en-us">
                <a:latin typeface="DejaVu Math TeX Gyre" pitchFamily="1" charset="0"/>
                <a:ea typeface="DejaVu Math TeX Gyre" pitchFamily="1" charset="0"/>
                <a:cs typeface="DejaVu Math TeX Gyre" pitchFamily="1" charset="0"/>
              </a:rPr>
              <a:t> is ringing,</a:t>
            </a:r>
            <a:r>
              <a:rPr lang="en-us" i="1">
                <a:latin typeface="DejaVu Math TeX Gyre" pitchFamily="1" charset="0"/>
                <a:ea typeface="DejaVu Math TeX Gyre" pitchFamily="1" charset="0"/>
                <a:cs typeface="DejaVu Math TeX Gyre" pitchFamily="1" charset="0"/>
              </a:rPr>
              <a:t> B</a:t>
            </a:r>
            <a:r>
              <a:rPr lang="en-us">
                <a:latin typeface="DejaVu Math TeX Gyre" pitchFamily="1" charset="0"/>
                <a:ea typeface="DejaVu Math TeX Gyre" pitchFamily="1" charset="0"/>
                <a:cs typeface="DejaVu Math TeX Gyre" pitchFamily="1" charset="0"/>
              </a:rPr>
              <a:t> is best</a:t>
            </a:r>
            <a:endParaRPr lang="en-us" i="1">
              <a:latin typeface="DejaVu Math TeX Gyre" pitchFamily="1" charset="0"/>
              <a:ea typeface="DejaVu Math TeX Gyre" pitchFamily="1" charset="0"/>
              <a:cs typeface="DejaVu Math TeX Gyre" pitchFamily="1" charset="0"/>
            </a:endParaRPr>
          </a:p>
        </p:txBody>
      </p:sp>
      <p:sp>
        <p:nvSpPr>
          <p:cNvPr id="4" name="Textbox2"/>
          <p:cNvSpPr txBox="1"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8bPwYBMAAAAlAAAAEg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U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mQQAANsNAABiNAAAzRAAAAAAAAAmAAAACAAAAP//////////MAAAABQAAAAAAAAAAAD//wAAAQAAAP//AAABAA=="/>
              </a:ext>
            </a:extLst>
          </p:cNvSpPr>
          <p:nvPr/>
        </p:nvSpPr>
        <p:spPr>
          <a:xfrm>
            <a:off x="747395" y="2252345"/>
            <a:ext cx="7767955" cy="4787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lang="en-us" sz="2400"/>
            </a:pPr>
            <a:r>
              <a:t>“state” = a snapshot of all relevant features of the world</a:t>
            </a:r>
          </a:p>
        </p:txBody>
      </p:sp>
      <p:sp>
        <p:nvSpPr>
          <p:cNvPr id="5" name="Textbox3"/>
          <p:cNvSpPr txBox="1"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8bPwYBMAAAAlAAAAEgAAAE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NwI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9ywAAP8XAADTNQAA3xkAAAAgAAAmAAAACAAAAP//////////MAAAABQAAAAAAAAAAAD//wAAAQAAAP//AAABAA=="/>
              </a:ext>
            </a:extLst>
          </p:cNvSpPr>
          <p:nvPr/>
        </p:nvSpPr>
        <p:spPr>
          <a:xfrm>
            <a:off x="7309485" y="3900805"/>
            <a:ext cx="144018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en-us" sz="1400"/>
            </a:pPr>
            <a:r>
              <a:t>Nature = agent </a:t>
            </a:r>
            <a:r>
              <a:rPr lang="en-us" i="1">
                <a:latin typeface="DejaVu Math TeX Gyre" pitchFamily="1" charset="0"/>
                <a:ea typeface="DejaVu Math TeX Gyre" pitchFamily="1" charset="0"/>
                <a:cs typeface="DejaVu Math TeX Gyre" pitchFamily="1" charset="0"/>
              </a:rPr>
              <a:t>n</a:t>
            </a:r>
          </a:p>
        </p:txBody>
      </p:sp>
      <p:sp>
        <p:nvSpPr>
          <p:cNvPr id="6" name="Textbox4"/>
          <p:cNvSpPr txBox="1"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8bPwYBMAAAAlAAAAEgAAAE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NwI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9ywAAEIcAADTNQAAIh4AAAAgAAAmAAAACAAAAP//////////MAAAABQAAAAAAAAAAAD//wAAAQAAAP//AAABAA=="/>
              </a:ext>
            </a:extLst>
          </p:cNvSpPr>
          <p:nvPr/>
        </p:nvSpPr>
        <p:spPr>
          <a:xfrm>
            <a:off x="7309485" y="4593590"/>
            <a:ext cx="144018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en-us" sz="1400"/>
            </a:pPr>
            <a:r>
              <a:t>Time  = period 0</a:t>
            </a:r>
          </a:p>
        </p:txBody>
      </p:sp>
      <p:pic>
        <p:nvPicPr>
          <p:cNvPr id="7" name="Picture1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8bPwYB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KYAAAC4FAAAwC0AABYiAAAAAAAAJgAAAAgAAAD//////////zAAAAAUAAAAAAAAAAAA//8AAAEAAAD//wAAAQ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" y="3368040"/>
            <a:ext cx="7331710" cy="2172970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274298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8bPwYBMAAAAlAAAAZAAAAA8B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3gMAAD8CAABiNAAAZwoAAAAAAAAmAAAACAAAAAEAAAAAAAAAMAAAABQAAAAAAAAAAAD//wAAAQAAAP//AAABAA=="/>
              </a:ext>
            </a:extLst>
          </p:cNvSpPr>
          <p:nvPr>
            <p:ph type="title"/>
          </p:nvPr>
        </p:nvSpPr>
        <p:spPr>
          <a:xfrm>
            <a:off x="628650" y="365125"/>
            <a:ext cx="7886700" cy="1325880"/>
          </a:xfrm>
        </p:spPr>
        <p:txBody>
          <a:bodyPr/>
          <a:lstStyle/>
          <a:p>
            <a:pPr>
              <a:defRPr lang="en-us"/>
            </a:pPr>
            <a:r>
              <a:rPr dirty="0"/>
              <a:t>Mental states are also included in each state</a:t>
            </a:r>
          </a:p>
        </p:txBody>
      </p:sp>
      <p:sp>
        <p:nvSpPr>
          <p:cNvPr id="3" name="Textbox1"/>
          <p:cNvSpPr txBox="1"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8bPwYBMAAAAlAAAAEg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bAEAAHcPAAD4DAAA+BIAAAAAAAAmAAAACAAAAP//////////MAAAABQAAAAAAAAAAAD//wAAAQAAAP//AAABAA=="/>
              </a:ext>
            </a:extLst>
          </p:cNvSpPr>
          <p:nvPr/>
        </p:nvSpPr>
        <p:spPr>
          <a:xfrm>
            <a:off x="231140" y="2513965"/>
            <a:ext cx="1877060" cy="5695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lang="en-us" sz="2400"/>
            </a:pPr>
            <a:r>
              <a:t>In (A,A*) ...</a:t>
            </a:r>
          </a:p>
        </p:txBody>
      </p:sp>
      <p:sp>
        <p:nvSpPr>
          <p:cNvPr id="4" name="Textbox2"/>
          <p:cNvSpPr txBox="1"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8bPwYBMAAAAlAAAAEg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bAEAAPIeAAD4DAAA9ygAAAAAAAAmAAAACAAAAP//////////MAAAABQAAAAAAAAAAAD//wAAAQAAAP//AAABAA=="/>
              </a:ext>
            </a:extLst>
          </p:cNvSpPr>
          <p:nvPr/>
        </p:nvSpPr>
        <p:spPr>
          <a:xfrm>
            <a:off x="231140" y="5030470"/>
            <a:ext cx="1877060" cy="162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lang="en-us" sz="2400"/>
            </a:pPr>
            <a:r>
              <a:t>... this is individual 1’s grasp of the state space</a:t>
            </a:r>
          </a:p>
        </p:txBody>
      </p:sp>
      <p:pic>
        <p:nvPicPr>
          <p:cNvPr id="5" name="Picture1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8bPwYB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OUPAADWCgAAvTUAAPMnAAAAAAAAJgAAAAgAAAD//////////zAAAAAUAAAAAAAAAAAA//8AAAEAAAD//wAAAQ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583815" y="1761490"/>
            <a:ext cx="6151880" cy="4732655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99926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8bPwY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3gMAAD8CAABiNAAAZwoAAAAAAAAmAAAACAAAAAEAAAAAAAAAMAAAABQAAAAAAAAAAAD//wAAAQAAAP//AAABAA=="/>
              </a:ext>
            </a:extLst>
          </p:cNvSpPr>
          <p:nvPr>
            <p:ph type="title"/>
          </p:nvPr>
        </p:nvSpPr>
        <p:spPr>
          <a:xfrm>
            <a:off x="628650" y="365125"/>
            <a:ext cx="7886700" cy="1325880"/>
          </a:xfrm>
        </p:spPr>
        <p:txBody>
          <a:bodyPr/>
          <a:lstStyle/>
          <a:p>
            <a:pPr>
              <a:defRPr lang="en-us"/>
            </a:pPr>
            <a:r>
              <a:t>Dynamic cognitional process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8bPwY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BQ8A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fgMAAGcKAABVNgAALCUAAAAAAAAmAAAACAAAAAEgAAAAAAAAMAAAABQAAAAAAAAAAAD//wAAAQAAAP//AAABAA=="/>
              </a:ext>
            </a:extLst>
          </p:cNvSpPr>
          <p:nvPr>
            <p:ph type="body" idx="1"/>
          </p:nvPr>
        </p:nvSpPr>
        <p:spPr>
          <a:xfrm>
            <a:off x="567690" y="1691005"/>
            <a:ext cx="8264525" cy="435165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"/>
              <a:defRPr lang="en-us" sz="2400" i="0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dirty="0"/>
              <a:t>Time begins (</a:t>
            </a:r>
            <a:r>
              <a:rPr lang="en-us" i="1" dirty="0">
                <a:latin typeface="DejaVu Math TeX Gyre" pitchFamily="1" charset="0"/>
                <a:ea typeface="DejaVu Math TeX Gyre" pitchFamily="1" charset="0"/>
                <a:cs typeface="DejaVu Math TeX Gyre" pitchFamily="1" charset="0"/>
              </a:rPr>
              <a:t>t</a:t>
            </a:r>
            <a:r>
              <a:rPr lang="en-us" dirty="0">
                <a:latin typeface="DejaVu Math TeX Gyre" pitchFamily="1" charset="0"/>
                <a:ea typeface="DejaVu Math TeX Gyre" pitchFamily="1" charset="0"/>
                <a:cs typeface="DejaVu Math TeX Gyre" pitchFamily="1" charset="0"/>
              </a:rPr>
              <a:t> = 0</a:t>
            </a:r>
            <a:r>
              <a:rPr dirty="0"/>
              <a:t>)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"/>
              <a:defRPr lang="en-us" sz="2400"/>
            </a:pPr>
            <a:r>
              <a:rPr lang="en-us" b="1" dirty="0"/>
              <a:t>Phase 1 - Focus:</a:t>
            </a:r>
            <a:r>
              <a:rPr dirty="0"/>
              <a:t> choose problem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"/>
              <a:defRPr lang="en-us" sz="2400"/>
            </a:pPr>
            <a:r>
              <a:rPr dirty="0"/>
              <a:t>New state determined by individual + Nature acts (</a:t>
            </a:r>
            <a:r>
              <a:rPr lang="en-us" i="1" dirty="0">
                <a:latin typeface="DejaVu Math TeX Gyre" pitchFamily="1" charset="0"/>
                <a:ea typeface="DejaVu Math TeX Gyre" pitchFamily="1" charset="0"/>
                <a:cs typeface="DejaVu Math TeX Gyre" pitchFamily="1" charset="0"/>
              </a:rPr>
              <a:t>t</a:t>
            </a:r>
            <a:r>
              <a:rPr lang="en-us" dirty="0">
                <a:latin typeface="DejaVu Math TeX Gyre" pitchFamily="1" charset="0"/>
                <a:ea typeface="DejaVu Math TeX Gyre" pitchFamily="1" charset="0"/>
                <a:cs typeface="DejaVu Math TeX Gyre" pitchFamily="1" charset="0"/>
              </a:rPr>
              <a:t> = 1</a:t>
            </a:r>
            <a:r>
              <a:rPr dirty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"/>
              <a:defRPr lang="en-us" sz="2400"/>
            </a:pPr>
            <a:r>
              <a:rPr lang="en-us" b="1" dirty="0"/>
              <a:t>Phase 2 - Intend:</a:t>
            </a:r>
            <a:r>
              <a:rPr dirty="0"/>
              <a:t> identify goal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"/>
              <a:defRPr lang="en-us" sz="2400"/>
            </a:pPr>
            <a:r>
              <a:rPr dirty="0"/>
              <a:t>New state (</a:t>
            </a:r>
            <a:r>
              <a:rPr lang="en-us" i="1" dirty="0">
                <a:latin typeface="DejaVu Math TeX Gyre" pitchFamily="1" charset="0"/>
                <a:ea typeface="DejaVu Math TeX Gyre" pitchFamily="1" charset="0"/>
                <a:cs typeface="DejaVu Math TeX Gyre" pitchFamily="1" charset="0"/>
              </a:rPr>
              <a:t>t</a:t>
            </a:r>
            <a:r>
              <a:rPr lang="en-us" dirty="0">
                <a:latin typeface="DejaVu Math TeX Gyre" pitchFamily="1" charset="0"/>
                <a:ea typeface="DejaVu Math TeX Gyre" pitchFamily="1" charset="0"/>
                <a:cs typeface="DejaVu Math TeX Gyre" pitchFamily="1" charset="0"/>
              </a:rPr>
              <a:t> = 2</a:t>
            </a:r>
            <a:r>
              <a:rPr dirty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"/>
              <a:defRPr lang="en-us" sz="2400"/>
            </a:pPr>
            <a:r>
              <a:rPr lang="en-us" b="1" dirty="0"/>
              <a:t>Phase 3 - Plan:</a:t>
            </a:r>
            <a:r>
              <a:rPr dirty="0"/>
              <a:t> elaborate plan to attain goal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"/>
              <a:defRPr lang="en-us" sz="2400"/>
            </a:pPr>
            <a:r>
              <a:rPr dirty="0"/>
              <a:t>New state (</a:t>
            </a:r>
            <a:r>
              <a:rPr lang="en-us" i="1" dirty="0">
                <a:latin typeface="DejaVu Math TeX Gyre" pitchFamily="1" charset="0"/>
                <a:ea typeface="DejaVu Math TeX Gyre" pitchFamily="1" charset="0"/>
                <a:cs typeface="DejaVu Math TeX Gyre" pitchFamily="1" charset="0"/>
              </a:rPr>
              <a:t>t</a:t>
            </a:r>
            <a:r>
              <a:rPr lang="en-us" dirty="0">
                <a:latin typeface="DejaVu Math TeX Gyre" pitchFamily="1" charset="0"/>
                <a:ea typeface="DejaVu Math TeX Gyre" pitchFamily="1" charset="0"/>
                <a:cs typeface="DejaVu Math TeX Gyre" pitchFamily="1" charset="0"/>
              </a:rPr>
              <a:t> = 3</a:t>
            </a:r>
            <a:r>
              <a:rPr dirty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"/>
              <a:defRPr lang="en-us" sz="2400"/>
            </a:pPr>
            <a:r>
              <a:rPr lang="en-us" b="1" dirty="0"/>
              <a:t>Phase 4 - Act:</a:t>
            </a:r>
            <a:r>
              <a:rPr dirty="0"/>
              <a:t> implement the plan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"/>
              <a:defRPr lang="en-us" sz="2400"/>
            </a:pPr>
            <a:r>
              <a:rPr dirty="0"/>
              <a:t>New state (</a:t>
            </a:r>
            <a:r>
              <a:rPr lang="en-us" i="1" dirty="0">
                <a:latin typeface="DejaVu Math TeX Gyre" pitchFamily="1" charset="0"/>
                <a:ea typeface="DejaVu Math TeX Gyre" pitchFamily="1" charset="0"/>
                <a:cs typeface="DejaVu Math TeX Gyre" pitchFamily="1" charset="0"/>
              </a:rPr>
              <a:t>t</a:t>
            </a:r>
            <a:r>
              <a:rPr lang="en-us" dirty="0">
                <a:latin typeface="DejaVu Math TeX Gyre" pitchFamily="1" charset="0"/>
                <a:ea typeface="DejaVu Math TeX Gyre" pitchFamily="1" charset="0"/>
                <a:cs typeface="DejaVu Math TeX Gyre" pitchFamily="1" charset="0"/>
              </a:rPr>
              <a:t> = 4</a:t>
            </a:r>
            <a:r>
              <a:rPr dirty="0"/>
              <a:t>)</a:t>
            </a:r>
          </a:p>
          <a:p>
            <a:pPr>
              <a:lnSpc>
                <a:spcPct val="70000"/>
              </a:lnSpc>
              <a:spcBef>
                <a:spcPts val="320"/>
              </a:spcBef>
              <a:buFont typeface="Wingdings" pitchFamily="2" charset="2"/>
              <a:buChar char=""/>
              <a:defRPr lang="en-us" sz="1400"/>
            </a:pPr>
            <a:endParaRPr dirty="0"/>
          </a:p>
          <a:p>
            <a:pPr>
              <a:lnSpc>
                <a:spcPct val="70000"/>
              </a:lnSpc>
              <a:spcBef>
                <a:spcPts val="320"/>
              </a:spcBef>
              <a:buFont typeface="Wingdings" pitchFamily="2" charset="2"/>
              <a:buChar char=""/>
              <a:defRPr lang="en-us" sz="1400"/>
            </a:pPr>
            <a:endParaRPr dirty="0"/>
          </a:p>
        </p:txBody>
      </p:sp>
      <p:sp>
        <p:nvSpPr>
          <p:cNvPr id="4" name="Textbox1"/>
          <p:cNvSpPr txBox="1"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8bPwYBMAAAAlAAAAEg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I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PAQAAMsmAAAFNAAAvSkAAAAAAAAmAAAACAAAAP//////////MAAAABQAAAAAAAAAAAD//wAAAQAAAP//AAABAA=="/>
              </a:ext>
            </a:extLst>
          </p:cNvSpPr>
          <p:nvPr/>
        </p:nvSpPr>
        <p:spPr>
          <a:xfrm>
            <a:off x="688340" y="6306185"/>
            <a:ext cx="7767955" cy="4787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lang="en-us" sz="1800" i="1">
                <a:solidFill>
                  <a:srgbClr val="0000FF"/>
                </a:solidFill>
              </a:defRPr>
            </a:pPr>
            <a:r>
              <a:t>No leapfrogging phases!</a:t>
            </a:r>
          </a:p>
        </p:txBody>
      </p:sp>
    </p:spTree>
    <p:extLst>
      <p:ext uri="{BB962C8B-B14F-4D97-AF65-F5344CB8AC3E}">
        <p14:creationId xmlns:p14="http://schemas.microsoft.com/office/powerpoint/2010/main" val="3973941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8bPwYBMAAAAlAAAAZAAAAA8B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JEC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3gMAAD8CAABiNAAAZwoAAAAAAAAmAAAACAAAAAEAAAAAAAAAMAAAABQAAAAAAAAAAAD//wAAAQAAAP//AAABAA=="/>
              </a:ext>
            </a:extLst>
          </p:cNvSpPr>
          <p:nvPr>
            <p:ph type="title"/>
          </p:nvPr>
        </p:nvSpPr>
        <p:spPr>
          <a:xfrm>
            <a:off x="628650" y="365125"/>
            <a:ext cx="7886700" cy="1325880"/>
          </a:xfrm>
        </p:spPr>
        <p:txBody>
          <a:bodyPr/>
          <a:lstStyle/>
          <a:p>
            <a:pPr>
              <a:defRPr lang="en-us"/>
            </a:pPr>
            <a:r>
              <a:t>Individual envisions the future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8bPwYB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F4AAAAODAAAfAgAADwSAAAAAAAAJgAAAAgAAAD//////////zAAAAAUAAAAAAAAAAAA//8AAAEAAAD//wAAAQ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9690" y="1959610"/>
            <a:ext cx="1319530" cy="100457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Picture2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8bPwYB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gS+QL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DoDAAA4CQAAijUAAGMLAAAAAAAAJgAAAAgAAAD//////////zAAAAAUAAAAAAAAAAAA//8AAAEAAAD//wAAAQA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524510" y="1498600"/>
            <a:ext cx="8178800" cy="3524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3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8bPwYB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kwcAAFMKAACHBAAAHgoAAAAAAABkAAAAZAAAAAAAAAAjAAAABAAAAGQAAAAXAAAAFAAAAAAAAAAAAAAA/38AAP9/AAAAAAAACQAAAAQAAAAgnHcK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DkGAAB3EwAAsA0AADgVAAAAAAAAJgAAAAgAAAD//////////zAAAAAUAAAAAAAAAAAA//8AAAEAAAD//wAAAQA="/>
              </a:ext>
            </a:extLst>
          </p:cNvPicPr>
          <p:nvPr/>
        </p:nvPicPr>
        <p:blipFill>
          <a:blip r:embed="rId4"/>
          <a:srcRect l="19390" t="26430" r="11590" b="25900"/>
          <a:stretch>
            <a:fillRect/>
          </a:stretch>
        </p:blipFill>
        <p:spPr>
          <a:xfrm>
            <a:off x="1011555" y="3164205"/>
            <a:ext cx="1213485" cy="28511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Picture4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8bPwYB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gS+QL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DAKAABGFgAAOxMAAAYaAAAAAAAAJgAAAAgAAAD//////////zAAAAAUAAAAAAAAAAAA//8AAAEAAAD//wAAAQA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1656080" y="3620770"/>
            <a:ext cx="1470025" cy="60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Line1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8bPwYBMAAAAlAAAACg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gAAAHCtRwAUAAAAAQAAABQAAAAUAAAAFAAAAAEAAAAAAAAAZAAAAGQAAAABAAAAlgAAAJY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HCtRwx/f38A5+bmA8zMzADAwP8Af39/AAAAAAAAAAAAAAAAAAAAAAAAAAAAIQAAABgAAAAUAAAAVQUAAOQRAAAWCAAA4xMAAAAAAAAmAAAACAAAAP//////////MAAAABQAAAAAAAAAAAD//wAAAQAAAP//AAABAA=="/>
              </a:ext>
            </a:extLst>
          </p:cNvSpPr>
          <p:nvPr/>
        </p:nvSpPr>
        <p:spPr>
          <a:xfrm>
            <a:off x="866775" y="2908300"/>
            <a:ext cx="447675" cy="324485"/>
          </a:xfrm>
          <a:prstGeom prst="line">
            <a:avLst/>
          </a:prstGeom>
          <a:noFill/>
          <a:ln w="12700" cap="flat" cmpd="sng" algn="ctr">
            <a:solidFill>
              <a:schemeClr val="accent6"/>
            </a:solidFill>
            <a:prstDash val="sysDash"/>
            <a:headEnd type="none"/>
            <a:tailEnd type="stealth" w="lg" len="lg"/>
          </a:ln>
          <a:effectLst/>
        </p:spPr>
      </p:sp>
      <p:sp>
        <p:nvSpPr>
          <p:cNvPr id="8" name="Line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8bPwYBMAAAAlAAAACg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gAAAHCtRwAUAAAAAQAAABQAAAAUAAAAFAAAAAEAAAAAAAAAZAAAAGQAAAABAAAAlgAAAJY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Kc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HCtRwx/f38A5+bmA8zMzADAwP8Af39/AAAAAAAAAAAAAAAAAAAAAAAAAAAAIQAAABgAAAAUAAAAAwoAANoUAACyDAAAmxYAAAAAAAAmAAAACAAAAP//////////MAAAABQAAAAAAAAAAAD//wAAAQAAAP//AAABAA=="/>
              </a:ext>
            </a:extLst>
          </p:cNvSpPr>
          <p:nvPr/>
        </p:nvSpPr>
        <p:spPr>
          <a:xfrm>
            <a:off x="1627505" y="3389630"/>
            <a:ext cx="436245" cy="285115"/>
          </a:xfrm>
          <a:prstGeom prst="line">
            <a:avLst/>
          </a:prstGeom>
          <a:noFill/>
          <a:ln w="12700" cap="flat" cmpd="sng" algn="ctr">
            <a:solidFill>
              <a:schemeClr val="accent6"/>
            </a:solidFill>
            <a:prstDash val="sysDash"/>
            <a:headEnd type="none"/>
            <a:tailEnd type="stealth" w="lg" len="lg"/>
          </a:ln>
          <a:effectLst/>
        </p:spPr>
      </p:sp>
      <p:pic>
        <p:nvPicPr>
          <p:cNvPr id="9" name="Picture5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8bPwYB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7gcAAGwMAADRBAAArQsAAAAAAABkAAAAZAAAAAAAAAAjAAAABAAAAGQAAAAXAAAAFAAAAAAAAAAAAAAA/38AAP9/AAAAAAAACQAAAAQAAAAgnHcK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OUOAAAVGwAAZRYAAIgcAAAAAAAAJgAAAAgAAAD//////////zAAAAAUAAAAAAAAAAAA//8AAAEAAAD//wAAAQA="/>
              </a:ext>
            </a:extLst>
          </p:cNvPicPr>
          <p:nvPr/>
        </p:nvPicPr>
        <p:blipFill>
          <a:blip r:embed="rId6"/>
          <a:srcRect l="20300" t="31800" r="12330" b="29890"/>
          <a:stretch>
            <a:fillRect/>
          </a:stretch>
        </p:blipFill>
        <p:spPr>
          <a:xfrm>
            <a:off x="2421255" y="4402455"/>
            <a:ext cx="1219200" cy="23558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" name="Picture6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8bPwYB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gS+QL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GQUAAB3HQAAYh0AADEhAAAAAAAAJgAAAAgAAAD//////////zAAAAAUAAAAAAAAAAAA//8AAAEAAAD//wAAAQA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3314700" y="4789805"/>
            <a:ext cx="1461770" cy="60579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1" name="Line3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8bPwYBMAAAAlAAAACg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gAAAHCtRwAUAAAAAQAAABQAAAAUAAAAFAAAAAEAAAAAAAAAZAAAAGQAAAABAAAAlgAAAJY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U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HCtRwx/f38A5+bmA8zMzADAwP8Af39/AAAAAAAAAAAAAAAAAAAAAAAAAAAAIQAAABgAAAAUAAAA9w8AAIcZAAAhEgAANxsAAAAAAAAmAAAACAAAAP//////////MAAAABQAAAAAAAAAAAD//wAAAQAAAP//AAABAA=="/>
              </a:ext>
            </a:extLst>
          </p:cNvSpPr>
          <p:nvPr/>
        </p:nvSpPr>
        <p:spPr>
          <a:xfrm>
            <a:off x="2595245" y="4149725"/>
            <a:ext cx="351790" cy="274320"/>
          </a:xfrm>
          <a:prstGeom prst="line">
            <a:avLst/>
          </a:prstGeom>
          <a:noFill/>
          <a:ln w="12700" cap="flat" cmpd="sng" algn="ctr">
            <a:solidFill>
              <a:schemeClr val="accent6"/>
            </a:solidFill>
            <a:prstDash val="sysDash"/>
            <a:headEnd type="none"/>
            <a:tailEnd type="stealth" w="lg" len="lg"/>
          </a:ln>
          <a:effectLst/>
        </p:spPr>
      </p:sp>
      <p:sp>
        <p:nvSpPr>
          <p:cNvPr id="12" name="Line4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8bPwYBMAAAAlAAAACg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gAAAHCtRwAUAAAAAQAAABQAAAAUAAAAFAAAAAEAAAAAAAAAZAAAAGQAAAABAAAAlgAAAJY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BL5A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HCtRwx/f38A5+bmA8zMzADAwP8Af39/AAAAAAAAAAAAAAAAAAAAAAAAAAAAIQAAABgAAAAUAAAAOxMAAFEcAACSFQAAyx0AAAAAAAAmAAAACAAAAP//////////MAAAABQAAAAAAAAAAAD//wAAAQAAAP//AAABAA=="/>
              </a:ext>
            </a:extLst>
          </p:cNvSpPr>
          <p:nvPr/>
        </p:nvSpPr>
        <p:spPr>
          <a:xfrm>
            <a:off x="3126105" y="4603115"/>
            <a:ext cx="380365" cy="240030"/>
          </a:xfrm>
          <a:prstGeom prst="line">
            <a:avLst/>
          </a:prstGeom>
          <a:noFill/>
          <a:ln w="12700" cap="flat" cmpd="sng" algn="ctr">
            <a:solidFill>
              <a:schemeClr val="accent6"/>
            </a:solidFill>
            <a:prstDash val="sysDash"/>
            <a:headEnd type="none"/>
            <a:tailEnd type="stealth" w="lg" len="lg"/>
          </a:ln>
          <a:effectLst/>
        </p:spPr>
      </p:sp>
      <p:pic>
        <p:nvPicPr>
          <p:cNvPr id="13" name="Picture7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8bPwYB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gnHcK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GMaAAD5IgAAXiIAAJUkAAAAAAAAJgAAAAgAAAD//////////zAAAAAUAAAAAAAAAAAA//8AAAEAAAD//wAAAQA="/>
              </a:ext>
            </a:extLst>
          </p:cNvPicPr>
          <p:nvPr/>
        </p:nvPicPr>
        <p:blipFill>
          <a:blip r:embed="rId7"/>
          <a:stretch>
            <a:fillRect/>
          </a:stretch>
        </p:blipFill>
        <p:spPr>
          <a:xfrm>
            <a:off x="4289425" y="5685155"/>
            <a:ext cx="1297305" cy="26162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4" name="Picture8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8bPwYB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gS+QL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H8hAACwJQAAfSoAAGopAAAAAAAAJgAAAAgAAAD//////////zAAAAAUAAAAAAAAAAAA//8AAAEAAAD//wAAAQA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5445125" y="6126480"/>
            <a:ext cx="1461770" cy="60579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5" name="Line5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8bPwYBMAAAAlAAAACg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gAAAHCtRwAUAAAAAQAAABQAAAAUAAAAFAAAAAEAAAAAAAAAZAAAAGQAAAABAAAAlgAAAJY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HCtRwx/f38A5+bmA8zMzADAwP8Af39/AAAAAAAAAAAAAAAAAAAAAAAAAAAAIQAAABgAAAAUAAAAESAAAFUkAACKJAAAFiYAAAAAAAAmAAAACAAAAP//////////MAAAABQAAAAAAAAAAAD//wAAAQAAAP//AAABAA=="/>
              </a:ext>
            </a:extLst>
          </p:cNvSpPr>
          <p:nvPr/>
        </p:nvSpPr>
        <p:spPr>
          <a:xfrm>
            <a:off x="5212715" y="5906135"/>
            <a:ext cx="727075" cy="285115"/>
          </a:xfrm>
          <a:prstGeom prst="line">
            <a:avLst/>
          </a:prstGeom>
          <a:noFill/>
          <a:ln w="12700" cap="flat" cmpd="sng" algn="ctr">
            <a:solidFill>
              <a:schemeClr val="accent6"/>
            </a:solidFill>
            <a:prstDash val="sysDash"/>
            <a:headEnd type="none"/>
            <a:tailEnd type="stealth" w="lg" len="lg"/>
          </a:ln>
          <a:effectLst/>
        </p:spPr>
      </p:sp>
      <p:sp>
        <p:nvSpPr>
          <p:cNvPr id="16" name="Line6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8bPwYBMAAAAlAAAACg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gAAAHCtRwAUAAAAAQAAABQAAAAUAAAAFAAAAAEAAAAAAAAAZAAAAGQAAAABAAAAlgAAAJY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HCtRwx/f38A5+bmA8zMzADAwP8Af39/AAAAAAAAAAAAAAAAAAAAAAAAAAAAIQAAABgAAAAUAAAA8RkAAK8gAACOHQAAOyMAAAAAAAAmAAAACAAAAP//////////MAAAABQAAAAAAAAAAAD//wAAAQAAAP//AAABAA=="/>
              </a:ext>
            </a:extLst>
          </p:cNvSpPr>
          <p:nvPr/>
        </p:nvSpPr>
        <p:spPr>
          <a:xfrm>
            <a:off x="4217035" y="5313045"/>
            <a:ext cx="587375" cy="414020"/>
          </a:xfrm>
          <a:prstGeom prst="line">
            <a:avLst/>
          </a:prstGeom>
          <a:noFill/>
          <a:ln w="12700" cap="flat" cmpd="sng" algn="ctr">
            <a:solidFill>
              <a:schemeClr val="accent6"/>
            </a:solidFill>
            <a:prstDash val="sysDash"/>
            <a:headEnd type="none"/>
            <a:tailEnd type="stealth" w="lg" len="lg"/>
          </a:ln>
          <a:effectLst/>
        </p:spPr>
      </p:sp>
      <p:pic>
        <p:nvPicPr>
          <p:cNvPr id="17" name="Picture9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8bPwYB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gnHcK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M0oAAD5IgAA4y8AAGUkAAAAAAAAJgAAAAgAAAD//////////zAAAAAUAAAAAAAAAAAA//8AAAEAAAD//wAAAQA="/>
              </a:ext>
            </a:extLst>
          </p:cNvPicPr>
          <p:nvPr/>
        </p:nvPicPr>
        <p:blipFill>
          <a:blip r:embed="rId8"/>
          <a:stretch>
            <a:fillRect/>
          </a:stretch>
        </p:blipFill>
        <p:spPr>
          <a:xfrm>
            <a:off x="6632575" y="5685155"/>
            <a:ext cx="1151890" cy="23114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8" name="Picture10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8bPwYB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gS+QL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GEtAAAVGwAAVDcAAHAgAAAAAAAAJgAAAAgAAAD//////////zAAAAAUAAAAAAAAAAAA//8AAAEAAAD//wAAAQA="/>
              </a:ext>
            </a:extLst>
          </p:cNvPicPr>
          <p:nvPr/>
        </p:nvPicPr>
        <p:blipFill>
          <a:blip r:embed="rId9"/>
          <a:stretch>
            <a:fillRect/>
          </a:stretch>
        </p:blipFill>
        <p:spPr>
          <a:xfrm>
            <a:off x="7376795" y="4402455"/>
            <a:ext cx="1617345" cy="87058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9" name="Line7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8bPwYBMAAAAlAAAACg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gAAAHCtRwAUAAAAAQAAABQAAAAUAAAAFAAAAAEAAAAAAAAAZAAAAGQAAAABAAAAlgAAAJY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HCtRwx/f38A5+bmA8zMzADAwP8Af39/AAAAAAAAAAAAAAAAAAAAAAAAAAAAIQAAABgAAAAUAAAALygAABckAAB8LAAAFiYAAAAAAAAmAAAACAAAAP//////////MAAAABQAAAAAAAAAAAD//wAAAQAAAP//AAABAA=="/>
              </a:ext>
            </a:extLst>
          </p:cNvSpPr>
          <p:nvPr/>
        </p:nvSpPr>
        <p:spPr>
          <a:xfrm flipV="1">
            <a:off x="6532245" y="5866765"/>
            <a:ext cx="699135" cy="324485"/>
          </a:xfrm>
          <a:prstGeom prst="line">
            <a:avLst/>
          </a:prstGeom>
          <a:noFill/>
          <a:ln w="12700" cap="flat" cmpd="sng" algn="ctr">
            <a:solidFill>
              <a:schemeClr val="accent6"/>
            </a:solidFill>
            <a:prstDash val="sysDash"/>
            <a:headEnd type="none"/>
            <a:tailEnd type="stealth" w="lg" len="lg"/>
          </a:ln>
          <a:effectLst/>
        </p:spPr>
      </p:sp>
      <p:sp>
        <p:nvSpPr>
          <p:cNvPr id="20" name="Line8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8bPwYBMAAAAlAAAACg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gAAAHCtRwAUAAAAAQAAABQAAAAUAAAAFAAAAAEAAAAAAAAAZAAAAGQAAAABAAAAlgAAAJY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HCtRwx/f38A5+bmA8zMzADAwP8Af39/AAAAAAAAAAAAAAAAAAAAAAAAAAAAIQAAABgAAAAUAAAAwiwAAAggAACCMQAAICMAAAAAAAAmAAAACAAAAP//////////MAAAABQAAAAAAAAAAAD//wAAAQAAAP//AAABAA=="/>
              </a:ext>
            </a:extLst>
          </p:cNvSpPr>
          <p:nvPr/>
        </p:nvSpPr>
        <p:spPr>
          <a:xfrm flipV="1">
            <a:off x="7275830" y="5207000"/>
            <a:ext cx="772160" cy="502920"/>
          </a:xfrm>
          <a:prstGeom prst="line">
            <a:avLst/>
          </a:prstGeom>
          <a:noFill/>
          <a:ln w="12700" cap="flat" cmpd="sng" algn="ctr">
            <a:solidFill>
              <a:schemeClr val="accent6"/>
            </a:solidFill>
            <a:prstDash val="sysDash"/>
            <a:headEnd type="none"/>
            <a:tailEnd type="stealth" w="lg" len="lg"/>
          </a:ln>
          <a:effectLst/>
        </p:spPr>
      </p:sp>
    </p:spTree>
    <p:extLst>
      <p:ext uri="{BB962C8B-B14F-4D97-AF65-F5344CB8AC3E}">
        <p14:creationId xmlns:p14="http://schemas.microsoft.com/office/powerpoint/2010/main" val="167984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OZjwY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3gMAAD8CAABiNA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endParaRPr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OZjwY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U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3gMAADsLAABiNAAAACY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en-us"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OZjwY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UYGD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3gMAAD8CAABiNA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endParaRPr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OZjwY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3gMAADsLAABiNAAAACYAABAAAAAmAAAACAAAAAAgAAAAAAAAMAAAABQAAAAAAAAAAAD//wAAAQAAAP//AAABAA=="/>
              </a:ext>
            </a:extLst>
          </p:cNvSpPr>
          <p:nvPr>
            <p:ph type="body" idx="1"/>
          </p:nvPr>
        </p:nvSpPr>
        <p:spPr/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spcBef>
                <a:spcPts val="400"/>
              </a:spcBef>
              <a:defRPr lang="en-us" sz="1120"/>
            </a:pPr>
            <a:r>
              <a:t>Challenge:</a:t>
            </a:r>
          </a:p>
          <a:p>
            <a:pPr lvl="1">
              <a:lnSpc>
                <a:spcPct val="70000"/>
              </a:lnSpc>
              <a:spcBef>
                <a:spcPts val="200"/>
              </a:spcBef>
              <a:defRPr lang="en-us" sz="960"/>
            </a:pPr>
            <a:endParaRPr/>
          </a:p>
          <a:p>
            <a:pPr>
              <a:lnSpc>
                <a:spcPct val="70000"/>
              </a:lnSpc>
              <a:spcBef>
                <a:spcPts val="400"/>
              </a:spcBef>
              <a:defRPr lang="en-us" sz="1120"/>
            </a:pPr>
            <a:r>
              <a:t>Richer formal models of cognition, like BDI, have no clear path to treating group cognition</a:t>
            </a:r>
          </a:p>
          <a:p>
            <a:pPr>
              <a:lnSpc>
                <a:spcPct val="70000"/>
              </a:lnSpc>
              <a:spcBef>
                <a:spcPts val="400"/>
              </a:spcBef>
              <a:defRPr lang="en-us" sz="1120"/>
            </a:pPr>
            <a:r>
              <a:t>In thinking about organizational cognition, build on this model? That would create an odd dissonance between individual and organizational agents</a:t>
            </a:r>
          </a:p>
          <a:p>
            <a:pPr>
              <a:lnSpc>
                <a:spcPct val="70000"/>
              </a:lnSpc>
              <a:spcBef>
                <a:spcPts val="400"/>
              </a:spcBef>
              <a:defRPr lang="en-us" sz="1120"/>
            </a:pPr>
            <a:r>
              <a:t>Game theoretic models have little impetus to enrich models of cognition</a:t>
            </a:r>
          </a:p>
          <a:p>
            <a:pPr>
              <a:lnSpc>
                <a:spcPct val="70000"/>
              </a:lnSpc>
              <a:spcBef>
                <a:spcPts val="400"/>
              </a:spcBef>
              <a:defRPr lang="en-us" sz="1120"/>
            </a:pPr>
            <a:r>
              <a:t>Yet it seems problematic to </a:t>
            </a:r>
          </a:p>
          <a:p>
            <a:pPr>
              <a:lnSpc>
                <a:spcPct val="70000"/>
              </a:lnSpc>
              <a:spcBef>
                <a:spcPts val="400"/>
              </a:spcBef>
              <a:defRPr lang="en-us" sz="1120"/>
            </a:pPr>
            <a:r>
              <a:t>Puzzle in connection with game theory</a:t>
            </a:r>
          </a:p>
          <a:p>
            <a:pPr lvl="1">
              <a:lnSpc>
                <a:spcPct val="70000"/>
              </a:lnSpc>
              <a:spcBef>
                <a:spcPts val="200"/>
              </a:spcBef>
              <a:defRPr lang="en-us" sz="960"/>
            </a:pPr>
            <a:r>
              <a:t>No internal pull from game theorists to enrich models of cognition</a:t>
            </a:r>
          </a:p>
          <a:p>
            <a:pPr lvl="2">
              <a:lnSpc>
                <a:spcPct val="70000"/>
              </a:lnSpc>
              <a:spcBef>
                <a:spcPts val="200"/>
              </a:spcBef>
              <a:defRPr lang="en-us" sz="800"/>
            </a:pPr>
            <a:r>
              <a:t>In fact, active resistance</a:t>
            </a:r>
          </a:p>
          <a:p>
            <a:pPr lvl="1">
              <a:lnSpc>
                <a:spcPct val="70000"/>
              </a:lnSpc>
              <a:spcBef>
                <a:spcPts val="200"/>
              </a:spcBef>
              <a:defRPr lang="en-us" sz="960"/>
            </a:pPr>
            <a:r>
              <a:t>Lots of success with parsimonious models of agents</a:t>
            </a:r>
          </a:p>
          <a:p>
            <a:pPr lvl="2">
              <a:lnSpc>
                <a:spcPct val="70000"/>
              </a:lnSpc>
              <a:spcBef>
                <a:spcPts val="200"/>
              </a:spcBef>
              <a:defRPr lang="en-us" sz="800"/>
            </a:pPr>
            <a:r>
              <a:t>Simple version of belief-desire psychology</a:t>
            </a:r>
          </a:p>
          <a:p>
            <a:pPr lvl="1">
              <a:lnSpc>
                <a:spcPct val="70000"/>
              </a:lnSpc>
              <a:spcBef>
                <a:spcPts val="200"/>
              </a:spcBef>
              <a:defRPr lang="en-us" sz="960"/>
            </a:pPr>
            <a:r>
              <a:t>No clear role for a richer cognitive system</a:t>
            </a:r>
          </a:p>
          <a:p>
            <a:pPr lvl="2">
              <a:lnSpc>
                <a:spcPct val="70000"/>
              </a:lnSpc>
              <a:spcBef>
                <a:spcPts val="200"/>
              </a:spcBef>
              <a:defRPr lang="en-us" sz="800"/>
            </a:pPr>
            <a:r>
              <a:t>In particular, one involving non-cognitivist states such as Bratman-style intentions</a:t>
            </a:r>
          </a:p>
          <a:p>
            <a:pPr lvl="1">
              <a:lnSpc>
                <a:spcPct val="70000"/>
              </a:lnSpc>
              <a:spcBef>
                <a:spcPts val="200"/>
              </a:spcBef>
              <a:defRPr lang="en-us" sz="960"/>
            </a:pPr>
            <a:r>
              <a:t>Possible implications:</a:t>
            </a:r>
          </a:p>
          <a:p>
            <a:pPr lvl="2">
              <a:lnSpc>
                <a:spcPct val="70000"/>
              </a:lnSpc>
              <a:spcBef>
                <a:spcPts val="200"/>
              </a:spcBef>
              <a:defRPr lang="en-us" sz="800"/>
            </a:pPr>
            <a:r>
              <a:t>No important functional role for intentions</a:t>
            </a:r>
          </a:p>
          <a:p>
            <a:pPr lvl="2">
              <a:lnSpc>
                <a:spcPct val="70000"/>
              </a:lnSpc>
              <a:spcBef>
                <a:spcPts val="200"/>
              </a:spcBef>
              <a:defRPr lang="en-us" sz="800"/>
            </a:pPr>
            <a:r>
              <a:t>Cognitivism</a:t>
            </a:r>
          </a:p>
          <a:p>
            <a:pPr lvl="2">
              <a:lnSpc>
                <a:spcPct val="70000"/>
              </a:lnSpc>
              <a:spcBef>
                <a:spcPts val="200"/>
              </a:spcBef>
              <a:defRPr lang="en-us" sz="800"/>
            </a:pPr>
            <a:r>
              <a:t>A missing element, perhaps obscured by the choice of phenomena to model</a:t>
            </a:r>
          </a:p>
          <a:p>
            <a:pPr>
              <a:lnSpc>
                <a:spcPct val="70000"/>
              </a:lnSpc>
              <a:spcBef>
                <a:spcPts val="400"/>
              </a:spcBef>
              <a:defRPr lang="en-us" sz="1120"/>
            </a:pPr>
            <a:r>
              <a:rPr lang="en-us" sz="960"/>
              <a:t>Wanted to pull stuff off the shelf and apply it to organizations</a:t>
            </a:r>
          </a:p>
          <a:p>
            <a:pPr lvl="1">
              <a:lnSpc>
                <a:spcPct val="70000"/>
              </a:lnSpc>
              <a:spcBef>
                <a:spcPts val="200"/>
              </a:spcBef>
              <a:defRPr lang="en-us" sz="960"/>
            </a:pPr>
            <a:r>
              <a:rPr lang="en-us" sz="800"/>
              <a:t>But having to build it more from scratch</a:t>
            </a:r>
          </a:p>
          <a:p>
            <a:pPr>
              <a:lnSpc>
                <a:spcPct val="70000"/>
              </a:lnSpc>
              <a:spcBef>
                <a:spcPts val="400"/>
              </a:spcBef>
              <a:defRPr lang="en-us" sz="1120"/>
            </a:pPr>
            <a:r>
              <a:rPr lang="en-us" sz="960"/>
              <a:t>Virtues of this work</a:t>
            </a:r>
          </a:p>
          <a:p>
            <a:pPr lvl="1">
              <a:lnSpc>
                <a:spcPct val="70000"/>
              </a:lnSpc>
              <a:spcBef>
                <a:spcPts val="200"/>
              </a:spcBef>
              <a:defRPr lang="en-us" sz="960"/>
            </a:pPr>
            <a:r>
              <a:rPr lang="en-us" sz="800"/>
              <a:t>Much clarification of alternative models, functions intention can perform</a:t>
            </a:r>
          </a:p>
          <a:p>
            <a:pPr>
              <a:lnSpc>
                <a:spcPct val="70000"/>
              </a:lnSpc>
              <a:spcBef>
                <a:spcPts val="400"/>
              </a:spcBef>
              <a:defRPr lang="en-us" sz="1120"/>
            </a:pPr>
            <a:r>
              <a:rPr lang="en-us" sz="960"/>
              <a:t>Resources that the parsimonious models have to accommodate these phenomena</a:t>
            </a:r>
          </a:p>
          <a:p>
            <a:pPr>
              <a:lnSpc>
                <a:spcPct val="70000"/>
              </a:lnSpc>
              <a:spcBef>
                <a:spcPts val="400"/>
              </a:spcBef>
              <a:defRPr lang="en-us" sz="1120"/>
            </a:pPr>
            <a:endParaRPr lang="en-us" sz="960"/>
          </a:p>
          <a:p>
            <a:pPr>
              <a:lnSpc>
                <a:spcPct val="70000"/>
              </a:lnSpc>
              <a:spcBef>
                <a:spcPts val="400"/>
              </a:spcBef>
              <a:defRPr lang="en-us" sz="1120"/>
            </a:pPr>
            <a:endParaRPr lang="en-us" sz="96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OZjwY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NBC/g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3gMAAD8CAABiNA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endParaRPr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OZjwY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3gMAADsLAABiNAAAACYAABAAAAAmAAAACAAAAAAgAAAAAAAAMAAAABQAAAAAAAAAAAD//wAAAQAAAP//AAABAA=="/>
              </a:ext>
            </a:extLst>
          </p:cNvSpPr>
          <p:nvPr>
            <p:ph type="body" idx="1"/>
          </p:nvPr>
        </p:nvSpPr>
        <p:spPr/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lvl="1">
              <a:lnSpc>
                <a:spcPct val="70000"/>
              </a:lnSpc>
              <a:spcBef>
                <a:spcPts val="275"/>
              </a:spcBef>
              <a:defRPr lang="en-us" sz="1320"/>
            </a:pPr>
            <a:endParaRPr/>
          </a:p>
          <a:p>
            <a:pPr lvl="1">
              <a:lnSpc>
                <a:spcPct val="70000"/>
              </a:lnSpc>
              <a:spcBef>
                <a:spcPts val="275"/>
              </a:spcBef>
              <a:defRPr lang="en-us" sz="1320"/>
            </a:pPr>
            <a:r>
              <a:t>Develop a model of individual intentionality that does something that can’t be done with just a BD model</a:t>
            </a:r>
          </a:p>
          <a:p>
            <a:pPr lvl="1">
              <a:lnSpc>
                <a:spcPct val="70000"/>
              </a:lnSpc>
              <a:spcBef>
                <a:spcPts val="275"/>
              </a:spcBef>
              <a:defRPr lang="en-us" sz="1320"/>
            </a:pPr>
            <a:r>
              <a:t>As conservative as possible with regard to standard game theory</a:t>
            </a:r>
          </a:p>
          <a:p>
            <a:pPr lvl="1">
              <a:lnSpc>
                <a:spcPct val="70000"/>
              </a:lnSpc>
              <a:spcBef>
                <a:spcPts val="275"/>
              </a:spcBef>
              <a:defRPr lang="en-us" sz="1320"/>
            </a:pPr>
            <a:endParaRPr/>
          </a:p>
          <a:p>
            <a:pPr lvl="1">
              <a:lnSpc>
                <a:spcPct val="70000"/>
              </a:lnSpc>
              <a:spcBef>
                <a:spcPts val="275"/>
              </a:spcBef>
              <a:defRPr lang="en-us" sz="1320"/>
            </a:pPr>
            <a:r>
              <a:t>Game theory has gone on for 70 years without it, and thinking they don’t need it</a:t>
            </a:r>
          </a:p>
          <a:p>
            <a:pPr>
              <a:lnSpc>
                <a:spcPct val="70000"/>
              </a:lnSpc>
              <a:spcBef>
                <a:spcPts val="550"/>
              </a:spcBef>
              <a:defRPr lang="en-us" sz="1540"/>
            </a:pPr>
            <a:r>
              <a:t>Organizational behavior and powers deriving from the parts</a:t>
            </a:r>
          </a:p>
          <a:p>
            <a:pPr lvl="1">
              <a:lnSpc>
                <a:spcPct val="70000"/>
              </a:lnSpc>
              <a:spcBef>
                <a:spcPts val="275"/>
              </a:spcBef>
              <a:defRPr lang="en-us" sz="1320"/>
            </a:pPr>
            <a:r>
              <a:t>Yield organizational level powers</a:t>
            </a:r>
          </a:p>
          <a:p>
            <a:pPr lvl="1">
              <a:lnSpc>
                <a:spcPct val="70000"/>
              </a:lnSpc>
              <a:spcBef>
                <a:spcPts val="275"/>
              </a:spcBef>
              <a:defRPr lang="en-us" sz="1320"/>
            </a:pPr>
            <a:endParaRPr/>
          </a:p>
          <a:p>
            <a:pPr lvl="1">
              <a:lnSpc>
                <a:spcPct val="70000"/>
              </a:lnSpc>
              <a:spcBef>
                <a:spcPts val="275"/>
              </a:spcBef>
              <a:defRPr lang="en-us" sz="1320"/>
            </a:pPr>
            <a:r>
              <a:t>Forward-looking agents acting interactively with one another</a:t>
            </a:r>
          </a:p>
          <a:p>
            <a:pPr>
              <a:lnSpc>
                <a:spcPct val="70000"/>
              </a:lnSpc>
              <a:spcBef>
                <a:spcPts val="550"/>
              </a:spcBef>
              <a:defRPr lang="en-us" sz="1540"/>
            </a:pPr>
            <a:r>
              <a:t>General methodology for arbitrarily sized groups of agents interacting in general settings</a:t>
            </a:r>
          </a:p>
          <a:p>
            <a:pPr lvl="1">
              <a:lnSpc>
                <a:spcPct val="70000"/>
              </a:lnSpc>
              <a:spcBef>
                <a:spcPts val="275"/>
              </a:spcBef>
              <a:defRPr lang="en-us" sz="1320"/>
            </a:pPr>
            <a:r>
              <a:t>Stock market bubbles: global markets with lots of information</a:t>
            </a:r>
          </a:p>
          <a:p>
            <a:pPr lvl="1">
              <a:lnSpc>
                <a:spcPct val="70000"/>
              </a:lnSpc>
              <a:spcBef>
                <a:spcPts val="275"/>
              </a:spcBef>
              <a:defRPr lang="en-us" sz="1320"/>
            </a:pPr>
            <a:r>
              <a:t>Firms and organizations; how organizational cultures figure</a:t>
            </a:r>
          </a:p>
          <a:p>
            <a:pPr lvl="1">
              <a:lnSpc>
                <a:spcPct val="70000"/>
              </a:lnSpc>
              <a:spcBef>
                <a:spcPts val="275"/>
              </a:spcBef>
              <a:defRPr lang="en-us" sz="1320"/>
            </a:pPr>
            <a:r>
              <a:t>Common knowledge, attitudes about attitudes, belief hierarchies</a:t>
            </a:r>
          </a:p>
          <a:p>
            <a:pPr>
              <a:lnSpc>
                <a:spcPct val="70000"/>
              </a:lnSpc>
              <a:spcBef>
                <a:spcPts val="550"/>
              </a:spcBef>
              <a:defRPr lang="en-us" sz="1540"/>
            </a:pPr>
            <a:r>
              <a:t>Challenge to philosophy:</a:t>
            </a:r>
          </a:p>
          <a:p>
            <a:pPr lvl="1">
              <a:lnSpc>
                <a:spcPct val="70000"/>
              </a:lnSpc>
              <a:spcBef>
                <a:spcPts val="275"/>
              </a:spcBef>
              <a:defRPr lang="en-us" sz="1320"/>
            </a:pPr>
            <a:r>
              <a:t>Social scientists seem to be doing fine on a belief-desire model</a:t>
            </a:r>
          </a:p>
          <a:p>
            <a:pPr lvl="1">
              <a:lnSpc>
                <a:spcPct val="70000"/>
              </a:lnSpc>
              <a:spcBef>
                <a:spcPts val="275"/>
              </a:spcBef>
              <a:defRPr lang="en-us" sz="1320"/>
            </a:pPr>
            <a:r>
              <a:t>For formal approaches to the explanation of human behavior, game theory is the go-to thing</a:t>
            </a:r>
          </a:p>
          <a:p>
            <a:pPr lvl="1">
              <a:lnSpc>
                <a:spcPct val="70000"/>
              </a:lnSpc>
              <a:spcBef>
                <a:spcPts val="275"/>
              </a:spcBef>
              <a:defRPr lang="en-us" sz="1320"/>
            </a:pPr>
            <a:r>
              <a:t>To argue that a cognitive story (e.g., involving intention) makes a difference, key to show that models neglecting it aren’t sufficient in a behaviorally significant way</a:t>
            </a:r>
          </a:p>
          <a:p>
            <a:pPr>
              <a:lnSpc>
                <a:spcPct val="70000"/>
              </a:lnSpc>
              <a:spcBef>
                <a:spcPts val="550"/>
              </a:spcBef>
              <a:defRPr lang="en-us" sz="1540"/>
            </a:pPr>
            <a:endParaRPr/>
          </a:p>
          <a:p>
            <a:pPr>
              <a:lnSpc>
                <a:spcPct val="70000"/>
              </a:lnSpc>
              <a:spcBef>
                <a:spcPts val="550"/>
              </a:spcBef>
              <a:defRPr lang="en-us" sz="1540"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OZjwY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U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3gMAAD8CAABiNA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Three areas of inquiry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OZjwY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3gMAADsLAABiNAAAACYAABAAAAAmAAAACAAAAAAgAAAAAAAAMAAAABQAAAAAAAAAAAD//wAAAQAAAP//AAABAA=="/>
              </a:ext>
            </a:extLst>
          </p:cNvSpPr>
          <p:nvPr>
            <p:ph type="body" idx="1"/>
          </p:nvPr>
        </p:nvSpPr>
        <p:spPr/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Cognitive role of intention (and its accompanying commitment)</a:t>
            </a:r>
          </a:p>
          <a:p>
            <a:pPr lvl="1">
              <a:defRPr lang="en-us"/>
            </a:pPr>
            <a:r>
              <a:t>In particular, solving problems for the successful functioning of bounded agents (Bratman 1987)</a:t>
            </a:r>
          </a:p>
          <a:p>
            <a:pPr>
              <a:defRPr lang="en-us"/>
            </a:pPr>
            <a:r>
              <a:t>Organizations as agents; organizational commitment</a:t>
            </a:r>
          </a:p>
          <a:p>
            <a:pPr>
              <a:defRPr lang="en-us"/>
            </a:pPr>
            <a:r>
              <a:t>Modeling of forward-looking rational agents</a:t>
            </a:r>
          </a:p>
          <a:p>
            <a:pPr lvl="1">
              <a:defRPr lang="en-us"/>
            </a:pPr>
            <a:r>
              <a:t>Unexplored opportunity in applying game theory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OZjwY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U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3gMAAD8CAABiNA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Bounded rationality in game theory and action theory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OZjwY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3gMAADsLAABiNAAAACYAABAAAAAmAAAACAAAAAAgAAAAAAAAMAAAABQAAAAAAAAAAAD//wAAAQAAAP//AAABAA=="/>
              </a:ext>
            </a:extLst>
          </p:cNvSpPr>
          <p:nvPr>
            <p:ph type="body" idx="1"/>
          </p:nvPr>
        </p:nvSpPr>
        <p:spPr/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spcBef>
                <a:spcPts val="700"/>
              </a:spcBef>
              <a:defRPr lang="en-us" sz="1960"/>
            </a:pPr>
            <a:r>
              <a:t>Treating boundedness in game theory</a:t>
            </a:r>
          </a:p>
          <a:p>
            <a:pPr lvl="1">
              <a:lnSpc>
                <a:spcPct val="70000"/>
              </a:lnSpc>
              <a:spcBef>
                <a:spcPts val="350"/>
              </a:spcBef>
              <a:defRPr lang="en-us" sz="1680"/>
            </a:pPr>
            <a:r>
              <a:t>Parsimonious ontology</a:t>
            </a:r>
          </a:p>
          <a:p>
            <a:pPr lvl="1">
              <a:lnSpc>
                <a:spcPct val="70000"/>
              </a:lnSpc>
              <a:spcBef>
                <a:spcPts val="350"/>
              </a:spcBef>
              <a:defRPr lang="en-us" sz="1680"/>
            </a:pPr>
            <a:r>
              <a:t>Incorporate boundedness into rational action</a:t>
            </a:r>
          </a:p>
          <a:p>
            <a:pPr>
              <a:lnSpc>
                <a:spcPct val="70000"/>
              </a:lnSpc>
              <a:spcBef>
                <a:spcPts val="700"/>
              </a:spcBef>
              <a:defRPr lang="en-us" sz="1960"/>
            </a:pPr>
            <a:r>
              <a:t>Treating boundedness in action theory</a:t>
            </a:r>
          </a:p>
          <a:p>
            <a:pPr lvl="1">
              <a:lnSpc>
                <a:spcPct val="70000"/>
              </a:lnSpc>
              <a:spcBef>
                <a:spcPts val="350"/>
              </a:spcBef>
              <a:defRPr lang="en-us" sz="1680"/>
            </a:pPr>
            <a:r>
              <a:t>Cognitive mechanisms for addressing bounded agents</a:t>
            </a:r>
          </a:p>
          <a:p>
            <a:pPr lvl="1">
              <a:lnSpc>
                <a:spcPct val="70000"/>
              </a:lnSpc>
              <a:spcBef>
                <a:spcPts val="350"/>
              </a:spcBef>
              <a:defRPr lang="en-us" sz="1680"/>
            </a:pPr>
            <a:r>
              <a:t>Roles of intention (Bratman 1987)</a:t>
            </a:r>
          </a:p>
          <a:p>
            <a:pPr>
              <a:lnSpc>
                <a:spcPct val="70000"/>
              </a:lnSpc>
              <a:spcBef>
                <a:spcPts val="700"/>
              </a:spcBef>
              <a:defRPr lang="en-us" sz="1960"/>
            </a:pPr>
            <a:r>
              <a:t>Different approaches, virtues to each</a:t>
            </a:r>
          </a:p>
          <a:p>
            <a:pPr>
              <a:lnSpc>
                <a:spcPct val="70000"/>
              </a:lnSpc>
              <a:spcBef>
                <a:spcPts val="700"/>
              </a:spcBef>
              <a:defRPr lang="en-us" sz="1960"/>
            </a:pPr>
            <a:r>
              <a:t>Formal applications of action theory:</a:t>
            </a:r>
          </a:p>
          <a:p>
            <a:pPr lvl="1">
              <a:lnSpc>
                <a:spcPct val="70000"/>
              </a:lnSpc>
              <a:spcBef>
                <a:spcPts val="350"/>
              </a:spcBef>
              <a:defRPr lang="en-us" sz="1680"/>
            </a:pPr>
            <a:r>
              <a:t>BDI logics, multi-agent systems</a:t>
            </a:r>
          </a:p>
          <a:p>
            <a:pPr lvl="1">
              <a:lnSpc>
                <a:spcPct val="70000"/>
              </a:lnSpc>
              <a:spcBef>
                <a:spcPts val="350"/>
              </a:spcBef>
              <a:defRPr lang="en-us" sz="1680"/>
            </a:pPr>
            <a:r>
              <a:t>Limitations:</a:t>
            </a:r>
          </a:p>
          <a:p>
            <a:pPr lvl="2">
              <a:lnSpc>
                <a:spcPct val="70000"/>
              </a:lnSpc>
              <a:spcBef>
                <a:spcPts val="350"/>
              </a:spcBef>
              <a:defRPr lang="en-us" sz="1400"/>
            </a:pPr>
            <a:r>
              <a:t>Limited explanatory power for treatment of bounds</a:t>
            </a:r>
          </a:p>
          <a:p>
            <a:pPr lvl="2">
              <a:lnSpc>
                <a:spcPct val="70000"/>
              </a:lnSpc>
              <a:spcBef>
                <a:spcPts val="350"/>
              </a:spcBef>
              <a:defRPr lang="en-us" sz="1400"/>
            </a:pPr>
            <a:r>
              <a:t>Not clear how to apply to organizations</a:t>
            </a:r>
          </a:p>
          <a:p>
            <a:pPr>
              <a:lnSpc>
                <a:spcPct val="70000"/>
              </a:lnSpc>
              <a:spcBef>
                <a:spcPts val="700"/>
              </a:spcBef>
              <a:defRPr lang="en-us" sz="1960"/>
            </a:pPr>
            <a:r>
              <a:t>Game theory:</a:t>
            </a:r>
          </a:p>
          <a:p>
            <a:pPr lvl="1">
              <a:lnSpc>
                <a:spcPct val="70000"/>
              </a:lnSpc>
              <a:spcBef>
                <a:spcPts val="350"/>
              </a:spcBef>
              <a:defRPr lang="en-us" sz="1680"/>
            </a:pPr>
            <a:r>
              <a:t>Ad hoc treatments of boundedness</a:t>
            </a:r>
          </a:p>
          <a:p>
            <a:pPr lvl="1">
              <a:lnSpc>
                <a:spcPct val="70000"/>
              </a:lnSpc>
              <a:spcBef>
                <a:spcPts val="350"/>
              </a:spcBef>
              <a:defRPr lang="en-us" sz="1680"/>
            </a:pPr>
            <a:r>
              <a:t>Insufficient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OZjwY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3gMAAD8CAABiNA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Some starting points and aims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OZjwY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3gMAADsLAABiNAAAACYAABAAAAAmAAAACAAAAAAgAAAAAAAAMAAAABQAAAAAAAAAAAD//wAAAQAAAP//AAABAA=="/>
              </a:ext>
            </a:extLst>
          </p:cNvSpPr>
          <p:nvPr>
            <p:ph type="body" idx="1"/>
          </p:nvPr>
        </p:nvSpPr>
        <p:spPr/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en-us" sz="2000" dirty="0"/>
              <a:t>Useful to think of organizations as agents, as possessing cognitive states</a:t>
            </a:r>
          </a:p>
          <a:p>
            <a:pPr lvl="1">
              <a:defRPr lang="en-us"/>
            </a:pPr>
            <a:r>
              <a:rPr lang="en-us" sz="1800" dirty="0"/>
              <a:t>Some analogies to individual agents</a:t>
            </a:r>
          </a:p>
          <a:p>
            <a:pPr>
              <a:defRPr lang="en-us"/>
            </a:pPr>
            <a:r>
              <a:rPr lang="en-us" sz="2000" dirty="0"/>
              <a:t>Need more clarity on the functional roles of aspects of organizational cognition (and of intention in particular)</a:t>
            </a:r>
          </a:p>
          <a:p>
            <a:pPr lvl="1">
              <a:defRPr lang="en-us"/>
            </a:pPr>
            <a:r>
              <a:rPr lang="en-us" sz="1800" dirty="0"/>
              <a:t>Much work on shared intentionality is built on intuitions about requirements for sharedness, rather than the roles shared intention plays in the “cognitive life” of an organization</a:t>
            </a:r>
          </a:p>
          <a:p>
            <a:pPr>
              <a:defRPr lang="en-us"/>
            </a:pPr>
            <a:r>
              <a:rPr lang="en-us" sz="2000" dirty="0"/>
              <a:t>At the same time, need to bridge organizational cognition with constitutive components</a:t>
            </a:r>
          </a:p>
          <a:p>
            <a:pPr lvl="1">
              <a:defRPr lang="en-us"/>
            </a:pPr>
            <a:r>
              <a:rPr lang="en-us" sz="1800" dirty="0"/>
              <a:t>Individuals, structures, environment</a:t>
            </a:r>
          </a:p>
          <a:p>
            <a:pPr lvl="1">
              <a:defRPr lang="en-us"/>
            </a:pPr>
            <a:r>
              <a:rPr lang="en-us" sz="1800" dirty="0"/>
              <a:t>Not necessarily a reductive project, yet need to model</a:t>
            </a:r>
          </a:p>
          <a:p>
            <a:pPr lvl="1">
              <a:defRPr lang="en-us"/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OZjwY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3gMAAD8CAABiNA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Bratman on roles of intention in planning agency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OZjwY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3gMAADsLAABiNAAAACY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en-us"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OZjwY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3gMAAD8CAABiNA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Ways the literature has investigated this claim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OZjwY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U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3gMAADsLAABiNAAAACY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en-us"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OZjwY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U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3gMAAD8CAABiNA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Game theory as technology for modeling forward-looking agency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OZjwY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3gMAADsLAABiNAAAACY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en-us"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OZjwY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3gMAAD8CAABiNA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endParaRPr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OZjwY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3gMAADsLAABiNAAAACY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en-us"/>
            </a:pPr>
            <a:r>
              <a:t>Group cognition</a:t>
            </a:r>
          </a:p>
          <a:p>
            <a:pPr>
              <a:defRPr lang="en-us"/>
            </a:pPr>
            <a:r>
              <a:t>Modeling it, problems with making sense of groups as having cognitive states</a:t>
            </a:r>
          </a:p>
          <a:p>
            <a:pPr>
              <a:defRPr lang="en-us"/>
            </a:pPr>
            <a:r>
              <a:t>Many people take a broadly functionalist approach, but lots of problems with this</a:t>
            </a:r>
          </a:p>
          <a:p>
            <a:pPr lvl="1">
              <a:defRPr lang="en-us"/>
            </a:pPr>
            <a:r>
              <a:t>Not clear whether this is right, and how close the functions need to conform to recognizable ones, and when they do fall short, what to do about that</a:t>
            </a:r>
          </a:p>
          <a:p>
            <a:pPr lvl="1">
              <a:defRPr lang="en-us"/>
            </a:pPr>
            <a:r>
              <a:t>Worse: not clear what the functions of cognitive states are, either in the group or the individual case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OZjwY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U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3gMAAD8CAABiNA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endParaRPr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OZjwY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3gMAADsLAABiNAAAACYAABAAAAAmAAAACAAAAAAgAAAAAAAAMAAAABQAAAAAAAAAAAD//wAAAQAAAP//AAABAA=="/>
              </a:ext>
            </a:extLst>
          </p:cNvSpPr>
          <p:nvPr>
            <p:ph type="body" idx="1"/>
          </p:nvPr>
        </p:nvSpPr>
        <p:spPr/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spcBef>
                <a:spcPts val="850"/>
              </a:spcBef>
              <a:defRPr lang="en-us" sz="2380"/>
            </a:pPr>
            <a:r>
              <a:t>Action theory</a:t>
            </a:r>
          </a:p>
          <a:p>
            <a:pPr lvl="1">
              <a:lnSpc>
                <a:spcPct val="70000"/>
              </a:lnSpc>
              <a:spcBef>
                <a:spcPts val="425"/>
              </a:spcBef>
              <a:defRPr lang="en-us" sz="2040"/>
            </a:pPr>
            <a:r>
              <a:t>One off; norms and regularities, some desiderata, but not enough to specify functions</a:t>
            </a:r>
          </a:p>
          <a:p>
            <a:pPr lvl="1">
              <a:lnSpc>
                <a:spcPct val="70000"/>
              </a:lnSpc>
              <a:spcBef>
                <a:spcPts val="425"/>
              </a:spcBef>
              <a:defRPr lang="en-us" sz="2040"/>
            </a:pPr>
            <a:r>
              <a:t>Even bigger problem with multifunctionality</a:t>
            </a:r>
          </a:p>
          <a:p>
            <a:pPr>
              <a:lnSpc>
                <a:spcPct val="70000"/>
              </a:lnSpc>
              <a:spcBef>
                <a:spcPts val="850"/>
              </a:spcBef>
              <a:defRPr lang="en-us" sz="2380"/>
            </a:pPr>
            <a:r>
              <a:t>Formal models</a:t>
            </a:r>
          </a:p>
          <a:p>
            <a:pPr lvl="1">
              <a:lnSpc>
                <a:spcPct val="70000"/>
              </a:lnSpc>
              <a:spcBef>
                <a:spcPts val="425"/>
              </a:spcBef>
              <a:defRPr lang="en-us" sz="2040"/>
            </a:pPr>
            <a:r>
              <a:t>BDI logics and architectures</a:t>
            </a:r>
          </a:p>
          <a:p>
            <a:pPr>
              <a:lnSpc>
                <a:spcPct val="70000"/>
              </a:lnSpc>
              <a:spcBef>
                <a:spcPts val="850"/>
              </a:spcBef>
              <a:defRPr lang="en-us" sz="2380"/>
            </a:pPr>
            <a:r>
              <a:t>Address functional role in a sense, but don’t really tell us what intentions and other cognitive states are for, i.e., how they benefit the system</a:t>
            </a:r>
          </a:p>
          <a:p>
            <a:pPr lvl="1">
              <a:lnSpc>
                <a:spcPct val="70000"/>
              </a:lnSpc>
              <a:spcBef>
                <a:spcPts val="425"/>
              </a:spcBef>
              <a:defRPr lang="en-us" sz="2040"/>
            </a:pPr>
            <a:r>
              <a:t>Some hypotheses: bounded agents</a:t>
            </a:r>
          </a:p>
          <a:p>
            <a:pPr>
              <a:lnSpc>
                <a:spcPct val="70000"/>
              </a:lnSpc>
              <a:spcBef>
                <a:spcPts val="850"/>
              </a:spcBef>
              <a:defRPr lang="en-us" sz="2380"/>
            </a:pPr>
            <a:endParaRPr/>
          </a:p>
          <a:p>
            <a:pPr>
              <a:lnSpc>
                <a:spcPct val="70000"/>
              </a:lnSpc>
              <a:spcBef>
                <a:spcPts val="850"/>
              </a:spcBef>
              <a:defRPr lang="en-us" sz="2380"/>
            </a:pPr>
            <a:r>
              <a:t>One of the insights of Bratman’s work on intention is the forward-looking nature</a:t>
            </a:r>
          </a:p>
          <a:p>
            <a:pPr lvl="1">
              <a:lnSpc>
                <a:spcPct val="70000"/>
              </a:lnSpc>
              <a:spcBef>
                <a:spcPts val="425"/>
              </a:spcBef>
              <a:defRPr lang="en-us" sz="2040"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OZjwY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U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3gMAAD8CAABiNA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Game theory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OZjwY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AH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3gMAADsLAABiNAAAACY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en-us"/>
            </a:pPr>
            <a:r>
              <a:t>Forward-looking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OZjwY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3gMAAD8CAABiNAAAZwoAABAAAAAmAAAACAAAAAAAAAAAAAAAMAAAABQAAAAAAAAAAAD//wAAAQAAAP//AAABAA=="/>
              </a:ext>
            </a:extLst>
          </p:cNvSpPr>
          <p:nvPr>
            <p:ph type="title"/>
          </p:nvPr>
        </p:nvSpPr>
        <p:spPr>
          <a:xfrm>
            <a:off x="628650" y="365125"/>
            <a:ext cx="7886700" cy="826366"/>
          </a:xfrm>
        </p:spPr>
        <p:txBody>
          <a:bodyPr/>
          <a:lstStyle/>
          <a:p>
            <a:pPr>
              <a:defRPr lang="en-us"/>
            </a:pPr>
            <a:r>
              <a:rPr dirty="0"/>
              <a:t>Context: much work in the area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OZjwY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3gMAADsLAABiNAAAACYAABAAAAAmAAAACAAAAAAgAAAAAAAAMAAAABQAAAAAAAAAAAD//wAAAQAAAP//AAABAA=="/>
              </a:ext>
            </a:extLst>
          </p:cNvSpPr>
          <p:nvPr>
            <p:ph type="body" idx="1"/>
          </p:nvPr>
        </p:nvSpPr>
        <p:spPr>
          <a:xfrm>
            <a:off x="628650" y="1476259"/>
            <a:ext cx="7886700" cy="435165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spcBef>
                <a:spcPts val="500"/>
              </a:spcBef>
              <a:defRPr lang="en-us" sz="1960"/>
            </a:pPr>
            <a:r>
              <a:rPr sz="2000" dirty="0"/>
              <a:t>Intention in theory of action</a:t>
            </a:r>
          </a:p>
          <a:p>
            <a:pPr lvl="1">
              <a:defRPr lang="en-us" sz="1680"/>
            </a:pPr>
            <a:r>
              <a:rPr sz="1800" dirty="0"/>
              <a:t>Planning agency, claims of functional roles of intention for bounded agents</a:t>
            </a:r>
          </a:p>
          <a:p>
            <a:pPr>
              <a:spcBef>
                <a:spcPts val="500"/>
              </a:spcBef>
              <a:defRPr lang="en-us" sz="1960"/>
            </a:pPr>
            <a:r>
              <a:rPr sz="2000" dirty="0"/>
              <a:t>BDI and related models</a:t>
            </a:r>
          </a:p>
          <a:p>
            <a:pPr lvl="1">
              <a:defRPr lang="en-us" sz="1680"/>
            </a:pPr>
            <a:r>
              <a:rPr lang="en-US" sz="1800" dirty="0"/>
              <a:t>I.e., formalizations of intention-involving cognitive systems</a:t>
            </a:r>
          </a:p>
          <a:p>
            <a:pPr lvl="1">
              <a:defRPr lang="en-us" sz="1680"/>
            </a:pPr>
            <a:r>
              <a:rPr sz="1800" dirty="0"/>
              <a:t>BDI agents in computer science, multi-agent systems</a:t>
            </a:r>
          </a:p>
          <a:p>
            <a:pPr lvl="1">
              <a:defRPr lang="en-us" sz="1680"/>
            </a:pPr>
            <a:r>
              <a:rPr sz="1800" dirty="0"/>
              <a:t>BDI logics, modal logics of action</a:t>
            </a:r>
          </a:p>
          <a:p>
            <a:pPr>
              <a:spcBef>
                <a:spcPts val="500"/>
              </a:spcBef>
              <a:defRPr lang="en-us" sz="1960"/>
            </a:pPr>
            <a:r>
              <a:rPr sz="2000" dirty="0"/>
              <a:t>Organizations</a:t>
            </a:r>
          </a:p>
          <a:p>
            <a:pPr lvl="1">
              <a:defRPr lang="en-us" sz="1680"/>
            </a:pPr>
            <a:r>
              <a:rPr sz="1800" dirty="0"/>
              <a:t>Collective intentionality, reductive and non-reductive treatments</a:t>
            </a:r>
          </a:p>
          <a:p>
            <a:pPr lvl="1">
              <a:defRPr lang="en-us" sz="1680"/>
            </a:pPr>
            <a:r>
              <a:rPr sz="1800" dirty="0"/>
              <a:t>Boundedness in organizational psychology</a:t>
            </a:r>
          </a:p>
          <a:p>
            <a:pPr lvl="2">
              <a:defRPr lang="en-us" sz="1400"/>
            </a:pPr>
            <a:r>
              <a:rPr sz="1400" dirty="0"/>
              <a:t>Intentional forgetting</a:t>
            </a:r>
          </a:p>
          <a:p>
            <a:pPr lvl="1">
              <a:defRPr lang="en-us" sz="1680"/>
            </a:pPr>
            <a:r>
              <a:rPr sz="1800" dirty="0"/>
              <a:t>Institutions as constraints and </a:t>
            </a:r>
            <a:r>
              <a:rPr sz="1800" dirty="0" err="1"/>
              <a:t>enablements</a:t>
            </a:r>
            <a:endParaRPr sz="1800" dirty="0"/>
          </a:p>
          <a:p>
            <a:pPr>
              <a:spcBef>
                <a:spcPts val="500"/>
              </a:spcBef>
              <a:defRPr lang="en-us" sz="1960"/>
            </a:pPr>
            <a:r>
              <a:rPr sz="2000" dirty="0"/>
              <a:t>Game theory</a:t>
            </a:r>
          </a:p>
          <a:p>
            <a:pPr lvl="1">
              <a:defRPr lang="en-us" sz="1680"/>
            </a:pPr>
            <a:r>
              <a:rPr sz="1800" dirty="0"/>
              <a:t>Boundedness in game theory</a:t>
            </a:r>
          </a:p>
          <a:p>
            <a:pPr lvl="2">
              <a:defRPr lang="en-us" sz="1400"/>
            </a:pPr>
            <a:r>
              <a:rPr sz="1400" dirty="0"/>
              <a:t>Many forms: aspects of game known, uncertainty, agent-types, epistemic limitations</a:t>
            </a:r>
          </a:p>
          <a:p>
            <a:pPr lvl="2">
              <a:defRPr lang="en-us" sz="1400"/>
            </a:pPr>
            <a:r>
              <a:rPr sz="1400" dirty="0"/>
              <a:t>Unawareness</a:t>
            </a:r>
          </a:p>
          <a:p>
            <a:pPr lvl="1">
              <a:defRPr lang="en-us" sz="1680"/>
            </a:pPr>
            <a:r>
              <a:rPr sz="1800" dirty="0"/>
              <a:t>Pre-commitment</a:t>
            </a:r>
          </a:p>
          <a:p>
            <a:pPr lvl="2">
              <a:defRPr lang="en-us" sz="1400"/>
            </a:pPr>
            <a:r>
              <a:rPr sz="1400" dirty="0"/>
              <a:t>External to the agent; commitment device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OZjwY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U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3gMAAD8CAABiNAAAZwoAABAAAAAmAAAACAAAAAAAAAAAAAAAMAAAABQAAAAAAAAAAAD//wAAAQAAAP//AAABAA=="/>
              </a:ext>
            </a:extLst>
          </p:cNvSpPr>
          <p:nvPr>
            <p:ph type="title"/>
          </p:nvPr>
        </p:nvSpPr>
        <p:spPr>
          <a:xfrm>
            <a:off x="628650" y="365125"/>
            <a:ext cx="7886700" cy="840220"/>
          </a:xfrm>
        </p:spPr>
        <p:txBody>
          <a:bodyPr/>
          <a:lstStyle/>
          <a:p>
            <a:pPr>
              <a:defRPr lang="en-us"/>
            </a:pPr>
            <a:r>
              <a:rPr dirty="0"/>
              <a:t>Key issue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OZjwY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3gMAADsLAABiNAAA8ScAABAAAAAmAAAACAAAAAEgAAAAAAAAMAAAABQAAAAAAAAAAAD//wAAAQAAAP//AAABAA=="/>
              </a:ext>
            </a:extLst>
          </p:cNvSpPr>
          <p:nvPr>
            <p:ph type="body" idx="1"/>
          </p:nvPr>
        </p:nvSpPr>
        <p:spPr>
          <a:xfrm>
            <a:off x="628650" y="1389207"/>
            <a:ext cx="7886700" cy="466725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spcBef>
                <a:spcPts val="500"/>
              </a:spcBef>
              <a:defRPr lang="en-us" sz="1540"/>
            </a:pPr>
            <a:r>
              <a:rPr lang="en-US" sz="2400" dirty="0"/>
              <a:t>Informal models suggest but do not demonstrate the functional utility of these cognitive states</a:t>
            </a:r>
          </a:p>
          <a:p>
            <a:pPr lvl="1">
              <a:defRPr lang="en-us" sz="1320"/>
            </a:pPr>
            <a:r>
              <a:rPr lang="en-US" sz="2000" dirty="0"/>
              <a:t>How precisely do they contribute to outcomes?</a:t>
            </a:r>
          </a:p>
          <a:p>
            <a:pPr lvl="1">
              <a:defRPr lang="en-us" sz="1320"/>
            </a:pPr>
            <a:r>
              <a:rPr lang="en-US" sz="2000" dirty="0"/>
              <a:t>Why can’t we just use a more parsimonious model?</a:t>
            </a:r>
          </a:p>
          <a:p>
            <a:pPr lvl="1">
              <a:defRPr lang="en-us" sz="1320"/>
            </a:pPr>
            <a:r>
              <a:rPr lang="en-US" sz="2000" dirty="0"/>
              <a:t>We agree, contra the parsimonious approach, that commitment-deficient bounded </a:t>
            </a:r>
            <a:r>
              <a:rPr lang="en-US" sz="2000" dirty="0" err="1"/>
              <a:t>cognizers</a:t>
            </a:r>
            <a:r>
              <a:rPr lang="en-US" sz="2000" dirty="0"/>
              <a:t> could have deficient outcomes</a:t>
            </a:r>
          </a:p>
          <a:p>
            <a:pPr lvl="2">
              <a:defRPr lang="en-us" sz="1320"/>
            </a:pPr>
            <a:r>
              <a:rPr lang="en-US" sz="1800" dirty="0"/>
              <a:t>But disagree that the informal models prove this point, or show how</a:t>
            </a:r>
          </a:p>
          <a:p>
            <a:pPr>
              <a:spcBef>
                <a:spcPts val="500"/>
              </a:spcBef>
              <a:defRPr lang="en-us" sz="1320"/>
            </a:pPr>
            <a:r>
              <a:rPr lang="en-US" sz="2400" dirty="0"/>
              <a:t>Agree with intuitive views of commitment in intention</a:t>
            </a:r>
          </a:p>
          <a:p>
            <a:pPr lvl="1">
              <a:defRPr lang="en-us" sz="1320"/>
            </a:pPr>
            <a:r>
              <a:rPr lang="en-US" sz="2000" dirty="0"/>
              <a:t>Yet, addition of cognitive state seems </a:t>
            </a:r>
            <a:r>
              <a:rPr lang="en-US" sz="2000" i="1" dirty="0"/>
              <a:t>ad hoc,</a:t>
            </a:r>
            <a:r>
              <a:rPr lang="en-US" sz="2000" dirty="0"/>
              <a:t> or at least, imprecise</a:t>
            </a:r>
          </a:p>
          <a:p>
            <a:pPr lvl="1">
              <a:defRPr lang="en-us" sz="1320"/>
            </a:pPr>
            <a:r>
              <a:rPr lang="en-US" sz="2000" dirty="0"/>
              <a:t>Especially with regard to features of commitment-making and commitment-abandonment</a:t>
            </a:r>
          </a:p>
          <a:p>
            <a:pPr>
              <a:spcBef>
                <a:spcPts val="500"/>
              </a:spcBef>
              <a:defRPr lang="en-us" sz="1320"/>
            </a:pPr>
            <a:r>
              <a:rPr lang="en-US" sz="2400" dirty="0"/>
              <a:t>Opportunity to develop a more fundamental explanation</a:t>
            </a:r>
          </a:p>
        </p:txBody>
      </p:sp>
    </p:spTree>
    <p:extLst>
      <p:ext uri="{BB962C8B-B14F-4D97-AF65-F5344CB8AC3E}">
        <p14:creationId xmlns:p14="http://schemas.microsoft.com/office/powerpoint/2010/main" val="236498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OZjwY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U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3gMAAD8CAABiNAAAZwoAABAAAAAmAAAACAAAAAAgAAAAAAAAMAAAABQAAAAAAAAAAAD//wAAAQAAAP//AAABAA==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en-us" sz="4000"/>
              <a:t>Project at intersection of game theory and theory of action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OZjwY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3gMAADsLAABiNAAAACYAABAAAAAmAAAACAAAAAAgAAAAAAAAMAAAABQAAAAAAAAAAAD//wAAAQAAAP//AAABAA=="/>
              </a:ext>
            </a:extLst>
          </p:cNvSpPr>
          <p:nvPr>
            <p:ph type="body" idx="1"/>
          </p:nvPr>
        </p:nvSpPr>
        <p:spPr>
          <a:xfrm>
            <a:off x="628650" y="2185261"/>
            <a:ext cx="7886700" cy="3992019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288925" indent="-288925">
              <a:buFontTx/>
              <a:buAutoNum type="arabicPeriod"/>
              <a:defRPr lang="en-us"/>
            </a:pPr>
            <a:r>
              <a:rPr lang="en-us" sz="2200" dirty="0"/>
              <a:t>Build model of individual agency to take account of cognitive features that are not treated in belief-desire models</a:t>
            </a:r>
          </a:p>
          <a:p>
            <a:pPr marL="288925" indent="-288925">
              <a:buFontTx/>
              <a:buAutoNum type="arabicPeriod"/>
              <a:defRPr lang="en-us"/>
            </a:pPr>
            <a:r>
              <a:rPr lang="en-us" sz="2200" dirty="0"/>
              <a:t>Develop model of organizational agency with appropriate analogies to </a:t>
            </a:r>
            <a:r>
              <a:rPr lang="en-us" sz="2200" b="1" dirty="0"/>
              <a:t>(and disanalogies from)</a:t>
            </a:r>
            <a:r>
              <a:rPr lang="en-us" sz="2200" dirty="0"/>
              <a:t> individual case</a:t>
            </a:r>
          </a:p>
          <a:p>
            <a:pPr marL="288925" indent="-288925">
              <a:buFontTx/>
              <a:buAutoNum type="arabicPeriod"/>
              <a:defRPr lang="en-us"/>
            </a:pPr>
            <a:endParaRPr lang="en-US" sz="2200" dirty="0"/>
          </a:p>
          <a:p>
            <a:pPr>
              <a:defRPr lang="en-us"/>
            </a:pPr>
            <a:r>
              <a:rPr lang="en-US" sz="2400" dirty="0"/>
              <a:t>Develop more fundamental understanding of commitment, and thereby of key features of intention</a:t>
            </a:r>
          </a:p>
          <a:p>
            <a:pPr lvl="1">
              <a:defRPr lang="en-us"/>
            </a:pPr>
            <a:r>
              <a:rPr lang="en-US" sz="2000" dirty="0"/>
              <a:t>Explain an internal commitment mechanism</a:t>
            </a:r>
          </a:p>
          <a:p>
            <a:pPr lvl="1">
              <a:defRPr lang="en-us"/>
            </a:pPr>
            <a:r>
              <a:rPr lang="en-US" sz="2000" dirty="0"/>
              <a:t>Show why commitment is needed in a rational agent</a:t>
            </a:r>
          </a:p>
          <a:p>
            <a:pPr lvl="1">
              <a:defRPr lang="en-us"/>
            </a:pPr>
            <a:r>
              <a:rPr lang="en-US" sz="2000" dirty="0"/>
              <a:t>Show how to derive features of commitment and planning, e.g., what triggers the rational abandonment of a plan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8bPwY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U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3gMAAD8CAABiNAAAZwoAAAAAAAAmAAAACAAAAAEAAAAAAAAAMAAAABQAAAAAAAAAAAD//wAAAQAAAP//AAABAA=="/>
              </a:ext>
            </a:extLst>
          </p:cNvSpPr>
          <p:nvPr>
            <p:ph type="title"/>
          </p:nvPr>
        </p:nvSpPr>
        <p:spPr>
          <a:xfrm>
            <a:off x="628650" y="365125"/>
            <a:ext cx="7886700" cy="1325880"/>
          </a:xfrm>
        </p:spPr>
        <p:txBody>
          <a:bodyPr/>
          <a:lstStyle/>
          <a:p>
            <a:pPr>
              <a:defRPr lang="en-us"/>
            </a:pPr>
            <a:r>
              <a:rPr dirty="0"/>
              <a:t>The toddler</a:t>
            </a:r>
            <a:r>
              <a:rPr lang="en-US" dirty="0"/>
              <a:t>’</a:t>
            </a:r>
            <a:r>
              <a:rPr dirty="0"/>
              <a:t>s toy problem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8bPwY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mAMAAOMJAAAcNAAAZCgAAAAAAAAmAAAACAAAAAEgAAAAAAAAMAAAABQAAAAAAAAAAAD//wAAAQAAAP//AAABAA=="/>
              </a:ext>
            </a:extLst>
          </p:cNvSpPr>
          <p:nvPr>
            <p:ph type="body" idx="1"/>
          </p:nvPr>
        </p:nvSpPr>
        <p:spPr>
          <a:xfrm>
            <a:off x="584200" y="1607185"/>
            <a:ext cx="7886700" cy="495871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"/>
              <a:defRPr lang="en-us" sz="2400"/>
            </a:pPr>
            <a:r>
              <a:rPr dirty="0"/>
              <a:t>The time is </a:t>
            </a:r>
            <a:r>
              <a:rPr lang="en-us" i="1" dirty="0">
                <a:latin typeface="DejaVu Math TeX Gyre" pitchFamily="1" charset="0"/>
                <a:ea typeface="DejaVu Math TeX Gyre" pitchFamily="1" charset="0"/>
                <a:cs typeface="DejaVu Math TeX Gyre" pitchFamily="1" charset="0"/>
              </a:rPr>
              <a:t>t </a:t>
            </a:r>
            <a:r>
              <a:rPr lang="en-us" dirty="0">
                <a:latin typeface="DejaVu Math TeX Gyre" pitchFamily="1" charset="0"/>
                <a:ea typeface="DejaVu Math TeX Gyre" pitchFamily="1" charset="0"/>
                <a:cs typeface="DejaVu Math TeX Gyre" pitchFamily="1" charset="0"/>
              </a:rPr>
              <a:t>=</a:t>
            </a:r>
            <a:r>
              <a:rPr lang="en-us" i="1" dirty="0">
                <a:latin typeface="DejaVu Math TeX Gyre" pitchFamily="1" charset="0"/>
                <a:ea typeface="DejaVu Math TeX Gyre" pitchFamily="1" charset="0"/>
                <a:cs typeface="DejaVu Math TeX Gyre" pitchFamily="1" charset="0"/>
              </a:rPr>
              <a:t> 0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"/>
              <a:defRPr lang="en-us" sz="2400"/>
            </a:pPr>
            <a:r>
              <a:rPr dirty="0"/>
              <a:t>Brian’s toddler is sitting in the family room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"/>
              <a:defRPr lang="en-us" sz="2400"/>
            </a:pPr>
            <a:r>
              <a:rPr dirty="0"/>
              <a:t>Some distance in front of her are two toys, A and B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"/>
              <a:defRPr lang="en-us" sz="2400"/>
            </a:pPr>
            <a:r>
              <a:rPr dirty="0"/>
              <a:t>Things are going on around her: adults are chatting in the next room, the TV is on, the dog is barking outside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"/>
              <a:defRPr lang="en-us" sz="2400"/>
            </a:pPr>
            <a:r>
              <a:rPr dirty="0"/>
              <a:t>Toddler desires the best toy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en-us" sz="2400"/>
            </a:pPr>
            <a:r>
              <a:rPr dirty="0"/>
              <a:t>Best toy &gt; second-best toy &gt; no toy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en-us" sz="2400"/>
            </a:pPr>
            <a:r>
              <a:rPr dirty="0"/>
              <a:t>Uncertain whether A or B is best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en-us" sz="2400"/>
            </a:pPr>
            <a:r>
              <a:rPr dirty="0"/>
              <a:t>Tune-playing taken as signal of best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"/>
              <a:defRPr lang="en-us" sz="2400"/>
            </a:pPr>
            <a:r>
              <a:rPr dirty="0"/>
              <a:t>What happens</a:t>
            </a:r>
          </a:p>
          <a:p>
            <a:pPr>
              <a:lnSpc>
                <a:spcPct val="70000"/>
              </a:lnSpc>
              <a:spcBef>
                <a:spcPts val="320"/>
              </a:spcBef>
              <a:buFont typeface="Wingdings" pitchFamily="2" charset="2"/>
              <a:buChar char=""/>
              <a:defRPr lang="en-us" sz="1400"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8bPwY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U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3gMAAD8CAABiNAAAZwoAAAAAAAAmAAAACAAAAAEAAAAAAAAAMAAAABQAAAAAAAAAAAD//wAAAQAAAP//AAABAA=="/>
              </a:ext>
            </a:extLst>
          </p:cNvSpPr>
          <p:nvPr>
            <p:ph type="title"/>
          </p:nvPr>
        </p:nvSpPr>
        <p:spPr>
          <a:xfrm>
            <a:off x="628650" y="365125"/>
            <a:ext cx="7886700" cy="1325880"/>
          </a:xfrm>
        </p:spPr>
        <p:txBody>
          <a:bodyPr/>
          <a:lstStyle/>
          <a:p>
            <a:pPr>
              <a:defRPr lang="en-us"/>
            </a:pPr>
            <a:r>
              <a:t>Rational agent information freeze</a:t>
            </a:r>
          </a:p>
        </p:txBody>
      </p:sp>
      <p:sp>
        <p:nvSpPr>
          <p:cNvPr id="3" name="Textbox3"/>
          <p:cNvSpPr txBox="1"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8bPwYBMAAAAlAAAAEg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Btvg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sQIAAH8iAACQNQAAhygAAAAAAAAmAAAACAAAAP//////////MAAAABQAAAAAAAAAAAD//wAAAQAAAP//AAABAA=="/>
              </a:ext>
            </a:extLst>
          </p:cNvSpPr>
          <p:nvPr/>
        </p:nvSpPr>
        <p:spPr>
          <a:xfrm>
            <a:off x="437515" y="5607685"/>
            <a:ext cx="8269605" cy="980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lang="en-us" sz="1800">
                <a:solidFill>
                  <a:srgbClr val="0000FF"/>
                </a:solidFill>
              </a:defRPr>
            </a:pPr>
            <a:r>
              <a:rPr dirty="0"/>
              <a:t>How does a rational agent solve this problem?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lang="en-us" sz="1800">
                <a:solidFill>
                  <a:srgbClr val="0000FF"/>
                </a:solidFill>
                <a:latin typeface="Wingbats" charset="2"/>
                <a:ea typeface="Wingbats" charset="2"/>
                <a:cs typeface="Wingbats" charset="2"/>
              </a:defRPr>
            </a:pPr>
            <a:r>
              <a:rPr lang="en-us" dirty="0">
                <a:latin typeface="Calibri" pitchFamily="2" charset="0"/>
                <a:ea typeface="Calibri" pitchFamily="2" charset="0"/>
                <a:cs typeface="Calibri" pitchFamily="2" charset="0"/>
              </a:rPr>
              <a:t>Commitment seems promising ... but how does it work?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8bPwYB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F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EYBAAByEAAATAsAACcYAAAAAAAAJgAAAAgAAAD//////////zAAAAAUAAAAAAAAAAAA//8AAAEAAAD//wAAAQ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07010" y="2673350"/>
            <a:ext cx="1629410" cy="125285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2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8bPwYB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F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CQFAACODQAAXwkAACgPAAAAAAAAJgAAAAgAAAD//////////zAAAAAUAAAAAAAAAAAA//8AAAEAAAD//wAAAQA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835660" y="2203450"/>
            <a:ext cx="687705" cy="2603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Picture3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8bPwYB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C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FMYAACODQAAgRwAAPsPAAAAAAAAJgAAAAgAAAD//////////zAAAAAUAAAAAAAAAAAA//8AAAEAAAD//wAAAQA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3954145" y="2203450"/>
            <a:ext cx="679450" cy="39433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Picture4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8bPwYB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C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LQoAACODQAAWS0AAHcPAAAAAAAAJgAAAAgAAAD//////////zAAAAAUAAAAAAAAAAAA//8AAAEAAAD//wAAAQA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6616700" y="2203450"/>
            <a:ext cx="755015" cy="31051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Picture5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8bPwYB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kwcAAFMKAACHBAAAHgoAAAAAAABkAAAAZAAAAAAAAAAjAAAABAAAAGQAAAAXAAAAFAAAAAAAAAAAAAAA/38AAP9/AAAAAAAACQAAAAQAAAAC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JkIAABqGQAAEBAAACsbAAAAAAAAJgAAAAgAAAD//////////zAAAAAUAAAAAAAAAAAA//8AAAEAAAD//wAAAQA="/>
              </a:ext>
            </a:extLst>
          </p:cNvPicPr>
          <p:nvPr/>
        </p:nvPicPr>
        <p:blipFill>
          <a:blip r:embed="rId6"/>
          <a:srcRect l="19390" t="26430" r="11590" b="25900"/>
          <a:stretch>
            <a:fillRect/>
          </a:stretch>
        </p:blipFill>
        <p:spPr>
          <a:xfrm>
            <a:off x="1397635" y="4131310"/>
            <a:ext cx="1213485" cy="28511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" name="Line1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8bPwYBMAAAAlAAAACg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gAAAHCtRwAUAAAAAQAAABQAAAAUAAAAFAAAAAEAAAAAAAAAZAAAAGQAAAABAAAAlgAAAJY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//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HCtRwx/f38A5+bmA8zMzADAwP8Af39/AAAAAAAAAAAAAAAAAAAAAAAAAAAAIQAAABgAAAAUAAAAtQcAANcXAAB2CgAA1hkAAAAAAAAmAAAACAAAAP//////////MAAAABQAAAAAAAAAAAD//wAAAQAAAP//AAABAA=="/>
              </a:ext>
            </a:extLst>
          </p:cNvSpPr>
          <p:nvPr/>
        </p:nvSpPr>
        <p:spPr>
          <a:xfrm>
            <a:off x="1252855" y="3875405"/>
            <a:ext cx="447675" cy="324485"/>
          </a:xfrm>
          <a:prstGeom prst="line">
            <a:avLst/>
          </a:prstGeom>
          <a:noFill/>
          <a:ln w="12700" cap="flat" cmpd="sng" algn="ctr">
            <a:solidFill>
              <a:schemeClr val="accent6"/>
            </a:solidFill>
            <a:prstDash val="sysDash"/>
            <a:headEnd type="none"/>
            <a:tailEnd type="stealth" w="lg" len="lg"/>
          </a:ln>
          <a:effectLst/>
        </p:spPr>
      </p:sp>
      <p:sp>
        <p:nvSpPr>
          <p:cNvPr id="10" name="Line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8bPwYBMAAAAlAAAACg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gAAAHCtRwAUAAAAAQAAABQAAAAUAAAAFAAAAAEAAAAAAAAAZAAAAGQAAAABAAAAlgAAAJY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HCtRwx/f38A5+bmA8zMzADAwP8Af39/AAAAAAAAAAAAAAAAAAAAAAAAAAAAIQAAABgAAAAUAAAAYwwAAM0aAAASDwAAjhwAAAAAAAAmAAAACAAAAP//////////MAAAABQAAAAAAAAAAAD//wAAAQAAAP//AAABAA=="/>
              </a:ext>
            </a:extLst>
          </p:cNvSpPr>
          <p:nvPr/>
        </p:nvSpPr>
        <p:spPr>
          <a:xfrm>
            <a:off x="2013585" y="4356735"/>
            <a:ext cx="436245" cy="285115"/>
          </a:xfrm>
          <a:prstGeom prst="line">
            <a:avLst/>
          </a:prstGeom>
          <a:noFill/>
          <a:ln w="12700" cap="flat" cmpd="sng" algn="ctr">
            <a:solidFill>
              <a:schemeClr val="accent6"/>
            </a:solidFill>
            <a:prstDash val="sysDash"/>
            <a:headEnd type="none"/>
            <a:tailEnd type="stealth" w="lg" len="lg"/>
          </a:ln>
          <a:effectLst/>
        </p:spPr>
      </p:sp>
      <p:pic>
        <p:nvPicPr>
          <p:cNvPr id="11" name="Picture7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8bPwYB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C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B4UAACEEAAA9B0AABUYAAAAAAAAJgAAAAgAAAD//////////zAAAAAUAAAAAAAAAAAA//8AAAEAAAD//wAAAQA="/>
              </a:ext>
            </a:extLst>
          </p:cNvPicPr>
          <p:nvPr/>
        </p:nvPicPr>
        <p:blipFill>
          <a:blip r:embed="rId7"/>
          <a:stretch>
            <a:fillRect/>
          </a:stretch>
        </p:blipFill>
        <p:spPr>
          <a:xfrm>
            <a:off x="3270250" y="2684780"/>
            <a:ext cx="1598930" cy="122999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2" name="Line3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8bPwYBMAAAAlAAAACg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gAAAHCtRwAUAAAAAQAAABQAAAAUAAAAFAAAAAEAAAAAAAAAZAAAAGQAAAABAAAAlgAAAJY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//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HCtRwx/f38A5+bmA8zMzADAwP8Af39/AAAAAAAAAAAAAAAAAAAAAAAAAAAAIQAAABgAAAAUAAAAbBoAAOAXAAAbHQAAvBkAAAAAAAAmAAAACAAAAP//////////MAAAABQAAAAAAAAAAAD//wAAAQAAAP//AAABAA=="/>
              </a:ext>
            </a:extLst>
          </p:cNvSpPr>
          <p:nvPr/>
        </p:nvSpPr>
        <p:spPr>
          <a:xfrm>
            <a:off x="4295140" y="3881120"/>
            <a:ext cx="436245" cy="302260"/>
          </a:xfrm>
          <a:prstGeom prst="line">
            <a:avLst/>
          </a:prstGeom>
          <a:noFill/>
          <a:ln w="12700" cap="flat" cmpd="sng" algn="ctr">
            <a:solidFill>
              <a:schemeClr val="accent6"/>
            </a:solidFill>
            <a:prstDash val="sysDash"/>
            <a:headEnd type="none"/>
            <a:tailEnd type="stealth" w="lg" len="lg"/>
          </a:ln>
          <a:effectLst/>
        </p:spPr>
      </p:sp>
      <p:sp>
        <p:nvSpPr>
          <p:cNvPr id="13" name="Line4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8bPwYBMAAAAlAAAACg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gAAAHCtRwAUAAAAAQAAABQAAAAUAAAAFAAAAAEAAAAAAAAAZAAAAGQAAAABAAAAlgAAAJY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BvCA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HCtRwx/f38A5+bmA8zMzADAwP8Af39/AAAAAAAAAAAAAAAAAAAAAAAAAAAAIQAAABgAAAAUAAAA4hwAAM0aAACnHwAAAR0AAAAAAAAmAAAACAAAAP//////////MAAAABQAAAAAAAAAAAD//wAAAQAAAP//AAABAA=="/>
              </a:ext>
            </a:extLst>
          </p:cNvSpPr>
          <p:nvPr/>
        </p:nvSpPr>
        <p:spPr>
          <a:xfrm>
            <a:off x="4695190" y="4356735"/>
            <a:ext cx="450215" cy="358140"/>
          </a:xfrm>
          <a:prstGeom prst="line">
            <a:avLst/>
          </a:prstGeom>
          <a:noFill/>
          <a:ln w="12700" cap="flat" cmpd="sng" algn="ctr">
            <a:solidFill>
              <a:schemeClr val="accent6"/>
            </a:solidFill>
            <a:prstDash val="sysDash"/>
            <a:headEnd type="none"/>
            <a:tailEnd type="stealth" w="lg" len="lg"/>
          </a:ln>
          <a:effectLst/>
        </p:spPr>
      </p:sp>
      <p:sp>
        <p:nvSpPr>
          <p:cNvPr id="14" name="Line5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8bPwYBMAAAAlAAAACg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gAAAHCtRwAUAAAAAQAAABQAAAAUAAAAFAAAAAEAAAAAAAAAZAAAAGQAAAABAAAAlgAAAJY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B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HCtRwx/f38A5+bmA8zMzADAwP8Af39/AAAAAAAAAAAAAAAAAAAAAAAAAAAAIQAAABgAAAAUAAAAeSkAAH8XAAA6LAAAfhkAAAAAAAAmAAAACAAAAP//////////MAAAABQAAAAAAAAAAAD//wAAAQAAAP//AAABAA=="/>
              </a:ext>
            </a:extLst>
          </p:cNvSpPr>
          <p:nvPr/>
        </p:nvSpPr>
        <p:spPr>
          <a:xfrm>
            <a:off x="6741795" y="3819525"/>
            <a:ext cx="447675" cy="324485"/>
          </a:xfrm>
          <a:prstGeom prst="line">
            <a:avLst/>
          </a:prstGeom>
          <a:noFill/>
          <a:ln w="12700" cap="flat" cmpd="sng" algn="ctr">
            <a:solidFill>
              <a:schemeClr val="accent6"/>
            </a:solidFill>
            <a:prstDash val="sysDash"/>
            <a:headEnd type="none"/>
            <a:tailEnd type="stealth" w="lg" len="lg"/>
          </a:ln>
          <a:effectLst/>
        </p:spPr>
      </p:sp>
      <p:sp>
        <p:nvSpPr>
          <p:cNvPr id="15" name="Line6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8bPwYBMAAAAlAAAACg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kUAAAAAQAAABQAAAAUAAAAFAAAAAEAAAAAAAAAZAAAAGQAAAABAAAAlgAAAJY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MAZ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+goAACESAACbFQAAIxIAAAAAAAAmAAAACAAAAP//////////MAAAABQAAAAAAAAAAAD//wAAAQAAAP//AAABAA=="/>
              </a:ext>
            </a:extLst>
          </p:cNvSpPr>
          <p:nvPr/>
        </p:nvSpPr>
        <p:spPr>
          <a:xfrm flipV="1">
            <a:off x="1784350" y="2947035"/>
            <a:ext cx="1727835" cy="127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stealth" w="lg" len="lg"/>
          </a:ln>
          <a:effectLst/>
        </p:spPr>
      </p:sp>
      <p:sp>
        <p:nvSpPr>
          <p:cNvPr id="16" name="Line7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8bPwYBMAAAAlAAAACg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kUAAAAAQAAABQAAAAUAAAAFAAAAAEAAAAAAAAAZAAAAGQAAAABAAAAlgAAAJY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qB0AACESAADGJgAAIxIAAAAAAAAmAAAACAAAAP//////////MAAAABQAAAAAAAAAAAD//wAAAQAAAP//AAABAA=="/>
              </a:ext>
            </a:extLst>
          </p:cNvSpPr>
          <p:nvPr/>
        </p:nvSpPr>
        <p:spPr>
          <a:xfrm flipV="1">
            <a:off x="4820920" y="2947035"/>
            <a:ext cx="1482090" cy="127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stealth" w="lg" len="lg"/>
          </a:ln>
          <a:effectLst/>
        </p:spPr>
      </p:sp>
      <p:sp>
        <p:nvSpPr>
          <p:cNvPr id="17" name="Textbox1"/>
          <p:cNvSpPr txBox="1"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8bPwYBMAAAAlAAAAEgAAAE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FgB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lA0AANcQAAAeFAAApxMAAAAgAAAmAAAACAAAAP//////////MAAAABQAAAAAAAAAAAD//wAAAQAAAP//AAABAA=="/>
              </a:ext>
            </a:extLst>
          </p:cNvSpPr>
          <p:nvPr/>
        </p:nvSpPr>
        <p:spPr>
          <a:xfrm>
            <a:off x="2207260" y="2716704"/>
            <a:ext cx="106299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r">
              <a:defRPr lang="en-us" sz="1200">
                <a:solidFill>
                  <a:srgbClr val="FF0000"/>
                </a:solidFill>
              </a:defRPr>
            </a:pPr>
            <a:r>
              <a:rPr dirty="0"/>
              <a:t>nature</a:t>
            </a:r>
            <a:br>
              <a:rPr dirty="0"/>
            </a:br>
            <a:r>
              <a:rPr dirty="0"/>
              <a:t>rings B</a:t>
            </a:r>
          </a:p>
        </p:txBody>
      </p:sp>
      <p:sp>
        <p:nvSpPr>
          <p:cNvPr id="18" name="Textbox2"/>
          <p:cNvSpPr txBox="1"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8bPwYBMAAAAlAAAAEgAAAE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FgBAAD/fwAA/38AAAAAAAAJAAAABAAAAAAB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VR8AALoQAADfJQAAihMAAAAgAAAmAAAACAAAAP//////////MAAAABQAAAAAAAAAAAD//wAAAQAAAP//AAABAA=="/>
              </a:ext>
            </a:extLst>
          </p:cNvSpPr>
          <p:nvPr/>
        </p:nvSpPr>
        <p:spPr>
          <a:xfrm>
            <a:off x="5093335" y="2719070"/>
            <a:ext cx="106299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r">
              <a:defRPr lang="en-us" sz="1200">
                <a:solidFill>
                  <a:srgbClr val="FF0000"/>
                </a:solidFill>
              </a:defRPr>
            </a:pPr>
            <a:r>
              <a:t>nature</a:t>
            </a:r>
            <a:br/>
            <a:r>
              <a:t>rings A</a:t>
            </a:r>
          </a:p>
        </p:txBody>
      </p:sp>
      <p:sp>
        <p:nvSpPr>
          <p:cNvPr id="19" name="Line8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8bPwYBMAAAAlAAAACg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/wAUAAAAAQAAABQAAAAUAAAAFAAAAAEAAAAAAAAAZAAAAGQAAAABAAAAlgAAAJY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B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/wB/f38A5+bmA8zMzADAwP8Af39/AAAAAAAAAAAAAAAAAAAAAAAAAAAAIQAAABgAAAAUAAAATAsAAG4WAADiFQAAcBYAAAAAAAAmAAAACAAAAP//////////MAAAABQAAAAAAAAAAAD//wAAAQAAAP//AAABAA=="/>
              </a:ext>
            </a:extLst>
          </p:cNvSpPr>
          <p:nvPr/>
        </p:nvSpPr>
        <p:spPr>
          <a:xfrm flipV="1">
            <a:off x="1836420" y="3646170"/>
            <a:ext cx="1720850" cy="1270"/>
          </a:xfrm>
          <a:prstGeom prst="line">
            <a:avLst/>
          </a:prstGeom>
          <a:noFill/>
          <a:ln w="12700" cap="flat" cmpd="sng" algn="ctr">
            <a:solidFill>
              <a:srgbClr val="0000FF"/>
            </a:solidFill>
            <a:prstDash val="solid"/>
            <a:headEnd type="none"/>
            <a:tailEnd type="stealth" w="lg" len="lg"/>
          </a:ln>
          <a:effectLst/>
        </p:spPr>
      </p:sp>
      <p:sp>
        <p:nvSpPr>
          <p:cNvPr id="20" name="Textbox4"/>
          <p:cNvSpPr txBox="1"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8bPwYBMAAAAlAAAAEgAAAE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FgBAAD/fwAA/38AAAAAAAAJAAAABAAAAAAB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BQwAABAVAACPEgAA4BcAAAAgAAAmAAAACAAAAP//////////MAAAABQAAAAAAAAAAAD//wAAAQAAAP//AAABAA=="/>
              </a:ext>
            </a:extLst>
          </p:cNvSpPr>
          <p:nvPr/>
        </p:nvSpPr>
        <p:spPr>
          <a:xfrm>
            <a:off x="1953895" y="3423920"/>
            <a:ext cx="106299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l">
              <a:defRPr lang="en-us" sz="1200">
                <a:solidFill>
                  <a:srgbClr val="FF0000"/>
                </a:solidFill>
              </a:defRPr>
            </a:pPr>
            <a:r>
              <a:t>Choose to get best toy</a:t>
            </a:r>
          </a:p>
        </p:txBody>
      </p:sp>
      <p:pic>
        <p:nvPicPr>
          <p:cNvPr id="21" name="Picture9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8bPwYB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F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IZAABrGQAAgyAAAPsaAAAAAAAAJgAAAAgAAAD//////////zAAAAAUAAAAAAAAAAAA//8AAAEAAAD//wAAAQA="/>
              </a:ext>
            </a:extLst>
          </p:cNvPicPr>
          <p:nvPr/>
        </p:nvPicPr>
        <p:blipFill>
          <a:blip r:embed="rId8"/>
          <a:stretch>
            <a:fillRect/>
          </a:stretch>
        </p:blipFill>
        <p:spPr>
          <a:xfrm>
            <a:off x="4065270" y="4131945"/>
            <a:ext cx="1219835" cy="254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2" name="Line9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8bPwYBMAAAAlAAAACg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/wAUAAAAAQAAABQAAAAUAAAAFAAAAAEAAAAAAAAAZAAAAGQAAAABAAAAlgAAAJY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B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/wB/f38A5+bmA8zMzADAwP8Af39/AAAAAAAAAAAAAAAAAAAAAAAAAAAAIQAAABgAAAAUAAAA9B0AAG4WAADPJgAAcBYAAAAAAAAmAAAACAAAAP//////////MAAAABQAAAAAAAAAAAD//wAAAQAAAP//AAABAA=="/>
              </a:ext>
            </a:extLst>
          </p:cNvSpPr>
          <p:nvPr/>
        </p:nvSpPr>
        <p:spPr>
          <a:xfrm flipV="1">
            <a:off x="4869180" y="3646170"/>
            <a:ext cx="1439545" cy="1270"/>
          </a:xfrm>
          <a:prstGeom prst="line">
            <a:avLst/>
          </a:prstGeom>
          <a:noFill/>
          <a:ln w="12700" cap="flat" cmpd="sng" algn="ctr">
            <a:solidFill>
              <a:srgbClr val="0000FF"/>
            </a:solidFill>
            <a:prstDash val="solid"/>
            <a:headEnd type="none"/>
            <a:tailEnd type="stealth" w="lg" len="lg"/>
          </a:ln>
          <a:effectLst/>
        </p:spPr>
      </p:sp>
      <p:sp>
        <p:nvSpPr>
          <p:cNvPr id="23" name="Textbox5"/>
          <p:cNvSpPr txBox="1"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8bPwYBMAAAAlAAAAEgAAAE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FgBAAD/fwAA/38AAAAAAAAJAAAABAAAAFB9ew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jB4AACAVAAAWJQAA8BcAAAAgAAAmAAAACAAAAP//////////MAAAABQAAAAAAAAAAAD//wAAAQAAAP//AAABAA=="/>
              </a:ext>
            </a:extLst>
          </p:cNvSpPr>
          <p:nvPr/>
        </p:nvSpPr>
        <p:spPr>
          <a:xfrm>
            <a:off x="4965700" y="3434080"/>
            <a:ext cx="106299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l">
              <a:defRPr lang="en-us" sz="1200">
                <a:solidFill>
                  <a:srgbClr val="FF0000"/>
                </a:solidFill>
              </a:defRPr>
            </a:pPr>
            <a:r>
              <a:t>Intend</a:t>
            </a:r>
            <a:br/>
            <a:r>
              <a:t>GET B</a:t>
            </a:r>
          </a:p>
        </p:txBody>
      </p:sp>
      <p:pic>
        <p:nvPicPr>
          <p:cNvPr id="24" name="Picture10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8bPwYB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F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HkpAACLGQAAoTAAAAkbAAAAAAAAJgAAAAgAAAD//////////zAAAAAUAAAAAAAAAAAA//8AAAEAAAD//wAAAQA="/>
              </a:ext>
            </a:extLst>
          </p:cNvPicPr>
          <p:nvPr/>
        </p:nvPicPr>
        <p:blipFill>
          <a:blip r:embed="rId9"/>
          <a:stretch>
            <a:fillRect/>
          </a:stretch>
        </p:blipFill>
        <p:spPr>
          <a:xfrm>
            <a:off x="6741795" y="4152265"/>
            <a:ext cx="1163320" cy="24257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5" name="Line10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8bPwYBMAAAAlAAAACg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/wAUAAAAAQAAABQAAAAUAAAAFAAAAAEAAAAAAAAAZAAAAGQAAAABAAAAlgAAAJY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B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/wB/f38A5+bmA8zMzADAwP8Af39/AAAAAAAAAAAAAAAAAAAAAAAAAAAAIQAAABgAAAAUAAAApy4AAFUWAAA6NAAAVxYAAAAAAAAmAAAACAAAAP//////////MAAAABQAAAAAAAAAAAD//wAAAQAAAP//AAABAA=="/>
              </a:ext>
            </a:extLst>
          </p:cNvSpPr>
          <p:nvPr/>
        </p:nvSpPr>
        <p:spPr>
          <a:xfrm flipV="1">
            <a:off x="7583805" y="3630295"/>
            <a:ext cx="906145" cy="1270"/>
          </a:xfrm>
          <a:prstGeom prst="line">
            <a:avLst/>
          </a:prstGeom>
          <a:noFill/>
          <a:ln w="12700" cap="flat" cmpd="sng" algn="ctr">
            <a:solidFill>
              <a:srgbClr val="0000FF"/>
            </a:solidFill>
            <a:prstDash val="solid"/>
            <a:headEnd type="none"/>
            <a:tailEnd type="stealth" w="lg" len="lg"/>
          </a:ln>
          <a:effectLst/>
        </p:spPr>
      </p:sp>
      <p:sp>
        <p:nvSpPr>
          <p:cNvPr id="26" name="Textbox6"/>
          <p:cNvSpPr txBox="1"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8bPwYBMAAAAlAAAAEgAAAE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FgBAAD/fwAA/38AAAAAAAAJAAAABAAAAAAB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Py8AAAcVAADJNQAA1xcAAAAgAAAmAAAACAAAAP//////////MAAAABQAAAAAAAAAAAD//wAAAQAAAP//AAABAA=="/>
              </a:ext>
            </a:extLst>
          </p:cNvSpPr>
          <p:nvPr/>
        </p:nvSpPr>
        <p:spPr>
          <a:xfrm>
            <a:off x="7680325" y="3418205"/>
            <a:ext cx="106299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l">
              <a:defRPr lang="en-us" sz="1200">
                <a:solidFill>
                  <a:srgbClr val="FF0000"/>
                </a:solidFill>
              </a:defRPr>
            </a:pPr>
            <a:r>
              <a:t>Intend</a:t>
            </a:r>
            <a:br/>
            <a:r>
              <a:t>GET A</a:t>
            </a:r>
          </a:p>
        </p:txBody>
      </p:sp>
      <p:sp>
        <p:nvSpPr>
          <p:cNvPr id="27" name="Line11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8bPwYBMAAAAlAAAACg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gAAAHCtRwAUAAAAAQAAABQAAAAUAAAAFAAAAAEAAAAAAAAAZAAAAGQAAAABAAAAlgAAAJY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JBgbg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HCtRwx/f38A5+bmA8zMzADAwP8Af39/AAAAAAAAAAAAAAAAAAAAAAAAAAAAIQAAABgAAAAUAAAAWS0AAM0aAAAeMAAAAR0AAAAAAAAmAAAACAAAAP//////////MAAAABQAAAAAAAAAAAD//wAAAQAAAP//AAABAA=="/>
              </a:ext>
            </a:extLst>
          </p:cNvSpPr>
          <p:nvPr/>
        </p:nvSpPr>
        <p:spPr>
          <a:xfrm>
            <a:off x="7371715" y="4356735"/>
            <a:ext cx="450215" cy="358140"/>
          </a:xfrm>
          <a:prstGeom prst="line">
            <a:avLst/>
          </a:prstGeom>
          <a:noFill/>
          <a:ln w="12700" cap="flat" cmpd="sng" algn="ctr">
            <a:solidFill>
              <a:schemeClr val="accent6"/>
            </a:solidFill>
            <a:prstDash val="sysDash"/>
            <a:headEnd type="none"/>
            <a:tailEnd type="stealth" w="lg" len="lg"/>
          </a:ln>
          <a:effectLst/>
        </p:spPr>
      </p:sp>
      <p:pic>
        <p:nvPicPr>
          <p:cNvPr id="28" name="Picture6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8bPwYB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ColAABUEAAAPy8AABUYAAAAAAAAJgAAAAgAAAD//////////zAAAAAUAAAAAAAAAAAA//8AAAEAAAD//wAAAQA="/>
              </a:ext>
            </a:extLst>
          </p:cNvPicPr>
          <p:nvPr/>
        </p:nvPicPr>
        <p:blipFill>
          <a:blip r:embed="rId10"/>
          <a:stretch>
            <a:fillRect/>
          </a:stretch>
        </p:blipFill>
        <p:spPr>
          <a:xfrm>
            <a:off x="6041390" y="2654300"/>
            <a:ext cx="1638935" cy="12604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8bPwYBMAAAAlAAAAZAAAAA8B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B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3gMAAD8CAABiNAAAZwoAAAAAAAAmAAAACAAAAAEAAAAAAAAAMAAAABQAAAAAAAAAAAD//wAAAQAAAP//AAABAA=="/>
              </a:ext>
            </a:extLst>
          </p:cNvSpPr>
          <p:nvPr>
            <p:ph type="title"/>
          </p:nvPr>
        </p:nvSpPr>
        <p:spPr>
          <a:xfrm>
            <a:off x="628650" y="365125"/>
            <a:ext cx="7886700" cy="1325880"/>
          </a:xfrm>
        </p:spPr>
        <p:txBody>
          <a:bodyPr/>
          <a:lstStyle/>
          <a:p>
            <a:pPr>
              <a:defRPr lang="en-us"/>
            </a:pPr>
            <a:r>
              <a:t>Commitment through </a:t>
            </a:r>
            <a:br/>
            <a:r>
              <a:t>“intentional unawareness”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8bPwYB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QAB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EYBAAByEAAATAsAACcYAAAAAAAAJgAAAAgAAAD//////////zAAAAAUAAAAAAAAAAAA//8AAAEAAAD//wAAAQ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07010" y="2673350"/>
            <a:ext cx="1629410" cy="125285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Picture2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8bPwYB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F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CQFAACODQAAXwkAACgPAAAAAAAAJgAAAAgAAAD//////////zAAAAAUAAAAAAAAAAAA//8AAAEAAAD//wAAAQA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835660" y="2203450"/>
            <a:ext cx="687705" cy="2603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3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8bPwYB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FMYAACODQAAgRwAAPsPAAAAAAAAJgAAAAgAAAD//////////zAAAAAUAAAAAAAAAAAA//8AAAEAAAD//wAAAQA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3954145" y="2203450"/>
            <a:ext cx="679450" cy="39433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Picture4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8bPwYB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LQoAACODQAAWS0AAHcPAAAAAAAAJgAAAAgAAAD//////////zAAAAAUAAAAAAAAAAAA//8AAAEAAAD//wAAAQA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6616700" y="2203450"/>
            <a:ext cx="755015" cy="31051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Picture9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8bPwYB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kwcAAFMKAACHBAAAHgo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JkIAABqGQAAEBAAACsbAAAAAAAAJgAAAAgAAAD//////////zAAAAAUAAAAAAAAAAAA//8AAAEAAAD//wAAAQA="/>
              </a:ext>
            </a:extLst>
          </p:cNvPicPr>
          <p:nvPr/>
        </p:nvPicPr>
        <p:blipFill>
          <a:blip r:embed="rId6"/>
          <a:srcRect l="19390" t="26430" r="11590" b="25900"/>
          <a:stretch>
            <a:fillRect/>
          </a:stretch>
        </p:blipFill>
        <p:spPr>
          <a:xfrm>
            <a:off x="1397635" y="4131310"/>
            <a:ext cx="1213485" cy="28511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" name="Line3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8bPwYBMAAAAlAAAACg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gAAAHCtRwAUAAAAAQAAABQAAAAUAAAAFAAAAAEAAAAAAAAAZAAAAGQAAAABAAAAlgAAAJY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//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HCtRwx/f38A5+bmA8zMzADAwP8Af39/AAAAAAAAAAAAAAAAAAAAAAAAAAAAIQAAABgAAAAUAAAAtQcAANcXAAB2CgAA1hkAAAAAAAAmAAAACAAAAP//////////MAAAABQAAAAAAAAAAAD//wAAAQAAAP//AAABAA=="/>
              </a:ext>
            </a:extLst>
          </p:cNvSpPr>
          <p:nvPr/>
        </p:nvSpPr>
        <p:spPr>
          <a:xfrm>
            <a:off x="1252855" y="3875405"/>
            <a:ext cx="447675" cy="324485"/>
          </a:xfrm>
          <a:prstGeom prst="line">
            <a:avLst/>
          </a:prstGeom>
          <a:noFill/>
          <a:ln w="12700" cap="flat" cmpd="sng" algn="ctr">
            <a:solidFill>
              <a:schemeClr val="accent6"/>
            </a:solidFill>
            <a:prstDash val="sysDash"/>
            <a:headEnd type="none"/>
            <a:tailEnd type="stealth" w="lg" len="lg"/>
          </a:ln>
          <a:effectLst/>
        </p:spPr>
      </p:sp>
      <p:sp>
        <p:nvSpPr>
          <p:cNvPr id="9" name="Line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8bPwYBMAAAAlAAAACg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gAAAHCtRwAUAAAAAQAAABQAAAAUAAAAFAAAAAEAAAAAAAAAZAAAAGQAAAABAAAAlgAAAJY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HCtRwx/f38A5+bmA8zMzADAwP8Af39/AAAAAAAAAAAAAAAAAAAAAAAAAAAAIQAAABgAAAAUAAAAYwwAAM0aAAASDwAAjhwAAAAAAAAmAAAACAAAAP//////////MAAAABQAAAAAAAAAAAD//wAAAQAAAP//AAABAA=="/>
              </a:ext>
            </a:extLst>
          </p:cNvSpPr>
          <p:nvPr/>
        </p:nvSpPr>
        <p:spPr>
          <a:xfrm>
            <a:off x="2013585" y="4356735"/>
            <a:ext cx="436245" cy="285115"/>
          </a:xfrm>
          <a:prstGeom prst="line">
            <a:avLst/>
          </a:prstGeom>
          <a:noFill/>
          <a:ln w="12700" cap="flat" cmpd="sng" algn="ctr">
            <a:solidFill>
              <a:schemeClr val="accent6"/>
            </a:solidFill>
            <a:prstDash val="sysDash"/>
            <a:headEnd type="none"/>
            <a:tailEnd type="stealth" w="lg" len="lg"/>
          </a:ln>
          <a:effectLst/>
        </p:spPr>
      </p:sp>
      <p:pic>
        <p:nvPicPr>
          <p:cNvPr id="10" name="Picture7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8bPwYB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gaQUE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B4UAACEEAAA9B0AABUYAAAAAAAAJgAAAAgAAAD//////////zAAAAAUAAAAAAAAAAAA//8AAAEAAAD//wAAAQA="/>
              </a:ext>
            </a:extLst>
          </p:cNvPicPr>
          <p:nvPr/>
        </p:nvPicPr>
        <p:blipFill>
          <a:blip r:embed="rId7"/>
          <a:stretch>
            <a:fillRect/>
          </a:stretch>
        </p:blipFill>
        <p:spPr>
          <a:xfrm>
            <a:off x="3270250" y="2684780"/>
            <a:ext cx="1598930" cy="122999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1" name="Line1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8bPwYBMAAAAlAAAACg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gAAAHCtRwAUAAAAAQAAABQAAAAUAAAAFAAAAAEAAAAAAAAAZAAAAGQAAAABAAAAlgAAAJY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HCtRwx/f38A5+bmA8zMzADAwP8Af39/AAAAAAAAAAAAAAAAAAAAAAAAAAAAIQAAABgAAAAUAAAAbBoAAOAXAAAbHQAAvBkAAAAAAAAmAAAACAAAAP//////////MAAAABQAAAAAAAAAAAD//wAAAQAAAP//AAABAA=="/>
              </a:ext>
            </a:extLst>
          </p:cNvSpPr>
          <p:nvPr/>
        </p:nvSpPr>
        <p:spPr>
          <a:xfrm>
            <a:off x="4295140" y="3881120"/>
            <a:ext cx="436245" cy="302260"/>
          </a:xfrm>
          <a:prstGeom prst="line">
            <a:avLst/>
          </a:prstGeom>
          <a:noFill/>
          <a:ln w="12700" cap="flat" cmpd="sng" algn="ctr">
            <a:solidFill>
              <a:schemeClr val="accent6"/>
            </a:solidFill>
            <a:prstDash val="sysDash"/>
            <a:headEnd type="none"/>
            <a:tailEnd type="stealth" w="lg" len="lg"/>
          </a:ln>
          <a:effectLst/>
        </p:spPr>
      </p:sp>
      <p:sp>
        <p:nvSpPr>
          <p:cNvPr id="12" name="Line4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8bPwYBMAAAAlAAAACg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gAAAHCtRwAUAAAAAQAAABQAAAAUAAAAFAAAAAEAAAAAAAAAZAAAAGQAAAABAAAAlgAAAJY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//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HCtRwx/f38A5+bmA8zMzADAwP8Af39/AAAAAAAAAAAAAAAAAAAAAAAAAAAAIQAAABgAAAAUAAAA4hwAAM0aAACnHwAAAR0AAAAAAAAmAAAACAAAAP//////////MAAAABQAAAAAAAAAAAD//wAAAQAAAP//AAABAA=="/>
              </a:ext>
            </a:extLst>
          </p:cNvSpPr>
          <p:nvPr/>
        </p:nvSpPr>
        <p:spPr>
          <a:xfrm>
            <a:off x="4695190" y="4356735"/>
            <a:ext cx="450215" cy="358140"/>
          </a:xfrm>
          <a:prstGeom prst="line">
            <a:avLst/>
          </a:prstGeom>
          <a:noFill/>
          <a:ln w="12700" cap="flat" cmpd="sng" algn="ctr">
            <a:solidFill>
              <a:schemeClr val="accent6"/>
            </a:solidFill>
            <a:prstDash val="sysDash"/>
            <a:headEnd type="none"/>
            <a:tailEnd type="stealth" w="lg" len="lg"/>
          </a:ln>
          <a:effectLst/>
        </p:spPr>
      </p:sp>
      <p:sp>
        <p:nvSpPr>
          <p:cNvPr id="13" name="Line5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8bPwYBMAAAAlAAAACg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gAAAHCtRwAUAAAAAQAAABQAAAAUAAAAFAAAAAEAAAAAAAAAZAAAAGQAAAABAAAAlgAAAJY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HCtRwx/f38A5+bmA8zMzADAwP8Af39/AAAAAAAAAAAAAAAAAAAAAAAAAAAAIQAAABgAAAAUAAAAxCkAAOAXAAA6LAAAfhkAAAAAAAAmAAAACAAAAP//////////MAAAABQAAAAAAAAAAAD//wAAAQAAAP//AAABAA=="/>
              </a:ext>
            </a:extLst>
          </p:cNvSpPr>
          <p:nvPr/>
        </p:nvSpPr>
        <p:spPr>
          <a:xfrm>
            <a:off x="6789420" y="3881120"/>
            <a:ext cx="400050" cy="262890"/>
          </a:xfrm>
          <a:prstGeom prst="line">
            <a:avLst/>
          </a:prstGeom>
          <a:noFill/>
          <a:ln w="12700" cap="flat" cmpd="sng" algn="ctr">
            <a:solidFill>
              <a:schemeClr val="accent6"/>
            </a:solidFill>
            <a:prstDash val="sysDash"/>
            <a:headEnd type="none"/>
            <a:tailEnd type="stealth" w="lg" len="lg"/>
          </a:ln>
          <a:effectLst/>
        </p:spPr>
      </p:sp>
      <p:sp>
        <p:nvSpPr>
          <p:cNvPr id="14" name="Line7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8bPwYBMAAAAlAAAACg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kUAAAAAQAAABQAAAAUAAAAFAAAAAEAAAAAAAAAZAAAAGQAAAABAAAAlgAAAJY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+goAACESAACbFQAAIxIAAAAAAAAmAAAACAAAAP//////////MAAAABQAAAAAAAAAAAD//wAAAQAAAP//AAABAA=="/>
              </a:ext>
            </a:extLst>
          </p:cNvSpPr>
          <p:nvPr/>
        </p:nvSpPr>
        <p:spPr>
          <a:xfrm flipV="1">
            <a:off x="1784350" y="2947035"/>
            <a:ext cx="1727835" cy="127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stealth" w="lg" len="lg"/>
          </a:ln>
          <a:effectLst/>
        </p:spPr>
      </p:sp>
      <p:sp>
        <p:nvSpPr>
          <p:cNvPr id="15" name="Line8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8bPwYBMAAAAlAAAACg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kUAAAAAQAAABQAAAAUAAAAFAAAAAEAAAAAAAAAZAAAAGQAAAABAAAAlgAAAJY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qB0AACESAADGJgAAIxIAAAAAAAAmAAAACAAAAP//////////MAAAABQAAAAAAAAAAAD//wAAAQAAAP//AAABAA=="/>
              </a:ext>
            </a:extLst>
          </p:cNvSpPr>
          <p:nvPr/>
        </p:nvSpPr>
        <p:spPr>
          <a:xfrm flipV="1">
            <a:off x="4820920" y="2947035"/>
            <a:ext cx="1482090" cy="127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stealth" w="lg" len="lg"/>
          </a:ln>
          <a:effectLst/>
        </p:spPr>
      </p:sp>
      <p:sp>
        <p:nvSpPr>
          <p:cNvPr id="16" name="Textbox1"/>
          <p:cNvSpPr txBox="1"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8bPwYBMAAAAlAAAAEgAAAE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FgBAAD/fwAA/38AAAAAAAAJAAAABAAAAAAB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lA0AANcQAAAeFAAApxMAAAAgAAAmAAAACAAAAP//////////MAAAABQAAAAAAAAAAAD//wAAAQAAAP//AAABAA=="/>
              </a:ext>
            </a:extLst>
          </p:cNvSpPr>
          <p:nvPr/>
        </p:nvSpPr>
        <p:spPr>
          <a:xfrm>
            <a:off x="2207260" y="2737485"/>
            <a:ext cx="106299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r">
              <a:defRPr lang="en-us" sz="1200">
                <a:solidFill>
                  <a:srgbClr val="FF0000"/>
                </a:solidFill>
              </a:defRPr>
            </a:pPr>
            <a:r>
              <a:t>nature</a:t>
            </a:r>
            <a:br/>
            <a:r>
              <a:t>rings B</a:t>
            </a:r>
          </a:p>
        </p:txBody>
      </p:sp>
      <p:sp>
        <p:nvSpPr>
          <p:cNvPr id="17" name="Textbox2"/>
          <p:cNvSpPr txBox="1"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8bPwYBMAAAAlAAAAEgAAAE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FgBAAD/fwAA/38AAAAAAAAJAAAABAAAAAAB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VR8AALoQAADfJQAAihMAAAAgAAAmAAAACAAAAP//////////MAAAABQAAAAAAAAAAAD//wAAAQAAAP//AAABAA=="/>
              </a:ext>
            </a:extLst>
          </p:cNvSpPr>
          <p:nvPr/>
        </p:nvSpPr>
        <p:spPr>
          <a:xfrm>
            <a:off x="5093335" y="2719070"/>
            <a:ext cx="106299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r">
              <a:defRPr lang="en-us" sz="1200">
                <a:solidFill>
                  <a:srgbClr val="FF0000"/>
                </a:solidFill>
              </a:defRPr>
            </a:pPr>
            <a:r>
              <a:t>nature</a:t>
            </a:r>
            <a:br/>
            <a:r>
              <a:t>rings A</a:t>
            </a:r>
          </a:p>
        </p:txBody>
      </p:sp>
      <p:sp>
        <p:nvSpPr>
          <p:cNvPr id="19" name="Line9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8bPwYBMAAAAlAAAACg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/wAUAAAAAQAAABQAAAAUAAAAFAAAAAEAAAAAAAAAZAAAAGQAAAABAAAAlgAAAJY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/wB/f38A5+bmA8zMzADAwP8Af39/AAAAAAAAAAAAAAAAAAAAAAAAAAAAIQAAABgAAAAUAAAATAsAAG4WAADiFQAAcBYAAAAAAAAmAAAACAAAAP//////////MAAAABQAAAAAAAAAAAD//wAAAQAAAP//AAABAA=="/>
              </a:ext>
            </a:extLst>
          </p:cNvSpPr>
          <p:nvPr/>
        </p:nvSpPr>
        <p:spPr>
          <a:xfrm flipV="1">
            <a:off x="1836420" y="3646170"/>
            <a:ext cx="1720850" cy="1270"/>
          </a:xfrm>
          <a:prstGeom prst="line">
            <a:avLst/>
          </a:prstGeom>
          <a:noFill/>
          <a:ln w="12700" cap="flat" cmpd="sng" algn="ctr">
            <a:solidFill>
              <a:srgbClr val="0000FF"/>
            </a:solidFill>
            <a:prstDash val="solid"/>
            <a:headEnd type="none"/>
            <a:tailEnd type="stealth" w="lg" len="lg"/>
          </a:ln>
          <a:effectLst/>
        </p:spPr>
      </p:sp>
      <p:sp>
        <p:nvSpPr>
          <p:cNvPr id="20" name="Textbox4"/>
          <p:cNvSpPr txBox="1"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8bPwYBMAAAAlAAAAEgAAAE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FgBAAD/fwAA/38AAAAAAAAJAAAABAAAAAAB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BQwAABAVAACPEgAA4BcAAAAgAAAmAAAACAAAAP//////////MAAAABQAAAAAAAAAAAD//wAAAQAAAP//AAABAA=="/>
              </a:ext>
            </a:extLst>
          </p:cNvSpPr>
          <p:nvPr/>
        </p:nvSpPr>
        <p:spPr>
          <a:xfrm>
            <a:off x="1953895" y="3423920"/>
            <a:ext cx="106299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l">
              <a:defRPr lang="en-us" sz="1200">
                <a:solidFill>
                  <a:srgbClr val="FF0000"/>
                </a:solidFill>
              </a:defRPr>
            </a:pPr>
            <a:r>
              <a:t>Choose to get best toy</a:t>
            </a:r>
          </a:p>
        </p:txBody>
      </p:sp>
      <p:pic>
        <p:nvPicPr>
          <p:cNvPr id="21" name="Picture11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8bPwYB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gfQIF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IZAABrGQAAgyAAAPsaAAAAAAAAJgAAAAgAAAD//////////zAAAAAUAAAAAAAAAAAA//8AAAEAAAD//wAAAQA="/>
              </a:ext>
            </a:extLst>
          </p:cNvPicPr>
          <p:nvPr/>
        </p:nvPicPr>
        <p:blipFill>
          <a:blip r:embed="rId8"/>
          <a:stretch>
            <a:fillRect/>
          </a:stretch>
        </p:blipFill>
        <p:spPr>
          <a:xfrm>
            <a:off x="4065270" y="4131945"/>
            <a:ext cx="1219835" cy="254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2" name="Line10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8bPwYBMAAAAlAAAACg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/wAUAAAAAQAAABQAAAAUAAAAFAAAAAEAAAAAAAAAZAAAAGQAAAABAAAAlgAAAJY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/wB/f38A5+bmA8zMzADAwP8Af39/AAAAAAAAAAAAAAAAAAAAAAAAAAAAIQAAABgAAAAUAAAA9B0AAG4WAABBJwAAcBYAAAAAAAAmAAAACAAAAP//////////MAAAABQAAAAAAAAAAAD//wAAAQAAAP//AAABAA=="/>
              </a:ext>
            </a:extLst>
          </p:cNvSpPr>
          <p:nvPr/>
        </p:nvSpPr>
        <p:spPr>
          <a:xfrm flipV="1">
            <a:off x="4869180" y="3646170"/>
            <a:ext cx="1511935" cy="1270"/>
          </a:xfrm>
          <a:prstGeom prst="line">
            <a:avLst/>
          </a:prstGeom>
          <a:noFill/>
          <a:ln w="12700" cap="flat" cmpd="sng" algn="ctr">
            <a:solidFill>
              <a:srgbClr val="0000FF"/>
            </a:solidFill>
            <a:prstDash val="solid"/>
            <a:headEnd type="none"/>
            <a:tailEnd type="stealth" w="lg" len="lg"/>
          </a:ln>
          <a:effectLst/>
        </p:spPr>
      </p:sp>
      <p:sp>
        <p:nvSpPr>
          <p:cNvPr id="23" name="Textbox5"/>
          <p:cNvSpPr txBox="1"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8bPwYBMAAAAlAAAAEgAAAE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FgBAAD/fwAA/38AAAAAAAAJAAAABAAAAAAB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jB4AACAVAAAWJQAA8BcAAAAgAAAmAAAACAAAAP//////////MAAAABQAAAAAAAAAAAD//wAAAQAAAP//AAABAA=="/>
              </a:ext>
            </a:extLst>
          </p:cNvSpPr>
          <p:nvPr/>
        </p:nvSpPr>
        <p:spPr>
          <a:xfrm>
            <a:off x="4965700" y="3434080"/>
            <a:ext cx="106299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l">
              <a:defRPr lang="en-us" sz="1200">
                <a:solidFill>
                  <a:srgbClr val="FF0000"/>
                </a:solidFill>
              </a:defRPr>
            </a:pPr>
            <a:r>
              <a:t>Intend</a:t>
            </a:r>
            <a:br/>
            <a:r>
              <a:t>GET B</a:t>
            </a:r>
          </a:p>
        </p:txBody>
      </p:sp>
      <p:sp>
        <p:nvSpPr>
          <p:cNvPr id="24" name="Line6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8bPwYBMAAAAlAAAACg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/wAUAAAAAQAAABQAAAAUAAAAFAAAAAEAAAAAAAAAZAAAAGQAAAABAAAAlgAAAJY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B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/wB/f38A5+bmA8zMzADAwP8Af39/AAAAAAAAAAAAAAAAAAAAAAAAAAAAIQAAABgAAAAUAAAAHCsAAFMWAAA6NAAAVRYAAAAAAAAmAAAACAAAAP//////////MAAAABQAAAAAAAAAAAD//wAAAQAAAP//AAABAA=="/>
              </a:ext>
            </a:extLst>
          </p:cNvSpPr>
          <p:nvPr/>
        </p:nvSpPr>
        <p:spPr>
          <a:xfrm flipV="1">
            <a:off x="7007860" y="3629025"/>
            <a:ext cx="1482090" cy="1270"/>
          </a:xfrm>
          <a:prstGeom prst="line">
            <a:avLst/>
          </a:prstGeom>
          <a:noFill/>
          <a:ln w="12700" cap="flat" cmpd="sng" algn="ctr">
            <a:solidFill>
              <a:srgbClr val="0000FF"/>
            </a:solidFill>
            <a:prstDash val="solid"/>
            <a:headEnd type="none"/>
            <a:tailEnd type="stealth" w="lg" len="lg"/>
          </a:ln>
          <a:effectLst/>
        </p:spPr>
      </p:sp>
      <p:sp>
        <p:nvSpPr>
          <p:cNvPr id="25" name="Textbox6"/>
          <p:cNvSpPr txBox="1"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8bPwYBMAAAAlAAAAEgAAAE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FgBAAD/fwAA/38AAAAAAAAJAAAABAAAAP//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Py8AAAcVAAC2MgAA1xcAAAAgAAAmAAAACAAAAP//////////MAAAABQAAAAAAAAAAAD//wAAAQAAAP//AAABAA=="/>
              </a:ext>
            </a:extLst>
          </p:cNvSpPr>
          <p:nvPr/>
        </p:nvSpPr>
        <p:spPr>
          <a:xfrm>
            <a:off x="7680325" y="3418205"/>
            <a:ext cx="56324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l">
              <a:defRPr lang="en-us" sz="1200">
                <a:solidFill>
                  <a:srgbClr val="FF0000"/>
                </a:solidFill>
              </a:defRPr>
            </a:pPr>
            <a:r>
              <a:t>Plan</a:t>
            </a:r>
            <a:br/>
            <a:r>
              <a:t>GET B</a:t>
            </a:r>
          </a:p>
        </p:txBody>
      </p:sp>
      <p:sp>
        <p:nvSpPr>
          <p:cNvPr id="26" name="Line11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8bPwYBMAAAAlAAAACg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gAAAHCtRwAUAAAAAQAAABQAAAAUAAAAFAAAAAEAAAAAAAAAZAAAAGQAAAABAAAAlgAAAJY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BxnQ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HCtRwx/f38A5+bmA8zMzADAwP8Af39/AAAAAAAAAAAAAAAAAAAAAAAAAAAAIQAAABgAAAAUAAAAWS0AAM0aAAAeMAAAAR0AAAAAAAAmAAAACAAAAP//////////MAAAABQAAAAAAAAAAAD//wAAAQAAAP//AAABAA=="/>
              </a:ext>
            </a:extLst>
          </p:cNvSpPr>
          <p:nvPr/>
        </p:nvSpPr>
        <p:spPr>
          <a:xfrm>
            <a:off x="7371715" y="4356735"/>
            <a:ext cx="450215" cy="358140"/>
          </a:xfrm>
          <a:prstGeom prst="line">
            <a:avLst/>
          </a:prstGeom>
          <a:noFill/>
          <a:ln w="12700" cap="flat" cmpd="sng" algn="ctr">
            <a:solidFill>
              <a:schemeClr val="accent6"/>
            </a:solidFill>
            <a:prstDash val="sysDash"/>
            <a:headEnd type="none"/>
            <a:tailEnd type="stealth" w="lg" len="lg"/>
          </a:ln>
          <a:effectLst/>
        </p:spPr>
      </p:sp>
      <p:pic>
        <p:nvPicPr>
          <p:cNvPr id="27" name="Picture6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8bPwYB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gE+IL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G0VAAAjGAAAhxYAAIkZAAAAAAAAJgAAAAgAAAD//////////zAAAAAUAAAAAAAAAAAA//8AAAEAAAD//wAAAQA="/>
              </a:ext>
            </a:extLst>
          </p:cNvPicPr>
          <p:nvPr/>
        </p:nvPicPr>
        <p:blipFill>
          <a:blip r:embed="rId9"/>
          <a:stretch>
            <a:fillRect/>
          </a:stretch>
        </p:blipFill>
        <p:spPr>
          <a:xfrm>
            <a:off x="3482975" y="3923665"/>
            <a:ext cx="179070" cy="22733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8" name="Picture10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8bPwYB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QJuIL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H4VAACnEwAA8xYAAP8UAAAAAAAAJgAAAAgAAAD//////////zAAAAAUAAAAAAAAAAAA//8AAAEAAAD//wAAAQA="/>
              </a:ext>
            </a:extLst>
          </p:cNvPicPr>
          <p:nvPr/>
        </p:nvPicPr>
        <p:blipFill>
          <a:blip r:embed="rId10"/>
          <a:stretch>
            <a:fillRect/>
          </a:stretch>
        </p:blipFill>
        <p:spPr>
          <a:xfrm>
            <a:off x="3493770" y="3194685"/>
            <a:ext cx="236855" cy="21844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9" name="Picture8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8bPwYB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H0mAAAVEwAAYCcAAB4UAAAAAAAAJgAAAAgAAAD//////////zAAAAAUAAAAAAAAAAAA//8AAAEAAAD//wAAAQA="/>
              </a:ext>
            </a:extLst>
          </p:cNvPicPr>
          <p:nvPr/>
        </p:nvPicPr>
        <p:blipFill>
          <a:blip r:embed="rId11"/>
          <a:stretch>
            <a:fillRect/>
          </a:stretch>
        </p:blipFill>
        <p:spPr>
          <a:xfrm>
            <a:off x="6256655" y="3101975"/>
            <a:ext cx="144145" cy="1682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0" name="Picture12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8bPwYB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MYmAAAVGAAAsicAAEEZAAAAAAAAJgAAAAgAAAD//////////zAAAAAUAAAAAAAAAAAA//8AAAEAAAD//wAAAQA="/>
              </a:ext>
            </a:extLst>
          </p:cNvPicPr>
          <p:nvPr/>
        </p:nvPicPr>
        <p:blipFill>
          <a:blip r:embed="rId12"/>
          <a:stretch>
            <a:fillRect/>
          </a:stretch>
        </p:blipFill>
        <p:spPr>
          <a:xfrm>
            <a:off x="6303010" y="3914775"/>
            <a:ext cx="149860" cy="1905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1" name="Picture13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8bPwYB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EgmAAAUEAAAYi8AACcYAAAAAAAAJgAAAAgAAAD//////////zAAAAAUAAAAAAAAAAAA//8AAAEAAAD//wAAAQA="/>
              </a:ext>
            </a:extLst>
          </p:cNvPicPr>
          <p:nvPr/>
        </p:nvPicPr>
        <p:blipFill>
          <a:blip r:embed="rId13"/>
          <a:stretch>
            <a:fillRect/>
          </a:stretch>
        </p:blipFill>
        <p:spPr>
          <a:xfrm>
            <a:off x="6223000" y="2613660"/>
            <a:ext cx="1479550" cy="131254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2" name="Picture14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8bPwYB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P8N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LQoAABqGQAACDAAAOQaAAAAAAAAJgAAAAgAAAD//////////zAAAAAUAAAAAAAAAAAA//8AAAEAAAD//wAAAQA="/>
              </a:ext>
            </a:extLst>
          </p:cNvPicPr>
          <p:nvPr/>
        </p:nvPicPr>
        <p:blipFill>
          <a:blip r:embed="rId14"/>
          <a:stretch>
            <a:fillRect/>
          </a:stretch>
        </p:blipFill>
        <p:spPr>
          <a:xfrm>
            <a:off x="6616700" y="4131310"/>
            <a:ext cx="1191260" cy="2400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8bPwY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JB8AQ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3gMAAD8CAABiNA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Takeaways, next steps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8bPwY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KCIAQ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3gMAADsLAABiNAAAACYAAAAAAAAmAAAACAAAAAEAAAAAAAAAMAAAABQAAAAAAAAAAAD//wAAAQAAAP//AAABAA=="/>
              </a:ext>
            </a:extLst>
          </p:cNvSpPr>
          <p:nvPr>
            <p:ph type="body" idx="1"/>
          </p:nvPr>
        </p:nvSpPr>
        <p:spPr>
          <a:xfrm>
            <a:off x="628650" y="1825625"/>
            <a:ext cx="7886700" cy="4351655"/>
          </a:xfrm>
        </p:spPr>
        <p:txBody>
          <a:bodyPr/>
          <a:lstStyle/>
          <a:p>
            <a:pPr>
              <a:defRPr lang="en-us"/>
            </a:pPr>
            <a:r>
              <a:rPr lang="en-US" dirty="0"/>
              <a:t>If intention involves internal commitment, what makes such commitments “credible”?</a:t>
            </a:r>
          </a:p>
          <a:p>
            <a:pPr>
              <a:defRPr lang="en-us"/>
            </a:pPr>
            <a:r>
              <a:rPr dirty="0"/>
              <a:t>Intentional unawareness is one possible mechanism</a:t>
            </a:r>
          </a:p>
          <a:p>
            <a:pPr>
              <a:defRPr lang="en-us"/>
            </a:pPr>
            <a:r>
              <a:rPr dirty="0"/>
              <a:t>Interesting questions</a:t>
            </a:r>
          </a:p>
          <a:p>
            <a:pPr lvl="1">
              <a:defRPr lang="en-us"/>
            </a:pPr>
            <a:r>
              <a:rPr dirty="0"/>
              <a:t>How and when are plans revised or disrupted?</a:t>
            </a:r>
          </a:p>
          <a:p>
            <a:pPr lvl="1">
              <a:defRPr lang="en-us"/>
            </a:pPr>
            <a:r>
              <a:rPr dirty="0"/>
              <a:t>Internal commitment in multi-agent settings? </a:t>
            </a:r>
          </a:p>
          <a:p>
            <a:pPr>
              <a:defRPr lang="en-us"/>
            </a:pPr>
            <a:r>
              <a:rPr dirty="0"/>
              <a:t>Pivot to organizations </a:t>
            </a:r>
          </a:p>
          <a:p>
            <a:pPr lvl="1">
              <a:defRPr lang="en-us"/>
            </a:pPr>
            <a:r>
              <a:rPr dirty="0"/>
              <a:t>Requires work</a:t>
            </a:r>
          </a:p>
          <a:p>
            <a:pPr lvl="1">
              <a:defRPr lang="en-us"/>
            </a:pPr>
            <a:r>
              <a:rPr dirty="0"/>
              <a:t>Nevertheless, this model does seem </a:t>
            </a:r>
            <a:r>
              <a:rPr dirty="0" err="1"/>
              <a:t>scaleable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1423</Words>
  <Application>Microsoft Office PowerPoint</Application>
  <PresentationFormat>On-screen Show (4:3)</PresentationFormat>
  <Paragraphs>183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DejaVu Math TeX Gyre</vt:lpstr>
      <vt:lpstr>Wingdings</vt:lpstr>
      <vt:lpstr>Presentation</vt:lpstr>
      <vt:lpstr>Broadening formal models of individual and collective intentionality</vt:lpstr>
      <vt:lpstr>Some starting points and aims</vt:lpstr>
      <vt:lpstr>Context: much work in the area</vt:lpstr>
      <vt:lpstr>Key issue</vt:lpstr>
      <vt:lpstr>Project at intersection of game theory and theory of action</vt:lpstr>
      <vt:lpstr>The toddler’s toy problem</vt:lpstr>
      <vt:lpstr>Rational agent information freeze</vt:lpstr>
      <vt:lpstr>Commitment through  “intentional unawareness”</vt:lpstr>
      <vt:lpstr>Takeaways, next steps</vt:lpstr>
      <vt:lpstr>FIN</vt:lpstr>
      <vt:lpstr>State spaces</vt:lpstr>
      <vt:lpstr>Mental states are also included in each state</vt:lpstr>
      <vt:lpstr>Dynamic cognitional process</vt:lpstr>
      <vt:lpstr>Individual envisions the future</vt:lpstr>
      <vt:lpstr>PowerPoint Presentation</vt:lpstr>
      <vt:lpstr>PowerPoint Presentation</vt:lpstr>
      <vt:lpstr>PowerPoint Presentation</vt:lpstr>
      <vt:lpstr>Three areas of inquiry</vt:lpstr>
      <vt:lpstr>Bounded rationality in game theory and action theory</vt:lpstr>
      <vt:lpstr>Bratman on roles of intention in planning agency</vt:lpstr>
      <vt:lpstr>Ways the literature has investigated this claim</vt:lpstr>
      <vt:lpstr>Game theory as technology for modeling forward-looking agency</vt:lpstr>
      <vt:lpstr>PowerPoint Presentation</vt:lpstr>
      <vt:lpstr>PowerPoint Presentation</vt:lpstr>
      <vt:lpstr>Game theory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Epstein, Brian</dc:creator>
  <cp:keywords/>
  <dc:description/>
  <cp:lastModifiedBy>Epstein, Brian</cp:lastModifiedBy>
  <cp:revision>5</cp:revision>
  <cp:lastPrinted>2021-07-16T19:34:19Z</cp:lastPrinted>
  <dcterms:created xsi:type="dcterms:W3CDTF">2021-06-25T18:39:48Z</dcterms:created>
  <dcterms:modified xsi:type="dcterms:W3CDTF">2021-07-17T00:20:23Z</dcterms:modified>
</cp:coreProperties>
</file>