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34"/>
  </p:notesMasterIdLst>
  <p:handoutMasterIdLst>
    <p:handoutMasterId r:id="rId35"/>
  </p:handoutMasterIdLst>
  <p:sldIdLst>
    <p:sldId id="262" r:id="rId3"/>
    <p:sldId id="292" r:id="rId4"/>
    <p:sldId id="293" r:id="rId5"/>
    <p:sldId id="294" r:id="rId6"/>
    <p:sldId id="295" r:id="rId7"/>
    <p:sldId id="296" r:id="rId8"/>
    <p:sldId id="279" r:id="rId9"/>
    <p:sldId id="267" r:id="rId10"/>
    <p:sldId id="272" r:id="rId11"/>
    <p:sldId id="266" r:id="rId12"/>
    <p:sldId id="271" r:id="rId13"/>
    <p:sldId id="268" r:id="rId14"/>
    <p:sldId id="278" r:id="rId15"/>
    <p:sldId id="270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7" r:id="rId28"/>
    <p:sldId id="273" r:id="rId29"/>
    <p:sldId id="274" r:id="rId30"/>
    <p:sldId id="275" r:id="rId31"/>
    <p:sldId id="276" r:id="rId32"/>
    <p:sldId id="27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B4D5539-A768-8743-B42F-B336602C7604}">
          <p14:sldIdLst>
            <p14:sldId id="262"/>
            <p14:sldId id="292"/>
            <p14:sldId id="293"/>
            <p14:sldId id="294"/>
            <p14:sldId id="295"/>
            <p14:sldId id="296"/>
            <p14:sldId id="279"/>
            <p14:sldId id="267"/>
            <p14:sldId id="272"/>
            <p14:sldId id="266"/>
            <p14:sldId id="271"/>
            <p14:sldId id="268"/>
            <p14:sldId id="278"/>
            <p14:sldId id="270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7"/>
            <p14:sldId id="273"/>
            <p14:sldId id="274"/>
            <p14:sldId id="275"/>
            <p14:sldId id="276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C84B"/>
    <a:srgbClr val="7CC13B"/>
    <a:srgbClr val="88C622"/>
    <a:srgbClr val="4C4C4C"/>
    <a:srgbClr val="4D4D4D"/>
    <a:srgbClr val="4B438E"/>
    <a:srgbClr val="97CD22"/>
    <a:srgbClr val="A3D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 autoAdjust="0"/>
    <p:restoredTop sz="99588" autoAdjust="0"/>
  </p:normalViewPr>
  <p:slideViewPr>
    <p:cSldViewPr>
      <p:cViewPr>
        <p:scale>
          <a:sx n="125" d="100"/>
          <a:sy n="125" d="100"/>
        </p:scale>
        <p:origin x="-116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208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21B00-6FC2-41C5-8CC8-B9EEA04C504C}" type="datetimeFigureOut">
              <a:rPr lang="en-US" smtClean="0"/>
              <a:pPr/>
              <a:t>12/5/13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98FED-E309-4234-8533-7FE78C0777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74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4F934-0B1F-4A2D-B327-660F7F58F120}" type="datetimeFigureOut">
              <a:rPr lang="en-US" smtClean="0"/>
              <a:pPr/>
              <a:t>12/5/13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592BD-A84E-44A3-8DF7-E6ED0C1DA7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2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90600" y="1116449"/>
            <a:ext cx="6858000" cy="707886"/>
          </a:xfrm>
        </p:spPr>
        <p:txBody>
          <a:bodyPr wrap="square">
            <a:spAutoFit/>
          </a:bodyPr>
          <a:lstStyle>
            <a:lvl1pPr algn="r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90600" y="1900535"/>
            <a:ext cx="6858000" cy="461665"/>
          </a:xfrm>
        </p:spPr>
        <p:txBody>
          <a:bodyPr wrap="square">
            <a:spAutoFit/>
          </a:bodyPr>
          <a:lstStyle>
            <a:lvl1pPr marL="0" indent="0" algn="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12/5/13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3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12/5/13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99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12/5/13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88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12/5/13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34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12/5/13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04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12/5/13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8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12/5/13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24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12/5/13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918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12/5/13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35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12/5/13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9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5638800" cy="563562"/>
          </a:xfrm>
        </p:spPr>
        <p:txBody>
          <a:bodyPr>
            <a:noAutofit/>
          </a:bodyPr>
          <a:lstStyle>
            <a:lvl1pPr>
              <a:defRPr sz="3200">
                <a:solidFill>
                  <a:srgbClr val="4C4C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04800" y="762000"/>
            <a:ext cx="8534400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12/5/13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71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12/5/13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265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12/5/13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280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12/5/13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895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12/5/13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890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12/5/13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081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12/5/13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735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12/5/13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5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12/5/13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939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12/5/13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1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12/5/13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302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12/5/13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44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12/5/13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483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12/5/13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12/5/13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73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12/5/13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216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12/5/13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715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12/5/13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6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12/5/13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12/5/13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12/5/13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12/5/13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12/5/13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12/5/13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theme" Target="../theme/theme1.xml"/><Relationship Id="rId41" Type="http://schemas.openxmlformats.org/officeDocument/2006/relationships/image" Target="../media/image1.jpeg"/><Relationship Id="rId4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F1548-A370-498C-A14B-E715C2319CD9}" type="datetimeFigureOut">
              <a:rPr lang="en-US" smtClean="0"/>
              <a:pPr/>
              <a:t>12/5/13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 descr="SL_Logo_Horizontal_RGB.jpg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76200"/>
            <a:ext cx="2616887" cy="698500"/>
          </a:xfrm>
          <a:prstGeom prst="rect">
            <a:avLst/>
          </a:prstGeom>
        </p:spPr>
      </p:pic>
      <p:pic>
        <p:nvPicPr>
          <p:cNvPr id="8" name="Picture 7" descr="SL_Illustration_mobile_RGB.png"/>
          <p:cNvPicPr>
            <a:picLocks noChangeAspect="1"/>
          </p:cNvPicPr>
          <p:nvPr/>
        </p:nvPicPr>
        <p:blipFill rotWithShape="1"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49" b="51735"/>
          <a:stretch/>
        </p:blipFill>
        <p:spPr>
          <a:xfrm>
            <a:off x="7106920" y="5410200"/>
            <a:ext cx="2057400" cy="11004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57" r:id="rId33"/>
    <p:sldLayoutId id="2147483663" r:id="rId34"/>
    <p:sldLayoutId id="2147483661" r:id="rId35"/>
    <p:sldLayoutId id="2147483662" r:id="rId36"/>
    <p:sldLayoutId id="2147483658" r:id="rId37"/>
    <p:sldLayoutId id="2147483659" r:id="rId38"/>
    <p:sldLayoutId id="2147483660" r:id="rId39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rgbClr val="4C4C4C"/>
          </a:solidFill>
          <a:latin typeface="Ubuntu"/>
          <a:ea typeface="+mj-ea"/>
          <a:cs typeface="Ubuntu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4D4D4D"/>
          </a:solidFill>
          <a:latin typeface="Ubuntu"/>
          <a:ea typeface="+mn-ea"/>
          <a:cs typeface="Ubuntu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4D4D4D"/>
          </a:solidFill>
          <a:latin typeface="Ubuntu"/>
          <a:ea typeface="+mn-ea"/>
          <a:cs typeface="Ubuntu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4D4D4D"/>
          </a:solidFill>
          <a:latin typeface="Ubuntu"/>
          <a:ea typeface="+mn-ea"/>
          <a:cs typeface="Ubuntu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4D4D4D"/>
          </a:solidFill>
          <a:latin typeface="Ubuntu"/>
          <a:ea typeface="+mn-ea"/>
          <a:cs typeface="Ubuntu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rgbClr val="4D4D4D"/>
          </a:solidFill>
          <a:latin typeface="Ubuntu"/>
          <a:ea typeface="+mn-ea"/>
          <a:cs typeface="Ubuntu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096000" y="254000"/>
            <a:ext cx="2362200" cy="5334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L_Logo_Stacked_RGB_Lar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04800"/>
            <a:ext cx="2895600" cy="25963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5800" y="3352800"/>
            <a:ext cx="80462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69676D"/>
                </a:solidFill>
                <a:latin typeface="Ubuntu"/>
                <a:ea typeface="+mj-ea"/>
                <a:cs typeface="Ubuntu"/>
              </a:rPr>
              <a:t>Working with LoopBack Models</a:t>
            </a:r>
            <a:endParaRPr lang="en-US" sz="2000" dirty="0"/>
          </a:p>
        </p:txBody>
      </p:sp>
      <p:sp>
        <p:nvSpPr>
          <p:cNvPr id="6" name="Subtitle 4"/>
          <p:cNvSpPr>
            <a:spLocks noGrp="1"/>
          </p:cNvSpPr>
          <p:nvPr>
            <p:ph type="subTitle" idx="1"/>
          </p:nvPr>
        </p:nvSpPr>
        <p:spPr>
          <a:xfrm>
            <a:off x="1143000" y="5314890"/>
            <a:ext cx="6858000" cy="904863"/>
          </a:xfrm>
        </p:spPr>
        <p:txBody>
          <a:bodyPr/>
          <a:lstStyle/>
          <a:p>
            <a:pPr algn="ctr"/>
            <a:r>
              <a:rPr lang="en-US" dirty="0" smtClean="0"/>
              <a:t>Raymond </a:t>
            </a:r>
            <a:r>
              <a:rPr lang="en-US" dirty="0" err="1" smtClean="0"/>
              <a:t>Feng</a:t>
            </a:r>
            <a:endParaRPr lang="en-US" dirty="0"/>
          </a:p>
          <a:p>
            <a:pPr algn="ctr"/>
            <a:r>
              <a:rPr lang="en-US" dirty="0" smtClean="0"/>
              <a:t>Co-Founder and Architect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466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spc="-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Choose Your Camp and Recipes</a:t>
            </a:r>
            <a:endParaRPr lang="en-US" sz="2400" spc="-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001000" cy="5638800"/>
          </a:xfrm>
          <a:ln>
            <a:noFill/>
          </a:ln>
        </p:spPr>
        <p:txBody>
          <a:bodyPr>
            <a:normAutofit fontScale="70000" lnSpcReduction="2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dirty="0" smtClean="0"/>
              <a:t>Open Models</a:t>
            </a:r>
          </a:p>
          <a:p>
            <a:pPr marL="857250" lvl="1" indent="-457200">
              <a:lnSpc>
                <a:spcPct val="160000"/>
              </a:lnSpc>
            </a:pPr>
            <a:r>
              <a:rPr lang="en-US" dirty="0" smtClean="0"/>
              <a:t>“I don’t know my data model yet. Let’s start free form and show me the CRUD APIs!”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dirty="0" smtClean="0"/>
              <a:t>Models with schema</a:t>
            </a:r>
          </a:p>
          <a:p>
            <a:pPr marL="857250" lvl="1" indent="-457200">
              <a:lnSpc>
                <a:spcPct val="160000"/>
              </a:lnSpc>
            </a:pPr>
            <a:r>
              <a:rPr lang="en-US" dirty="0" smtClean="0"/>
              <a:t>“Now I can tell you more information about my data model. Let’s add properties!” 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dirty="0" smtClean="0"/>
              <a:t>Discover models</a:t>
            </a:r>
          </a:p>
          <a:p>
            <a:pPr marL="857250" lvl="1" indent="-457200">
              <a:lnSpc>
                <a:spcPct val="160000"/>
              </a:lnSpc>
            </a:pPr>
            <a:r>
              <a:rPr lang="en-US" dirty="0" smtClean="0"/>
              <a:t>“Hey, I already have data in relational databases such as Oracle or MySQL. Can the table schema be my data model?”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dirty="0"/>
              <a:t>Models by instance </a:t>
            </a:r>
            <a:r>
              <a:rPr lang="en-US" dirty="0" smtClean="0"/>
              <a:t>introspection</a:t>
            </a:r>
          </a:p>
          <a:p>
            <a:pPr marL="857250" lvl="1" indent="-457200">
              <a:lnSpc>
                <a:spcPct val="160000"/>
              </a:lnSpc>
            </a:pPr>
            <a:r>
              <a:rPr lang="en-US" dirty="0" smtClean="0"/>
              <a:t>“Sorry, I’m a NoSQL guy and I have JSON documents for my data. Reverse engineering?”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dirty="0"/>
              <a:t>Model synchronization with relational </a:t>
            </a:r>
            <a:r>
              <a:rPr lang="en-US" dirty="0" smtClean="0"/>
              <a:t>databases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“Now I have the data model, should I beg the DBA to create/update the tables/columns for me?”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7833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i="1" dirty="0">
                <a:solidFill>
                  <a:srgbClr val="FF6600"/>
                </a:solidFill>
              </a:rPr>
              <a:t>I'm mobile developer. Can LoopBack help me store and load data transparently? I don't need to worry about the backend or define the model up front, because my data are free-form.</a:t>
            </a:r>
            <a:endParaRPr lang="en-US" sz="3200" dirty="0">
              <a:solidFill>
                <a:srgbClr val="FF66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810000"/>
            <a:ext cx="2368645" cy="185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90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models are perfect for free-form data or API mockup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npm install –g strong-cli</a:t>
            </a:r>
          </a:p>
          <a:p>
            <a:pPr marL="0" indent="0">
              <a:buNone/>
            </a:pPr>
            <a:endParaRPr lang="en-US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slc lb project loopback-models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cd loopback-models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slc lb model form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slc run app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http://localhost:3000/explorer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958664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 the APIs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590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789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i="1" dirty="0">
                <a:solidFill>
                  <a:srgbClr val="FF6600"/>
                </a:solidFill>
              </a:rPr>
              <a:t>I want to build a mobile application that will interact with some backend data. </a:t>
            </a:r>
            <a:r>
              <a:rPr lang="en-US" sz="3200" i="1" dirty="0" smtClean="0">
                <a:solidFill>
                  <a:srgbClr val="FF6600"/>
                </a:solidFill>
              </a:rPr>
              <a:t>The structure/types of my data are known. I </a:t>
            </a:r>
            <a:r>
              <a:rPr lang="en-US" sz="3200" i="1" dirty="0">
                <a:solidFill>
                  <a:srgbClr val="FF6600"/>
                </a:solidFill>
              </a:rPr>
              <a:t>would love to see a working REST API and mobile SDK before I implement the server side logic.</a:t>
            </a:r>
            <a:endParaRPr lang="en-US" sz="3200" dirty="0">
              <a:solidFill>
                <a:srgbClr val="FF66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216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// Load the MongoDB data source</a:t>
            </a:r>
          </a:p>
          <a:p>
            <a:pPr marL="0" indent="0">
              <a:buNone/>
            </a:pPr>
            <a:r>
              <a:rPr lang="en-US" dirty="0" smtClean="0"/>
              <a:t>var ds = require('../data-sources/db.js')('mongodb');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 Define a customer model</a:t>
            </a:r>
          </a:p>
          <a:p>
            <a:pPr marL="0" indent="0">
              <a:buNone/>
            </a:pPr>
            <a:r>
              <a:rPr lang="en-US" dirty="0" smtClean="0"/>
              <a:t>var Customer = ds.createModel('customer', {</a:t>
            </a:r>
          </a:p>
          <a:p>
            <a:pPr marL="0" indent="0">
              <a:buNone/>
            </a:pPr>
            <a:r>
              <a:rPr lang="en-US" dirty="0" smtClean="0"/>
              <a:t>    id: {type: Number, id: true},</a:t>
            </a:r>
          </a:p>
          <a:p>
            <a:pPr marL="0" indent="0">
              <a:buNone/>
            </a:pPr>
            <a:r>
              <a:rPr lang="en-US" dirty="0" smtClean="0"/>
              <a:t>    name: String,</a:t>
            </a:r>
          </a:p>
          <a:p>
            <a:pPr marL="0" indent="0">
              <a:buNone/>
            </a:pPr>
            <a:r>
              <a:rPr lang="en-US" dirty="0" smtClean="0"/>
              <a:t>    emails: [String],</a:t>
            </a:r>
          </a:p>
          <a:p>
            <a:pPr marL="0" indent="0">
              <a:buNone/>
            </a:pPr>
            <a:r>
              <a:rPr lang="en-US" dirty="0" smtClean="0"/>
              <a:t>    age: Number},</a:t>
            </a:r>
          </a:p>
          <a:p>
            <a:pPr marL="0" indent="0">
              <a:buNone/>
            </a:pPr>
            <a:r>
              <a:rPr lang="es-ES_tradnl" dirty="0" smtClean="0"/>
              <a:t>    {strcit: true});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443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 some CRUD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Customer.create</a:t>
            </a:r>
            <a:r>
              <a:rPr lang="en-US" dirty="0"/>
              <a:t>({</a:t>
            </a:r>
          </a:p>
          <a:p>
            <a:pPr marL="0" indent="0">
              <a:buNone/>
            </a:pPr>
            <a:r>
              <a:rPr lang="en-US" dirty="0"/>
              <a:t>    name: 'John1',</a:t>
            </a:r>
          </a:p>
          <a:p>
            <a:pPr marL="0" indent="0">
              <a:buNone/>
            </a:pPr>
            <a:r>
              <a:rPr lang="en-US" dirty="0"/>
              <a:t>    emails: ['</a:t>
            </a:r>
            <a:r>
              <a:rPr lang="en-US" dirty="0" err="1"/>
              <a:t>john@x.com</a:t>
            </a:r>
            <a:r>
              <a:rPr lang="en-US" dirty="0"/>
              <a:t>', '</a:t>
            </a:r>
            <a:r>
              <a:rPr lang="en-US" dirty="0" err="1"/>
              <a:t>jhon@y.com</a:t>
            </a:r>
            <a:r>
              <a:rPr lang="en-US" dirty="0"/>
              <a:t>'],</a:t>
            </a:r>
          </a:p>
          <a:p>
            <a:pPr marL="0" indent="0">
              <a:buNone/>
            </a:pPr>
            <a:r>
              <a:rPr lang="en-US" dirty="0"/>
              <a:t>    age: 30</a:t>
            </a:r>
          </a:p>
          <a:p>
            <a:pPr marL="0" indent="0">
              <a:buNone/>
            </a:pPr>
            <a:r>
              <a:rPr lang="en-US" dirty="0"/>
              <a:t>}, function (err, customer1)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console.log</a:t>
            </a:r>
            <a:r>
              <a:rPr lang="en-US" dirty="0"/>
              <a:t>('Customer 1: ', customer1.toObject());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Customer.create</a:t>
            </a:r>
            <a:r>
              <a:rPr lang="en-US" dirty="0"/>
              <a:t>({</a:t>
            </a:r>
          </a:p>
          <a:p>
            <a:pPr marL="0" indent="0">
              <a:buNone/>
            </a:pPr>
            <a:r>
              <a:rPr lang="en-US" dirty="0"/>
              <a:t>        name: 'John2',</a:t>
            </a:r>
          </a:p>
          <a:p>
            <a:pPr marL="0" indent="0">
              <a:buNone/>
            </a:pPr>
            <a:r>
              <a:rPr lang="nl-NL" dirty="0"/>
              <a:t>        </a:t>
            </a:r>
            <a:r>
              <a:rPr lang="nl-NL" dirty="0" err="1"/>
              <a:t>emails</a:t>
            </a:r>
            <a:r>
              <a:rPr lang="nl-NL" dirty="0"/>
              <a:t>: ['</a:t>
            </a:r>
            <a:r>
              <a:rPr lang="nl-NL" dirty="0" err="1"/>
              <a:t>john@x.com</a:t>
            </a:r>
            <a:r>
              <a:rPr lang="nl-NL" dirty="0"/>
              <a:t>', '</a:t>
            </a:r>
            <a:r>
              <a:rPr lang="nl-NL" dirty="0" err="1"/>
              <a:t>jhon@y.com</a:t>
            </a:r>
            <a:r>
              <a:rPr lang="nl-NL" dirty="0"/>
              <a:t>'],</a:t>
            </a:r>
          </a:p>
          <a:p>
            <a:pPr marL="0" indent="0">
              <a:buNone/>
            </a:pPr>
            <a:r>
              <a:rPr lang="nl-NL" dirty="0"/>
              <a:t>        </a:t>
            </a:r>
            <a:r>
              <a:rPr lang="nl-NL" dirty="0" err="1"/>
              <a:t>age</a:t>
            </a:r>
            <a:r>
              <a:rPr lang="nl-NL" dirty="0"/>
              <a:t>: 30</a:t>
            </a:r>
          </a:p>
          <a:p>
            <a:pPr marL="0" indent="0">
              <a:buNone/>
            </a:pPr>
            <a:r>
              <a:rPr lang="nl-NL" dirty="0"/>
              <a:t>    }, </a:t>
            </a:r>
            <a:r>
              <a:rPr lang="nl-NL" dirty="0" err="1"/>
              <a:t>function</a:t>
            </a:r>
            <a:r>
              <a:rPr lang="nl-NL" dirty="0"/>
              <a:t> (</a:t>
            </a:r>
            <a:r>
              <a:rPr lang="nl-NL" dirty="0" err="1"/>
              <a:t>err</a:t>
            </a:r>
            <a:r>
              <a:rPr lang="nl-NL" dirty="0"/>
              <a:t>, customer2) {</a:t>
            </a:r>
          </a:p>
          <a:p>
            <a:pPr marL="0" indent="0">
              <a:buNone/>
            </a:pPr>
            <a:r>
              <a:rPr lang="nl-NL" dirty="0"/>
              <a:t>        </a:t>
            </a:r>
            <a:r>
              <a:rPr lang="nl-NL" dirty="0" err="1"/>
              <a:t>console.log</a:t>
            </a:r>
            <a:r>
              <a:rPr lang="nl-NL" dirty="0"/>
              <a:t>('Customer 2: ', customer2.toObject());</a:t>
            </a:r>
          </a:p>
          <a:p>
            <a:pPr marL="0" indent="0">
              <a:buNone/>
            </a:pPr>
            <a:r>
              <a:rPr lang="nl-NL" dirty="0"/>
              <a:t>        </a:t>
            </a:r>
            <a:r>
              <a:rPr lang="nl-NL" dirty="0" err="1"/>
              <a:t>Customer.findById</a:t>
            </a:r>
            <a:r>
              <a:rPr lang="nl-NL" dirty="0"/>
              <a:t>(customer2.id, </a:t>
            </a:r>
            <a:r>
              <a:rPr lang="nl-NL" dirty="0" err="1"/>
              <a:t>function</a:t>
            </a:r>
            <a:r>
              <a:rPr lang="nl-NL" dirty="0"/>
              <a:t>(</a:t>
            </a:r>
            <a:r>
              <a:rPr lang="nl-NL" dirty="0" err="1"/>
              <a:t>err</a:t>
            </a:r>
            <a:r>
              <a:rPr lang="nl-NL" dirty="0"/>
              <a:t>, customer3) {</a:t>
            </a:r>
          </a:p>
          <a:p>
            <a:pPr marL="0" indent="0">
              <a:buNone/>
            </a:pPr>
            <a:r>
              <a:rPr lang="nl-NL" dirty="0"/>
              <a:t>            </a:t>
            </a:r>
            <a:r>
              <a:rPr lang="nl-NL" dirty="0" err="1"/>
              <a:t>console.log</a:t>
            </a:r>
            <a:r>
              <a:rPr lang="nl-NL" dirty="0"/>
              <a:t>(customer3.toObject());</a:t>
            </a:r>
          </a:p>
          <a:p>
            <a:pPr marL="0" indent="0">
              <a:buNone/>
            </a:pPr>
            <a:r>
              <a:rPr lang="nl-NL" dirty="0"/>
              <a:t>        });</a:t>
            </a:r>
          </a:p>
          <a:p>
            <a:pPr marL="0" indent="0">
              <a:buNone/>
            </a:pPr>
            <a:r>
              <a:rPr lang="nl-NL" dirty="0"/>
              <a:t>        </a:t>
            </a:r>
            <a:r>
              <a:rPr lang="nl-NL" dirty="0" err="1"/>
              <a:t>Customer.find</a:t>
            </a:r>
            <a:r>
              <a:rPr lang="nl-NL" dirty="0"/>
              <a:t>({</a:t>
            </a:r>
            <a:r>
              <a:rPr lang="nl-NL" dirty="0" err="1"/>
              <a:t>where</a:t>
            </a:r>
            <a:r>
              <a:rPr lang="nl-NL" dirty="0"/>
              <a:t>: {name: 'John1'}, limit: 3}, </a:t>
            </a:r>
            <a:r>
              <a:rPr lang="nl-NL" dirty="0" err="1"/>
              <a:t>function</a:t>
            </a:r>
            <a:r>
              <a:rPr lang="nl-NL" dirty="0"/>
              <a:t>(</a:t>
            </a:r>
            <a:r>
              <a:rPr lang="nl-NL" dirty="0" err="1"/>
              <a:t>err</a:t>
            </a:r>
            <a:r>
              <a:rPr lang="nl-NL" dirty="0"/>
              <a:t>, </a:t>
            </a:r>
            <a:r>
              <a:rPr lang="nl-NL" dirty="0" err="1"/>
              <a:t>customers</a:t>
            </a:r>
            <a:r>
              <a:rPr lang="nl-NL" dirty="0"/>
              <a:t>) {</a:t>
            </a:r>
          </a:p>
          <a:p>
            <a:pPr marL="0" indent="0">
              <a:buNone/>
            </a:pPr>
            <a:r>
              <a:rPr lang="nl-NL" dirty="0"/>
              <a:t>            </a:t>
            </a:r>
            <a:r>
              <a:rPr lang="nl-NL" dirty="0" err="1"/>
              <a:t>customers.forEach</a:t>
            </a:r>
            <a:r>
              <a:rPr lang="nl-NL" dirty="0"/>
              <a:t>(</a:t>
            </a:r>
            <a:r>
              <a:rPr lang="nl-NL" dirty="0" err="1"/>
              <a:t>function</a:t>
            </a:r>
            <a:r>
              <a:rPr lang="nl-NL" dirty="0"/>
              <a:t>(c) 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c.toObject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            });</a:t>
            </a:r>
          </a:p>
          <a:p>
            <a:pPr marL="0" indent="0">
              <a:buNone/>
            </a:pPr>
            <a:r>
              <a:rPr lang="en-US" dirty="0"/>
              <a:t>        });</a:t>
            </a:r>
          </a:p>
          <a:p>
            <a:pPr marL="0" indent="0">
              <a:buNone/>
            </a:pPr>
            <a:r>
              <a:rPr lang="en-US" dirty="0"/>
              <a:t>    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63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 dirty="0">
                <a:solidFill>
                  <a:srgbClr val="FF6600"/>
                </a:solidFill>
              </a:rPr>
              <a:t>I have data in an </a:t>
            </a:r>
            <a:r>
              <a:rPr lang="en-US" sz="3200" i="1" dirty="0" smtClean="0">
                <a:solidFill>
                  <a:srgbClr val="FF6600"/>
                </a:solidFill>
              </a:rPr>
              <a:t>Oracle or MySQL </a:t>
            </a:r>
            <a:r>
              <a:rPr lang="en-US" sz="3200" i="1" dirty="0">
                <a:solidFill>
                  <a:srgbClr val="FF6600"/>
                </a:solidFill>
              </a:rPr>
              <a:t>database. Can LoopBack figure out the models and expose them as APIs to my mobile applications?</a:t>
            </a:r>
            <a:endParaRPr lang="en-US" sz="3200" dirty="0">
              <a:solidFill>
                <a:srgbClr val="FF660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872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to Oracle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var</a:t>
            </a:r>
            <a:r>
              <a:rPr lang="en-US" dirty="0"/>
              <a:t> loopback </a:t>
            </a:r>
            <a:r>
              <a:rPr lang="en-US" b="1" dirty="0"/>
              <a:t>=</a:t>
            </a:r>
            <a:r>
              <a:rPr lang="en-US" dirty="0"/>
              <a:t> require('loopback');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</a:t>
            </a:r>
            <a:r>
              <a:rPr lang="en-US" b="1" dirty="0"/>
              <a:t>var</a:t>
            </a:r>
            <a:r>
              <a:rPr lang="en-US" dirty="0"/>
              <a:t> ds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loopback.createDataSource</a:t>
            </a:r>
            <a:r>
              <a:rPr lang="en-US" dirty="0"/>
              <a:t>('oracle', {</a:t>
            </a:r>
            <a:br>
              <a:rPr lang="en-US" dirty="0"/>
            </a:br>
            <a:r>
              <a:rPr lang="en-US" dirty="0"/>
              <a:t>               "host"</a:t>
            </a:r>
            <a:r>
              <a:rPr lang="en-US" b="1" dirty="0"/>
              <a:t>:</a:t>
            </a:r>
            <a:r>
              <a:rPr lang="en-US" dirty="0"/>
              <a:t> "</a:t>
            </a:r>
            <a:r>
              <a:rPr lang="en-US" dirty="0" err="1"/>
              <a:t>demo.strongloop.com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               "port"</a:t>
            </a:r>
            <a:r>
              <a:rPr lang="en-US" b="1" dirty="0"/>
              <a:t>:</a:t>
            </a:r>
            <a:r>
              <a:rPr lang="en-US" dirty="0"/>
              <a:t> 1521,</a:t>
            </a:r>
            <a:br>
              <a:rPr lang="en-US" dirty="0"/>
            </a:br>
            <a:r>
              <a:rPr lang="en-US" dirty="0"/>
              <a:t>               "database"</a:t>
            </a:r>
            <a:r>
              <a:rPr lang="en-US" b="1" dirty="0"/>
              <a:t>:</a:t>
            </a:r>
            <a:r>
              <a:rPr lang="en-US" dirty="0"/>
              <a:t> "XE",</a:t>
            </a:r>
            <a:br>
              <a:rPr lang="en-US" dirty="0"/>
            </a:br>
            <a:r>
              <a:rPr lang="en-US" dirty="0"/>
              <a:t>               "username"</a:t>
            </a:r>
            <a:r>
              <a:rPr lang="en-US" b="1" dirty="0"/>
              <a:t>:</a:t>
            </a:r>
            <a:r>
              <a:rPr lang="en-US" dirty="0"/>
              <a:t> "demo",</a:t>
            </a:r>
            <a:br>
              <a:rPr lang="en-US" dirty="0"/>
            </a:br>
            <a:r>
              <a:rPr lang="en-US" dirty="0"/>
              <a:t>               "password"</a:t>
            </a:r>
            <a:r>
              <a:rPr lang="en-US" b="1" dirty="0"/>
              <a:t>:</a:t>
            </a:r>
            <a:r>
              <a:rPr lang="en-US" dirty="0"/>
              <a:t> "L00pBack"</a:t>
            </a:r>
            <a:br>
              <a:rPr lang="en-US" dirty="0"/>
            </a:br>
            <a:r>
              <a:rPr lang="en-US" dirty="0"/>
              <a:t>           });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31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 and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var ds = require('../data-sources/</a:t>
            </a:r>
            <a:r>
              <a:rPr lang="en-US" dirty="0" err="1"/>
              <a:t>db.js</a:t>
            </a:r>
            <a:r>
              <a:rPr lang="en-US" dirty="0"/>
              <a:t>')('oracle');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/**</a:t>
            </a:r>
          </a:p>
          <a:p>
            <a:pPr marL="0" indent="0">
              <a:buNone/>
            </a:pPr>
            <a:r>
              <a:rPr lang="en-US" dirty="0"/>
              <a:t> * Discover and build models from INVENTORY table</a:t>
            </a:r>
          </a:p>
          <a:p>
            <a:pPr marL="0" indent="0">
              <a:buNone/>
            </a:pPr>
            <a:r>
              <a:rPr lang="en-US" dirty="0"/>
              <a:t> */</a:t>
            </a:r>
          </a:p>
          <a:p>
            <a:pPr marL="0" indent="0">
              <a:buNone/>
            </a:pPr>
            <a:r>
              <a:rPr lang="en-US" dirty="0"/>
              <a:t>ds.discoverAndBuildModels('INVENTORY', {visited: {}, owner: 'LOOPBACK', associations: true}, function (err, models)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models.Inventory.findOne({}, function (err, inv) {</a:t>
            </a:r>
          </a:p>
          <a:p>
            <a:pPr marL="0" indent="0">
              <a:buNone/>
            </a:pPr>
            <a:r>
              <a:rPr lang="en-US" dirty="0"/>
              <a:t>        if (err) {</a:t>
            </a:r>
          </a:p>
          <a:p>
            <a:pPr marL="0" indent="0">
              <a:buNone/>
            </a:pPr>
            <a:r>
              <a:rPr lang="en-US" dirty="0"/>
              <a:t>            console.error(err);</a:t>
            </a:r>
          </a:p>
          <a:p>
            <a:pPr marL="0" indent="0">
              <a:buNone/>
            </a:pPr>
            <a:r>
              <a:rPr lang="is-IS" dirty="0"/>
              <a:t>            return;</a:t>
            </a:r>
          </a:p>
          <a:p>
            <a:pPr marL="0" indent="0">
              <a:buNone/>
            </a:pPr>
            <a:r>
              <a:rPr lang="is-I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console.log("\nInventory: ", inv);</a:t>
            </a:r>
          </a:p>
          <a:p>
            <a:pPr marL="0" indent="0">
              <a:buNone/>
            </a:pPr>
            <a:r>
              <a:rPr lang="en-US" dirty="0"/>
              <a:t>        inv.product(function (err, prod) {</a:t>
            </a:r>
          </a:p>
          <a:p>
            <a:pPr marL="0" indent="0">
              <a:buNone/>
            </a:pPr>
            <a:r>
              <a:rPr lang="en-US" dirty="0"/>
              <a:t>            console.log(err);</a:t>
            </a:r>
          </a:p>
          <a:p>
            <a:pPr marL="0" indent="0">
              <a:buNone/>
            </a:pPr>
            <a:r>
              <a:rPr lang="en-US" dirty="0"/>
              <a:t>            console.log("\nProduct: ", prod);</a:t>
            </a:r>
          </a:p>
          <a:p>
            <a:pPr marL="0" indent="0">
              <a:buNone/>
            </a:pPr>
            <a:r>
              <a:rPr lang="en-US" dirty="0"/>
              <a:t>            console.log("\n ------------- ");</a:t>
            </a:r>
          </a:p>
          <a:p>
            <a:pPr marL="0" indent="0">
              <a:buNone/>
            </a:pPr>
            <a:r>
              <a:rPr lang="en-US" dirty="0"/>
              <a:t>        });</a:t>
            </a:r>
          </a:p>
          <a:p>
            <a:pPr marL="0" indent="0">
              <a:buNone/>
            </a:pPr>
            <a:r>
              <a:rPr lang="en-US" dirty="0"/>
              <a:t>    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840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StrongLoop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Founded 2012 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Develop and support…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LoopBack: Open Source Mobile Backend-as-a-Service</a:t>
            </a:r>
          </a:p>
          <a:p>
            <a:pPr lvl="1">
              <a:lnSpc>
                <a:spcPct val="200000"/>
              </a:lnSpc>
            </a:pPr>
            <a:r>
              <a:rPr lang="en-US" dirty="0" err="1" smtClean="0"/>
              <a:t>StrongOps</a:t>
            </a:r>
            <a:r>
              <a:rPr lang="en-US" dirty="0"/>
              <a:t> </a:t>
            </a:r>
            <a:r>
              <a:rPr lang="en-US" dirty="0" smtClean="0"/>
              <a:t>(formally </a:t>
            </a:r>
            <a:r>
              <a:rPr lang="en-US" dirty="0" err="1" smtClean="0"/>
              <a:t>NodeFly</a:t>
            </a:r>
            <a:r>
              <a:rPr lang="en-US" dirty="0" smtClean="0"/>
              <a:t>): Real-time performance monitoring</a:t>
            </a:r>
          </a:p>
          <a:p>
            <a:pPr lvl="1">
              <a:lnSpc>
                <a:spcPct val="200000"/>
              </a:lnSpc>
            </a:pPr>
            <a:r>
              <a:rPr lang="en-US" dirty="0" err="1" smtClean="0"/>
              <a:t>StrongNode</a:t>
            </a:r>
            <a:r>
              <a:rPr lang="en-US" dirty="0" smtClean="0"/>
              <a:t>: Support for </a:t>
            </a:r>
            <a:r>
              <a:rPr lang="en-US" dirty="0" err="1" smtClean="0"/>
              <a:t>StrongLoop</a:t>
            </a:r>
            <a:r>
              <a:rPr lang="en-US" dirty="0" smtClean="0"/>
              <a:t> and public </a:t>
            </a:r>
            <a:r>
              <a:rPr lang="en-US" dirty="0" err="1" smtClean="0"/>
              <a:t>Node.js</a:t>
            </a:r>
            <a:r>
              <a:rPr lang="en-US" dirty="0" smtClean="0"/>
              <a:t> modules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Also maintains and/or contributes to the npm ecosystem: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n</a:t>
            </a:r>
            <a:r>
              <a:rPr lang="en-US" dirty="0" smtClean="0"/>
              <a:t>ode-inspector, node-</a:t>
            </a:r>
            <a:r>
              <a:rPr lang="en-US" dirty="0" err="1" smtClean="0"/>
              <a:t>reggie</a:t>
            </a:r>
            <a:r>
              <a:rPr lang="en-US" dirty="0" smtClean="0"/>
              <a:t> plus over 30 more modules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153400" y="6188075"/>
            <a:ext cx="914400" cy="288925"/>
          </a:xfrm>
          <a:prstGeom prst="rect">
            <a:avLst/>
          </a:prstGeom>
        </p:spPr>
        <p:txBody>
          <a:bodyPr/>
          <a:lstStyle/>
          <a:p>
            <a:fld id="{C238F03A-58E1-4ECA-9024-348A9A81A53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15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i="1" dirty="0">
                <a:solidFill>
                  <a:srgbClr val="FF6600"/>
                </a:solidFill>
              </a:rPr>
              <a:t>I have JSON documents from REST services and NoSQL databases. Can LoopBack </a:t>
            </a:r>
            <a:r>
              <a:rPr lang="en-US" sz="3200" i="1" dirty="0" smtClean="0">
                <a:solidFill>
                  <a:srgbClr val="FF6600"/>
                </a:solidFill>
              </a:rPr>
              <a:t>introspect my </a:t>
            </a:r>
            <a:r>
              <a:rPr lang="en-US" sz="3200" i="1" dirty="0">
                <a:solidFill>
                  <a:srgbClr val="FF6600"/>
                </a:solidFill>
              </a:rPr>
              <a:t>models from them?</a:t>
            </a:r>
            <a:endParaRPr lang="en-US" sz="3200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677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JSON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/</a:t>
            </a:r>
            <a:r>
              <a:rPr lang="en-US" sz="1400" dirty="0"/>
              <a:t>/ Instance JSON document</a:t>
            </a:r>
          </a:p>
          <a:p>
            <a:pPr marL="0" indent="0">
              <a:buNone/>
            </a:pPr>
            <a:r>
              <a:rPr lang="en-US" sz="1400" dirty="0"/>
              <a:t>var user = {</a:t>
            </a:r>
          </a:p>
          <a:p>
            <a:pPr marL="0" indent="0">
              <a:buNone/>
            </a:pPr>
            <a:r>
              <a:rPr lang="en-US" sz="1400" dirty="0"/>
              <a:t>    name: 'Joe',</a:t>
            </a:r>
          </a:p>
          <a:p>
            <a:pPr marL="0" indent="0">
              <a:buNone/>
            </a:pPr>
            <a:r>
              <a:rPr lang="en-US" sz="1400" dirty="0"/>
              <a:t>    age: 30,</a:t>
            </a:r>
          </a:p>
          <a:p>
            <a:pPr marL="0" indent="0">
              <a:buNone/>
            </a:pPr>
            <a:r>
              <a:rPr lang="en-US" sz="1400" dirty="0"/>
              <a:t>    birthday: new Date(),</a:t>
            </a:r>
          </a:p>
          <a:p>
            <a:pPr marL="0" indent="0">
              <a:buNone/>
            </a:pPr>
            <a:r>
              <a:rPr lang="en-US" sz="1400" dirty="0"/>
              <a:t>    vip: true,</a:t>
            </a:r>
          </a:p>
          <a:p>
            <a:pPr marL="0" indent="0">
              <a:buNone/>
            </a:pPr>
            <a:r>
              <a:rPr lang="en-US" sz="1400" dirty="0"/>
              <a:t>    address: {</a:t>
            </a:r>
          </a:p>
          <a:p>
            <a:pPr marL="0" indent="0">
              <a:buNone/>
            </a:pPr>
            <a:r>
              <a:rPr lang="en-US" sz="1400" dirty="0"/>
              <a:t>        street: '1 Main St',</a:t>
            </a:r>
          </a:p>
          <a:p>
            <a:pPr marL="0" indent="0">
              <a:buNone/>
            </a:pPr>
            <a:r>
              <a:rPr lang="en-US" sz="1400" dirty="0"/>
              <a:t>        city: 'San Jose',</a:t>
            </a:r>
          </a:p>
          <a:p>
            <a:pPr marL="0" indent="0">
              <a:buNone/>
            </a:pPr>
            <a:r>
              <a:rPr lang="en-US" sz="1400" dirty="0"/>
              <a:t>        state: 'CA',</a:t>
            </a:r>
          </a:p>
          <a:p>
            <a:pPr marL="0" indent="0">
              <a:buNone/>
            </a:pPr>
            <a:r>
              <a:rPr lang="en-US" sz="1400" dirty="0"/>
              <a:t>        zipcode: '95131',</a:t>
            </a:r>
          </a:p>
          <a:p>
            <a:pPr marL="0" indent="0">
              <a:buNone/>
            </a:pPr>
            <a:r>
              <a:rPr lang="en-US" sz="1400" dirty="0"/>
              <a:t>        country: 'US'</a:t>
            </a:r>
          </a:p>
          <a:p>
            <a:pPr marL="0" indent="0">
              <a:buNone/>
            </a:pPr>
            <a:r>
              <a:rPr lang="en-US" sz="1400" dirty="0"/>
              <a:t>    },</a:t>
            </a:r>
          </a:p>
          <a:p>
            <a:pPr marL="0" indent="0">
              <a:buNone/>
            </a:pPr>
            <a:r>
              <a:rPr lang="en-US" sz="1400" dirty="0"/>
              <a:t>    friends: ['John', 'Mary'],</a:t>
            </a:r>
          </a:p>
          <a:p>
            <a:pPr marL="0" indent="0">
              <a:buNone/>
            </a:pPr>
            <a:r>
              <a:rPr lang="en-US" sz="1400" dirty="0"/>
              <a:t>    emails: [</a:t>
            </a:r>
          </a:p>
          <a:p>
            <a:pPr marL="0" indent="0">
              <a:buNone/>
            </a:pPr>
            <a:r>
              <a:rPr lang="en-US" sz="1400" dirty="0"/>
              <a:t>        {label: 'work', eid: 'x@sample.com'},</a:t>
            </a:r>
          </a:p>
          <a:p>
            <a:pPr marL="0" indent="0">
              <a:buNone/>
            </a:pPr>
            <a:r>
              <a:rPr lang="en-US" sz="1400" dirty="0"/>
              <a:t>        {label: 'home', eid: 'x@home.com'}</a:t>
            </a:r>
          </a:p>
          <a:p>
            <a:pPr marL="0" indent="0">
              <a:buNone/>
            </a:pPr>
            <a:r>
              <a:rPr lang="en-US" sz="1400" dirty="0"/>
              <a:t>    ],</a:t>
            </a:r>
          </a:p>
          <a:p>
            <a:pPr marL="0" indent="0">
              <a:buNone/>
            </a:pPr>
            <a:r>
              <a:rPr lang="en-US" sz="1400" dirty="0"/>
              <a:t>    tags: []</a:t>
            </a:r>
          </a:p>
          <a:p>
            <a:pPr marL="0" indent="0">
              <a:buNone/>
            </a:pPr>
            <a:r>
              <a:rPr lang="en-US" sz="1400" dirty="0"/>
              <a:t>}</a:t>
            </a:r>
            <a:r>
              <a:rPr lang="en-US" sz="1400" dirty="0" smtClean="0"/>
              <a:t>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48817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model from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var ds = require('../data-sources/</a:t>
            </a:r>
            <a:r>
              <a:rPr lang="en-US" dirty="0" err="1"/>
              <a:t>db.js</a:t>
            </a:r>
            <a:r>
              <a:rPr lang="en-US" dirty="0"/>
              <a:t>')('memory');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Create a model from the user instance</a:t>
            </a:r>
          </a:p>
          <a:p>
            <a:pPr marL="0" indent="0">
              <a:buNone/>
            </a:pPr>
            <a:r>
              <a:rPr lang="en-US" dirty="0"/>
              <a:t>var User = </a:t>
            </a:r>
            <a:r>
              <a:rPr lang="en-US" dirty="0" err="1"/>
              <a:t>ds.modelBuilder.buildModelFromInstance</a:t>
            </a:r>
            <a:r>
              <a:rPr lang="en-US" dirty="0"/>
              <a:t>('</a:t>
            </a:r>
            <a:r>
              <a:rPr lang="en-US" dirty="0" err="1"/>
              <a:t>MyUser</a:t>
            </a:r>
            <a:r>
              <a:rPr lang="en-US" dirty="0"/>
              <a:t>', user, {</a:t>
            </a:r>
            <a:r>
              <a:rPr lang="en-US" dirty="0" err="1"/>
              <a:t>idInjection</a:t>
            </a:r>
            <a:r>
              <a:rPr lang="en-US" dirty="0"/>
              <a:t>: true});</a:t>
            </a:r>
          </a:p>
          <a:p>
            <a:pPr marL="0" indent="0">
              <a:buNone/>
            </a:pPr>
            <a:r>
              <a:rPr lang="en-US" dirty="0" err="1"/>
              <a:t>User.attachTo</a:t>
            </a:r>
            <a:r>
              <a:rPr lang="en-US" dirty="0"/>
              <a:t>(ds);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Use the model for CRUD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User.create</a:t>
            </a:r>
            <a:r>
              <a:rPr lang="en-US" dirty="0"/>
              <a:t>(user, function (err, u1)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console.log</a:t>
            </a:r>
            <a:r>
              <a:rPr lang="en-US" dirty="0"/>
              <a:t>('Created: ', u1.toObject());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User.findById</a:t>
            </a:r>
            <a:r>
              <a:rPr lang="en-US" dirty="0"/>
              <a:t>(u1.id, function (err, u2)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console.log</a:t>
            </a:r>
            <a:r>
              <a:rPr lang="en-US" dirty="0"/>
              <a:t>('Found: ', u2.toObject());</a:t>
            </a:r>
          </a:p>
          <a:p>
            <a:pPr marL="0" indent="0">
              <a:buNone/>
            </a:pPr>
            <a:r>
              <a:rPr lang="en-US" dirty="0"/>
              <a:t>    });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52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 dirty="0">
                <a:solidFill>
                  <a:srgbClr val="FF6600"/>
                </a:solidFill>
              </a:rPr>
              <a:t>Now I have defined a LoopBack model, can LoopBack create or update the </a:t>
            </a:r>
            <a:r>
              <a:rPr lang="en-US" sz="3200" i="1" dirty="0" smtClean="0">
                <a:solidFill>
                  <a:srgbClr val="FF6600"/>
                </a:solidFill>
              </a:rPr>
              <a:t>relational database </a:t>
            </a:r>
            <a:r>
              <a:rPr lang="en-US" sz="3200" i="1" dirty="0">
                <a:solidFill>
                  <a:srgbClr val="FF6600"/>
                </a:solidFill>
              </a:rPr>
              <a:t>schemas for me?</a:t>
            </a:r>
            <a:endParaRPr lang="en-US" sz="3200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FF6600"/>
                </a:solidFill>
              </a:rPr>
              <a:t> 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6600"/>
                </a:solidFill>
              </a:rPr>
              <a:t> </a:t>
            </a:r>
          </a:p>
          <a:p>
            <a:pPr marL="0" indent="0">
              <a:buNone/>
            </a:pPr>
            <a:endParaRPr lang="en-US" sz="32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30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dirty="0"/>
              <a:t>LoopBack provides two ways to synchronize model definitions with table </a:t>
            </a:r>
            <a:r>
              <a:rPr lang="en-US" dirty="0" smtClean="0"/>
              <a:t>schemas:</a:t>
            </a:r>
          </a:p>
          <a:p>
            <a:pPr>
              <a:lnSpc>
                <a:spcPct val="140000"/>
              </a:lnSpc>
            </a:pPr>
            <a:r>
              <a:rPr lang="en-US" b="1" dirty="0" smtClean="0"/>
              <a:t>Auto</a:t>
            </a:r>
            <a:r>
              <a:rPr lang="en-US" b="1" dirty="0"/>
              <a:t>-migrate: </a:t>
            </a:r>
            <a:r>
              <a:rPr lang="en-US" dirty="0"/>
              <a:t>Automatically create or re-create the table schemas based on the model definitions. </a:t>
            </a:r>
            <a:r>
              <a:rPr lang="en-US" i="1" dirty="0"/>
              <a:t>WARNING: An existing table will be dropped if its name matches the model </a:t>
            </a:r>
            <a:r>
              <a:rPr lang="en-US" i="1" dirty="0" smtClean="0"/>
              <a:t>name.</a:t>
            </a:r>
            <a:endParaRPr lang="en-US" i="1" dirty="0"/>
          </a:p>
          <a:p>
            <a:pPr>
              <a:lnSpc>
                <a:spcPct val="140000"/>
              </a:lnSpc>
            </a:pPr>
            <a:r>
              <a:rPr lang="en-US" b="1" dirty="0" smtClean="0"/>
              <a:t>Auto</a:t>
            </a:r>
            <a:r>
              <a:rPr lang="en-US" b="1" dirty="0"/>
              <a:t>-update: </a:t>
            </a:r>
            <a:r>
              <a:rPr lang="en-US" dirty="0"/>
              <a:t>Automatically alter the table schemas based on the model definitions.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31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5638800" cy="563562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083223"/>
              </p:ext>
            </p:extLst>
          </p:nvPr>
        </p:nvGraphicFramePr>
        <p:xfrm>
          <a:off x="609600" y="838200"/>
          <a:ext cx="7467600" cy="5509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Document" r:id="rId3" imgW="5740400" imgH="4826000" progId="Word.Document.12">
                  <p:embed/>
                </p:oleObj>
              </mc:Choice>
              <mc:Fallback>
                <p:oleObj name="Document" r:id="rId3" imgW="5740400" imgH="4826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838200"/>
                        <a:ext cx="7467600" cy="5509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1040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Try LoopBack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strongloop.com</a:t>
            </a:r>
            <a:r>
              <a:rPr lang="en-US" b="1" dirty="0" smtClean="0">
                <a:solidFill>
                  <a:srgbClr val="FF0000"/>
                </a:solidFill>
              </a:rPr>
              <a:t>/get-started/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RTFM</a:t>
            </a:r>
            <a:endParaRPr lang="en-US" dirty="0"/>
          </a:p>
          <a:p>
            <a:pPr marL="457200" lvl="1" indent="0">
              <a:lnSpc>
                <a:spcPct val="200000"/>
              </a:lnSpc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docs.strongloop.com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dirty="0" smtClean="0"/>
              <a:t>Questions? 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groups.google.com</a:t>
            </a:r>
            <a:r>
              <a:rPr lang="en-US" b="1" dirty="0" smtClean="0">
                <a:solidFill>
                  <a:srgbClr val="FF0000"/>
                </a:solidFill>
              </a:rPr>
              <a:t>/forum/#!forum/</a:t>
            </a:r>
            <a:r>
              <a:rPr lang="en-US" b="1" dirty="0" err="1" smtClean="0">
                <a:solidFill>
                  <a:srgbClr val="FF0000"/>
                </a:solidFill>
              </a:rPr>
              <a:t>strongloop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457200" lvl="1" indent="0">
              <a:lnSpc>
                <a:spcPct val="20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</a:rPr>
              <a:t>or </a:t>
            </a:r>
            <a:r>
              <a:rPr lang="en-US" b="1" dirty="0" err="1" smtClean="0">
                <a:solidFill>
                  <a:srgbClr val="FF0000"/>
                </a:solidFill>
              </a:rPr>
              <a:t>callback@strongloop.com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153400" y="6188075"/>
            <a:ext cx="914400" cy="288925"/>
          </a:xfrm>
          <a:prstGeom prst="rect">
            <a:avLst/>
          </a:prstGeom>
        </p:spPr>
        <p:txBody>
          <a:bodyPr/>
          <a:lstStyle/>
          <a:p>
            <a:fld id="{C238F03A-58E1-4ECA-9024-348A9A81A53D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76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6: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Models are often connected/related. For example,</a:t>
            </a:r>
          </a:p>
          <a:p>
            <a:pPr lvl="1"/>
            <a:r>
              <a:rPr lang="en-US" dirty="0" smtClean="0"/>
              <a:t>A customer has many orders and each order is owned by a customer.</a:t>
            </a:r>
          </a:p>
          <a:p>
            <a:pPr lvl="1"/>
            <a:r>
              <a:rPr lang="en-US" dirty="0" smtClean="0"/>
              <a:t>A user can be assigned to one or more roles and a role can have zero or more users. </a:t>
            </a:r>
          </a:p>
          <a:p>
            <a:pPr lvl="1"/>
            <a:r>
              <a:rPr lang="en-US" dirty="0" smtClean="0"/>
              <a:t>A physician takes care of many patients through appointments. A patient can see many physicians too.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6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belongsTo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59897" y="3296395"/>
            <a:ext cx="6951397" cy="2800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"/>
                <a:cs typeface="Courier"/>
              </a:rPr>
              <a:t>var Order = ds.createModel('Order', {</a:t>
            </a:r>
          </a:p>
          <a:p>
            <a:r>
              <a:rPr lang="en-US" sz="1100" dirty="0" smtClean="0">
                <a:latin typeface="Courier"/>
                <a:cs typeface="Courier"/>
              </a:rPr>
              <a:t>    customerId: Number,</a:t>
            </a:r>
          </a:p>
          <a:p>
            <a:r>
              <a:rPr lang="en-US" sz="1100" dirty="0" smtClean="0">
                <a:latin typeface="Courier"/>
                <a:cs typeface="Courier"/>
              </a:rPr>
              <a:t>    orderDate: Date</a:t>
            </a:r>
          </a:p>
          <a:p>
            <a:r>
              <a:rPr lang="en-US" sz="1100" dirty="0" smtClean="0">
                <a:latin typeface="Courier"/>
                <a:cs typeface="Courier"/>
              </a:rPr>
              <a:t>});</a:t>
            </a:r>
          </a:p>
          <a:p>
            <a:endParaRPr lang="en-US" sz="1100" dirty="0" smtClean="0">
              <a:latin typeface="Courier"/>
              <a:cs typeface="Courier"/>
            </a:endParaRPr>
          </a:p>
          <a:p>
            <a:r>
              <a:rPr lang="en-US" sz="1100" dirty="0" smtClean="0">
                <a:latin typeface="Courier"/>
                <a:cs typeface="Courier"/>
              </a:rPr>
              <a:t>var Customer = ds.createModel('Customer', {</a:t>
            </a:r>
          </a:p>
          <a:p>
            <a:r>
              <a:rPr lang="en-US" sz="1100" dirty="0" smtClean="0">
                <a:latin typeface="Courier"/>
                <a:cs typeface="Courier"/>
              </a:rPr>
              <a:t>    name: String</a:t>
            </a:r>
          </a:p>
          <a:p>
            <a:r>
              <a:rPr lang="en-US" sz="1100" dirty="0" smtClean="0">
                <a:latin typeface="Courier"/>
                <a:cs typeface="Courier"/>
              </a:rPr>
              <a:t>});</a:t>
            </a:r>
          </a:p>
          <a:p>
            <a:endParaRPr lang="en-US" sz="1100" dirty="0" smtClean="0">
              <a:latin typeface="Courier"/>
              <a:cs typeface="Courier"/>
            </a:endParaRPr>
          </a:p>
          <a:p>
            <a:r>
              <a:rPr lang="en-US" sz="1100" dirty="0" smtClean="0">
                <a:latin typeface="Courier"/>
                <a:cs typeface="Courier"/>
              </a:rPr>
              <a:t>Order.belongsTo(Customer);</a:t>
            </a:r>
          </a:p>
          <a:p>
            <a:endParaRPr lang="en-US" sz="1100" dirty="0" smtClean="0">
              <a:latin typeface="Courier"/>
              <a:cs typeface="Courier"/>
            </a:endParaRPr>
          </a:p>
          <a:p>
            <a:r>
              <a:rPr lang="en-US" sz="1100" dirty="0" smtClean="0">
                <a:latin typeface="Courier"/>
                <a:cs typeface="Courier"/>
              </a:rPr>
              <a:t>...</a:t>
            </a:r>
          </a:p>
          <a:p>
            <a:endParaRPr lang="en-US" sz="1100" dirty="0">
              <a:latin typeface="Courier"/>
              <a:cs typeface="Courier"/>
            </a:endParaRPr>
          </a:p>
          <a:p>
            <a:r>
              <a:rPr lang="en-US" sz="1100" dirty="0" smtClean="0">
                <a:solidFill>
                  <a:srgbClr val="FF6600"/>
                </a:solidFill>
                <a:latin typeface="Courier"/>
                <a:cs typeface="Courier"/>
              </a:rPr>
              <a:t>order.customer(callback); // Get the customer for the order </a:t>
            </a:r>
          </a:p>
          <a:p>
            <a:r>
              <a:rPr lang="en-US" sz="1100" dirty="0" smtClean="0">
                <a:solidFill>
                  <a:srgbClr val="FF6600"/>
                </a:solidFill>
                <a:latin typeface="Courier"/>
                <a:cs typeface="Courier"/>
              </a:rPr>
              <a:t>order.customer(); // Get the customer for the order synchronously</a:t>
            </a:r>
          </a:p>
          <a:p>
            <a:r>
              <a:rPr lang="en-US" sz="1100" dirty="0" smtClean="0">
                <a:solidFill>
                  <a:srgbClr val="FF6600"/>
                </a:solidFill>
                <a:latin typeface="Courier"/>
                <a:cs typeface="Courier"/>
              </a:rPr>
              <a:t>order.customer(customer); // Set the customer for the order</a:t>
            </a:r>
            <a:endParaRPr lang="en-US" sz="1100" dirty="0">
              <a:solidFill>
                <a:srgbClr val="FF6600"/>
              </a:solidFill>
              <a:latin typeface="Courier"/>
              <a:cs typeface="Courier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861981" y="1756869"/>
            <a:ext cx="5309035" cy="1203075"/>
            <a:chOff x="1861981" y="1756869"/>
            <a:chExt cx="5309035" cy="1203075"/>
          </a:xfrm>
        </p:grpSpPr>
        <p:sp>
          <p:nvSpPr>
            <p:cNvPr id="5" name="Rectangle 4"/>
            <p:cNvSpPr/>
            <p:nvPr/>
          </p:nvSpPr>
          <p:spPr>
            <a:xfrm>
              <a:off x="1861981" y="1756869"/>
              <a:ext cx="1938371" cy="120307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8000"/>
                  </a:solidFill>
                </a:rPr>
                <a:t>Order</a:t>
              </a:r>
            </a:p>
            <a:p>
              <a:pPr algn="ctr"/>
              <a:r>
                <a:rPr lang="en-US" sz="1200" dirty="0" smtClean="0"/>
                <a:t>_______________________</a:t>
              </a:r>
            </a:p>
            <a:p>
              <a:pPr algn="ctr"/>
              <a:endParaRPr lang="en-US" sz="1200" dirty="0" smtClean="0"/>
            </a:p>
            <a:p>
              <a:r>
                <a:rPr lang="en-US" sz="1200" dirty="0" smtClean="0"/>
                <a:t>id: Number</a:t>
              </a:r>
            </a:p>
            <a:p>
              <a:r>
                <a:rPr lang="en-US" sz="1200" dirty="0" smtClean="0">
                  <a:solidFill>
                    <a:srgbClr val="800000"/>
                  </a:solidFill>
                </a:rPr>
                <a:t>customerId</a:t>
              </a:r>
              <a:r>
                <a:rPr lang="en-US" sz="1200" dirty="0" smtClean="0"/>
                <a:t>: Number</a:t>
              </a:r>
            </a:p>
            <a:p>
              <a:r>
                <a:rPr lang="en-US" sz="1200" dirty="0" smtClean="0"/>
                <a:t>orderDate: Date</a:t>
              </a:r>
              <a:endParaRPr lang="en-US" sz="1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194073" y="1909645"/>
              <a:ext cx="1976943" cy="10502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8000"/>
                  </a:solidFill>
                </a:rPr>
                <a:t>Customer</a:t>
              </a:r>
            </a:p>
            <a:p>
              <a:pPr algn="ctr"/>
              <a:r>
                <a:rPr lang="en-US" sz="1200" dirty="0" smtClean="0"/>
                <a:t>_______________________</a:t>
              </a:r>
            </a:p>
            <a:p>
              <a:pPr algn="ctr"/>
              <a:endParaRPr lang="en-US" sz="1200" dirty="0" smtClean="0"/>
            </a:p>
            <a:p>
              <a:r>
                <a:rPr lang="en-US" sz="1200" dirty="0" smtClean="0">
                  <a:solidFill>
                    <a:srgbClr val="800000"/>
                  </a:solidFill>
                </a:rPr>
                <a:t>id</a:t>
              </a:r>
              <a:r>
                <a:rPr lang="en-US" sz="1200" dirty="0" smtClean="0"/>
                <a:t>: Number</a:t>
              </a:r>
            </a:p>
            <a:p>
              <a:r>
                <a:rPr lang="en-US" sz="1200" dirty="0" smtClean="0"/>
                <a:t>name: String</a:t>
              </a:r>
            </a:p>
          </p:txBody>
        </p:sp>
        <p:cxnSp>
          <p:nvCxnSpPr>
            <p:cNvPr id="8" name="Elbow Connector 7"/>
            <p:cNvCxnSpPr>
              <a:stCxn id="5" idx="3"/>
              <a:endCxn id="6" idx="1"/>
            </p:cNvCxnSpPr>
            <p:nvPr/>
          </p:nvCxnSpPr>
          <p:spPr>
            <a:xfrm>
              <a:off x="3800352" y="2358407"/>
              <a:ext cx="1393721" cy="76388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3781254" y="2098503"/>
              <a:ext cx="77662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rgbClr val="FF6600"/>
                  </a:solidFill>
                  <a:cs typeface="Courier"/>
                </a:rPr>
                <a:t>customer</a:t>
              </a:r>
              <a:endParaRPr lang="en-US" sz="1200" dirty="0">
                <a:solidFill>
                  <a:srgbClr val="FF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1833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hasMany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59897" y="2904919"/>
            <a:ext cx="6951397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"/>
                <a:cs typeface="Courier"/>
              </a:rPr>
              <a:t>var Order = ds.createModel('Order', {</a:t>
            </a:r>
          </a:p>
          <a:p>
            <a:r>
              <a:rPr lang="en-US" sz="1100" dirty="0" smtClean="0">
                <a:latin typeface="Courier"/>
                <a:cs typeface="Courier"/>
              </a:rPr>
              <a:t>    customerId: Number,</a:t>
            </a:r>
          </a:p>
          <a:p>
            <a:r>
              <a:rPr lang="en-US" sz="1100" dirty="0" smtClean="0">
                <a:latin typeface="Courier"/>
                <a:cs typeface="Courier"/>
              </a:rPr>
              <a:t>    orderDate: Date</a:t>
            </a:r>
          </a:p>
          <a:p>
            <a:r>
              <a:rPr lang="en-US" sz="1100" dirty="0" smtClean="0">
                <a:latin typeface="Courier"/>
                <a:cs typeface="Courier"/>
              </a:rPr>
              <a:t>});</a:t>
            </a:r>
          </a:p>
          <a:p>
            <a:endParaRPr lang="en-US" sz="1100" dirty="0" smtClean="0">
              <a:latin typeface="Courier"/>
              <a:cs typeface="Courier"/>
            </a:endParaRPr>
          </a:p>
          <a:p>
            <a:r>
              <a:rPr lang="en-US" sz="1100" dirty="0" smtClean="0">
                <a:latin typeface="Courier"/>
                <a:cs typeface="Courier"/>
              </a:rPr>
              <a:t>var Customer = ds.createModel('Customer', {</a:t>
            </a:r>
          </a:p>
          <a:p>
            <a:r>
              <a:rPr lang="en-US" sz="1100" dirty="0" smtClean="0">
                <a:latin typeface="Courier"/>
                <a:cs typeface="Courier"/>
              </a:rPr>
              <a:t>    name: String</a:t>
            </a:r>
          </a:p>
          <a:p>
            <a:r>
              <a:rPr lang="en-US" sz="1100" dirty="0" smtClean="0">
                <a:latin typeface="Courier"/>
                <a:cs typeface="Courier"/>
              </a:rPr>
              <a:t>});</a:t>
            </a:r>
          </a:p>
          <a:p>
            <a:endParaRPr lang="en-US" sz="1100" dirty="0" smtClean="0">
              <a:latin typeface="Courier"/>
              <a:cs typeface="Courier"/>
            </a:endParaRPr>
          </a:p>
          <a:p>
            <a:r>
              <a:rPr lang="en-US" sz="1100" dirty="0" smtClean="0">
                <a:latin typeface="Courier"/>
                <a:cs typeface="Courier"/>
              </a:rPr>
              <a:t>Customer.hasMany(Order, {as: 'orders', foreignKey: 'customerId'});</a:t>
            </a:r>
          </a:p>
          <a:p>
            <a:endParaRPr lang="en-US" sz="1100" dirty="0">
              <a:latin typeface="Courier"/>
              <a:cs typeface="Courier"/>
            </a:endParaRPr>
          </a:p>
          <a:p>
            <a:r>
              <a:rPr lang="en-US" sz="1100" dirty="0" smtClean="0">
                <a:latin typeface="Courier"/>
                <a:cs typeface="Courier"/>
              </a:rPr>
              <a:t>...</a:t>
            </a:r>
          </a:p>
          <a:p>
            <a:endParaRPr lang="en-US" sz="1100" dirty="0" smtClean="0">
              <a:latin typeface="Courier"/>
              <a:cs typeface="Courier"/>
            </a:endParaRPr>
          </a:p>
          <a:p>
            <a:r>
              <a:rPr lang="en-US" sz="1100" dirty="0" smtClean="0">
                <a:solidFill>
                  <a:srgbClr val="FF6600"/>
                </a:solidFill>
                <a:latin typeface="Courier"/>
                <a:cs typeface="Courier"/>
              </a:rPr>
              <a:t>customer.orders(filter, callback); // Find orders for the customer</a:t>
            </a:r>
          </a:p>
          <a:p>
            <a:r>
              <a:rPr lang="en-US" sz="1100" dirty="0" smtClean="0">
                <a:solidFill>
                  <a:srgbClr val="FF6600"/>
                </a:solidFill>
                <a:latin typeface="Courier"/>
                <a:cs typeface="Courier"/>
              </a:rPr>
              <a:t>customer.orders.build(data); // Build a new order</a:t>
            </a:r>
          </a:p>
          <a:p>
            <a:r>
              <a:rPr lang="en-US" sz="1100" dirty="0" smtClean="0">
                <a:solidFill>
                  <a:srgbClr val="FF6600"/>
                </a:solidFill>
                <a:latin typeface="Courier"/>
                <a:cs typeface="Courier"/>
              </a:rPr>
              <a:t>customer.orders.create(data, callback); // Create a new order for the customer</a:t>
            </a:r>
          </a:p>
          <a:p>
            <a:r>
              <a:rPr lang="en-US" sz="1100" dirty="0" smtClean="0">
                <a:solidFill>
                  <a:srgbClr val="FF6600"/>
                </a:solidFill>
                <a:latin typeface="Courier"/>
                <a:cs typeface="Courier"/>
              </a:rPr>
              <a:t>customer.orders.destroyAll(callback); // Remove all orders for the customer</a:t>
            </a:r>
          </a:p>
          <a:p>
            <a:r>
              <a:rPr lang="en-US" sz="1100" dirty="0" smtClean="0">
                <a:solidFill>
                  <a:srgbClr val="FF6600"/>
                </a:solidFill>
                <a:latin typeface="Courier"/>
                <a:cs typeface="Courier"/>
              </a:rPr>
              <a:t>customer.orders.findById(orderId, callback); // Find an order by id</a:t>
            </a:r>
          </a:p>
          <a:p>
            <a:r>
              <a:rPr lang="en-US" sz="1100" dirty="0" smtClean="0">
                <a:solidFill>
                  <a:srgbClr val="FF6600"/>
                </a:solidFill>
                <a:latin typeface="Courier"/>
                <a:cs typeface="Courier"/>
              </a:rPr>
              <a:t>customer.orders.destroy(orderId, callback); // Delete and order by id</a:t>
            </a:r>
            <a:endParaRPr lang="en-US" sz="1100" dirty="0">
              <a:solidFill>
                <a:srgbClr val="FF6600"/>
              </a:solidFill>
              <a:latin typeface="Courier"/>
              <a:cs typeface="Courier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508682" y="1293785"/>
            <a:ext cx="5595493" cy="1522940"/>
            <a:chOff x="1508682" y="1690033"/>
            <a:chExt cx="5595493" cy="1522940"/>
          </a:xfrm>
        </p:grpSpPr>
        <p:sp>
          <p:nvSpPr>
            <p:cNvPr id="5" name="Rectangle 4"/>
            <p:cNvSpPr/>
            <p:nvPr/>
          </p:nvSpPr>
          <p:spPr>
            <a:xfrm>
              <a:off x="5404521" y="1793057"/>
              <a:ext cx="1699654" cy="14199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8000"/>
                  </a:solidFill>
                </a:rPr>
                <a:t>Order</a:t>
              </a:r>
            </a:p>
            <a:p>
              <a:pPr algn="ctr"/>
              <a:r>
                <a:rPr lang="en-US" sz="1200" dirty="0" smtClean="0"/>
                <a:t>____________________</a:t>
              </a:r>
            </a:p>
            <a:p>
              <a:pPr algn="ctr"/>
              <a:endParaRPr lang="en-US" sz="1200" dirty="0" smtClean="0"/>
            </a:p>
            <a:p>
              <a:r>
                <a:rPr lang="en-US" sz="1200" dirty="0" smtClean="0"/>
                <a:t>id: Number</a:t>
              </a:r>
            </a:p>
            <a:p>
              <a:r>
                <a:rPr lang="en-US" sz="1200" dirty="0" smtClean="0">
                  <a:solidFill>
                    <a:srgbClr val="800000"/>
                  </a:solidFill>
                </a:rPr>
                <a:t>customerId</a:t>
              </a:r>
              <a:r>
                <a:rPr lang="en-US" sz="1200" dirty="0" smtClean="0"/>
                <a:t>: Number</a:t>
              </a:r>
            </a:p>
            <a:p>
              <a:r>
                <a:rPr lang="en-US" sz="1200" dirty="0" smtClean="0"/>
                <a:t>orderDate: Date</a:t>
              </a:r>
              <a:endParaRPr lang="en-US" sz="1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08682" y="1690033"/>
              <a:ext cx="1804313" cy="12508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8000"/>
                  </a:solidFill>
                </a:rPr>
                <a:t>Customer</a:t>
              </a:r>
            </a:p>
            <a:p>
              <a:pPr algn="ctr"/>
              <a:r>
                <a:rPr lang="en-US" sz="1200" dirty="0" smtClean="0"/>
                <a:t>_____________________</a:t>
              </a:r>
            </a:p>
            <a:p>
              <a:pPr algn="ctr"/>
              <a:endParaRPr lang="en-US" sz="1200" dirty="0" smtClean="0"/>
            </a:p>
            <a:p>
              <a:r>
                <a:rPr lang="en-US" sz="1200" dirty="0" smtClean="0">
                  <a:solidFill>
                    <a:srgbClr val="800000"/>
                  </a:solidFill>
                </a:rPr>
                <a:t>id</a:t>
              </a:r>
              <a:r>
                <a:rPr lang="en-US" sz="1200" dirty="0" smtClean="0"/>
                <a:t>: Number</a:t>
              </a:r>
            </a:p>
            <a:p>
              <a:r>
                <a:rPr lang="en-US" sz="1200" dirty="0" smtClean="0"/>
                <a:t>name: String</a:t>
              </a:r>
            </a:p>
          </p:txBody>
        </p:sp>
        <p:cxnSp>
          <p:nvCxnSpPr>
            <p:cNvPr id="8" name="Elbow Connector 7"/>
            <p:cNvCxnSpPr>
              <a:stCxn id="6" idx="3"/>
              <a:endCxn id="5" idx="1"/>
            </p:cNvCxnSpPr>
            <p:nvPr/>
          </p:nvCxnSpPr>
          <p:spPr>
            <a:xfrm>
              <a:off x="3312995" y="2315441"/>
              <a:ext cx="2091526" cy="18757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312995" y="2022214"/>
              <a:ext cx="59503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rgbClr val="FF6600"/>
                  </a:solidFill>
                  <a:cs typeface="Courier"/>
                </a:rPr>
                <a:t>orders</a:t>
              </a:r>
              <a:endParaRPr lang="en-US" sz="1200" dirty="0">
                <a:solidFill>
                  <a:srgbClr val="FF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651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Problem:  Apps Need </a:t>
            </a:r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62200" y="4419600"/>
            <a:ext cx="480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Not authorized (AAA)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XML (Transform)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Too much data (Filter)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Combine multiple DBs (Join)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50k phones kill DB (Cache)</a:t>
            </a:r>
            <a:endParaRPr lang="en-US" sz="2400" dirty="0"/>
          </a:p>
        </p:txBody>
      </p:sp>
      <p:pic>
        <p:nvPicPr>
          <p:cNvPr id="11" name="Picture 10" descr="symbol_db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13" r="26263"/>
          <a:stretch/>
        </p:blipFill>
        <p:spPr>
          <a:xfrm>
            <a:off x="6146800" y="2667000"/>
            <a:ext cx="2133600" cy="16764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2" t="-11763" r="37156" b="5898"/>
          <a:stretch/>
        </p:blipFill>
        <p:spPr>
          <a:xfrm>
            <a:off x="1452880" y="2072640"/>
            <a:ext cx="1509642" cy="19202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75" r="33379"/>
          <a:stretch/>
        </p:blipFill>
        <p:spPr>
          <a:xfrm>
            <a:off x="426720" y="1371600"/>
            <a:ext cx="1615440" cy="166992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87" r="35888"/>
          <a:stretch/>
        </p:blipFill>
        <p:spPr>
          <a:xfrm>
            <a:off x="772160" y="3806319"/>
            <a:ext cx="1046480" cy="1222881"/>
          </a:xfrm>
          <a:prstGeom prst="rect">
            <a:avLst/>
          </a:prstGeom>
        </p:spPr>
      </p:pic>
      <p:pic>
        <p:nvPicPr>
          <p:cNvPr id="4" name="Picture 3" descr="symbol-firewal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295400"/>
            <a:ext cx="3581400" cy="3581400"/>
          </a:xfrm>
          <a:prstGeom prst="rect">
            <a:avLst/>
          </a:prstGeom>
        </p:spPr>
      </p:pic>
      <p:pic>
        <p:nvPicPr>
          <p:cNvPr id="14" name="Picture 13" descr="symbol_db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13" r="26263"/>
          <a:stretch/>
        </p:blipFill>
        <p:spPr>
          <a:xfrm>
            <a:off x="7162800" y="1295400"/>
            <a:ext cx="1600200" cy="1257300"/>
          </a:xfrm>
          <a:prstGeom prst="rect">
            <a:avLst/>
          </a:prstGeom>
        </p:spPr>
      </p:pic>
      <p:pic>
        <p:nvPicPr>
          <p:cNvPr id="15" name="Picture 14" descr="symbol_db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13" r="26263"/>
          <a:stretch/>
        </p:blipFill>
        <p:spPr>
          <a:xfrm>
            <a:off x="6858000" y="4414520"/>
            <a:ext cx="1849120" cy="145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782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hasMany through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06742" y="3596277"/>
            <a:ext cx="7626903" cy="2970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"/>
                <a:cs typeface="Courier"/>
              </a:rPr>
              <a:t>var Physician = ds.createModel('Physician', {name: String});</a:t>
            </a:r>
          </a:p>
          <a:p>
            <a:r>
              <a:rPr lang="en-US" sz="1100" dirty="0" smtClean="0">
                <a:latin typeface="Courier"/>
                <a:cs typeface="Courier"/>
              </a:rPr>
              <a:t>var Patient = ds.createModel('Patient', {name: String});</a:t>
            </a:r>
          </a:p>
          <a:p>
            <a:r>
              <a:rPr lang="en-US" sz="1100" dirty="0" smtClean="0">
                <a:latin typeface="Courier"/>
                <a:cs typeface="Courier"/>
              </a:rPr>
              <a:t>var Appointment = ds.createModel('Appointment', {</a:t>
            </a:r>
          </a:p>
          <a:p>
            <a:r>
              <a:rPr lang="en-US" sz="1100" dirty="0" smtClean="0">
                <a:latin typeface="Courier"/>
                <a:cs typeface="Courier"/>
              </a:rPr>
              <a:t>    physicianId: Number,</a:t>
            </a:r>
          </a:p>
          <a:p>
            <a:r>
              <a:rPr lang="en-US" sz="1100" dirty="0" smtClean="0">
                <a:latin typeface="Courier"/>
                <a:cs typeface="Courier"/>
              </a:rPr>
              <a:t>    patientId: Number,</a:t>
            </a:r>
          </a:p>
          <a:p>
            <a:r>
              <a:rPr lang="en-US" sz="1100" dirty="0" smtClean="0">
                <a:latin typeface="Courier"/>
                <a:cs typeface="Courier"/>
              </a:rPr>
              <a:t>    appointmentDate: Date</a:t>
            </a:r>
          </a:p>
          <a:p>
            <a:r>
              <a:rPr lang="en-US" sz="1100" dirty="0" smtClean="0">
                <a:latin typeface="Courier"/>
                <a:cs typeface="Courier"/>
              </a:rPr>
              <a:t>});</a:t>
            </a:r>
          </a:p>
          <a:p>
            <a:r>
              <a:rPr lang="en-US" sz="1100" dirty="0" smtClean="0">
                <a:latin typeface="Courier"/>
                <a:cs typeface="Courier"/>
              </a:rPr>
              <a:t>Physician.hasMany(Patient, {through: Appointment});</a:t>
            </a:r>
          </a:p>
          <a:p>
            <a:r>
              <a:rPr lang="en-US" sz="1100" dirty="0" smtClean="0">
                <a:latin typeface="Courier"/>
                <a:cs typeface="Courier"/>
              </a:rPr>
              <a:t>Patient.hasMany(Physician, {through: Appointment});</a:t>
            </a:r>
          </a:p>
          <a:p>
            <a:endParaRPr lang="en-US" sz="1100" dirty="0" smtClean="0">
              <a:latin typeface="Courier"/>
              <a:cs typeface="Courier"/>
            </a:endParaRPr>
          </a:p>
          <a:p>
            <a:r>
              <a:rPr lang="en-US" sz="1100" dirty="0" smtClean="0">
                <a:solidFill>
                  <a:srgbClr val="FF6600"/>
                </a:solidFill>
                <a:latin typeface="Courier"/>
                <a:cs typeface="Courier"/>
              </a:rPr>
              <a:t>physician.patients(filter, callback); // Find patients for the physician</a:t>
            </a:r>
          </a:p>
          <a:p>
            <a:r>
              <a:rPr lang="en-US" sz="1100" dirty="0" smtClean="0">
                <a:solidFill>
                  <a:srgbClr val="FF6600"/>
                </a:solidFill>
                <a:latin typeface="Courier"/>
                <a:cs typeface="Courier"/>
              </a:rPr>
              <a:t>physician.patients.build(data); // Build a new patient</a:t>
            </a:r>
          </a:p>
          <a:p>
            <a:r>
              <a:rPr lang="en-US" sz="1100" dirty="0" smtClean="0">
                <a:solidFill>
                  <a:srgbClr val="FF6600"/>
                </a:solidFill>
                <a:latin typeface="Courier"/>
                <a:cs typeface="Courier"/>
              </a:rPr>
              <a:t>physician.patients.create(data, callback); // Create a new patient for the physician</a:t>
            </a:r>
          </a:p>
          <a:p>
            <a:r>
              <a:rPr lang="en-US" sz="1100" dirty="0" smtClean="0">
                <a:solidFill>
                  <a:srgbClr val="FF6600"/>
                </a:solidFill>
                <a:latin typeface="Courier"/>
                <a:cs typeface="Courier"/>
              </a:rPr>
              <a:t>physician.patients.destroyAll(callback); // Remove all patients for the physician</a:t>
            </a:r>
          </a:p>
          <a:p>
            <a:r>
              <a:rPr lang="en-US" sz="1100" dirty="0" smtClean="0">
                <a:solidFill>
                  <a:srgbClr val="FF6600"/>
                </a:solidFill>
                <a:latin typeface="Courier"/>
                <a:cs typeface="Courier"/>
              </a:rPr>
              <a:t>physician.patients.add(patient, callback); // Add an patient to the physician</a:t>
            </a:r>
          </a:p>
          <a:p>
            <a:r>
              <a:rPr lang="en-US" sz="1100" dirty="0" smtClean="0">
                <a:solidFill>
                  <a:srgbClr val="FF6600"/>
                </a:solidFill>
                <a:latin typeface="Courier"/>
                <a:cs typeface="Courier"/>
              </a:rPr>
              <a:t>physician.patients.remove(patient, callback); // Remove an patient from the physician</a:t>
            </a:r>
          </a:p>
          <a:p>
            <a:r>
              <a:rPr lang="en-US" sz="1100" dirty="0" smtClean="0">
                <a:solidFill>
                  <a:srgbClr val="FF6600"/>
                </a:solidFill>
                <a:latin typeface="Courier"/>
                <a:cs typeface="Courier"/>
              </a:rPr>
              <a:t>physician.patients.findById(patientId, callback); // Find an patient by id</a:t>
            </a:r>
            <a:endParaRPr lang="en-US" sz="1100" dirty="0">
              <a:solidFill>
                <a:srgbClr val="FF6600"/>
              </a:solidFill>
              <a:latin typeface="Courier"/>
              <a:cs typeface="Courier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906742" y="1105911"/>
            <a:ext cx="7257332" cy="2187333"/>
            <a:chOff x="906742" y="1414380"/>
            <a:chExt cx="7257332" cy="2187333"/>
          </a:xfrm>
        </p:grpSpPr>
        <p:sp>
          <p:nvSpPr>
            <p:cNvPr id="5" name="Rectangle 4"/>
            <p:cNvSpPr/>
            <p:nvPr/>
          </p:nvSpPr>
          <p:spPr>
            <a:xfrm>
              <a:off x="6483516" y="1919182"/>
              <a:ext cx="1680558" cy="119325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8000"/>
                  </a:solidFill>
                  <a:cs typeface="Courier"/>
                </a:rPr>
                <a:t>Patient</a:t>
              </a:r>
              <a:endParaRPr lang="en-US" sz="1200" b="1" dirty="0" smtClean="0">
                <a:solidFill>
                  <a:srgbClr val="008000"/>
                </a:solidFill>
              </a:endParaRPr>
            </a:p>
            <a:p>
              <a:pPr algn="ctr"/>
              <a:r>
                <a:rPr lang="en-US" sz="1200" dirty="0" smtClean="0"/>
                <a:t>___________________</a:t>
              </a:r>
            </a:p>
            <a:p>
              <a:pPr algn="ctr"/>
              <a:endParaRPr lang="en-US" sz="1200" dirty="0" smtClean="0"/>
            </a:p>
            <a:p>
              <a:r>
                <a:rPr lang="en-US" sz="1200" dirty="0" smtClean="0">
                  <a:solidFill>
                    <a:srgbClr val="800000"/>
                  </a:solidFill>
                </a:rPr>
                <a:t>id</a:t>
              </a:r>
              <a:r>
                <a:rPr lang="en-US" sz="1200" dirty="0" smtClean="0"/>
                <a:t>: Number</a:t>
              </a:r>
            </a:p>
            <a:p>
              <a:r>
                <a:rPr lang="en-US" sz="1200" dirty="0" smtClean="0"/>
                <a:t>name: String</a:t>
              </a:r>
              <a:endParaRPr lang="en-US" sz="1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06742" y="1986020"/>
              <a:ext cx="1805067" cy="95932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8000"/>
                  </a:solidFill>
                  <a:cs typeface="Courier"/>
                </a:rPr>
                <a:t>Physician</a:t>
              </a:r>
              <a:endParaRPr lang="en-US" sz="1200" b="1" dirty="0" smtClean="0">
                <a:solidFill>
                  <a:srgbClr val="008000"/>
                </a:solidFill>
              </a:endParaRPr>
            </a:p>
            <a:p>
              <a:pPr algn="ctr"/>
              <a:r>
                <a:rPr lang="en-US" sz="1200" dirty="0" smtClean="0"/>
                <a:t>_____________________</a:t>
              </a:r>
            </a:p>
            <a:p>
              <a:pPr algn="ctr"/>
              <a:endParaRPr lang="en-US" sz="1200" dirty="0" smtClean="0"/>
            </a:p>
            <a:p>
              <a:r>
                <a:rPr lang="en-US" sz="1200" dirty="0" smtClean="0">
                  <a:solidFill>
                    <a:srgbClr val="800000"/>
                  </a:solidFill>
                </a:rPr>
                <a:t>id</a:t>
              </a:r>
              <a:r>
                <a:rPr lang="en-US" sz="1200" dirty="0" smtClean="0"/>
                <a:t>: Number</a:t>
              </a:r>
            </a:p>
            <a:p>
              <a:r>
                <a:rPr lang="en-US" sz="1200" dirty="0" smtClean="0"/>
                <a:t>name: String</a:t>
              </a:r>
            </a:p>
          </p:txBody>
        </p:sp>
        <p:cxnSp>
          <p:nvCxnSpPr>
            <p:cNvPr id="8" name="Elbow Connector 7"/>
            <p:cNvCxnSpPr>
              <a:stCxn id="6" idx="3"/>
              <a:endCxn id="10" idx="1"/>
            </p:cNvCxnSpPr>
            <p:nvPr/>
          </p:nvCxnSpPr>
          <p:spPr>
            <a:xfrm>
              <a:off x="2711809" y="2465683"/>
              <a:ext cx="1059519" cy="17677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3771328" y="1919182"/>
              <a:ext cx="1947919" cy="1446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8000"/>
                  </a:solidFill>
                  <a:cs typeface="Courier"/>
                </a:rPr>
                <a:t>Appointment</a:t>
              </a:r>
              <a:endParaRPr lang="en-US" sz="1200" b="1" dirty="0" smtClean="0">
                <a:solidFill>
                  <a:srgbClr val="008000"/>
                </a:solidFill>
              </a:endParaRPr>
            </a:p>
            <a:p>
              <a:pPr algn="ctr"/>
              <a:r>
                <a:rPr lang="en-US" sz="1200" dirty="0" smtClean="0"/>
                <a:t>_______________________</a:t>
              </a:r>
            </a:p>
            <a:p>
              <a:pPr algn="ctr"/>
              <a:endParaRPr lang="en-US" sz="1200" dirty="0" smtClean="0"/>
            </a:p>
            <a:p>
              <a:r>
                <a:rPr lang="en-US" sz="1200" dirty="0" smtClean="0"/>
                <a:t>id: Number</a:t>
              </a:r>
            </a:p>
            <a:p>
              <a:r>
                <a:rPr lang="en-US" sz="1200" dirty="0" smtClean="0">
                  <a:solidFill>
                    <a:srgbClr val="800000"/>
                  </a:solidFill>
                </a:rPr>
                <a:t>physicianId</a:t>
              </a:r>
              <a:r>
                <a:rPr lang="en-US" sz="1200" dirty="0" smtClean="0"/>
                <a:t>: Number</a:t>
              </a:r>
            </a:p>
            <a:p>
              <a:r>
                <a:rPr lang="en-US" sz="1200" dirty="0" smtClean="0">
                  <a:solidFill>
                    <a:srgbClr val="800000"/>
                  </a:solidFill>
                </a:rPr>
                <a:t>patientId</a:t>
              </a:r>
              <a:r>
                <a:rPr lang="en-US" sz="1200" dirty="0" smtClean="0"/>
                <a:t>: Number</a:t>
              </a:r>
            </a:p>
            <a:p>
              <a:r>
                <a:rPr lang="en-US" sz="1200" dirty="0" smtClean="0"/>
                <a:t>appointmentDate: Date</a:t>
              </a:r>
              <a:endParaRPr lang="en-US" sz="1200" dirty="0"/>
            </a:p>
          </p:txBody>
        </p:sp>
        <p:cxnSp>
          <p:nvCxnSpPr>
            <p:cNvPr id="14" name="Elbow Connector 13"/>
            <p:cNvCxnSpPr>
              <a:stCxn id="5" idx="1"/>
              <a:endCxn id="10" idx="3"/>
            </p:cNvCxnSpPr>
            <p:nvPr/>
          </p:nvCxnSpPr>
          <p:spPr>
            <a:xfrm rot="10800000" flipV="1">
              <a:off x="5719248" y="2515810"/>
              <a:ext cx="764269" cy="12665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6" idx="2"/>
              <a:endCxn id="5" idx="2"/>
            </p:cNvCxnSpPr>
            <p:nvPr/>
          </p:nvCxnSpPr>
          <p:spPr>
            <a:xfrm rot="16200000" flipH="1">
              <a:off x="4482989" y="271632"/>
              <a:ext cx="167092" cy="5514519"/>
            </a:xfrm>
            <a:prstGeom prst="bentConnector3">
              <a:avLst>
                <a:gd name="adj1" fmla="val 379670"/>
              </a:avLst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1899798" y="3324714"/>
              <a:ext cx="6976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rgbClr val="FF6600"/>
                  </a:solidFill>
                  <a:cs typeface="Courier"/>
                </a:rPr>
                <a:t>patients</a:t>
              </a:r>
              <a:endParaRPr lang="en-US" sz="1200" dirty="0">
                <a:solidFill>
                  <a:srgbClr val="FF6600"/>
                </a:solidFill>
              </a:endParaRPr>
            </a:p>
          </p:txBody>
        </p:sp>
        <p:cxnSp>
          <p:nvCxnSpPr>
            <p:cNvPr id="31" name="Elbow Connector 30"/>
            <p:cNvCxnSpPr>
              <a:stCxn id="5" idx="0"/>
              <a:endCxn id="6" idx="0"/>
            </p:cNvCxnSpPr>
            <p:nvPr/>
          </p:nvCxnSpPr>
          <p:spPr>
            <a:xfrm rot="16200000" flipH="1" flipV="1">
              <a:off x="4533117" y="-804659"/>
              <a:ext cx="66838" cy="5514519"/>
            </a:xfrm>
            <a:prstGeom prst="bentConnector3">
              <a:avLst>
                <a:gd name="adj1" fmla="val -342021"/>
              </a:avLst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6483516" y="1414380"/>
              <a:ext cx="82666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rgbClr val="FF6600"/>
                  </a:solidFill>
                  <a:cs typeface="Courier"/>
                </a:rPr>
                <a:t>physicians</a:t>
              </a:r>
              <a:endParaRPr lang="en-US" sz="1200" dirty="0">
                <a:solidFill>
                  <a:srgbClr val="FF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822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hasAndBelongsToMany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59897" y="3797678"/>
            <a:ext cx="6951397" cy="2631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"/>
                <a:cs typeface="Courier"/>
              </a:rPr>
              <a:t>var Assembly = ds.createModel('Assembly', {name: String});</a:t>
            </a:r>
          </a:p>
          <a:p>
            <a:r>
              <a:rPr lang="en-US" sz="1100" dirty="0" smtClean="0">
                <a:latin typeface="Courier"/>
                <a:cs typeface="Courier"/>
              </a:rPr>
              <a:t>var Part = ds.createModel('Part', {partNumber: String});</a:t>
            </a:r>
          </a:p>
          <a:p>
            <a:r>
              <a:rPr lang="en-US" sz="1100" dirty="0" smtClean="0">
                <a:latin typeface="Courier"/>
                <a:cs typeface="Courier"/>
              </a:rPr>
              <a:t>Assembly.hasAndBelongsToMany(Part);</a:t>
            </a:r>
          </a:p>
          <a:p>
            <a:r>
              <a:rPr lang="en-US" sz="1100" dirty="0" smtClean="0">
                <a:latin typeface="Courier"/>
                <a:cs typeface="Courier"/>
              </a:rPr>
              <a:t>Part.hasAndBelongsToMany(Assembly);</a:t>
            </a:r>
          </a:p>
          <a:p>
            <a:endParaRPr lang="en-US" sz="1100" dirty="0">
              <a:latin typeface="Courier"/>
              <a:cs typeface="Courier"/>
            </a:endParaRPr>
          </a:p>
          <a:p>
            <a:r>
              <a:rPr lang="en-US" sz="1100" dirty="0" smtClean="0">
                <a:latin typeface="Courier"/>
                <a:cs typeface="Courier"/>
              </a:rPr>
              <a:t>...</a:t>
            </a:r>
          </a:p>
          <a:p>
            <a:endParaRPr lang="en-US" sz="1100" dirty="0" smtClean="0">
              <a:latin typeface="Courier"/>
              <a:cs typeface="Courier"/>
            </a:endParaRPr>
          </a:p>
          <a:p>
            <a:r>
              <a:rPr lang="en-US" sz="1100" dirty="0" smtClean="0">
                <a:solidFill>
                  <a:srgbClr val="FF6600"/>
                </a:solidFill>
                <a:latin typeface="Courier"/>
                <a:cs typeface="Courier"/>
              </a:rPr>
              <a:t>assembly.parts(filter, callback); // Find parts for the assembly</a:t>
            </a:r>
          </a:p>
          <a:p>
            <a:r>
              <a:rPr lang="en-US" sz="1100" dirty="0" smtClean="0">
                <a:solidFill>
                  <a:srgbClr val="FF6600"/>
                </a:solidFill>
                <a:latin typeface="Courier"/>
                <a:cs typeface="Courier"/>
              </a:rPr>
              <a:t>assembly.parts.build(data); // Build a new part</a:t>
            </a:r>
          </a:p>
          <a:p>
            <a:r>
              <a:rPr lang="en-US" sz="1100" dirty="0" smtClean="0">
                <a:solidFill>
                  <a:srgbClr val="FF6600"/>
                </a:solidFill>
                <a:latin typeface="Courier"/>
                <a:cs typeface="Courier"/>
              </a:rPr>
              <a:t>assembly.parts.create(data, callback); // Create a new part for the assembly</a:t>
            </a:r>
          </a:p>
          <a:p>
            <a:r>
              <a:rPr lang="en-US" sz="1100" dirty="0" smtClean="0">
                <a:solidFill>
                  <a:srgbClr val="FF6600"/>
                </a:solidFill>
                <a:latin typeface="Courier"/>
                <a:cs typeface="Courier"/>
              </a:rPr>
              <a:t>assembly.parts.add(part, callback); // Add an part to the assembly</a:t>
            </a:r>
          </a:p>
          <a:p>
            <a:r>
              <a:rPr lang="en-US" sz="1100" dirty="0" smtClean="0">
                <a:solidFill>
                  <a:srgbClr val="FF6600"/>
                </a:solidFill>
                <a:latin typeface="Courier"/>
                <a:cs typeface="Courier"/>
              </a:rPr>
              <a:t>assembly.parts.remove(part, callback); // Remove an part from the assembly </a:t>
            </a:r>
          </a:p>
          <a:p>
            <a:r>
              <a:rPr lang="en-US" sz="1100" dirty="0" smtClean="0">
                <a:solidFill>
                  <a:srgbClr val="FF6600"/>
                </a:solidFill>
                <a:latin typeface="Courier"/>
                <a:cs typeface="Courier"/>
              </a:rPr>
              <a:t>assembly.parts.findById(partId, callback); // Find an part by id </a:t>
            </a:r>
          </a:p>
          <a:p>
            <a:r>
              <a:rPr lang="en-US" sz="1100" dirty="0" smtClean="0">
                <a:solidFill>
                  <a:srgbClr val="FF6600"/>
                </a:solidFill>
                <a:latin typeface="Courier"/>
                <a:cs typeface="Courier"/>
              </a:rPr>
              <a:t>assembly.parts.destroy(partId, callback); // Delete and part by id</a:t>
            </a:r>
          </a:p>
          <a:p>
            <a:endParaRPr lang="en-US" sz="1100" dirty="0">
              <a:latin typeface="Courier"/>
              <a:cs typeface="Courier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906742" y="1264763"/>
            <a:ext cx="7295526" cy="2191787"/>
            <a:chOff x="906742" y="1140639"/>
            <a:chExt cx="7295526" cy="2191787"/>
          </a:xfrm>
        </p:grpSpPr>
        <p:sp>
          <p:nvSpPr>
            <p:cNvPr id="5" name="Rectangle 4"/>
            <p:cNvSpPr/>
            <p:nvPr/>
          </p:nvSpPr>
          <p:spPr>
            <a:xfrm>
              <a:off x="6483516" y="1795058"/>
              <a:ext cx="1718752" cy="116461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8000"/>
                  </a:solidFill>
                  <a:cs typeface="Courier"/>
                </a:rPr>
                <a:t>Part</a:t>
              </a:r>
              <a:endParaRPr lang="en-US" sz="1200" b="1" dirty="0" smtClean="0">
                <a:solidFill>
                  <a:srgbClr val="008000"/>
                </a:solidFill>
              </a:endParaRPr>
            </a:p>
            <a:p>
              <a:pPr algn="ctr"/>
              <a:r>
                <a:rPr lang="en-US" sz="1200" dirty="0" smtClean="0"/>
                <a:t>____________________</a:t>
              </a:r>
            </a:p>
            <a:p>
              <a:pPr algn="ctr"/>
              <a:endParaRPr lang="en-US" sz="1200" dirty="0" smtClean="0"/>
            </a:p>
            <a:p>
              <a:r>
                <a:rPr lang="en-US" sz="1200" dirty="0" smtClean="0">
                  <a:solidFill>
                    <a:srgbClr val="800000"/>
                  </a:solidFill>
                </a:rPr>
                <a:t>id</a:t>
              </a:r>
              <a:r>
                <a:rPr lang="en-US" sz="1200" dirty="0" smtClean="0"/>
                <a:t>: Number</a:t>
              </a:r>
            </a:p>
            <a:p>
              <a:r>
                <a:rPr lang="en-US" sz="1200" dirty="0" smtClean="0"/>
                <a:t>partNumber: String</a:t>
              </a:r>
              <a:endParaRPr lang="en-US" sz="1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06742" y="1795058"/>
              <a:ext cx="1805067" cy="9975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8000"/>
                  </a:solidFill>
                  <a:cs typeface="Courier"/>
                </a:rPr>
                <a:t>Assembly</a:t>
              </a:r>
              <a:endParaRPr lang="en-US" sz="1200" b="1" dirty="0" smtClean="0">
                <a:solidFill>
                  <a:srgbClr val="008000"/>
                </a:solidFill>
              </a:endParaRPr>
            </a:p>
            <a:p>
              <a:pPr algn="ctr"/>
              <a:r>
                <a:rPr lang="en-US" sz="1200" dirty="0" smtClean="0"/>
                <a:t>_____________________</a:t>
              </a:r>
            </a:p>
            <a:p>
              <a:pPr algn="ctr"/>
              <a:endParaRPr lang="en-US" sz="1200" dirty="0" smtClean="0"/>
            </a:p>
            <a:p>
              <a:r>
                <a:rPr lang="en-US" sz="1200" dirty="0" smtClean="0">
                  <a:solidFill>
                    <a:srgbClr val="800000"/>
                  </a:solidFill>
                </a:rPr>
                <a:t>id</a:t>
              </a:r>
              <a:r>
                <a:rPr lang="en-US" sz="1200" dirty="0" smtClean="0"/>
                <a:t>: Number</a:t>
              </a:r>
            </a:p>
            <a:p>
              <a:r>
                <a:rPr lang="en-US" sz="1200" dirty="0" smtClean="0"/>
                <a:t>name: String</a:t>
              </a:r>
            </a:p>
          </p:txBody>
        </p:sp>
        <p:cxnSp>
          <p:nvCxnSpPr>
            <p:cNvPr id="8" name="Elbow Connector 7"/>
            <p:cNvCxnSpPr>
              <a:stCxn id="6" idx="3"/>
              <a:endCxn id="10" idx="1"/>
            </p:cNvCxnSpPr>
            <p:nvPr/>
          </p:nvCxnSpPr>
          <p:spPr>
            <a:xfrm>
              <a:off x="2711809" y="2293818"/>
              <a:ext cx="1059519" cy="21258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3771328" y="1957379"/>
              <a:ext cx="1947919" cy="1098048"/>
            </a:xfrm>
            <a:prstGeom prst="rect">
              <a:avLst/>
            </a:prstGeom>
            <a:ln>
              <a:prstDash val="lg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8000"/>
                  </a:solidFill>
                  <a:cs typeface="Courier"/>
                </a:rPr>
                <a:t>AssemblyPart</a:t>
              </a:r>
              <a:endParaRPr lang="en-US" sz="1200" b="1" dirty="0" smtClean="0">
                <a:solidFill>
                  <a:srgbClr val="008000"/>
                </a:solidFill>
              </a:endParaRPr>
            </a:p>
            <a:p>
              <a:pPr algn="ctr"/>
              <a:r>
                <a:rPr lang="en-US" sz="1200" dirty="0" smtClean="0"/>
                <a:t>_______________________</a:t>
              </a:r>
            </a:p>
            <a:p>
              <a:pPr algn="ctr"/>
              <a:endParaRPr lang="en-US" sz="1200" dirty="0" smtClean="0"/>
            </a:p>
            <a:p>
              <a:r>
                <a:rPr lang="en-US" sz="1200" dirty="0" smtClean="0">
                  <a:solidFill>
                    <a:srgbClr val="800000"/>
                  </a:solidFill>
                </a:rPr>
                <a:t>assemblyId</a:t>
              </a:r>
              <a:r>
                <a:rPr lang="en-US" sz="1200" dirty="0" smtClean="0"/>
                <a:t>: Number</a:t>
              </a:r>
            </a:p>
            <a:p>
              <a:r>
                <a:rPr lang="en-US" sz="1200" dirty="0" smtClean="0">
                  <a:solidFill>
                    <a:srgbClr val="800000"/>
                  </a:solidFill>
                </a:rPr>
                <a:t>partId</a:t>
              </a:r>
              <a:r>
                <a:rPr lang="en-US" sz="1200" dirty="0" smtClean="0"/>
                <a:t>: Number</a:t>
              </a:r>
            </a:p>
          </p:txBody>
        </p:sp>
        <p:cxnSp>
          <p:nvCxnSpPr>
            <p:cNvPr id="14" name="Elbow Connector 13"/>
            <p:cNvCxnSpPr>
              <a:stCxn id="5" idx="1"/>
              <a:endCxn id="10" idx="3"/>
            </p:cNvCxnSpPr>
            <p:nvPr/>
          </p:nvCxnSpPr>
          <p:spPr>
            <a:xfrm rot="10800000" flipV="1">
              <a:off x="5719248" y="2377363"/>
              <a:ext cx="764269" cy="129039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5" idx="0"/>
              <a:endCxn id="6" idx="0"/>
            </p:cNvCxnSpPr>
            <p:nvPr/>
          </p:nvCxnSpPr>
          <p:spPr>
            <a:xfrm rot="16200000" flipV="1">
              <a:off x="4576084" y="-971750"/>
              <a:ext cx="12700" cy="5533616"/>
            </a:xfrm>
            <a:prstGeom prst="bentConnector3">
              <a:avLst>
                <a:gd name="adj1" fmla="val 2551827"/>
              </a:avLst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6" idx="2"/>
              <a:endCxn id="5" idx="2"/>
            </p:cNvCxnSpPr>
            <p:nvPr/>
          </p:nvCxnSpPr>
          <p:spPr>
            <a:xfrm rot="16200000" flipH="1">
              <a:off x="4492539" y="109315"/>
              <a:ext cx="167091" cy="5533616"/>
            </a:xfrm>
            <a:prstGeom prst="bentConnector3">
              <a:avLst>
                <a:gd name="adj1" fmla="val 339671"/>
              </a:avLst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6483517" y="1140639"/>
              <a:ext cx="86649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rgbClr val="FF6600"/>
                  </a:solidFill>
                  <a:cs typeface="Courier"/>
                </a:rPr>
                <a:t>assemblies</a:t>
              </a:r>
              <a:endParaRPr lang="en-US" sz="1200" dirty="0">
                <a:solidFill>
                  <a:srgbClr val="FF66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15625" y="3055427"/>
              <a:ext cx="50526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rgbClr val="FF6600"/>
                  </a:solidFill>
                  <a:cs typeface="Courier"/>
                </a:rPr>
                <a:t>parts</a:t>
              </a:r>
              <a:endParaRPr lang="en-US" sz="1200" dirty="0">
                <a:solidFill>
                  <a:srgbClr val="FF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6439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dirty="0" err="1" smtClean="0"/>
              <a:t>LoopBack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533400"/>
            <a:ext cx="8610600" cy="5867400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How </a:t>
            </a:r>
            <a:r>
              <a:rPr lang="en-US" dirty="0"/>
              <a:t>can we build scalable Enterprise mobile apps</a:t>
            </a:r>
            <a:r>
              <a:rPr lang="en-US" dirty="0" smtClean="0"/>
              <a:t>?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Mobile Backend-as-a-Service (e.g. a private Parse you control)</a:t>
            </a:r>
          </a:p>
          <a:p>
            <a:pPr>
              <a:lnSpc>
                <a:spcPct val="200000"/>
              </a:lnSpc>
            </a:pPr>
            <a:r>
              <a:rPr lang="en-US" dirty="0"/>
              <a:t>Connects devices and browsers to Enterprise </a:t>
            </a:r>
            <a:r>
              <a:rPr lang="en-US" dirty="0" smtClean="0"/>
              <a:t>data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Written in Node.js – proven language for mobile </a:t>
            </a:r>
            <a:r>
              <a:rPr lang="en-US" dirty="0" err="1" smtClean="0"/>
              <a:t>backends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Open source – extensible by design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On-premise or on your favorite cloud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Android and </a:t>
            </a:r>
            <a:r>
              <a:rPr lang="en-US" dirty="0" err="1" smtClean="0"/>
              <a:t>iOS</a:t>
            </a:r>
            <a:r>
              <a:rPr lang="en-US" dirty="0" smtClean="0"/>
              <a:t> SDKs</a:t>
            </a:r>
          </a:p>
          <a:p>
            <a:pPr>
              <a:lnSpc>
                <a:spcPct val="200000"/>
              </a:lnSpc>
            </a:pP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153400" y="6188075"/>
            <a:ext cx="914400" cy="288925"/>
          </a:xfrm>
          <a:prstGeom prst="rect">
            <a:avLst/>
          </a:prstGeom>
        </p:spPr>
        <p:txBody>
          <a:bodyPr/>
          <a:lstStyle/>
          <a:p>
            <a:fld id="{C238F03A-58E1-4ECA-9024-348A9A81A53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931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LoopBack Architecture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153400" y="6188075"/>
            <a:ext cx="914400" cy="288925"/>
          </a:xfrm>
          <a:prstGeom prst="rect">
            <a:avLst/>
          </a:prstGeom>
        </p:spPr>
        <p:txBody>
          <a:bodyPr/>
          <a:lstStyle/>
          <a:p>
            <a:fld id="{C238F03A-58E1-4ECA-9024-348A9A81A53D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09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195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153400" y="6188075"/>
            <a:ext cx="914400" cy="288925"/>
          </a:xfrm>
          <a:prstGeom prst="rect">
            <a:avLst/>
          </a:prstGeom>
        </p:spPr>
        <p:txBody>
          <a:bodyPr/>
          <a:lstStyle/>
          <a:p>
            <a:fld id="{C238F03A-58E1-4ECA-9024-348A9A81A53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09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4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B</a:t>
            </a:r>
            <a:r>
              <a:rPr lang="en-US" dirty="0" smtClean="0"/>
              <a:t>ackend for mobile applications (native, web, and hybrid)</a:t>
            </a:r>
          </a:p>
          <a:p>
            <a:pPr>
              <a:lnSpc>
                <a:spcPct val="150000"/>
              </a:lnSpc>
            </a:pPr>
            <a:r>
              <a:rPr lang="en-US" dirty="0"/>
              <a:t>F</a:t>
            </a:r>
            <a:r>
              <a:rPr lang="en-US" dirty="0" smtClean="0"/>
              <a:t>rontend for traditional enterprise systems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Model = data + behavior.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Isomorphic models: LoopBack, backend DBs, frontend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2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= Data +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40000"/>
              </a:lnSpc>
            </a:pPr>
            <a:r>
              <a:rPr lang="en-US" dirty="0"/>
              <a:t>Rich mobile applications are driven by data. </a:t>
            </a:r>
            <a:endParaRPr lang="en-US" dirty="0" smtClean="0"/>
          </a:p>
          <a:p>
            <a:pPr>
              <a:lnSpc>
                <a:spcPct val="140000"/>
              </a:lnSpc>
            </a:pPr>
            <a:r>
              <a:rPr lang="en-US" dirty="0" smtClean="0"/>
              <a:t>Data is created </a:t>
            </a:r>
            <a:r>
              <a:rPr lang="en-US" dirty="0"/>
              <a:t>and consumed by mobile devices, browsers, cloud services, legacy </a:t>
            </a:r>
            <a:r>
              <a:rPr lang="en-US" dirty="0" smtClean="0"/>
              <a:t>apps, </a:t>
            </a:r>
            <a:r>
              <a:rPr lang="en-US" dirty="0"/>
              <a:t>databases, and other backend systems.</a:t>
            </a:r>
          </a:p>
          <a:p>
            <a:pPr>
              <a:lnSpc>
                <a:spcPct val="140000"/>
              </a:lnSpc>
            </a:pPr>
            <a:r>
              <a:rPr lang="en-US" dirty="0"/>
              <a:t>M</a:t>
            </a:r>
            <a:r>
              <a:rPr lang="en-US" dirty="0" smtClean="0"/>
              <a:t>obilizes </a:t>
            </a:r>
            <a:r>
              <a:rPr lang="en-US" dirty="0"/>
              <a:t>data through </a:t>
            </a:r>
            <a:r>
              <a:rPr lang="en-US" i="1" dirty="0"/>
              <a:t>models</a:t>
            </a:r>
            <a:r>
              <a:rPr lang="en-US" dirty="0"/>
              <a:t> that represent business data and behavior. </a:t>
            </a:r>
            <a:endParaRPr lang="en-US" dirty="0" smtClean="0"/>
          </a:p>
          <a:p>
            <a:pPr>
              <a:lnSpc>
                <a:spcPct val="140000"/>
              </a:lnSpc>
            </a:pPr>
            <a:r>
              <a:rPr lang="en-US" dirty="0"/>
              <a:t>E</a:t>
            </a:r>
            <a:r>
              <a:rPr lang="en-US" dirty="0" smtClean="0"/>
              <a:t>xposes </a:t>
            </a:r>
            <a:r>
              <a:rPr lang="en-US" dirty="0"/>
              <a:t>models to mobile apps through REST APIs and client SDKs. </a:t>
            </a:r>
            <a:endParaRPr lang="en-US" dirty="0" smtClean="0"/>
          </a:p>
          <a:p>
            <a:pPr>
              <a:lnSpc>
                <a:spcPct val="140000"/>
              </a:lnSpc>
            </a:pPr>
            <a:r>
              <a:rPr lang="en-US" dirty="0" smtClean="0"/>
              <a:t>You </a:t>
            </a:r>
            <a:r>
              <a:rPr lang="en-US" dirty="0"/>
              <a:t>need to interact with the model differently, depending on the location and type of data.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461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23036" y="4343400"/>
            <a:ext cx="1672261" cy="101599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</a:p>
          <a:p>
            <a:pPr algn="ctr"/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653449" y="1693254"/>
            <a:ext cx="1672261" cy="12286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Connector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07630" y="1568368"/>
            <a:ext cx="1672261" cy="8274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85470" y="2685989"/>
            <a:ext cx="1408220" cy="4023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DataAccessObject</a:t>
            </a:r>
            <a:endParaRPr lang="en-US" sz="1200" dirty="0"/>
          </a:p>
        </p:txBody>
      </p:sp>
      <p:cxnSp>
        <p:nvCxnSpPr>
          <p:cNvPr id="12" name="Elbow Connector 11"/>
          <p:cNvCxnSpPr>
            <a:stCxn id="6" idx="0"/>
            <a:endCxn id="5" idx="0"/>
          </p:cNvCxnSpPr>
          <p:nvPr/>
        </p:nvCxnSpPr>
        <p:spPr>
          <a:xfrm rot="16200000" flipH="1">
            <a:off x="4254227" y="-542098"/>
            <a:ext cx="124886" cy="4345819"/>
          </a:xfrm>
          <a:prstGeom prst="bentConnector3">
            <a:avLst>
              <a:gd name="adj1" fmla="val -18304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7" idx="2"/>
            <a:endCxn id="4" idx="0"/>
          </p:cNvCxnSpPr>
          <p:nvPr/>
        </p:nvCxnSpPr>
        <p:spPr>
          <a:xfrm rot="5400000">
            <a:off x="4196866" y="2050686"/>
            <a:ext cx="1255016" cy="3330413"/>
          </a:xfrm>
          <a:prstGeom prst="bentConnector3">
            <a:avLst>
              <a:gd name="adj1" fmla="val 67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81600" y="3581400"/>
            <a:ext cx="1260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mixin (behaviors)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0" y="1066800"/>
            <a:ext cx="70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initialize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362200" y="2590800"/>
            <a:ext cx="140822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Model Definition</a:t>
            </a:r>
          </a:p>
          <a:p>
            <a:pPr algn="ctr"/>
            <a:r>
              <a:rPr lang="en-US" sz="1200" dirty="0" smtClean="0">
                <a:solidFill>
                  <a:srgbClr val="FF6600"/>
                </a:solidFill>
              </a:rPr>
              <a:t>id: String,</a:t>
            </a:r>
          </a:p>
          <a:p>
            <a:pPr algn="ctr"/>
            <a:r>
              <a:rPr lang="en-US" sz="1200" dirty="0" smtClean="0">
                <a:solidFill>
                  <a:srgbClr val="FF6600"/>
                </a:solidFill>
              </a:rPr>
              <a:t>name: String,</a:t>
            </a:r>
          </a:p>
          <a:p>
            <a:pPr algn="ctr"/>
            <a:r>
              <a:rPr lang="en-US" sz="1200" dirty="0" smtClean="0">
                <a:solidFill>
                  <a:srgbClr val="FF6600"/>
                </a:solidFill>
              </a:rPr>
              <a:t>age: Number</a:t>
            </a:r>
          </a:p>
        </p:txBody>
      </p:sp>
      <p:sp>
        <p:nvSpPr>
          <p:cNvPr id="22" name="Can 21"/>
          <p:cNvSpPr/>
          <p:nvPr/>
        </p:nvSpPr>
        <p:spPr>
          <a:xfrm>
            <a:off x="7393057" y="3429515"/>
            <a:ext cx="684143" cy="640543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RDB</a:t>
            </a:r>
            <a:endParaRPr lang="en-US" sz="1400" dirty="0"/>
          </a:p>
        </p:txBody>
      </p:sp>
      <p:cxnSp>
        <p:nvCxnSpPr>
          <p:cNvPr id="24" name="Elbow Connector 23"/>
          <p:cNvCxnSpPr>
            <a:stCxn id="5" idx="3"/>
            <a:endCxn id="22" idx="1"/>
          </p:cNvCxnSpPr>
          <p:nvPr/>
        </p:nvCxnSpPr>
        <p:spPr>
          <a:xfrm>
            <a:off x="7325710" y="2307581"/>
            <a:ext cx="409419" cy="112193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276600" y="838200"/>
            <a:ext cx="1210090" cy="990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</a:t>
            </a:r>
            <a:r>
              <a:rPr lang="en-US" sz="1200" dirty="0" smtClean="0"/>
              <a:t>ettings</a:t>
            </a:r>
          </a:p>
          <a:p>
            <a:pPr algn="ctr"/>
            <a:r>
              <a:rPr lang="en-US" sz="1200" dirty="0" smtClean="0">
                <a:solidFill>
                  <a:srgbClr val="FF6600"/>
                </a:solidFill>
              </a:rPr>
              <a:t>host: …</a:t>
            </a:r>
          </a:p>
          <a:p>
            <a:pPr algn="ctr"/>
            <a:r>
              <a:rPr lang="en-US" sz="1200" dirty="0" smtClean="0">
                <a:solidFill>
                  <a:srgbClr val="FF6600"/>
                </a:solidFill>
              </a:rPr>
              <a:t>port: …</a:t>
            </a:r>
          </a:p>
          <a:p>
            <a:pPr algn="ctr"/>
            <a:r>
              <a:rPr lang="en-US" sz="1200" dirty="0" smtClean="0">
                <a:solidFill>
                  <a:srgbClr val="FF6600"/>
                </a:solidFill>
              </a:rPr>
              <a:t>user: …</a:t>
            </a:r>
          </a:p>
          <a:p>
            <a:pPr algn="ctr"/>
            <a:r>
              <a:rPr lang="en-US" sz="1200" dirty="0" smtClean="0">
                <a:solidFill>
                  <a:srgbClr val="FF6600"/>
                </a:solidFill>
              </a:rPr>
              <a:t>password: …</a:t>
            </a:r>
            <a:endParaRPr lang="en-US" sz="1200" dirty="0">
              <a:solidFill>
                <a:srgbClr val="FF66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43600" y="1752600"/>
            <a:ext cx="1016245" cy="402395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Discovery</a:t>
            </a:r>
            <a:endParaRPr lang="en-US" sz="1200" dirty="0"/>
          </a:p>
        </p:txBody>
      </p:sp>
      <p:cxnSp>
        <p:nvCxnSpPr>
          <p:cNvPr id="18" name="Straight Arrow Connector 17"/>
          <p:cNvCxnSpPr>
            <a:stCxn id="17" idx="1"/>
            <a:endCxn id="9" idx="3"/>
          </p:cNvCxnSpPr>
          <p:nvPr/>
        </p:nvCxnSpPr>
        <p:spPr>
          <a:xfrm flipH="1">
            <a:off x="3770420" y="1953798"/>
            <a:ext cx="2173180" cy="109420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438400" y="5105400"/>
            <a:ext cx="1408220" cy="8047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n-US" sz="1100" dirty="0" smtClean="0"/>
              <a:t>Custom Methods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Hooks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Validations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Relations</a:t>
            </a:r>
            <a:endParaRPr lang="en-US" sz="1100" dirty="0"/>
          </a:p>
        </p:txBody>
      </p:sp>
      <p:sp>
        <p:nvSpPr>
          <p:cNvPr id="25" name="Cloud 24"/>
          <p:cNvSpPr/>
          <p:nvPr/>
        </p:nvSpPr>
        <p:spPr>
          <a:xfrm>
            <a:off x="7772400" y="2971800"/>
            <a:ext cx="838200" cy="549323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Cloud</a:t>
            </a:r>
          </a:p>
          <a:p>
            <a:pPr algn="ctr"/>
            <a:r>
              <a:rPr lang="en-US" sz="1100" dirty="0" smtClean="0"/>
              <a:t>APIs</a:t>
            </a:r>
            <a:endParaRPr lang="en-US" sz="1100" dirty="0"/>
          </a:p>
        </p:txBody>
      </p:sp>
      <p:sp>
        <p:nvSpPr>
          <p:cNvPr id="27" name="Rounded Rectangle 26"/>
          <p:cNvSpPr/>
          <p:nvPr/>
        </p:nvSpPr>
        <p:spPr>
          <a:xfrm>
            <a:off x="6932288" y="5184647"/>
            <a:ext cx="1285783" cy="914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Mobile/JS SDKs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REST clients</a:t>
            </a:r>
          </a:p>
        </p:txBody>
      </p:sp>
      <p:cxnSp>
        <p:nvCxnSpPr>
          <p:cNvPr id="29" name="Elbow Connector 28"/>
          <p:cNvCxnSpPr>
            <a:stCxn id="4" idx="3"/>
            <a:endCxn id="27" idx="0"/>
          </p:cNvCxnSpPr>
          <p:nvPr/>
        </p:nvCxnSpPr>
        <p:spPr>
          <a:xfrm>
            <a:off x="3995297" y="4851396"/>
            <a:ext cx="3579883" cy="33325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002675" y="4257344"/>
            <a:ext cx="1285783" cy="8259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strong-remoting</a:t>
            </a:r>
          </a:p>
        </p:txBody>
      </p:sp>
      <p:cxnSp>
        <p:nvCxnSpPr>
          <p:cNvPr id="20" name="Elbow Connector 19"/>
          <p:cNvCxnSpPr>
            <a:stCxn id="4" idx="1"/>
            <a:endCxn id="6" idx="1"/>
          </p:cNvCxnSpPr>
          <p:nvPr/>
        </p:nvCxnSpPr>
        <p:spPr>
          <a:xfrm rot="10800000">
            <a:off x="1307630" y="1982110"/>
            <a:ext cx="1015406" cy="2869287"/>
          </a:xfrm>
          <a:prstGeom prst="bentConnector3">
            <a:avLst>
              <a:gd name="adj1" fmla="val 12251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43000" y="4419600"/>
            <a:ext cx="717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attachTo</a:t>
            </a:r>
            <a:endParaRPr lang="en-US" sz="1200" dirty="0"/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5638800" cy="563562"/>
          </a:xfrm>
        </p:spPr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sp>
        <p:nvSpPr>
          <p:cNvPr id="32" name="Folded Corner 31"/>
          <p:cNvSpPr/>
          <p:nvPr/>
        </p:nvSpPr>
        <p:spPr>
          <a:xfrm>
            <a:off x="8001000" y="3657600"/>
            <a:ext cx="609600" cy="609600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NoSQL</a:t>
            </a:r>
            <a:endParaRPr lang="en-US" sz="1050" dirty="0"/>
          </a:p>
        </p:txBody>
      </p:sp>
      <p:cxnSp>
        <p:nvCxnSpPr>
          <p:cNvPr id="37" name="Elbow Connector 36"/>
          <p:cNvCxnSpPr>
            <a:stCxn id="9" idx="1"/>
            <a:endCxn id="4" idx="0"/>
          </p:cNvCxnSpPr>
          <p:nvPr/>
        </p:nvCxnSpPr>
        <p:spPr>
          <a:xfrm rot="10800000" flipH="1" flipV="1">
            <a:off x="2362199" y="3048000"/>
            <a:ext cx="796967" cy="1295400"/>
          </a:xfrm>
          <a:prstGeom prst="bentConnector4">
            <a:avLst>
              <a:gd name="adj1" fmla="val -28684"/>
              <a:gd name="adj2" fmla="val 6764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133600" y="3505200"/>
            <a:ext cx="962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define (data)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85747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rongLoop PPT 01">
  <a:themeElements>
    <a:clrScheme name="StrongLoop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676767"/>
      </a:accent1>
      <a:accent2>
        <a:srgbClr val="519B23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406B6EB-8CCB-429C-9D3B-EA09378A39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StrongLoop PPT 01.potx</Template>
  <TotalTime>18035</TotalTime>
  <Words>2245</Words>
  <Application>Microsoft Macintosh PowerPoint</Application>
  <PresentationFormat>On-screen Show (4:3)</PresentationFormat>
  <Paragraphs>353</Paragraphs>
  <Slides>31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StrongLoop PPT 01</vt:lpstr>
      <vt:lpstr>Document</vt:lpstr>
      <vt:lpstr>PowerPoint Presentation</vt:lpstr>
      <vt:lpstr>About StrongLoop</vt:lpstr>
      <vt:lpstr>The Problem:  Apps Need Data</vt:lpstr>
      <vt:lpstr>Introducing LoopBack</vt:lpstr>
      <vt:lpstr>LoopBack Architecture</vt:lpstr>
      <vt:lpstr>How it Works</vt:lpstr>
      <vt:lpstr>LoopBack</vt:lpstr>
      <vt:lpstr>Model = Data + Behavior</vt:lpstr>
      <vt:lpstr>The big picture</vt:lpstr>
      <vt:lpstr>Choose Your Camp and Recipes</vt:lpstr>
      <vt:lpstr>Recipe 1</vt:lpstr>
      <vt:lpstr>Open Models</vt:lpstr>
      <vt:lpstr>Explore the APIs</vt:lpstr>
      <vt:lpstr>Recipe 2</vt:lpstr>
      <vt:lpstr>Define the model</vt:lpstr>
      <vt:lpstr>Do some CRUD</vt:lpstr>
      <vt:lpstr>Recipe 3</vt:lpstr>
      <vt:lpstr>Connect to Oracle</vt:lpstr>
      <vt:lpstr>Discover and run</vt:lpstr>
      <vt:lpstr>Recipe 4</vt:lpstr>
      <vt:lpstr>Sample JSON document</vt:lpstr>
      <vt:lpstr>Build a model from JSON</vt:lpstr>
      <vt:lpstr>Recipe 5</vt:lpstr>
      <vt:lpstr>Model synchronization</vt:lpstr>
      <vt:lpstr>Summary</vt:lpstr>
      <vt:lpstr>What’s Next?</vt:lpstr>
      <vt:lpstr>Recipe 6: Relations</vt:lpstr>
      <vt:lpstr>belongsTo</vt:lpstr>
      <vt:lpstr>hasMany</vt:lpstr>
      <vt:lpstr>hasMany through</vt:lpstr>
      <vt:lpstr>hasAndBelongsToMany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[Business Communication]</dc:title>
  <dc:creator>Bert Belder</dc:creator>
  <cp:lastModifiedBy>Raymond Feng</cp:lastModifiedBy>
  <cp:revision>181</cp:revision>
  <dcterms:modified xsi:type="dcterms:W3CDTF">2013-12-05T17:53:35Z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TC103853789990</vt:lpwstr>
  </property>
</Properties>
</file>