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10543" y="99694"/>
            <a:ext cx="794003" cy="98996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19650" y="2875280"/>
            <a:ext cx="2552700" cy="634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08760" y="1732914"/>
            <a:ext cx="9712960" cy="4569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76800" y="6463665"/>
            <a:ext cx="24384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9319" y="6463665"/>
            <a:ext cx="2311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3920" y="596900"/>
            <a:ext cx="49707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BVRIT</a:t>
            </a:r>
            <a:r>
              <a:rPr sz="2400" spc="-35" dirty="0"/>
              <a:t> </a:t>
            </a:r>
            <a:r>
              <a:rPr sz="2400" spc="-5" dirty="0"/>
              <a:t>HYDERABAD</a:t>
            </a:r>
            <a:endParaRPr sz="2400"/>
          </a:p>
          <a:p>
            <a:pPr marL="12700" marR="5080" algn="ctr">
              <a:lnSpc>
                <a:spcPct val="100000"/>
              </a:lnSpc>
            </a:pPr>
            <a:r>
              <a:rPr sz="2400" spc="-10" dirty="0"/>
              <a:t>College</a:t>
            </a:r>
            <a:r>
              <a:rPr sz="2400" dirty="0"/>
              <a:t> </a:t>
            </a:r>
            <a:r>
              <a:rPr sz="2400" spc="-5" dirty="0"/>
              <a:t>of</a:t>
            </a:r>
            <a:r>
              <a:rPr sz="2400" dirty="0"/>
              <a:t> </a:t>
            </a:r>
            <a:r>
              <a:rPr sz="2400" spc="-5" dirty="0"/>
              <a:t>Engineering</a:t>
            </a:r>
            <a:r>
              <a:rPr sz="2400" dirty="0"/>
              <a:t> </a:t>
            </a:r>
            <a:r>
              <a:rPr sz="2400" spc="-15" dirty="0"/>
              <a:t>for</a:t>
            </a:r>
            <a:r>
              <a:rPr sz="2400" dirty="0"/>
              <a:t> </a:t>
            </a:r>
            <a:r>
              <a:rPr sz="2400" spc="-25" dirty="0"/>
              <a:t>Women </a:t>
            </a:r>
            <a:r>
              <a:rPr sz="2400" spc="-20" dirty="0"/>
              <a:t> </a:t>
            </a:r>
            <a:r>
              <a:rPr sz="2400" spc="-5" dirty="0"/>
              <a:t>Department</a:t>
            </a:r>
            <a:r>
              <a:rPr sz="2400" spc="-15" dirty="0"/>
              <a:t> </a:t>
            </a:r>
            <a:r>
              <a:rPr sz="2400" spc="-5" dirty="0"/>
              <a:t>of</a:t>
            </a:r>
            <a:r>
              <a:rPr sz="2400" spc="-15" dirty="0"/>
              <a:t> </a:t>
            </a:r>
            <a:r>
              <a:rPr sz="2400" spc="-10" dirty="0"/>
              <a:t>Information </a:t>
            </a:r>
            <a:r>
              <a:rPr sz="2400" spc="-25" dirty="0"/>
              <a:t>Technology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062147" y="2327351"/>
            <a:ext cx="5727700" cy="1237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Title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: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MOBILE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GAME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FOR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ALZHEIMER’S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DISEASE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DETECTION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Calibri" panose="020F0502020204030204"/>
              <a:cs typeface="Calibri" panose="020F0502020204030204"/>
            </a:endParaRPr>
          </a:p>
          <a:p>
            <a:pPr marL="167640" algn="ctr">
              <a:lnSpc>
                <a:spcPct val="100000"/>
              </a:lnSpc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Date:</a:t>
            </a:r>
            <a:r>
              <a:rPr sz="18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19-11-2022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20050" y="4464050"/>
            <a:ext cx="32893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latin typeface="Calibri" panose="020F0502020204030204"/>
                <a:cs typeface="Calibri" panose="020F0502020204030204"/>
              </a:rPr>
              <a:t>Team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-</a:t>
            </a:r>
            <a:r>
              <a:rPr sz="18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1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K.Sanjana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Reddy(19WH1A1219)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M.Deepthi Sharvani(19WH1A1220)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R.Rajani(19WH1A1241) 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K.Aarthi(19WH1A1258)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3285" y="4741545"/>
            <a:ext cx="15608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Internal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Guide: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Dr.Aruna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Rao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S.L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Professor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&amp;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HoD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8836" y="99694"/>
            <a:ext cx="794854" cy="98996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0543" y="99694"/>
            <a:ext cx="794003" cy="98996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5910" y="1211579"/>
            <a:ext cx="2394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FEASIBILITY</a:t>
            </a:r>
            <a:r>
              <a:rPr sz="2400" spc="-70" dirty="0"/>
              <a:t> </a:t>
            </a:r>
            <a:r>
              <a:rPr sz="2400" spc="-20" dirty="0"/>
              <a:t>STUDY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662429" y="2082800"/>
            <a:ext cx="899096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marR="5080" indent="-25717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/>
              <a:t>	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We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are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using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Java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as</a:t>
            </a:r>
            <a:r>
              <a:rPr sz="1800" dirty="0">
                <a:latin typeface="Calibri" panose="020F0502020204030204"/>
                <a:cs typeface="Calibri" panose="020F0502020204030204"/>
              </a:rPr>
              <a:t> a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development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language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for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our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android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application,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due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dirty="0">
                <a:latin typeface="Calibri" panose="020F0502020204030204"/>
                <a:cs typeface="Calibri" panose="020F0502020204030204"/>
              </a:rPr>
              <a:t> its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versatile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,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platform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independent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nature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availability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wide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range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inbuilt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functions.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7815" marR="611505" indent="-297815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40" dirty="0">
                <a:latin typeface="Calibri" panose="020F0502020204030204"/>
                <a:cs typeface="Calibri" panose="020F0502020204030204"/>
              </a:rPr>
              <a:t>We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have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planned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use </a:t>
            </a:r>
            <a:r>
              <a:rPr sz="1800" dirty="0">
                <a:latin typeface="Calibri" panose="020F0502020204030204"/>
                <a:cs typeface="Calibri" panose="020F0502020204030204"/>
              </a:rPr>
              <a:t>XML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create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layout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files.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Unlike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HTML,</a:t>
            </a:r>
            <a:r>
              <a:rPr sz="1800" dirty="0">
                <a:latin typeface="Calibri" panose="020F0502020204030204"/>
                <a:cs typeface="Calibri" panose="020F0502020204030204"/>
              </a:rPr>
              <a:t> XML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case-sensitive,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requires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each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tag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be closed, and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preserves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white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space.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7815" marR="351155" indent="-297815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40" dirty="0">
                <a:latin typeface="Calibri" panose="020F0502020204030204"/>
                <a:cs typeface="Calibri" panose="020F0502020204030204"/>
              </a:rPr>
              <a:t>We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are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using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android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studio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due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its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unified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environment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which enables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us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divide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our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into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units </a:t>
            </a:r>
            <a:r>
              <a:rPr sz="1800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functionality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that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we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can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independently build,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test,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 debug.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925" y="1395095"/>
            <a:ext cx="2260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SOCIETAL</a:t>
            </a:r>
            <a:r>
              <a:rPr sz="2400" spc="-70" dirty="0"/>
              <a:t> </a:t>
            </a:r>
            <a:r>
              <a:rPr sz="2400" spc="-35" dirty="0"/>
              <a:t>IMPACT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558925" y="2272029"/>
            <a:ext cx="850709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978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Dementia has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significant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social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 economic implications</a:t>
            </a:r>
            <a:r>
              <a:rPr sz="1800" dirty="0">
                <a:latin typeface="Calibri" panose="020F0502020204030204"/>
                <a:cs typeface="Calibri" panose="020F0502020204030204"/>
              </a:rPr>
              <a:t> in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terms </a:t>
            </a:r>
            <a:r>
              <a:rPr sz="1800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direct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medical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social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care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costs,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 the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costs</a:t>
            </a:r>
            <a:r>
              <a:rPr sz="1800" dirty="0">
                <a:latin typeface="Calibri" panose="020F0502020204030204"/>
                <a:cs typeface="Calibri" panose="020F0502020204030204"/>
              </a:rPr>
              <a:t> of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informal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care.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The annual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global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cost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dementia </a:t>
            </a:r>
            <a:r>
              <a:rPr sz="1800" dirty="0">
                <a:latin typeface="Calibri" panose="020F0502020204030204"/>
                <a:cs typeface="Calibri" panose="020F0502020204030204"/>
              </a:rPr>
              <a:t>is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now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above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$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1.3 trillion.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7815" marR="77470" indent="-297815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Physical,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emotional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financial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pressures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can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cause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great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stress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families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carers,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 support</a:t>
            </a:r>
            <a:r>
              <a:rPr sz="1800" dirty="0">
                <a:latin typeface="Calibri" panose="020F0502020204030204"/>
                <a:cs typeface="Calibri" panose="020F0502020204030204"/>
              </a:rPr>
              <a:t> is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required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from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the health, social, financial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legal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systems.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210543" y="99694"/>
            <a:ext cx="794003" cy="9899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5889" y="1106170"/>
            <a:ext cx="2463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PROJECT</a:t>
            </a:r>
            <a:r>
              <a:rPr sz="2400" spc="-40" dirty="0"/>
              <a:t> </a:t>
            </a:r>
            <a:r>
              <a:rPr sz="2400" dirty="0"/>
              <a:t>TIME</a:t>
            </a:r>
            <a:r>
              <a:rPr sz="2400" spc="-35" dirty="0"/>
              <a:t> </a:t>
            </a:r>
            <a:r>
              <a:rPr sz="2400" spc="-5" dirty="0"/>
              <a:t>LINE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08760" y="1732914"/>
          <a:ext cx="9712960" cy="4569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9115"/>
                <a:gridCol w="1546860"/>
                <a:gridCol w="5067934"/>
              </a:tblGrid>
              <a:tr h="6629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Dates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Duration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Tasks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</a:tr>
              <a:tr h="6210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26.9.2022-2.10.2022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r>
                        <a:rPr sz="1800" spc="-4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week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Title</a:t>
                      </a:r>
                      <a:r>
                        <a:rPr sz="1800" spc="-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finalization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11.10.2022</a:t>
                      </a:r>
                      <a:r>
                        <a:rPr sz="1800" spc="-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-</a:t>
                      </a:r>
                      <a:r>
                        <a:rPr sz="1800" spc="-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07.10.2022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r>
                        <a:rPr sz="1800" spc="-4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week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Literature</a:t>
                      </a:r>
                      <a:r>
                        <a:rPr sz="1800" spc="-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Survey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624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08.10.2022</a:t>
                      </a:r>
                      <a:r>
                        <a:rPr sz="1800" spc="-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-</a:t>
                      </a:r>
                      <a:r>
                        <a:rPr sz="1800" spc="-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19.11.2022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1.5</a:t>
                      </a:r>
                      <a:r>
                        <a:rPr sz="1800" spc="-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weeks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Abstract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submission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and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PPT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preparation.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45656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20.11.2022</a:t>
                      </a:r>
                      <a:r>
                        <a:rPr sz="1800" spc="-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-</a:t>
                      </a:r>
                      <a:r>
                        <a:rPr sz="1800" spc="-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05.12.2022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r>
                        <a:rPr sz="1800" spc="-4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weeks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Architecture</a:t>
                      </a:r>
                      <a:r>
                        <a:rPr sz="1800" spc="-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design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4559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06.12.2022</a:t>
                      </a:r>
                      <a:r>
                        <a:rPr sz="1800" spc="-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-</a:t>
                      </a:r>
                      <a:r>
                        <a:rPr sz="1800" spc="-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15.12.2022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1.5</a:t>
                      </a:r>
                      <a:r>
                        <a:rPr sz="1800" spc="-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weeks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Integrating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 games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into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levels.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16.12.2022</a:t>
                      </a:r>
                      <a:r>
                        <a:rPr sz="1800" spc="-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-</a:t>
                      </a:r>
                      <a:r>
                        <a:rPr sz="1800" spc="-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26.12.2022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1.5</a:t>
                      </a:r>
                      <a:r>
                        <a:rPr sz="1800" spc="-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weeks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6902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Deciding the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level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of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Alzheimer's based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on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the </a:t>
                      </a:r>
                      <a:r>
                        <a:rPr sz="1800" spc="-39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results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of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games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played.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4559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27.12.2022</a:t>
                      </a:r>
                      <a:r>
                        <a:rPr sz="1800" spc="-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-</a:t>
                      </a:r>
                      <a:r>
                        <a:rPr sz="1800" spc="-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02.01.2023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r>
                        <a:rPr sz="1800" spc="-4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week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Implementation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of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Modules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210543" y="99694"/>
            <a:ext cx="794003" cy="9899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3044" y="969645"/>
            <a:ext cx="1605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REFERENCES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66532" y="1657350"/>
            <a:ext cx="9723120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78105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20" dirty="0">
                <a:latin typeface="Calibri" panose="020F0502020204030204"/>
                <a:cs typeface="Calibri" panose="020F0502020204030204"/>
              </a:rPr>
              <a:t>Kanwal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Yousaf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,Zahid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Mehmood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,Israr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Ahmad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Awan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,Tanzila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Saba ,Riad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Alharbey</a:t>
            </a:r>
            <a:r>
              <a:rPr sz="1800" dirty="0">
                <a:latin typeface="Calibri" panose="020F0502020204030204"/>
                <a:cs typeface="Calibri" panose="020F0502020204030204"/>
              </a:rPr>
              <a:t> , 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Talal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Qadah and 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Mayda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Abdullateef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Alrige, </a:t>
            </a:r>
            <a:r>
              <a:rPr sz="1800" spc="-80" dirty="0">
                <a:latin typeface="Calibri" panose="020F0502020204030204"/>
                <a:cs typeface="Calibri" panose="020F0502020204030204"/>
              </a:rPr>
              <a:t>“A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comprehensive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study</a:t>
            </a:r>
            <a:r>
              <a:rPr sz="1800" dirty="0">
                <a:latin typeface="Calibri" panose="020F0502020204030204"/>
                <a:cs typeface="Calibri" panose="020F0502020204030204"/>
              </a:rPr>
              <a:t> of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mobile-health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based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assistive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technology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for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healthcare</a:t>
            </a:r>
            <a:r>
              <a:rPr sz="1800" dirty="0">
                <a:latin typeface="Calibri" panose="020F0502020204030204"/>
                <a:cs typeface="Calibri" panose="020F0502020204030204"/>
              </a:rPr>
              <a:t> of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dementia and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Alzheimer’s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disease (AD</a:t>
            </a:r>
            <a:r>
              <a:rPr sz="1800" dirty="0">
                <a:latin typeface="Calibri" panose="020F0502020204030204"/>
                <a:cs typeface="Calibri" panose="020F0502020204030204"/>
              </a:rPr>
              <a:t> ) ”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Health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care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management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science </a:t>
            </a:r>
            <a:r>
              <a:rPr sz="1800" dirty="0">
                <a:latin typeface="Calibri" panose="020F0502020204030204"/>
                <a:cs typeface="Calibri" panose="020F0502020204030204"/>
              </a:rPr>
              <a:t>,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https://doi.org/10.1007/s10729-019-09486-0,Springer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Science+Business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Media,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LLC,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part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Springer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Nature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2019.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69875" marR="551180" indent="-257175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/>
              <a:t>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Subetha </a:t>
            </a:r>
            <a:r>
              <a:rPr sz="1800" spc="-95" dirty="0">
                <a:latin typeface="Calibri" panose="020F0502020204030204"/>
                <a:cs typeface="Calibri" panose="020F0502020204030204"/>
              </a:rPr>
              <a:t>T,</a:t>
            </a:r>
            <a:r>
              <a:rPr sz="18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Rashmita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Khilar,Sarat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Kumar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Sahoo 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“An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Early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Prediction and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Detection </a:t>
            </a:r>
            <a:r>
              <a:rPr sz="1800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Alzheimer's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Disease: 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Comparative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Analysis </a:t>
            </a:r>
            <a:r>
              <a:rPr sz="1800" dirty="0">
                <a:latin typeface="Calibri" panose="020F0502020204030204"/>
                <a:cs typeface="Calibri" panose="020F0502020204030204"/>
              </a:rPr>
              <a:t>on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Various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Assistive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Technologies”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IEEE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2020.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Mayoclinic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Org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"Patient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care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Health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Information: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Diagnosis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Treatment"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2019.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Dementia.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In: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World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Health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Organization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[website].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Geneva: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World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Health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Organization;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2020.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8450" marR="5778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Areej </a:t>
            </a:r>
            <a:r>
              <a:rPr sz="1800" spc="-110" dirty="0">
                <a:latin typeface="Calibri" panose="020F0502020204030204"/>
                <a:cs typeface="Calibri" panose="020F0502020204030204"/>
              </a:rPr>
              <a:t>Y.</a:t>
            </a:r>
            <a:r>
              <a:rPr sz="18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Bayahya </a:t>
            </a:r>
            <a:r>
              <a:rPr sz="1800" dirty="0">
                <a:latin typeface="Calibri" panose="020F0502020204030204"/>
                <a:cs typeface="Calibri" panose="020F0502020204030204"/>
              </a:rPr>
              <a:t>,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Wadee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Alhalabi </a:t>
            </a:r>
            <a:r>
              <a:rPr sz="1800" dirty="0">
                <a:latin typeface="Calibri" panose="020F0502020204030204"/>
                <a:cs typeface="Calibri" panose="020F0502020204030204"/>
              </a:rPr>
              <a:t>,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Sultan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H. AlAmri </a:t>
            </a:r>
            <a:r>
              <a:rPr sz="1800" dirty="0">
                <a:latin typeface="Calibri" panose="020F0502020204030204"/>
                <a:cs typeface="Calibri" panose="020F0502020204030204"/>
              </a:rPr>
              <a:t>,"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Smart Health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System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 Detect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Dementia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Disorders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Using Virtual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Reality"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National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Library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Medicine 2021.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8450" marR="508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Dan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Pan,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Zeng,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Longfei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Jia,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Yin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Huang,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Tory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Frizzell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Xiowei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song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“Early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Detection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Alzheimer’s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Disease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Using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Magnetic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Resonance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Imaging:</a:t>
            </a:r>
            <a:r>
              <a:rPr sz="1800" dirty="0">
                <a:latin typeface="Calibri" panose="020F0502020204030204"/>
                <a:cs typeface="Calibri" panose="020F0502020204030204"/>
              </a:rPr>
              <a:t> A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Novel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Approach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Combining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Convolutional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Neural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Networks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and Ensemble </a:t>
            </a:r>
            <a:r>
              <a:rPr sz="1800" dirty="0">
                <a:latin typeface="Calibri" panose="020F0502020204030204"/>
                <a:cs typeface="Calibri" panose="020F0502020204030204"/>
              </a:rPr>
              <a:t>Learning”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frontiersin.org/articles/10.3389/fnins.2020.00259/full.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210543" y="99694"/>
            <a:ext cx="794003" cy="9899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THANK</a:t>
            </a:r>
            <a:r>
              <a:rPr spc="-75" dirty="0"/>
              <a:t> </a:t>
            </a:r>
            <a:r>
              <a:rPr spc="-55" dirty="0"/>
              <a:t>YOU</a:t>
            </a:r>
            <a:endParaRPr spc="-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210543" y="99694"/>
            <a:ext cx="794003" cy="9899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8564" y="1184275"/>
            <a:ext cx="1119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/>
              <a:t>A</a:t>
            </a:r>
            <a:r>
              <a:rPr sz="2400" dirty="0"/>
              <a:t>G</a:t>
            </a:r>
            <a:r>
              <a:rPr sz="2400" spc="-5" dirty="0"/>
              <a:t>EN</a:t>
            </a:r>
            <a:r>
              <a:rPr sz="2400" spc="-60" dirty="0"/>
              <a:t>D</a:t>
            </a:r>
            <a:r>
              <a:rPr sz="2400" dirty="0"/>
              <a:t>A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388235" y="1951990"/>
            <a:ext cx="243586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Introduction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Existing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system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Problem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statement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Literature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Survey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Proposed</a:t>
            </a:r>
            <a:r>
              <a:rPr sz="18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system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35" dirty="0">
                <a:latin typeface="Calibri" panose="020F0502020204030204"/>
                <a:cs typeface="Calibri" panose="020F0502020204030204"/>
              </a:rPr>
              <a:t>Tools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Technologies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Feasibility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Study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Social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impact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timeline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20" dirty="0">
                <a:latin typeface="Calibri" panose="020F0502020204030204"/>
                <a:cs typeface="Calibri" panose="020F0502020204030204"/>
              </a:rPr>
              <a:t>References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8836" y="99694"/>
            <a:ext cx="794854" cy="98996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5460" y="1274445"/>
            <a:ext cx="202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INTRODUCTION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43660" y="2170430"/>
            <a:ext cx="981011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Alzheimer's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disease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is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progressive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neurological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disorder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that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causes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brain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shrink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brain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cells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die.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298450" marR="5143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Memory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loss,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bad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decisions,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loss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spontaneity,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taking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longer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complete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normal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daily </a:t>
            </a:r>
            <a:r>
              <a:rPr sz="2000" spc="-43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tasks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so </a:t>
            </a:r>
            <a:r>
              <a:rPr sz="2000" dirty="0">
                <a:latin typeface="Calibri" panose="020F0502020204030204"/>
                <a:cs typeface="Calibri" panose="020F0502020204030204"/>
              </a:rPr>
              <a:t>on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are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the major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symptoms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 Alzheimer's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disease.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298450" marR="29083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Symptoms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of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this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disease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depend</a:t>
            </a:r>
            <a:r>
              <a:rPr sz="2000" dirty="0">
                <a:latin typeface="Calibri" panose="020F0502020204030204"/>
                <a:cs typeface="Calibri" panose="020F0502020204030204"/>
              </a:rPr>
              <a:t> on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stage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disease,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where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they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usually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develop </a:t>
            </a:r>
            <a:r>
              <a:rPr sz="2000" spc="-43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slowly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get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worse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over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time.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55600" marR="30226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There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are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over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10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million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new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cases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of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dementia each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year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worldwide,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implying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one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new </a:t>
            </a:r>
            <a:r>
              <a:rPr sz="2000" spc="-43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case every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3.2 seconds.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210543" y="99694"/>
            <a:ext cx="794003" cy="9899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6875" y="1319529"/>
            <a:ext cx="2258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EXISTING</a:t>
            </a:r>
            <a:r>
              <a:rPr sz="2400" spc="-65" dirty="0"/>
              <a:t> </a:t>
            </a:r>
            <a:r>
              <a:rPr sz="2400" spc="-25" dirty="0"/>
              <a:t>SYSTEM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612150" y="2171064"/>
            <a:ext cx="8722995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124460" indent="-28575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90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diagnose Alzheimer's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dementia,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doctors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evaluate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memory,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language, visual 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perception,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attention,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problem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solving,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movement,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senses,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balance,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reflexes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other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areas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patient.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298450" marR="508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CT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scans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or MRI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scans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are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most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common type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brain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scans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used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in dementia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diagnosis.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PET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scans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show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patterns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of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brain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activity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hallmarks of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Alzheimer's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disease.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210543" y="99694"/>
            <a:ext cx="794003" cy="9899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0334" y="1438859"/>
            <a:ext cx="2912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PROBLEM</a:t>
            </a:r>
            <a:r>
              <a:rPr sz="2400" spc="-40" dirty="0"/>
              <a:t> </a:t>
            </a:r>
            <a:r>
              <a:rPr sz="2400" spc="-55" dirty="0"/>
              <a:t>STATEMENT: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47799" y="2362085"/>
            <a:ext cx="9644380" cy="1859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People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never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prefer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visit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doctor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until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the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symptoms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get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intensified,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which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generally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happens in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later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stages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of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disease.</a:t>
            </a:r>
            <a:r>
              <a:rPr sz="2000" dirty="0">
                <a:latin typeface="Calibri" panose="020F0502020204030204"/>
                <a:cs typeface="Calibri" panose="020F0502020204030204"/>
              </a:rPr>
              <a:t> CT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scans,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MRI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scans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and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PET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scans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are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performed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when 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prescribed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by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doctor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only.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Hence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diagnosing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disease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providing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proper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medication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for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patient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early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stages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disease,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will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help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preventing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serious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effects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caused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by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the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disease in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later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stages.</a:t>
            </a:r>
            <a:r>
              <a:rPr lang="en-US" sz="2000" spc="-15" dirty="0">
                <a:latin typeface="Calibri" panose="020F0502020204030204"/>
                <a:cs typeface="Calibri" panose="020F0502020204030204"/>
              </a:rPr>
              <a:t> So we are developing the mobile application to diagnose the disease in early stages.</a:t>
            </a:r>
            <a:endParaRPr lang="en-US" sz="2000" spc="-15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210543" y="99694"/>
            <a:ext cx="794003" cy="9899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0543" y="99694"/>
            <a:ext cx="794003" cy="98996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5725" y="758825"/>
            <a:ext cx="2604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LITERATURE</a:t>
            </a:r>
            <a:r>
              <a:rPr sz="2400" spc="-40" dirty="0"/>
              <a:t> </a:t>
            </a:r>
            <a:r>
              <a:rPr sz="2400" spc="-10" dirty="0"/>
              <a:t>SURVEY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70635" y="1334135"/>
          <a:ext cx="10290175" cy="4918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/>
                <a:gridCol w="2835275"/>
                <a:gridCol w="1661160"/>
                <a:gridCol w="4986020"/>
              </a:tblGrid>
              <a:tr h="6788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SNO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5969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Title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of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the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paper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32715" marR="125095" indent="1409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Author(s)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&amp;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Journal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Details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Description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</a:tr>
              <a:tr h="1718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9748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Rapid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improvement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in </a:t>
                      </a:r>
                      <a:r>
                        <a:rPr sz="1800" spc="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Alzheimer’s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disease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symptoms following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fecal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 microbiota transplantation: </a:t>
                      </a:r>
                      <a:r>
                        <a:rPr sz="1800" spc="-39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 case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report.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565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Sabine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Hazan(2020),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SAGE</a:t>
                      </a:r>
                      <a:r>
                        <a:rPr sz="1800" spc="-6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Journals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863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Alzheimer’s</a:t>
                      </a:r>
                      <a:r>
                        <a:rPr sz="1800" spc="5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disease</a:t>
                      </a:r>
                      <a:r>
                        <a:rPr sz="1800" spc="5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(AD),</a:t>
                      </a:r>
                      <a:r>
                        <a:rPr sz="1800" spc="5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the</a:t>
                      </a:r>
                      <a:r>
                        <a:rPr sz="1800" spc="6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most</a:t>
                      </a:r>
                      <a:r>
                        <a:rPr sz="1800" spc="6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common</a:t>
                      </a:r>
                      <a:r>
                        <a:rPr sz="1800" spc="5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form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of</a:t>
                      </a:r>
                      <a:r>
                        <a:rPr sz="1800" spc="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dementia,</a:t>
                      </a:r>
                      <a:r>
                        <a:rPr sz="1800" spc="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is</a:t>
                      </a:r>
                      <a:r>
                        <a:rPr sz="1800" spc="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800" spc="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leading</a:t>
                      </a:r>
                      <a:r>
                        <a:rPr sz="1800" spc="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cause</a:t>
                      </a:r>
                      <a:r>
                        <a:rPr sz="1800" spc="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of</a:t>
                      </a:r>
                      <a:r>
                        <a:rPr sz="1800" spc="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death</a:t>
                      </a:r>
                      <a:r>
                        <a:rPr sz="1800" spc="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and</a:t>
                      </a:r>
                      <a:r>
                        <a:rPr sz="1800" spc="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a </a:t>
                      </a:r>
                      <a:r>
                        <a:rPr sz="1800" spc="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major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cause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of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morbidity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in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older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people.Advancing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90805" marR="4000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age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is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the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most</a:t>
                      </a:r>
                      <a:r>
                        <a:rPr sz="1800" spc="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significant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risk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factor</a:t>
                      </a:r>
                      <a:r>
                        <a:rPr sz="1800" spc="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for</a:t>
                      </a:r>
                      <a:r>
                        <a:rPr sz="1800" spc="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the disease, </a:t>
                      </a:r>
                      <a:r>
                        <a:rPr sz="1800" spc="-39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with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incidence doubling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every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years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 after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the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age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of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65.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2508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222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Early Detection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of </a:t>
                      </a:r>
                      <a:r>
                        <a:rPr sz="1800" spc="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Alzheimer’s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Disease Using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Magnetic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Resonance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Imaging: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A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Novel Approach </a:t>
                      </a:r>
                      <a:r>
                        <a:rPr sz="1800" spc="-39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Combining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Convolutional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Neural Networks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and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Ensemble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Learning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286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Dan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Pan,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An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Zeng,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Longfei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Jia,</a:t>
                      </a:r>
                      <a:r>
                        <a:rPr sz="1800" spc="-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Yin</a:t>
                      </a:r>
                      <a:r>
                        <a:rPr sz="1800" spc="-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Huang, </a:t>
                      </a:r>
                      <a:r>
                        <a:rPr sz="1800" spc="-39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40" dirty="0">
                          <a:latin typeface="Calibri" panose="020F0502020204030204"/>
                          <a:cs typeface="Calibri" panose="020F0502020204030204"/>
                        </a:rPr>
                        <a:t>Tory</a:t>
                      </a:r>
                      <a:r>
                        <a:rPr sz="1800" spc="-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Frizzell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and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Xiaowei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Song(2020),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frontiers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866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Early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detection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is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critical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for</a:t>
                      </a:r>
                      <a:r>
                        <a:rPr sz="1800" spc="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effective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management </a:t>
                      </a:r>
                      <a:r>
                        <a:rPr sz="1800" spc="-39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of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Alzheimer’s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disease. Among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several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deep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learning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 techniques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that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have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been applied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to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assessing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 structural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brain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changes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on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90805" marR="348615" algn="just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MRI,CNN has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gained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popularity due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to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its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superb </a:t>
                      </a:r>
                      <a:r>
                        <a:rPr sz="1800" spc="-39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efficiency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in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automated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feature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learning with the </a:t>
                      </a:r>
                      <a:r>
                        <a:rPr sz="1800" spc="-39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use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of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variety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of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multi-layer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perceptron.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24610" y="1453514"/>
          <a:ext cx="9883140" cy="2446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535"/>
                <a:gridCol w="3303270"/>
                <a:gridCol w="2588894"/>
                <a:gridCol w="2866390"/>
              </a:tblGrid>
              <a:tr h="24403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Late-onset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Alzheimer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Disease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025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Dr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Gil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D.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Rabinovici,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University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of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California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San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Francisco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Memory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and Aging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Center(2019), </a:t>
                      </a:r>
                      <a:r>
                        <a:rPr sz="1800" b="1" spc="-39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National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Library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of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Medicine.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485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Approximately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80%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of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patients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with AD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are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older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than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age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75, with disease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incidence increasing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from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2 </a:t>
                      </a:r>
                      <a:r>
                        <a:rPr sz="1800" b="1" spc="-39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per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1000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at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ages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65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to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74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to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91440" marR="3327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37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per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1000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at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age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85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and </a:t>
                      </a:r>
                      <a:r>
                        <a:rPr sz="1800" b="1" spc="-39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older.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969" y="1339850"/>
            <a:ext cx="2482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PROPOSED</a:t>
            </a:r>
            <a:r>
              <a:rPr sz="2400" spc="-35" dirty="0"/>
              <a:t> </a:t>
            </a:r>
            <a:r>
              <a:rPr sz="2400" spc="-25" dirty="0"/>
              <a:t>SYSTEM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30197" y="2477769"/>
            <a:ext cx="916432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Aim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is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develop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android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application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detect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dementia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early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stages.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298450" marR="53975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Our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android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application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gives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level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Alzheimer's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in 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patient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which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helps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keep </a:t>
            </a:r>
            <a:r>
              <a:rPr sz="2000" spc="-43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track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patient’s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condition.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298450" marR="508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Our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application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consists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of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various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games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conducted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levels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which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helps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know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-4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degree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of disease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like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mild,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moderate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or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severe.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210543" y="99694"/>
            <a:ext cx="794003" cy="9899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9900" y="1294129"/>
            <a:ext cx="3303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TOOLS</a:t>
            </a:r>
            <a:r>
              <a:rPr sz="2400" spc="-35" dirty="0"/>
              <a:t> </a:t>
            </a:r>
            <a:r>
              <a:rPr sz="2400" spc="-5" dirty="0"/>
              <a:t>AND</a:t>
            </a:r>
            <a:r>
              <a:rPr sz="2400" spc="-30" dirty="0"/>
              <a:t> </a:t>
            </a:r>
            <a:r>
              <a:rPr sz="2400" spc="-15" dirty="0"/>
              <a:t>TECHNOLOGY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23085" y="2592070"/>
          <a:ext cx="855218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6565"/>
                <a:gridCol w="4266565"/>
              </a:tblGrid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Environment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Specifications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</a:tr>
              <a:tr h="895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Hardware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996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Processor</a:t>
                      </a:r>
                      <a:r>
                        <a:rPr sz="1800" spc="-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-</a:t>
                      </a:r>
                      <a:r>
                        <a:rPr sz="1800" spc="-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Intel</a:t>
                      </a:r>
                      <a:r>
                        <a:rPr sz="1800" spc="-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core</a:t>
                      </a:r>
                      <a:r>
                        <a:rPr sz="1800" spc="-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i5 </a:t>
                      </a:r>
                      <a:r>
                        <a:rPr sz="1800" spc="-39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Memory(RAM)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-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8GB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Android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phone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Software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5901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Language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- </a:t>
                      </a:r>
                      <a:r>
                        <a:rPr sz="1800" spc="-20" dirty="0">
                          <a:latin typeface="Calibri" panose="020F0502020204030204"/>
                          <a:cs typeface="Calibri" panose="020F0502020204030204"/>
                        </a:rPr>
                        <a:t>Java 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OS</a:t>
                      </a:r>
                      <a:r>
                        <a:rPr sz="1800" spc="-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-</a:t>
                      </a:r>
                      <a:r>
                        <a:rPr sz="1800" spc="-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Windows</a:t>
                      </a:r>
                      <a:r>
                        <a:rPr sz="1800" spc="-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10 </a:t>
                      </a:r>
                      <a:r>
                        <a:rPr sz="1800" spc="-39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Android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studio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210543" y="99694"/>
            <a:ext cx="794003" cy="9899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775" y="100584"/>
            <a:ext cx="709955" cy="8531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Department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Information</a:t>
            </a:r>
            <a:r>
              <a:rPr spc="-20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6848</Words>
  <Application>WPS Presentation</Application>
  <PresentationFormat>On-screen Show (4:3)</PresentationFormat>
  <Paragraphs>229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Arial MT</vt:lpstr>
      <vt:lpstr>Microsoft YaHei</vt:lpstr>
      <vt:lpstr>Arial Unicode MS</vt:lpstr>
      <vt:lpstr>Office Theme</vt:lpstr>
      <vt:lpstr>College of Engineering for Women  Department of Information Technology</vt:lpstr>
      <vt:lpstr>AGENDA</vt:lpstr>
      <vt:lpstr>INTRODUCTION</vt:lpstr>
      <vt:lpstr>EXISTING SYSTEM</vt:lpstr>
      <vt:lpstr>PROBLEM STATEMENT:</vt:lpstr>
      <vt:lpstr>LITERATURE SURVEY</vt:lpstr>
      <vt:lpstr>PowerPoint 演示文稿</vt:lpstr>
      <vt:lpstr>PROPOSED SYSTEM</vt:lpstr>
      <vt:lpstr>TOOLS AND TECHNOLOGY</vt:lpstr>
      <vt:lpstr>FEASIBILITY STUDY</vt:lpstr>
      <vt:lpstr>SOCIETAL IMPACT</vt:lpstr>
      <vt:lpstr>PROJECT TIME LINE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BVRIT HYDERABADCollege of Engineering for Women  Department of Information Technology</dc:title>
  <dc:creator/>
  <cp:lastModifiedBy>ksanj</cp:lastModifiedBy>
  <cp:revision>1</cp:revision>
  <dcterms:created xsi:type="dcterms:W3CDTF">2022-12-16T05:14:42Z</dcterms:created>
  <dcterms:modified xsi:type="dcterms:W3CDTF">2022-12-16T05:14:42Z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2022-11-19T05:30:00Z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2022-12-16T05:30:00Z</vt:filetime>
  </property>
  <property fmtid="{D5CDD505-2E9C-101B-9397-08002B2CF9AE}" pid="5" name="ICV">
    <vt:lpwstr>000943D859FE43658909E886D70D5BA8</vt:lpwstr>
  </property>
  <property fmtid="{D5CDD505-2E9C-101B-9397-08002B2CF9AE}" pid="6" name="KSOProductBuildVer">
    <vt:lpwstr>1033-11.2.0.11440</vt:lpwstr>
  </property>
</Properties>
</file>