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ov" ContentType="video/quicktime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67" r:id="rId21"/>
    <p:sldId id="268" r:id="rId22"/>
    <p:sldId id="269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2" autoAdjust="0"/>
    <p:restoredTop sz="94660"/>
  </p:normalViewPr>
  <p:slideViewPr>
    <p:cSldViewPr>
      <p:cViewPr varScale="1">
        <p:scale>
          <a:sx n="81" d="100"/>
          <a:sy n="81" d="100"/>
        </p:scale>
        <p:origin x="26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38E-AC93-487B-AA3B-58BFD38B45D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02FDC-7A82-44A5-BA78-8BB9BE4502B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02FDC-7A82-44A5-BA78-8BB9BE4502B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02FDC-7A82-44A5-BA78-8BB9BE4502B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9650" y="2875280"/>
            <a:ext cx="255270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760" y="1732914"/>
            <a:ext cx="9712960" cy="456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6800" y="6463665"/>
            <a:ext cx="2438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319" y="6463665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1.mov"/><Relationship Id="rId3" Type="http://schemas.openxmlformats.org/officeDocument/2006/relationships/video" Target="../media/media1.mov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20" y="596900"/>
            <a:ext cx="4970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BVRIT</a:t>
            </a:r>
            <a:r>
              <a:rPr sz="2400" spc="-35" dirty="0"/>
              <a:t> </a:t>
            </a:r>
            <a:r>
              <a:rPr sz="2400" spc="-5" dirty="0"/>
              <a:t>HYDERABAD</a:t>
            </a:r>
            <a:endParaRPr sz="2400"/>
          </a:p>
          <a:p>
            <a:pPr marL="12700" marR="5080" algn="ctr">
              <a:lnSpc>
                <a:spcPct val="100000"/>
              </a:lnSpc>
            </a:pPr>
            <a:r>
              <a:rPr sz="2400" spc="-10" dirty="0"/>
              <a:t>College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dirty="0"/>
              <a:t> </a:t>
            </a:r>
            <a:r>
              <a:rPr sz="2400" spc="-5" dirty="0"/>
              <a:t>Engineering</a:t>
            </a:r>
            <a:r>
              <a:rPr sz="2400" dirty="0"/>
              <a:t> </a:t>
            </a:r>
            <a:r>
              <a:rPr sz="2400" spc="-15" dirty="0"/>
              <a:t>for</a:t>
            </a:r>
            <a:r>
              <a:rPr sz="2400" dirty="0"/>
              <a:t> </a:t>
            </a:r>
            <a:r>
              <a:rPr sz="2400" spc="-25" dirty="0"/>
              <a:t>Women </a:t>
            </a:r>
            <a:r>
              <a:rPr sz="2400" spc="-20" dirty="0"/>
              <a:t> </a:t>
            </a:r>
            <a:r>
              <a:rPr sz="2400" spc="-5" dirty="0"/>
              <a:t>Department</a:t>
            </a:r>
            <a:r>
              <a:rPr sz="2400" spc="-15" dirty="0"/>
              <a:t> </a:t>
            </a:r>
            <a:r>
              <a:rPr sz="2400" spc="-5" dirty="0"/>
              <a:t>of</a:t>
            </a:r>
            <a:r>
              <a:rPr sz="2400" spc="-15" dirty="0"/>
              <a:t> </a:t>
            </a:r>
            <a:r>
              <a:rPr sz="2400" spc="-10" dirty="0"/>
              <a:t>Information </a:t>
            </a:r>
            <a:r>
              <a:rPr sz="2400" spc="-25" dirty="0"/>
              <a:t>Technology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610644" y="2531405"/>
            <a:ext cx="659733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Title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GAM</a:t>
            </a:r>
            <a:r>
              <a:rPr lang="en-US" sz="1800" b="1" spc="-5" dirty="0">
                <a:latin typeface="Calibri" panose="020F0502020204030204"/>
                <a:cs typeface="Calibri" panose="020F0502020204030204"/>
              </a:rPr>
              <a:t>ING APPLICATION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DETECTION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67640" algn="ctr">
              <a:lnSpc>
                <a:spcPct val="100000"/>
              </a:lnSpc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167640" algn="ctr">
              <a:lnSpc>
                <a:spcPct val="100000"/>
              </a:lnSpc>
            </a:pPr>
            <a:endParaRPr lang="en-IN" sz="1800" b="1" spc="-10" dirty="0">
              <a:latin typeface="Calibri" panose="020F0502020204030204"/>
              <a:cs typeface="Calibri" panose="020F0502020204030204"/>
            </a:endParaRPr>
          </a:p>
          <a:p>
            <a:pPr marL="167640" algn="ctr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Date: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</a:t>
            </a:r>
            <a:r>
              <a:rPr lang="en-US" sz="1800" b="1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-11-2022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0050" y="4464050"/>
            <a:ext cx="3289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Calibri" panose="020F0502020204030204"/>
                <a:cs typeface="Calibri" panose="020F0502020204030204"/>
              </a:rPr>
              <a:t>Team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K.Sanjana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Reddy(19WH1A1219)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M.Deepthi Sharvani(19WH1A1220)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R.Rajani(19WH1A1241)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K.Aarthi(19WH1A1258)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3285" y="4741545"/>
            <a:ext cx="1560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Internal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Guide: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Dr.Aruna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Rao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S.L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Professor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HoD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910" y="1211579"/>
            <a:ext cx="239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FEASIBILITY</a:t>
            </a:r>
            <a:r>
              <a:rPr sz="2400" spc="-70" dirty="0"/>
              <a:t> </a:t>
            </a:r>
            <a:r>
              <a:rPr sz="2400" spc="-20" dirty="0"/>
              <a:t>STUDY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62429" y="2082800"/>
            <a:ext cx="89909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Java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application,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its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versatile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independent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nature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availability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wide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inbuilt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61150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planned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XML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layout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files.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Unlike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HTML,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XML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case-sensitive,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each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be closed,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preserves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white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space.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35115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studio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unified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 enables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divide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units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functionality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independently build,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test,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debug.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925" y="1395095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SOCIETAL</a:t>
            </a:r>
            <a:r>
              <a:rPr sz="2400" spc="-70" dirty="0"/>
              <a:t> </a:t>
            </a:r>
            <a:r>
              <a:rPr sz="2400" spc="-35" dirty="0"/>
              <a:t>IMPACT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58925" y="2272029"/>
            <a:ext cx="8507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Dementia has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economic implications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terms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direct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care.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The annual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global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dementia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now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above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$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1.3 trillion.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77470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Physical,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emotional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pressures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cause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great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stress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families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carers,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support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 health, social, financial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legal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systems.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53744"/>
            <a:ext cx="2260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/>
              <a:t>ARCHITECTURE</a:t>
            </a:r>
            <a:r>
              <a:rPr sz="2400" spc="-70" dirty="0"/>
              <a:t> 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89" y="1447800"/>
            <a:ext cx="5264421" cy="48452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925" y="1371600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/>
              <a:t>MODULES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558925" y="2272029"/>
            <a:ext cx="8507095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en-US" dirty="0">
                <a:latin typeface="Calibri" panose="020F0502020204030204"/>
                <a:cs typeface="Calibri" panose="020F0502020204030204"/>
              </a:rPr>
              <a:t>Module 1: Registration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en-US" dirty="0">
                <a:latin typeface="Calibri" panose="020F0502020204030204"/>
                <a:cs typeface="Calibri" panose="020F0502020204030204"/>
              </a:rPr>
              <a:t>Module 2: Game Design   [Level-1 , Level -2 ,Level -3]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857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dirty="0">
                <a:latin typeface="Calibri" panose="020F0502020204030204"/>
                <a:cs typeface="Calibri" panose="020F0502020204030204"/>
              </a:rPr>
              <a:t>Module 3: Analyze the level of disease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98580"/>
            <a:ext cx="2260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/>
              <a:t>UML DIAGRAM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78325"/>
            <a:ext cx="5715000" cy="4581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079498"/>
            <a:ext cx="723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5" dirty="0"/>
              <a:t>Module 1:  Registration Page Implementation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10058400" cy="43360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8077200" cy="4293701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1524000" y="1079498"/>
            <a:ext cx="723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2400" kern="0" spc="-35"/>
              <a:t>Module 1:  Registration Page Implementation</a:t>
            </a:r>
            <a:endParaRPr lang="fr-FR" sz="24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90030"/>
            <a:ext cx="670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/>
              <a:t>Module 1: Partial Result</a:t>
            </a:r>
            <a:endParaRPr sz="24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9" name="Record-2022-12-17-13-24-51-b1504170950dcba47fbc720233c89139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0" y="1504077"/>
            <a:ext cx="2133600" cy="4741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4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399096"/>
            <a:ext cx="2463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PROJECT</a:t>
            </a:r>
            <a:r>
              <a:rPr sz="2400" spc="-40" dirty="0"/>
              <a:t> </a:t>
            </a:r>
            <a:r>
              <a:rPr sz="2400" dirty="0"/>
              <a:t>TIME</a:t>
            </a:r>
            <a:r>
              <a:rPr sz="2400" spc="-5" dirty="0"/>
              <a:t>LINE</a:t>
            </a:r>
            <a:endParaRPr sz="2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5582" y="850120"/>
          <a:ext cx="10069589" cy="530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008"/>
                <a:gridCol w="1220767"/>
                <a:gridCol w="3859989"/>
                <a:gridCol w="2558825"/>
              </a:tblGrid>
              <a:tr h="269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Dates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Duration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Tasks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/>
                          <a:cs typeface="Calibri" panose="020F0502020204030204"/>
                        </a:rPr>
                        <a:t>Status</a:t>
                      </a:r>
                      <a:endParaRPr sz="1800" b="1" dirty="0">
                        <a:solidFill>
                          <a:schemeClr val="bg1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252870">
                <a:tc gridSpan="4"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PHASE -1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E"/>
                    </a:solidFill>
                  </a:tcPr>
                </a:tc>
                <a:tc hMerge="1"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E"/>
                    </a:solidFill>
                  </a:tcPr>
                </a:tc>
                <a:tc hMerge="1"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E"/>
                    </a:solidFill>
                  </a:tcPr>
                </a:tc>
                <a:tc hMerge="1"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E"/>
                    </a:solidFill>
                  </a:tcPr>
                </a:tc>
              </a:tr>
              <a:tr h="252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26.9.2022-2.10.2022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finalization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 Completed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11.10.2022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07.10.2022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Literature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Survey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Completed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510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08.1</a:t>
                      </a: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.1</a:t>
                      </a: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.2022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Abstract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submission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PPT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preparation.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Completed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.11.2022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05.12.2022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00050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Architecture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design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Completed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2695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06.12.2022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.12.2022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3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15" dirty="0">
                          <a:latin typeface="Calibri" panose="020F0502020204030204"/>
                          <a:cs typeface="Calibri" panose="020F0502020204030204"/>
                        </a:rPr>
                        <a:t>Module 1 Implementation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90% Completed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510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 27</a:t>
                      </a:r>
                      <a:r>
                        <a:rPr lang="en-IN" sz="1800" spc="-5" dirty="0">
                          <a:latin typeface="Calibri" panose="020F0502020204030204"/>
                          <a:cs typeface="Calibri" panose="020F0502020204030204"/>
                        </a:rPr>
                        <a:t>.1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02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.1.202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90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Module 2 Implementation ( Level 1)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90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Yet to start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269579">
                <a:tc gridSpan="4"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PHASE - 2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 hMerge="1"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 hMerge="1"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 hMerge="1"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543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13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2.202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lang="en-US" sz="1800" spc="-5" dirty="0">
                          <a:latin typeface="Calibri" panose="020F0502020204030204"/>
                          <a:cs typeface="Calibri" panose="020F0502020204030204"/>
                        </a:rPr>
                        <a:t>03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.2023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10" dirty="0">
                          <a:latin typeface="Calibri" panose="020F0502020204030204"/>
                          <a:cs typeface="Calibri" panose="020F0502020204030204"/>
                        </a:rPr>
                        <a:t>3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r>
                        <a:rPr lang="en-US" sz="1800" spc="-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atin typeface="+mn-lt"/>
                          <a:cs typeface="Calibri" panose="020F0502020204030204"/>
                        </a:rPr>
                        <a:t>Module 2 Implementation ( Level 2)</a:t>
                      </a:r>
                      <a:endParaRPr lang="en-US" sz="1800" dirty="0">
                        <a:latin typeface="+mn-lt"/>
                        <a:cs typeface="Calibri" panose="020F0502020204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  <a:sym typeface="+mn-ea"/>
                        </a:rPr>
                        <a:t>Yet to start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8176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15.03.2023 – 05.04.2023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3 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9024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+mn-lt"/>
                          <a:cs typeface="Calibri" panose="020F0502020204030204"/>
                        </a:rPr>
                        <a:t>Module 2 Implementation</a:t>
                      </a:r>
                      <a:endParaRPr lang="en-US" sz="1800" dirty="0">
                        <a:latin typeface="+mn-lt"/>
                        <a:cs typeface="Calibri" panose="020F0502020204030204"/>
                      </a:endParaRPr>
                    </a:p>
                    <a:p>
                      <a:pPr marL="90805" marR="690245" algn="l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+mn-lt"/>
                          <a:cs typeface="Calibri" panose="020F0502020204030204"/>
                        </a:rPr>
                        <a:t>( Level 3)</a:t>
                      </a:r>
                      <a:endParaRPr lang="en-US" sz="1800" dirty="0">
                        <a:latin typeface="+mn-lt"/>
                        <a:cs typeface="Calibri" panose="020F05020202040302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  <a:sym typeface="+mn-ea"/>
                        </a:rPr>
                        <a:t>Yet to start</a:t>
                      </a:r>
                      <a:endParaRPr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endParaRPr lang="en-IN"/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4729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06.04.2023-27.04.2023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3 weeks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libri" panose="020F0502020204030204"/>
                          <a:cs typeface="Calibri" panose="020F0502020204030204"/>
                        </a:rPr>
                        <a:t>Module 3 Implementation</a:t>
                      </a:r>
                      <a:endParaRPr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  <a:sym typeface="+mn-ea"/>
                        </a:rPr>
                        <a:t>Yet to start</a:t>
                      </a:r>
                      <a:endParaRPr lang="en-IN" dirty="0"/>
                    </a:p>
                  </a:txBody>
                  <a:tcPr marL="0" marR="0" marT="330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969645"/>
            <a:ext cx="160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REFERENCES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66532" y="1657350"/>
            <a:ext cx="9723120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" algn="just"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US" spc="-20" dirty="0">
                <a:latin typeface="Calibri" panose="020F0502020204030204"/>
                <a:cs typeface="Calibri" panose="020F0502020204030204"/>
              </a:rPr>
              <a:t>[1] </a:t>
            </a:r>
            <a:r>
              <a:rPr lang="en-IN" spc="-20" dirty="0">
                <a:latin typeface="Calibri" panose="020F0502020204030204"/>
                <a:cs typeface="Calibri" panose="020F0502020204030204"/>
              </a:rPr>
              <a:t>Kanwal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30" dirty="0">
                <a:latin typeface="Calibri" panose="020F0502020204030204"/>
                <a:cs typeface="Calibri" panose="020F0502020204030204"/>
              </a:rPr>
              <a:t>Yousaf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,Zahid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Mehmood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,Israr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Ahmad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Awan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40" dirty="0">
                <a:latin typeface="Calibri" panose="020F0502020204030204"/>
                <a:cs typeface="Calibri" panose="020F0502020204030204"/>
              </a:rPr>
              <a:t>,</a:t>
            </a:r>
            <a:r>
              <a:rPr lang="en-IN" spc="-40" dirty="0" err="1">
                <a:latin typeface="Calibri" panose="020F0502020204030204"/>
                <a:cs typeface="Calibri" panose="020F0502020204030204"/>
              </a:rPr>
              <a:t>Tanzila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Saba ,Riad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 err="1">
                <a:latin typeface="Calibri" panose="020F0502020204030204"/>
                <a:cs typeface="Calibri" panose="020F0502020204030204"/>
              </a:rPr>
              <a:t>Alharbey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, </a:t>
            </a:r>
            <a:r>
              <a:rPr lang="en-IN" spc="-35" dirty="0">
                <a:latin typeface="Calibri" panose="020F0502020204030204"/>
                <a:cs typeface="Calibri" panose="020F0502020204030204"/>
              </a:rPr>
              <a:t>Talal</a:t>
            </a:r>
            <a:r>
              <a:rPr lang="en-IN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 err="1">
                <a:latin typeface="Calibri" panose="020F0502020204030204"/>
                <a:cs typeface="Calibri" panose="020F0502020204030204"/>
              </a:rPr>
              <a:t>Qadah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     </a:t>
            </a:r>
            <a:endParaRPr lang="en-IN" spc="-5" dirty="0">
              <a:latin typeface="Calibri" panose="020F0502020204030204"/>
              <a:cs typeface="Calibri" panose="020F0502020204030204"/>
            </a:endParaRPr>
          </a:p>
          <a:p>
            <a:pPr marL="12700" marR="78105" algn="just"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IN" spc="-5" dirty="0">
                <a:latin typeface="Calibri" panose="020F0502020204030204"/>
                <a:cs typeface="Calibri" panose="020F0502020204030204"/>
              </a:rPr>
              <a:t>      and 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5" dirty="0" err="1">
                <a:latin typeface="Calibri" panose="020F0502020204030204"/>
                <a:cs typeface="Calibri" panose="020F0502020204030204"/>
              </a:rPr>
              <a:t>Mayda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 err="1">
                <a:latin typeface="Calibri" panose="020F0502020204030204"/>
                <a:cs typeface="Calibri" panose="020F0502020204030204"/>
              </a:rPr>
              <a:t>Abdullateef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 err="1">
                <a:latin typeface="Calibri" panose="020F0502020204030204"/>
                <a:cs typeface="Calibri" panose="020F0502020204030204"/>
              </a:rPr>
              <a:t>Alrige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lang="en-IN" spc="-80" dirty="0">
                <a:latin typeface="Calibri" panose="020F0502020204030204"/>
                <a:cs typeface="Calibri" panose="020F0502020204030204"/>
              </a:rPr>
              <a:t>“A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study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of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mobile-health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 </a:t>
            </a:r>
            <a:endParaRPr lang="en-IN" dirty="0">
              <a:latin typeface="Calibri" panose="020F0502020204030204"/>
              <a:cs typeface="Calibri" panose="020F0502020204030204"/>
            </a:endParaRPr>
          </a:p>
          <a:p>
            <a:pPr marL="12700" marR="78105" algn="just"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IN" spc="-5" dirty="0">
                <a:latin typeface="Calibri" panose="020F0502020204030204"/>
                <a:cs typeface="Calibri" panose="020F0502020204030204"/>
              </a:rPr>
              <a:t>      technology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healthcare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of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dementia and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Alzheimer’s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disease (AD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) ”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,</a:t>
            </a:r>
            <a:r>
              <a:rPr lang="en-IN" spc="1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   </a:t>
            </a:r>
            <a:endParaRPr lang="en-IN" dirty="0">
              <a:latin typeface="Calibri" panose="020F0502020204030204"/>
              <a:cs typeface="Calibri" panose="020F0502020204030204"/>
            </a:endParaRPr>
          </a:p>
          <a:p>
            <a:pPr marL="12700" marR="78105" algn="just"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IN" spc="-10" dirty="0">
                <a:latin typeface="Calibri" panose="020F0502020204030204"/>
                <a:cs typeface="Calibri" panose="020F0502020204030204"/>
              </a:rPr>
              <a:t>      management</a:t>
            </a:r>
            <a:r>
              <a:rPr lang="en-IN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>
                <a:latin typeface="Calibri" panose="020F0502020204030204"/>
                <a:cs typeface="Calibri" panose="020F0502020204030204"/>
              </a:rPr>
              <a:t>science </a:t>
            </a:r>
            <a:r>
              <a:rPr lang="en-IN" dirty="0">
                <a:latin typeface="Calibri" panose="020F0502020204030204"/>
                <a:cs typeface="Calibri" panose="020F0502020204030204"/>
              </a:rPr>
              <a:t>, </a:t>
            </a:r>
            <a:r>
              <a:rPr lang="en-IN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10" dirty="0">
                <a:latin typeface="Calibri" panose="020F0502020204030204"/>
                <a:cs typeface="Calibri" panose="020F0502020204030204"/>
              </a:rPr>
              <a:t>https://doi.org/10.1007/s10729-019-09486-0,Springer</a:t>
            </a:r>
            <a:r>
              <a:rPr lang="en-IN" spc="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pc="-5" dirty="0" err="1">
                <a:latin typeface="Calibri" panose="020F0502020204030204"/>
                <a:cs typeface="Calibri" panose="020F0502020204030204"/>
              </a:rPr>
              <a:t>Science+Business</a:t>
            </a:r>
            <a:r>
              <a:rPr lang="en-IN" spc="25" dirty="0">
                <a:latin typeface="Calibri" panose="020F0502020204030204"/>
                <a:cs typeface="Calibri" panose="020F0502020204030204"/>
              </a:rPr>
              <a:t> </a:t>
            </a:r>
            <a:endParaRPr lang="en-US" spc="25" dirty="0">
              <a:latin typeface="Calibri" panose="020F0502020204030204"/>
              <a:cs typeface="Calibri" panose="020F0502020204030204"/>
            </a:endParaRPr>
          </a:p>
          <a:p>
            <a:pPr marL="12700" marR="78105" algn="just">
              <a:spcBef>
                <a:spcPts val="100"/>
              </a:spcBef>
              <a:tabLst>
                <a:tab pos="297815" algn="l"/>
                <a:tab pos="298450" algn="l"/>
              </a:tabLst>
            </a:pPr>
            <a:r>
              <a:rPr lang="en-IN" spc="25" dirty="0">
                <a:latin typeface="Calibri" panose="020F0502020204030204"/>
                <a:cs typeface="Calibri" panose="020F0502020204030204"/>
              </a:rPr>
              <a:t>    </a:t>
            </a:r>
            <a:r>
              <a:rPr lang="en-US" spc="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Media,</a:t>
            </a:r>
            <a:r>
              <a:rPr lang="en-US" spc="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-10" dirty="0">
                <a:latin typeface="Calibri" panose="020F0502020204030204"/>
                <a:cs typeface="Calibri" panose="020F0502020204030204"/>
              </a:rPr>
              <a:t>LLC,</a:t>
            </a:r>
            <a:r>
              <a:rPr lang="en-US" spc="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part</a:t>
            </a:r>
            <a:r>
              <a:rPr lang="en-US" spc="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dirty="0">
                <a:latin typeface="Calibri" panose="020F0502020204030204"/>
                <a:cs typeface="Calibri" panose="020F0502020204030204"/>
              </a:rPr>
              <a:t>of</a:t>
            </a:r>
            <a:r>
              <a:rPr lang="en-US" spc="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Springer </a:t>
            </a:r>
            <a:r>
              <a:rPr lang="en-US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pc="-10" dirty="0">
                <a:latin typeface="Calibri" panose="020F0502020204030204"/>
                <a:cs typeface="Calibri" panose="020F0502020204030204"/>
              </a:rPr>
              <a:t>Nature 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2019.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12700" marR="551180" algn="just">
              <a:tabLst>
                <a:tab pos="297815" algn="l"/>
                <a:tab pos="298450" algn="l"/>
              </a:tabLst>
            </a:pPr>
            <a:r>
              <a:rPr lang="en-US" dirty="0"/>
              <a:t>[2]</a:t>
            </a:r>
            <a:r>
              <a:rPr dirty="0"/>
              <a:t>	</a:t>
            </a:r>
            <a:r>
              <a:rPr sz="1800" spc="-5" dirty="0" err="1">
                <a:latin typeface="Calibri" panose="020F0502020204030204"/>
                <a:cs typeface="Calibri" panose="020F0502020204030204"/>
              </a:rPr>
              <a:t>Subetha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95" dirty="0">
                <a:latin typeface="Calibri" panose="020F0502020204030204"/>
                <a:cs typeface="Calibri" panose="020F0502020204030204"/>
              </a:rPr>
              <a:t>T,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Rashmita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Khilar,Sarat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Kumar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Sahoo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“An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Early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Prediction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Alzheimer's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395" dirty="0">
                <a:latin typeface="Calibri" panose="020F0502020204030204"/>
                <a:cs typeface="Calibri" panose="020F0502020204030204"/>
              </a:rPr>
              <a:t> </a:t>
            </a:r>
            <a:endParaRPr lang="en-US" sz="1800" spc="-395" dirty="0">
              <a:latin typeface="Calibri" panose="020F0502020204030204"/>
              <a:cs typeface="Calibri" panose="020F0502020204030204"/>
            </a:endParaRPr>
          </a:p>
          <a:p>
            <a:pPr marL="12700" marR="551180" algn="just">
              <a:tabLst>
                <a:tab pos="297815" algn="l"/>
                <a:tab pos="298450" algn="l"/>
              </a:tabLst>
            </a:pPr>
            <a:r>
              <a:rPr lang="en-US" spc="-395" dirty="0">
                <a:latin typeface="Calibri" panose="020F0502020204030204"/>
                <a:cs typeface="Calibri" panose="020F0502020204030204"/>
              </a:rPr>
              <a:t>                                                                                                                      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Disease: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Comparative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Analysis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Technologies”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IEEE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2020.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tabLst>
                <a:tab pos="297815" algn="l"/>
                <a:tab pos="298450" algn="l"/>
              </a:tabLst>
            </a:pPr>
            <a:r>
              <a:rPr lang="en-US" sz="1800" spc="-10" dirty="0">
                <a:latin typeface="Calibri" panose="020F0502020204030204"/>
                <a:cs typeface="Calibri" panose="020F0502020204030204"/>
              </a:rPr>
              <a:t>[3] </a:t>
            </a:r>
            <a:r>
              <a:rPr sz="1800" spc="-10" dirty="0" err="1">
                <a:latin typeface="Calibri" panose="020F0502020204030204"/>
                <a:cs typeface="Calibri" panose="020F0502020204030204"/>
              </a:rPr>
              <a:t>Mayoclinic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"Patient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Information: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Treatment"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</a:t>
            </a:r>
            <a:r>
              <a:rPr lang="en-US" spc="-5" dirty="0">
                <a:latin typeface="Calibri" panose="020F0502020204030204"/>
                <a:cs typeface="Calibri" panose="020F0502020204030204"/>
              </a:rPr>
              <a:t>19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Calibri" panose="020F0502020204030204"/>
                <a:cs typeface="Calibri" panose="020F0502020204030204"/>
              </a:rPr>
              <a:t>[4]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Dementia.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[website].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Geneva: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Organization;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2020.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 marR="577850" algn="just">
              <a:tabLst>
                <a:tab pos="297815" algn="l"/>
                <a:tab pos="298450" algn="l"/>
              </a:tabLst>
            </a:pPr>
            <a:r>
              <a:rPr lang="en-US" sz="1800" spc="-10" dirty="0">
                <a:latin typeface="Calibri" panose="020F0502020204030204"/>
                <a:cs typeface="Calibri" panose="020F0502020204030204"/>
              </a:rPr>
              <a:t>[5] </a:t>
            </a:r>
            <a:r>
              <a:rPr sz="1800" spc="-10" dirty="0" err="1">
                <a:latin typeface="Calibri" panose="020F0502020204030204"/>
                <a:cs typeface="Calibri" panose="020F0502020204030204"/>
              </a:rPr>
              <a:t>Areej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Y.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Bayahya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Wadee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Alhalabi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Sultan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H. AlAmri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,"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Smart Health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Detect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endParaRPr lang="en-US" sz="1800" spc="-395" dirty="0">
              <a:latin typeface="Calibri" panose="020F0502020204030204"/>
              <a:cs typeface="Calibri" panose="020F0502020204030204"/>
            </a:endParaRPr>
          </a:p>
          <a:p>
            <a:pPr marL="12700" marR="577850" algn="just">
              <a:tabLst>
                <a:tab pos="297815" algn="l"/>
                <a:tab pos="298450" algn="l"/>
              </a:tabLst>
            </a:pPr>
            <a:r>
              <a:rPr lang="en-IN" spc="-395" dirty="0">
                <a:latin typeface="Calibri" panose="020F0502020204030204"/>
                <a:cs typeface="Calibri" panose="020F0502020204030204"/>
              </a:rPr>
              <a:t>                                                                                                                              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Disorders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Using Virtual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Reality"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National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Medicine 2021.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Calibri" panose="020F0502020204030204"/>
                <a:cs typeface="Calibri" panose="020F0502020204030204"/>
              </a:rPr>
              <a:t>[6]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Pan,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Zeng,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Longfei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Jia,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Huang,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Tory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Frizzell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Xiowei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“Early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endParaRPr lang="en-US" sz="1800" spc="-390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tabLst>
                <a:tab pos="297815" algn="l"/>
                <a:tab pos="298450" algn="l"/>
              </a:tabLst>
            </a:pPr>
            <a:r>
              <a:rPr lang="en-IN" spc="-390" dirty="0">
                <a:latin typeface="Calibri" panose="020F0502020204030204"/>
                <a:cs typeface="Calibri" panose="020F0502020204030204"/>
              </a:rPr>
              <a:t>                                                                                                    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Resonance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Imaging: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Novel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Combining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Neural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                                                  </a:t>
            </a:r>
            <a:endParaRPr 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tabLst>
                <a:tab pos="297815" algn="l"/>
                <a:tab pos="298450" algn="l"/>
              </a:tabLst>
            </a:pPr>
            <a:r>
              <a:rPr lang="en-US" spc="-5" dirty="0">
                <a:latin typeface="Calibri" panose="020F0502020204030204"/>
                <a:cs typeface="Calibri" panose="020F0502020204030204"/>
              </a:rPr>
              <a:t>    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Networks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and Ensemble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Learning”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frontiersin.org/articles/10.3389/fnins.2020.00259/full.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564" y="1184275"/>
            <a:ext cx="111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A</a:t>
            </a:r>
            <a:r>
              <a:rPr sz="2400" dirty="0"/>
              <a:t>G</a:t>
            </a:r>
            <a:r>
              <a:rPr sz="2400" spc="-5" dirty="0"/>
              <a:t>EN</a:t>
            </a:r>
            <a:r>
              <a:rPr sz="2400" spc="-60" dirty="0"/>
              <a:t>D</a:t>
            </a:r>
            <a:r>
              <a:rPr sz="2400" dirty="0"/>
              <a:t>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88235" y="1951990"/>
            <a:ext cx="24358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Introduction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statement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Literature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Survey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Proposed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Tools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Technologies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Feasibility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Study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impact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0574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Architecture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Modules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UML Diagram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Implementation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Partial Results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10" dirty="0">
                <a:latin typeface="+mj-lt"/>
                <a:cs typeface="Calibri" panose="020F0502020204030204"/>
              </a:rPr>
              <a:t>Project</a:t>
            </a:r>
            <a:r>
              <a:rPr lang="en-IN" sz="1800" spc="-20" dirty="0">
                <a:latin typeface="+mj-lt"/>
                <a:cs typeface="Calibri" panose="020F0502020204030204"/>
              </a:rPr>
              <a:t> </a:t>
            </a:r>
            <a:r>
              <a:rPr lang="en-IN" sz="1800" spc="-5" dirty="0">
                <a:latin typeface="+mj-lt"/>
                <a:cs typeface="Calibri" panose="020F0502020204030204"/>
              </a:rPr>
              <a:t>timeline</a:t>
            </a:r>
            <a:endParaRPr lang="en-IN" sz="1800" dirty="0">
              <a:latin typeface="+mj-lt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en-IN" sz="1800" spc="-20" dirty="0">
                <a:latin typeface="+mj-lt"/>
                <a:cs typeface="Calibri" panose="020F0502020204030204"/>
              </a:rPr>
              <a:t>References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55" dirty="0"/>
              <a:t>YOU</a:t>
            </a:r>
            <a:endParaRPr spc="-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1274445"/>
            <a:ext cx="202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43660" y="2170430"/>
            <a:ext cx="98101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progressive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neurological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disorder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shrink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cells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143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decisions,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spontaneity,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taking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longer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normal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daily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tasks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 major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29083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depend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stage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where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usually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slowly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worse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time.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3022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10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million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 each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year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worldwide,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implying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 every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3.2 seconds.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875" y="131952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EXISTING</a:t>
            </a:r>
            <a:r>
              <a:rPr sz="2400" spc="-6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12150" y="2171064"/>
            <a:ext cx="87229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2446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9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diagnose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memory,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language, visual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perception,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attention,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solving,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movement,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senses,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balance,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reflexes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CT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 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common type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dementia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show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activity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hallmarks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334" y="1438859"/>
            <a:ext cx="291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PROBLEM</a:t>
            </a:r>
            <a:r>
              <a:rPr sz="2400" spc="-40" dirty="0"/>
              <a:t> </a:t>
            </a:r>
            <a:r>
              <a:rPr sz="2400" spc="-55" dirty="0"/>
              <a:t>STATEMENT: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47799" y="2362085"/>
            <a:ext cx="9644380" cy="185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People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prefer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until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intensified,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generally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happens in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r>
              <a:rPr sz="2000" dirty="0">
                <a:latin typeface="Calibri" panose="020F0502020204030204"/>
                <a:cs typeface="Calibri" panose="020F0502020204030204"/>
              </a:rPr>
              <a:t> CT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prescribed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only.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proper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medication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preventing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effects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 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 So we are developing the mobile application to diagnose the disease in early stages.</a:t>
            </a:r>
            <a:endParaRPr lang="en-US" sz="2000" spc="-15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5725" y="758825"/>
            <a:ext cx="260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LITERATURE</a:t>
            </a:r>
            <a:r>
              <a:rPr sz="2400" spc="-40" dirty="0"/>
              <a:t> </a:t>
            </a:r>
            <a:r>
              <a:rPr sz="2400" spc="-10" dirty="0"/>
              <a:t>SURVEY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635" y="1334135"/>
          <a:ext cx="10271125" cy="4905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2835275"/>
                <a:gridCol w="1661160"/>
                <a:gridCol w="4986020"/>
              </a:tblGrid>
              <a:tr h="678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SNO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paper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5095" indent="1409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Author(s)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&amp;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Journal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Details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1718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Rapid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improvement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symptoms following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fecal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microbiota transplantation: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case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report.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Sabine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Hazan(2020),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SAGE</a:t>
                      </a:r>
                      <a:r>
                        <a:rPr sz="18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Journals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(AD),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common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form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dementia,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leading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death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major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morbidity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older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people.Advancing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400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significant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risk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factor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disease,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with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incidence doubling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every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years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after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65.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508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2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 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Using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Magnetic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Resonance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Imaging: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Novel Approach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Combining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Convolutional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Neural Networks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Ensemble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86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Dan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Pan,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Zeng,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Longfei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Jia,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Yin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Huang,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Tory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Frizzell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and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Xiaowei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Song(2020),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frontiers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6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critical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effective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management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disease. Among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several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deep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techniques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that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been applied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assessing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structural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brain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changes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348615" algn="just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MRI,CNN has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gained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popularity due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its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superb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efficiency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automated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feature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 with the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variety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multi-layer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perceptron.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4610" y="1453514"/>
          <a:ext cx="9864089" cy="244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3303270"/>
                <a:gridCol w="2588894"/>
                <a:gridCol w="2866390"/>
              </a:tblGrid>
              <a:tr h="2440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Late-onset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Alzheimer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Gil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D.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Rabinovici,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University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California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Francisco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Memory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Aging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Center(2019),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National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Library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Medicine.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Approximately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80%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patients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 AD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75, with disease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incidence increasing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from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65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74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 marR="3327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37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85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969" y="1339850"/>
            <a:ext cx="248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PROPOSED</a:t>
            </a:r>
            <a:r>
              <a:rPr sz="2400" spc="-3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30197" y="2477769"/>
            <a:ext cx="91643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detect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397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gives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keep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track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patient’s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condition.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games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conducted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know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degree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 disease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mild,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moderate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severe.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1294129"/>
            <a:ext cx="330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TOOLS</a:t>
            </a:r>
            <a:r>
              <a:rPr sz="2400" spc="-35" dirty="0"/>
              <a:t> </a:t>
            </a:r>
            <a:r>
              <a:rPr sz="2400" spc="-5" dirty="0"/>
              <a:t>AND</a:t>
            </a:r>
            <a:r>
              <a:rPr sz="2400" spc="-30" dirty="0"/>
              <a:t> </a:t>
            </a:r>
            <a:r>
              <a:rPr sz="2400" spc="-15" dirty="0"/>
              <a:t>TECHNOLOGY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085" y="2592070"/>
          <a:ext cx="853313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6565"/>
                <a:gridCol w="4266565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Environment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Specifications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Hardware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96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Processor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Intel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core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i5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Memory(RAM)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8GB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phone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Software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590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Language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Java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Windows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studio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8097</Words>
  <Application>WPS Presentation</Application>
  <PresentationFormat>Widescreen</PresentationFormat>
  <Paragraphs>339</Paragraphs>
  <Slides>20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Arial MT</vt:lpstr>
      <vt:lpstr>Microsoft YaHei</vt:lpstr>
      <vt:lpstr>Arial Unicode MS</vt:lpstr>
      <vt:lpstr>Calibri</vt:lpstr>
      <vt:lpstr>Office Theme</vt:lpstr>
      <vt:lpstr>College of Engineering for Women  Department of Information Technology</vt:lpstr>
      <vt:lpstr>AGENDA</vt:lpstr>
      <vt:lpstr>INTRODUCTION</vt:lpstr>
      <vt:lpstr>EXISTING SYSTEM</vt:lpstr>
      <vt:lpstr>PROBLEM STATEMENT:</vt:lpstr>
      <vt:lpstr>LITERATURE SURVEY</vt:lpstr>
      <vt:lpstr>PowerPoint 演示文稿</vt:lpstr>
      <vt:lpstr>PROPOSED SYSTEM</vt:lpstr>
      <vt:lpstr>TOOLS AND TECHNOLOGY</vt:lpstr>
      <vt:lpstr>FEASIBILITY STUDY</vt:lpstr>
      <vt:lpstr>SOCIETAL IMPACT</vt:lpstr>
      <vt:lpstr>ARCHITECTURE </vt:lpstr>
      <vt:lpstr>MODULES</vt:lpstr>
      <vt:lpstr>UML DIAGRAM</vt:lpstr>
      <vt:lpstr>Module 1:  Registration Page Implementation</vt:lpstr>
      <vt:lpstr>PowerPoint 演示文稿</vt:lpstr>
      <vt:lpstr>Module 1: Partial Result</vt:lpstr>
      <vt:lpstr>PROJECT TIMELINE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HYDERABAD_x000d_College of Engineering for Women  Department of Information Technology</dc:title>
  <dc:creator/>
  <cp:lastModifiedBy>Rajani Rajamundry</cp:lastModifiedBy>
  <cp:revision>17</cp:revision>
  <dcterms:created xsi:type="dcterms:W3CDTF">2022-12-16T05:14:00Z</dcterms:created>
  <dcterms:modified xsi:type="dcterms:W3CDTF">2023-06-13T15:56:22Z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2022-11-19T11:00:00Z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2022-12-16T11:00:00Z</vt:filetime>
  </property>
  <property fmtid="{D5CDD505-2E9C-101B-9397-08002B2CF9AE}" pid="5" name="ICV">
    <vt:lpwstr>000943D859FE43658909E886D70D5BA8</vt:lpwstr>
  </property>
  <property fmtid="{D5CDD505-2E9C-101B-9397-08002B2CF9AE}" pid="6" name="KSOProductBuildVer">
    <vt:lpwstr>2057-11.2.0.11537</vt:lpwstr>
  </property>
</Properties>
</file>