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4" r:id="rId10"/>
  </p:sldIdLst>
  <p:sldSz cx="9144000" cy="5143500" type="screen16x9"/>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2881"/>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000" b="0" i="0">
                <a:solidFill>
                  <a:schemeClr val="tx1"/>
                </a:solidFill>
                <a:latin typeface="Times New Roman" panose="02020603050405020304"/>
                <a:cs typeface="Times New Roman" panose="02020603050405020304"/>
              </a:defRPr>
            </a:lvl1pPr>
          </a:lstStyle>
          <a:p>
            <a:pPr marL="12700">
              <a:lnSpc>
                <a:spcPts val="1190"/>
              </a:lnSpc>
            </a:pPr>
            <a:r>
              <a:rPr spc="-5" dirty="0"/>
              <a:t>Department </a:t>
            </a:r>
            <a:r>
              <a:rPr dirty="0"/>
              <a:t>of Information </a:t>
            </a:r>
            <a:r>
              <a:rPr spc="-20" dirty="0"/>
              <a:t>Technology, </a:t>
            </a:r>
            <a:r>
              <a:rPr spc="-5" dirty="0"/>
              <a:t>BVRIT</a:t>
            </a:r>
            <a:r>
              <a:rPr spc="-60" dirty="0"/>
              <a:t> </a:t>
            </a:r>
            <a:r>
              <a:rPr spc="-5" dirty="0"/>
              <a:t>HYDERABAD</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defRPr sz="1000" b="0" i="0">
                <a:solidFill>
                  <a:schemeClr val="tx1"/>
                </a:solidFill>
                <a:latin typeface="Times New Roman" panose="02020603050405020304"/>
                <a:cs typeface="Times New Roman" panose="02020603050405020304"/>
              </a:defRPr>
            </a:lvl1pPr>
          </a:lstStyle>
          <a:p>
            <a:pPr marL="12700">
              <a:lnSpc>
                <a:spcPts val="1190"/>
              </a:lnSpc>
            </a:pPr>
            <a:r>
              <a:rPr spc="-5" dirty="0"/>
              <a:t>Department </a:t>
            </a:r>
            <a:r>
              <a:rPr dirty="0"/>
              <a:t>of Information </a:t>
            </a:r>
            <a:r>
              <a:rPr spc="-20" dirty="0"/>
              <a:t>Technology, </a:t>
            </a:r>
            <a:r>
              <a:rPr spc="-5" dirty="0"/>
              <a:t>BVRIT</a:t>
            </a:r>
            <a:r>
              <a:rPr spc="-60" dirty="0"/>
              <a:t> </a:t>
            </a:r>
            <a:r>
              <a:rPr spc="-5" dirty="0"/>
              <a:t>HYDERABAD</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000" b="0" i="0">
                <a:solidFill>
                  <a:schemeClr val="tx1"/>
                </a:solidFill>
                <a:latin typeface="Times New Roman" panose="02020603050405020304"/>
                <a:cs typeface="Times New Roman" panose="02020603050405020304"/>
              </a:defRPr>
            </a:lvl1pPr>
          </a:lstStyle>
          <a:p>
            <a:pPr marL="12700">
              <a:lnSpc>
                <a:spcPts val="1190"/>
              </a:lnSpc>
            </a:pPr>
            <a:r>
              <a:rPr spc="-5" dirty="0"/>
              <a:t>Department </a:t>
            </a:r>
            <a:r>
              <a:rPr dirty="0"/>
              <a:t>of Information </a:t>
            </a:r>
            <a:r>
              <a:rPr spc="-20" dirty="0"/>
              <a:t>Technology, </a:t>
            </a:r>
            <a:r>
              <a:rPr spc="-5" dirty="0"/>
              <a:t>BVRIT</a:t>
            </a:r>
            <a:r>
              <a:rPr spc="-60" dirty="0"/>
              <a:t> </a:t>
            </a:r>
            <a:r>
              <a:rPr spc="-5" dirty="0"/>
              <a:t>HYDERABAD</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000" b="0" i="0">
                <a:solidFill>
                  <a:schemeClr val="tx1"/>
                </a:solidFill>
                <a:latin typeface="Times New Roman" panose="02020603050405020304"/>
                <a:cs typeface="Times New Roman" panose="02020603050405020304"/>
              </a:defRPr>
            </a:lvl1pPr>
          </a:lstStyle>
          <a:p>
            <a:pPr marL="12700">
              <a:lnSpc>
                <a:spcPts val="1190"/>
              </a:lnSpc>
            </a:pPr>
            <a:r>
              <a:rPr spc="-5" dirty="0"/>
              <a:t>Department </a:t>
            </a:r>
            <a:r>
              <a:rPr dirty="0"/>
              <a:t>of Information </a:t>
            </a:r>
            <a:r>
              <a:rPr spc="-20" dirty="0"/>
              <a:t>Technology, </a:t>
            </a:r>
            <a:r>
              <a:rPr spc="-5" dirty="0"/>
              <a:t>BVRIT</a:t>
            </a:r>
            <a:r>
              <a:rPr spc="-60" dirty="0"/>
              <a:t> </a:t>
            </a:r>
            <a:r>
              <a:rPr spc="-5" dirty="0"/>
              <a:t>HYDERABAD</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Times New Roman" panose="02020603050405020304"/>
                <a:cs typeface="Times New Roman" panose="02020603050405020304"/>
              </a:defRPr>
            </a:lvl1pPr>
          </a:lstStyle>
          <a:p>
            <a:pPr marL="12700">
              <a:lnSpc>
                <a:spcPts val="1190"/>
              </a:lnSpc>
            </a:pPr>
            <a:r>
              <a:rPr spc="-5" dirty="0"/>
              <a:t>Department </a:t>
            </a:r>
            <a:r>
              <a:rPr dirty="0"/>
              <a:t>of Information </a:t>
            </a:r>
            <a:r>
              <a:rPr spc="-20" dirty="0"/>
              <a:t>Technology, </a:t>
            </a:r>
            <a:r>
              <a:rPr spc="-5" dirty="0"/>
              <a:t>BVRIT</a:t>
            </a:r>
            <a:r>
              <a:rPr spc="-60" dirty="0"/>
              <a:t> </a:t>
            </a:r>
            <a:r>
              <a:rPr spc="-5" dirty="0"/>
              <a:t>HYDERABAD</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51870" y="291108"/>
            <a:ext cx="6440259" cy="330200"/>
          </a:xfrm>
          <a:prstGeom prst="rect">
            <a:avLst/>
          </a:prstGeom>
        </p:spPr>
        <p:txBody>
          <a:bodyPr wrap="square" lIns="0" tIns="0" rIns="0" bIns="0">
            <a:spAutoFit/>
          </a:bodyPr>
          <a:lstStyle>
            <a:lvl1pPr>
              <a:defRPr sz="20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307061" y="4917863"/>
            <a:ext cx="3289300" cy="166370"/>
          </a:xfrm>
          <a:prstGeom prst="rect">
            <a:avLst/>
          </a:prstGeom>
        </p:spPr>
        <p:txBody>
          <a:bodyPr wrap="square" lIns="0" tIns="0" rIns="0" bIns="0">
            <a:spAutoFit/>
          </a:bodyPr>
          <a:lstStyle>
            <a:lvl1pPr>
              <a:defRPr sz="1000" b="0" i="0">
                <a:solidFill>
                  <a:schemeClr val="tx1"/>
                </a:solidFill>
                <a:latin typeface="Times New Roman" panose="02020603050405020304"/>
                <a:cs typeface="Times New Roman" panose="02020603050405020304"/>
              </a:defRPr>
            </a:lvl1pPr>
          </a:lstStyle>
          <a:p>
            <a:pPr marL="12700">
              <a:lnSpc>
                <a:spcPts val="1190"/>
              </a:lnSpc>
            </a:pPr>
            <a:r>
              <a:rPr spc="-5" dirty="0"/>
              <a:t>Department </a:t>
            </a:r>
            <a:r>
              <a:rPr dirty="0"/>
              <a:t>of Information </a:t>
            </a:r>
            <a:r>
              <a:rPr spc="-20" dirty="0"/>
              <a:t>Technology, </a:t>
            </a:r>
            <a:r>
              <a:rPr spc="-5" dirty="0"/>
              <a:t>BVRIT</a:t>
            </a:r>
            <a:r>
              <a:rPr spc="-60" dirty="0"/>
              <a:t> </a:t>
            </a:r>
            <a:r>
              <a:rPr spc="-5" dirty="0"/>
              <a:t>HYDERABAD</a:t>
            </a:r>
            <a:endParaRPr spc="-5"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8400" y="666750"/>
            <a:ext cx="4396105" cy="1588135"/>
          </a:xfrm>
          <a:prstGeom prst="rect">
            <a:avLst/>
          </a:prstGeom>
        </p:spPr>
        <p:txBody>
          <a:bodyPr vert="horz" wrap="square" lIns="0" tIns="79375" rIns="0" bIns="0" rtlCol="0">
            <a:spAutoFit/>
          </a:bodyPr>
          <a:lstStyle/>
          <a:p>
            <a:pPr marL="12700" algn="ctr">
              <a:lnSpc>
                <a:spcPct val="100000"/>
              </a:lnSpc>
              <a:spcBef>
                <a:spcPts val="625"/>
              </a:spcBef>
            </a:pPr>
            <a:r>
              <a:rPr sz="1800" b="1" spc="-10" dirty="0">
                <a:solidFill>
                  <a:schemeClr val="tx1"/>
                </a:solidFill>
                <a:latin typeface="Times New Roman" panose="02020603050405020304" charset="0"/>
                <a:cs typeface="Times New Roman" panose="02020603050405020304" charset="0"/>
              </a:rPr>
              <a:t>Department </a:t>
            </a:r>
            <a:r>
              <a:rPr sz="1800" b="1" spc="-5" dirty="0">
                <a:solidFill>
                  <a:schemeClr val="tx1"/>
                </a:solidFill>
                <a:latin typeface="Times New Roman" panose="02020603050405020304" charset="0"/>
                <a:cs typeface="Times New Roman" panose="02020603050405020304" charset="0"/>
              </a:rPr>
              <a:t>of </a:t>
            </a:r>
            <a:r>
              <a:rPr sz="1800" b="1" spc="-10" dirty="0">
                <a:solidFill>
                  <a:schemeClr val="tx1"/>
                </a:solidFill>
                <a:latin typeface="Times New Roman" panose="02020603050405020304" charset="0"/>
                <a:cs typeface="Times New Roman" panose="02020603050405020304" charset="0"/>
              </a:rPr>
              <a:t>Information</a:t>
            </a:r>
            <a:r>
              <a:rPr lang="en-GB" sz="1800" b="1" spc="-10" dirty="0">
                <a:solidFill>
                  <a:schemeClr val="tx1"/>
                </a:solidFill>
                <a:latin typeface="Times New Roman" panose="02020603050405020304" charset="0"/>
                <a:cs typeface="Times New Roman" panose="02020603050405020304" charset="0"/>
              </a:rPr>
              <a:t> </a:t>
            </a:r>
            <a:r>
              <a:rPr sz="1800" b="1" spc="-20" dirty="0">
                <a:solidFill>
                  <a:schemeClr val="tx1"/>
                </a:solidFill>
                <a:latin typeface="Times New Roman" panose="02020603050405020304" charset="0"/>
                <a:cs typeface="Times New Roman" panose="02020603050405020304" charset="0"/>
              </a:rPr>
              <a:t>Technology</a:t>
            </a:r>
            <a:endParaRPr sz="1800" b="1" spc="-20" dirty="0">
              <a:solidFill>
                <a:schemeClr val="tx1"/>
              </a:solidFill>
              <a:latin typeface="Times New Roman" panose="02020603050405020304" charset="0"/>
              <a:cs typeface="Times New Roman" panose="02020603050405020304" charset="0"/>
            </a:endParaRPr>
          </a:p>
          <a:p>
            <a:pPr marL="12700" algn="ctr">
              <a:lnSpc>
                <a:spcPct val="100000"/>
              </a:lnSpc>
              <a:spcBef>
                <a:spcPts val="625"/>
              </a:spcBef>
            </a:pPr>
            <a:endParaRPr sz="1800">
              <a:solidFill>
                <a:schemeClr val="tx1"/>
              </a:solidFill>
              <a:latin typeface="Times New Roman" panose="02020603050405020304" charset="0"/>
              <a:cs typeface="Times New Roman" panose="02020603050405020304" charset="0"/>
            </a:endParaRPr>
          </a:p>
          <a:p>
            <a:pPr marL="95885" algn="ctr">
              <a:lnSpc>
                <a:spcPct val="100000"/>
              </a:lnSpc>
              <a:spcBef>
                <a:spcPts val="1060"/>
              </a:spcBef>
            </a:pPr>
            <a:r>
              <a:rPr lang="en-GB" sz="2400">
                <a:solidFill>
                  <a:schemeClr val="tx1"/>
                </a:solidFill>
                <a:latin typeface="Times New Roman" panose="02020603050405020304"/>
                <a:cs typeface="Times New Roman" panose="02020603050405020304"/>
              </a:rPr>
              <a:t>VEHICLE DETECTION USING YOLO ALGORITHM</a:t>
            </a:r>
            <a:endParaRPr lang="en-GB" sz="2400">
              <a:solidFill>
                <a:schemeClr val="tx1"/>
              </a:solidFill>
              <a:latin typeface="Times New Roman" panose="02020603050405020304"/>
              <a:cs typeface="Times New Roman" panose="02020603050405020304"/>
            </a:endParaRPr>
          </a:p>
        </p:txBody>
      </p:sp>
      <p:sp>
        <p:nvSpPr>
          <p:cNvPr id="3" name="object 3"/>
          <p:cNvSpPr txBox="1"/>
          <p:nvPr/>
        </p:nvSpPr>
        <p:spPr>
          <a:xfrm>
            <a:off x="515373" y="2913976"/>
            <a:ext cx="1810385" cy="227965"/>
          </a:xfrm>
          <a:prstGeom prst="rect">
            <a:avLst/>
          </a:prstGeom>
        </p:spPr>
        <p:txBody>
          <a:bodyPr vert="horz" wrap="square" lIns="0" tIns="12700" rIns="0" bIns="0" rtlCol="0">
            <a:spAutoFit/>
          </a:bodyPr>
          <a:lstStyle/>
          <a:p>
            <a:pPr marL="12700">
              <a:lnSpc>
                <a:spcPct val="100000"/>
              </a:lnSpc>
              <a:spcBef>
                <a:spcPts val="100"/>
              </a:spcBef>
            </a:pPr>
            <a:r>
              <a:rPr sz="1400" spc="-5" dirty="0">
                <a:solidFill>
                  <a:schemeClr val="tx1"/>
                </a:solidFill>
                <a:latin typeface="Times New Roman" panose="02020603050405020304" charset="0"/>
                <a:cs typeface="Times New Roman" panose="02020603050405020304" charset="0"/>
              </a:rPr>
              <a:t>Under the Gui</a:t>
            </a:r>
            <a:r>
              <a:rPr lang="en-GB" sz="1400" spc="-5" dirty="0">
                <a:solidFill>
                  <a:schemeClr val="tx1"/>
                </a:solidFill>
                <a:latin typeface="Times New Roman" panose="02020603050405020304" charset="0"/>
                <a:cs typeface="Times New Roman" panose="02020603050405020304" charset="0"/>
              </a:rPr>
              <a:t>d</a:t>
            </a:r>
            <a:r>
              <a:rPr sz="1400" spc="-5" dirty="0">
                <a:solidFill>
                  <a:schemeClr val="tx1"/>
                </a:solidFill>
                <a:latin typeface="Times New Roman" panose="02020603050405020304" charset="0"/>
                <a:cs typeface="Times New Roman" panose="02020603050405020304" charset="0"/>
              </a:rPr>
              <a:t>ance</a:t>
            </a:r>
            <a:r>
              <a:rPr sz="1400" spc="-80" dirty="0">
                <a:solidFill>
                  <a:schemeClr val="tx1"/>
                </a:solidFill>
                <a:latin typeface="Times New Roman" panose="02020603050405020304" charset="0"/>
                <a:cs typeface="Times New Roman" panose="02020603050405020304" charset="0"/>
              </a:rPr>
              <a:t> </a:t>
            </a:r>
            <a:r>
              <a:rPr sz="1400" spc="-5" dirty="0">
                <a:solidFill>
                  <a:schemeClr val="tx1"/>
                </a:solidFill>
                <a:latin typeface="Times New Roman" panose="02020603050405020304" charset="0"/>
                <a:cs typeface="Times New Roman" panose="02020603050405020304" charset="0"/>
              </a:rPr>
              <a:t>of</a:t>
            </a:r>
            <a:endParaRPr sz="1400" spc="-5" dirty="0">
              <a:solidFill>
                <a:schemeClr val="tx1"/>
              </a:solidFill>
              <a:latin typeface="Times New Roman" panose="02020603050405020304" charset="0"/>
              <a:cs typeface="Times New Roman" panose="02020603050405020304" charset="0"/>
            </a:endParaRPr>
          </a:p>
        </p:txBody>
      </p:sp>
      <p:sp>
        <p:nvSpPr>
          <p:cNvPr id="4" name="object 4"/>
          <p:cNvSpPr txBox="1"/>
          <p:nvPr/>
        </p:nvSpPr>
        <p:spPr>
          <a:xfrm>
            <a:off x="515620" y="3340735"/>
            <a:ext cx="2416175" cy="227965"/>
          </a:xfrm>
          <a:prstGeom prst="rect">
            <a:avLst/>
          </a:prstGeom>
        </p:spPr>
        <p:txBody>
          <a:bodyPr vert="horz" wrap="square" lIns="0" tIns="12700" rIns="0" bIns="0" rtlCol="0">
            <a:spAutoFit/>
          </a:bodyPr>
          <a:lstStyle/>
          <a:p>
            <a:pPr marL="12700">
              <a:lnSpc>
                <a:spcPct val="100000"/>
              </a:lnSpc>
              <a:spcBef>
                <a:spcPts val="100"/>
              </a:spcBef>
            </a:pPr>
            <a:r>
              <a:rPr sz="1400" spc="-5" dirty="0">
                <a:solidFill>
                  <a:schemeClr val="tx1"/>
                </a:solidFill>
                <a:latin typeface="Times New Roman" panose="02020603050405020304" charset="0"/>
                <a:cs typeface="Times New Roman" panose="02020603050405020304" charset="0"/>
              </a:rPr>
              <a:t>Guide</a:t>
            </a:r>
            <a:r>
              <a:rPr sz="1400" spc="-75" dirty="0">
                <a:solidFill>
                  <a:schemeClr val="tx1"/>
                </a:solidFill>
                <a:latin typeface="Times New Roman" panose="02020603050405020304" charset="0"/>
                <a:cs typeface="Times New Roman" panose="02020603050405020304" charset="0"/>
              </a:rPr>
              <a:t> </a:t>
            </a:r>
            <a:r>
              <a:rPr sz="1400" spc="-5" dirty="0">
                <a:solidFill>
                  <a:schemeClr val="tx1"/>
                </a:solidFill>
                <a:latin typeface="Times New Roman" panose="02020603050405020304" charset="0"/>
                <a:cs typeface="Times New Roman" panose="02020603050405020304" charset="0"/>
              </a:rPr>
              <a:t>Name:</a:t>
            </a:r>
            <a:r>
              <a:rPr lang="en-GB" sz="1400" spc="-5" dirty="0">
                <a:solidFill>
                  <a:schemeClr val="tx1"/>
                </a:solidFill>
                <a:latin typeface="Times New Roman" panose="02020603050405020304" charset="0"/>
                <a:cs typeface="Times New Roman" panose="02020603050405020304" charset="0"/>
              </a:rPr>
              <a:t>Mr.B.Srinivasulu</a:t>
            </a:r>
            <a:endParaRPr lang="en-GB" sz="1400" spc="-5" dirty="0">
              <a:solidFill>
                <a:schemeClr val="tx1"/>
              </a:solidFill>
              <a:latin typeface="Times New Roman" panose="02020603050405020304" charset="0"/>
              <a:cs typeface="Times New Roman" panose="02020603050405020304" charset="0"/>
            </a:endParaRPr>
          </a:p>
        </p:txBody>
      </p:sp>
      <p:sp>
        <p:nvSpPr>
          <p:cNvPr id="5" name="object 5"/>
          <p:cNvSpPr txBox="1"/>
          <p:nvPr/>
        </p:nvSpPr>
        <p:spPr>
          <a:xfrm>
            <a:off x="515620" y="3638550"/>
            <a:ext cx="2766060" cy="227965"/>
          </a:xfrm>
          <a:prstGeom prst="rect">
            <a:avLst/>
          </a:prstGeom>
        </p:spPr>
        <p:txBody>
          <a:bodyPr vert="horz" wrap="square" lIns="0" tIns="12700" rIns="0" bIns="0" rtlCol="0">
            <a:spAutoFit/>
          </a:bodyPr>
          <a:lstStyle/>
          <a:p>
            <a:pPr marL="12700">
              <a:lnSpc>
                <a:spcPct val="100000"/>
              </a:lnSpc>
              <a:spcBef>
                <a:spcPts val="100"/>
              </a:spcBef>
            </a:pPr>
            <a:r>
              <a:rPr sz="1400" spc="-5" dirty="0">
                <a:solidFill>
                  <a:schemeClr val="tx1"/>
                </a:solidFill>
                <a:latin typeface="Times New Roman" panose="02020603050405020304" charset="0"/>
                <a:cs typeface="Times New Roman" panose="02020603050405020304" charset="0"/>
              </a:rPr>
              <a:t>Designation:</a:t>
            </a:r>
            <a:r>
              <a:rPr lang="en-GB" sz="1400" spc="-5" dirty="0">
                <a:solidFill>
                  <a:schemeClr val="tx1"/>
                </a:solidFill>
                <a:latin typeface="Times New Roman" panose="02020603050405020304" charset="0"/>
                <a:cs typeface="Times New Roman" panose="02020603050405020304" charset="0"/>
              </a:rPr>
              <a:t>Assistant Professor</a:t>
            </a:r>
            <a:endParaRPr lang="en-GB" sz="1400" spc="-5" dirty="0">
              <a:solidFill>
                <a:schemeClr val="tx1"/>
              </a:solidFill>
              <a:latin typeface="Times New Roman" panose="02020603050405020304" charset="0"/>
              <a:cs typeface="Times New Roman" panose="02020603050405020304" charset="0"/>
            </a:endParaRPr>
          </a:p>
        </p:txBody>
      </p:sp>
      <p:sp>
        <p:nvSpPr>
          <p:cNvPr id="6" name="object 6"/>
          <p:cNvSpPr txBox="1"/>
          <p:nvPr/>
        </p:nvSpPr>
        <p:spPr>
          <a:xfrm>
            <a:off x="4800600" y="2724150"/>
            <a:ext cx="3813810" cy="1548130"/>
          </a:xfrm>
          <a:prstGeom prst="rect">
            <a:avLst/>
          </a:prstGeom>
        </p:spPr>
        <p:txBody>
          <a:bodyPr vert="horz" wrap="square" lIns="0" tIns="12700" rIns="0" bIns="0" rtlCol="0">
            <a:spAutoFit/>
          </a:bodyPr>
          <a:lstStyle/>
          <a:p>
            <a:pPr marL="12700" marR="5080">
              <a:lnSpc>
                <a:spcPct val="138000"/>
              </a:lnSpc>
              <a:spcBef>
                <a:spcPts val="100"/>
              </a:spcBef>
            </a:pPr>
            <a:r>
              <a:rPr sz="1400" spc="-30" dirty="0">
                <a:solidFill>
                  <a:schemeClr val="tx1"/>
                </a:solidFill>
                <a:latin typeface="Times New Roman" panose="02020603050405020304"/>
                <a:cs typeface="Times New Roman" panose="02020603050405020304"/>
              </a:rPr>
              <a:t>Team- 1</a:t>
            </a:r>
            <a:r>
              <a:rPr lang="en-GB" sz="1400" spc="-30" dirty="0">
                <a:solidFill>
                  <a:schemeClr val="tx1"/>
                </a:solidFill>
                <a:latin typeface="Times New Roman" panose="02020603050405020304"/>
                <a:cs typeface="Times New Roman" panose="02020603050405020304"/>
              </a:rPr>
              <a:t>5</a:t>
            </a:r>
            <a:r>
              <a:rPr sz="1400" dirty="0">
                <a:solidFill>
                  <a:schemeClr val="tx1"/>
                </a:solidFill>
                <a:latin typeface="Times New Roman" panose="02020603050405020304"/>
                <a:cs typeface="Times New Roman" panose="02020603050405020304"/>
              </a:rPr>
              <a:t>  </a:t>
            </a:r>
            <a:endParaRPr sz="1400" dirty="0">
              <a:solidFill>
                <a:schemeClr val="tx1"/>
              </a:solidFill>
              <a:latin typeface="Times New Roman" panose="02020603050405020304"/>
              <a:cs typeface="Times New Roman" panose="02020603050405020304"/>
            </a:endParaRPr>
          </a:p>
          <a:p>
            <a:pPr marL="12700" marR="5080">
              <a:lnSpc>
                <a:spcPct val="138000"/>
              </a:lnSpc>
              <a:spcBef>
                <a:spcPts val="100"/>
              </a:spcBef>
            </a:pPr>
            <a:r>
              <a:rPr lang="en-GB" sz="1400" dirty="0">
                <a:solidFill>
                  <a:schemeClr val="tx1"/>
                </a:solidFill>
                <a:latin typeface="Times New Roman" panose="02020603050405020304"/>
                <a:cs typeface="Times New Roman" panose="02020603050405020304"/>
              </a:rPr>
              <a:t>K.Sanjana Reddy</a:t>
            </a:r>
            <a:r>
              <a:rPr sz="1400" spc="-5" dirty="0">
                <a:solidFill>
                  <a:schemeClr val="tx1"/>
                </a:solidFill>
                <a:latin typeface="Times New Roman" panose="02020603050405020304"/>
                <a:cs typeface="Times New Roman" panose="02020603050405020304"/>
              </a:rPr>
              <a:t>(</a:t>
            </a:r>
            <a:r>
              <a:rPr lang="en-GB" sz="1400" spc="-5" dirty="0">
                <a:solidFill>
                  <a:schemeClr val="tx1"/>
                </a:solidFill>
                <a:latin typeface="Times New Roman" panose="02020603050405020304"/>
                <a:cs typeface="Times New Roman" panose="02020603050405020304"/>
              </a:rPr>
              <a:t>19WH1A</a:t>
            </a:r>
            <a:r>
              <a:rPr sz="1400" spc="-5" dirty="0">
                <a:solidFill>
                  <a:schemeClr val="tx1"/>
                </a:solidFill>
                <a:latin typeface="Times New Roman" panose="02020603050405020304"/>
                <a:cs typeface="Times New Roman" panose="02020603050405020304"/>
              </a:rPr>
              <a:t>12</a:t>
            </a:r>
            <a:r>
              <a:rPr lang="en-GB" sz="1400" spc="-5" dirty="0">
                <a:solidFill>
                  <a:schemeClr val="tx1"/>
                </a:solidFill>
                <a:latin typeface="Times New Roman" panose="02020603050405020304"/>
                <a:cs typeface="Times New Roman" panose="02020603050405020304"/>
              </a:rPr>
              <a:t>19</a:t>
            </a:r>
            <a:r>
              <a:rPr sz="1400" spc="-5" dirty="0">
                <a:solidFill>
                  <a:schemeClr val="tx1"/>
                </a:solidFill>
                <a:latin typeface="Times New Roman" panose="02020603050405020304"/>
                <a:cs typeface="Times New Roman" panose="02020603050405020304"/>
              </a:rPr>
              <a:t>)</a:t>
            </a:r>
            <a:endParaRPr sz="1400" spc="-5" dirty="0">
              <a:solidFill>
                <a:schemeClr val="tx1"/>
              </a:solidFill>
              <a:latin typeface="Times New Roman" panose="02020603050405020304"/>
              <a:cs typeface="Times New Roman" panose="02020603050405020304"/>
            </a:endParaRPr>
          </a:p>
          <a:p>
            <a:pPr marL="12700" marR="5080">
              <a:lnSpc>
                <a:spcPct val="138000"/>
              </a:lnSpc>
              <a:spcBef>
                <a:spcPts val="100"/>
              </a:spcBef>
            </a:pPr>
            <a:r>
              <a:rPr lang="en-GB" sz="1400" spc="-5" dirty="0" err="1">
                <a:solidFill>
                  <a:schemeClr val="tx1"/>
                </a:solidFill>
                <a:latin typeface="Times New Roman" panose="02020603050405020304"/>
                <a:cs typeface="Times New Roman" panose="02020603050405020304"/>
              </a:rPr>
              <a:t>M.Deepthi</a:t>
            </a:r>
            <a:r>
              <a:rPr lang="en-GB" sz="1400" spc="-5" dirty="0">
                <a:solidFill>
                  <a:schemeClr val="tx1"/>
                </a:solidFill>
                <a:latin typeface="Times New Roman" panose="02020603050405020304"/>
                <a:cs typeface="Times New Roman" panose="02020603050405020304"/>
              </a:rPr>
              <a:t> Sharvani</a:t>
            </a:r>
            <a:r>
              <a:rPr sz="1400" spc="-5" dirty="0">
                <a:solidFill>
                  <a:schemeClr val="tx1"/>
                </a:solidFill>
                <a:latin typeface="Times New Roman" panose="02020603050405020304"/>
                <a:cs typeface="Times New Roman" panose="02020603050405020304"/>
              </a:rPr>
              <a:t>(</a:t>
            </a:r>
            <a:r>
              <a:rPr lang="en-GB" sz="1400" spc="-5" dirty="0">
                <a:solidFill>
                  <a:schemeClr val="tx1"/>
                </a:solidFill>
                <a:latin typeface="Times New Roman" panose="02020603050405020304"/>
                <a:cs typeface="Times New Roman" panose="02020603050405020304"/>
              </a:rPr>
              <a:t>19WH1A</a:t>
            </a:r>
            <a:r>
              <a:rPr sz="1400" spc="-5" dirty="0">
                <a:solidFill>
                  <a:schemeClr val="tx1"/>
                </a:solidFill>
                <a:latin typeface="Times New Roman" panose="02020603050405020304"/>
                <a:cs typeface="Times New Roman" panose="02020603050405020304"/>
              </a:rPr>
              <a:t>12</a:t>
            </a:r>
            <a:r>
              <a:rPr lang="en-GB" sz="1400" spc="-5" dirty="0">
                <a:solidFill>
                  <a:schemeClr val="tx1"/>
                </a:solidFill>
                <a:latin typeface="Times New Roman" panose="02020603050405020304"/>
                <a:cs typeface="Times New Roman" panose="02020603050405020304"/>
              </a:rPr>
              <a:t>20</a:t>
            </a:r>
            <a:r>
              <a:rPr sz="1400" spc="-5" dirty="0">
                <a:solidFill>
                  <a:schemeClr val="tx1"/>
                </a:solidFill>
                <a:latin typeface="Times New Roman" panose="02020603050405020304"/>
                <a:cs typeface="Times New Roman" panose="02020603050405020304"/>
              </a:rPr>
              <a:t>) </a:t>
            </a:r>
            <a:endParaRPr sz="1400" spc="-5" dirty="0">
              <a:solidFill>
                <a:schemeClr val="tx1"/>
              </a:solidFill>
              <a:latin typeface="Times New Roman" panose="02020603050405020304"/>
              <a:cs typeface="Times New Roman" panose="02020603050405020304"/>
            </a:endParaRPr>
          </a:p>
          <a:p>
            <a:pPr marL="12700" marR="5080">
              <a:lnSpc>
                <a:spcPct val="138000"/>
              </a:lnSpc>
              <a:spcBef>
                <a:spcPts val="100"/>
              </a:spcBef>
            </a:pPr>
            <a:r>
              <a:rPr lang="en-GB" sz="1400" spc="-5">
                <a:solidFill>
                  <a:schemeClr val="tx1"/>
                </a:solidFill>
                <a:latin typeface="Times New Roman" panose="02020603050405020304"/>
                <a:cs typeface="Times New Roman" panose="02020603050405020304"/>
              </a:rPr>
              <a:t>R</a:t>
            </a:r>
            <a:r>
              <a:rPr lang="en-GB" sz="1400" spc="-5" dirty="0">
                <a:solidFill>
                  <a:schemeClr val="tx1"/>
                </a:solidFill>
                <a:latin typeface="Times New Roman" panose="02020603050405020304"/>
                <a:cs typeface="Times New Roman" panose="02020603050405020304"/>
              </a:rPr>
              <a:t>.Rajani</a:t>
            </a:r>
            <a:r>
              <a:rPr sz="1400" spc="-5" dirty="0">
                <a:solidFill>
                  <a:schemeClr val="tx1"/>
                </a:solidFill>
                <a:latin typeface="Times New Roman" panose="02020603050405020304"/>
                <a:cs typeface="Times New Roman" panose="02020603050405020304"/>
              </a:rPr>
              <a:t>(</a:t>
            </a:r>
            <a:r>
              <a:rPr lang="en-GB" sz="1400" spc="-5" dirty="0">
                <a:solidFill>
                  <a:schemeClr val="tx1"/>
                </a:solidFill>
                <a:latin typeface="Times New Roman" panose="02020603050405020304"/>
                <a:cs typeface="Times New Roman" panose="02020603050405020304"/>
              </a:rPr>
              <a:t>19WH1A</a:t>
            </a:r>
            <a:r>
              <a:rPr sz="1400" spc="-5" dirty="0">
                <a:solidFill>
                  <a:schemeClr val="tx1"/>
                </a:solidFill>
                <a:latin typeface="Times New Roman" panose="02020603050405020304"/>
                <a:cs typeface="Times New Roman" panose="02020603050405020304"/>
              </a:rPr>
              <a:t>12</a:t>
            </a:r>
            <a:r>
              <a:rPr lang="en-GB" sz="1400" spc="-5" dirty="0">
                <a:solidFill>
                  <a:schemeClr val="tx1"/>
                </a:solidFill>
                <a:latin typeface="Times New Roman" panose="02020603050405020304"/>
                <a:cs typeface="Times New Roman" panose="02020603050405020304"/>
              </a:rPr>
              <a:t>41</a:t>
            </a:r>
            <a:r>
              <a:rPr sz="1400" spc="-5" dirty="0">
                <a:solidFill>
                  <a:schemeClr val="tx1"/>
                </a:solidFill>
                <a:latin typeface="Times New Roman" panose="02020603050405020304"/>
                <a:cs typeface="Times New Roman" panose="02020603050405020304"/>
              </a:rPr>
              <a:t>)</a:t>
            </a:r>
            <a:endParaRPr sz="1400" spc="-5" dirty="0">
              <a:solidFill>
                <a:schemeClr val="tx1"/>
              </a:solidFill>
              <a:latin typeface="Times New Roman" panose="02020603050405020304"/>
              <a:cs typeface="Times New Roman" panose="02020603050405020304"/>
            </a:endParaRPr>
          </a:p>
          <a:p>
            <a:pPr marL="12700" marR="5080">
              <a:lnSpc>
                <a:spcPct val="138000"/>
              </a:lnSpc>
              <a:spcBef>
                <a:spcPts val="100"/>
              </a:spcBef>
            </a:pPr>
            <a:r>
              <a:rPr lang="en-GB" sz="1400" spc="-5" dirty="0">
                <a:solidFill>
                  <a:schemeClr val="tx1"/>
                </a:solidFill>
                <a:latin typeface="Times New Roman" panose="02020603050405020304"/>
                <a:cs typeface="Times New Roman" panose="02020603050405020304"/>
              </a:rPr>
              <a:t>K.Aarthi(19WH1A1258)</a:t>
            </a:r>
            <a:endParaRPr lang="en-GB" sz="1400" spc="-5" dirty="0">
              <a:solidFill>
                <a:schemeClr val="tx1"/>
              </a:solidFill>
              <a:latin typeface="Times New Roman" panose="02020603050405020304"/>
              <a:cs typeface="Times New Roman" panose="02020603050405020304"/>
            </a:endParaRPr>
          </a:p>
        </p:txBody>
      </p:sp>
      <p:sp>
        <p:nvSpPr>
          <p:cNvPr id="7" name="object 7"/>
          <p:cNvSpPr/>
          <p:nvPr/>
        </p:nvSpPr>
        <p:spPr>
          <a:xfrm>
            <a:off x="289774" y="100011"/>
            <a:ext cx="709950" cy="853737"/>
          </a:xfrm>
          <a:prstGeom prst="rect">
            <a:avLst/>
          </a:prstGeom>
          <a:blipFill>
            <a:blip r:embed="rId1" cstate="print"/>
            <a:stretch>
              <a:fillRect/>
            </a:stretch>
          </a:blipFill>
        </p:spPr>
        <p:txBody>
          <a:bodyPr wrap="square" lIns="0" tIns="0" rIns="0" bIns="0" rtlCol="0"/>
          <a:lstStyle/>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30175">
              <a:lnSpc>
                <a:spcPct val="100000"/>
              </a:lnSpc>
              <a:spcBef>
                <a:spcPts val="100"/>
              </a:spcBef>
            </a:pPr>
            <a:r>
              <a:rPr spc="-5" dirty="0"/>
              <a:t>BVRIT HYDERABAD College </a:t>
            </a:r>
            <a:r>
              <a:rPr dirty="0"/>
              <a:t>of </a:t>
            </a:r>
            <a:r>
              <a:rPr spc="-5" dirty="0"/>
              <a:t>Engineering </a:t>
            </a:r>
            <a:r>
              <a:rPr dirty="0"/>
              <a:t>for</a:t>
            </a:r>
            <a:r>
              <a:rPr spc="-175" dirty="0"/>
              <a:t> </a:t>
            </a:r>
            <a:r>
              <a:rPr spc="-25" dirty="0"/>
              <a:t>Women</a:t>
            </a:r>
            <a:endParaRPr spc="-25" dirty="0"/>
          </a:p>
        </p:txBody>
      </p:sp>
      <p:sp>
        <p:nvSpPr>
          <p:cNvPr id="9" name="object 9"/>
          <p:cNvSpPr/>
          <p:nvPr/>
        </p:nvSpPr>
        <p:spPr>
          <a:xfrm>
            <a:off x="8348633" y="0"/>
            <a:ext cx="795335" cy="990598"/>
          </a:xfrm>
          <a:prstGeom prst="rect">
            <a:avLst/>
          </a:prstGeom>
          <a:blipFill>
            <a:blip r:embed="rId2" cstate="print"/>
            <a:stretch>
              <a:fillRect/>
            </a:stretch>
          </a:blipFill>
        </p:spPr>
        <p:txBody>
          <a:bodyPr wrap="square" lIns="0" tIns="0" rIns="0" bIns="0" rtlCol="0"/>
          <a:lstStyle/>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190"/>
              </a:lnSpc>
            </a:pPr>
            <a:r>
              <a:rPr spc="-5" dirty="0"/>
              <a:t>Department </a:t>
            </a:r>
            <a:r>
              <a:rPr dirty="0"/>
              <a:t>of Information </a:t>
            </a:r>
            <a:r>
              <a:rPr spc="-20" dirty="0"/>
              <a:t>Technology, </a:t>
            </a:r>
            <a:r>
              <a:rPr spc="-5" dirty="0"/>
              <a:t>BVRIT</a:t>
            </a:r>
            <a:r>
              <a:rPr spc="-60" dirty="0"/>
              <a:t> </a:t>
            </a:r>
            <a:r>
              <a:rPr spc="-5" dirty="0"/>
              <a:t>HYDERABAD</a:t>
            </a:r>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9510" y="335915"/>
            <a:ext cx="1627505" cy="381635"/>
          </a:xfrm>
          <a:prstGeom prst="rect">
            <a:avLst/>
          </a:prstGeom>
        </p:spPr>
        <p:txBody>
          <a:bodyPr vert="horz" wrap="square" lIns="0" tIns="12700" rIns="0" bIns="0" rtlCol="0">
            <a:spAutoFit/>
          </a:bodyPr>
          <a:lstStyle/>
          <a:p>
            <a:pPr marL="12700">
              <a:lnSpc>
                <a:spcPct val="100000"/>
              </a:lnSpc>
              <a:spcBef>
                <a:spcPts val="100"/>
              </a:spcBef>
            </a:pPr>
            <a:r>
              <a:rPr sz="2400" b="0" spc="-5" dirty="0">
                <a:latin typeface="Times New Roman" panose="02020603050405020304" charset="0"/>
                <a:cs typeface="Times New Roman" panose="02020603050405020304" charset="0"/>
              </a:rPr>
              <a:t>Co</a:t>
            </a:r>
            <a:r>
              <a:rPr sz="2400" b="0" spc="-25" dirty="0">
                <a:latin typeface="Times New Roman" panose="02020603050405020304" charset="0"/>
                <a:cs typeface="Times New Roman" panose="02020603050405020304" charset="0"/>
              </a:rPr>
              <a:t>n</a:t>
            </a:r>
            <a:r>
              <a:rPr sz="2400" b="0" spc="-30" dirty="0">
                <a:latin typeface="Times New Roman" panose="02020603050405020304" charset="0"/>
                <a:cs typeface="Times New Roman" panose="02020603050405020304" charset="0"/>
              </a:rPr>
              <a:t>t</a:t>
            </a:r>
            <a:r>
              <a:rPr sz="2400" b="0" spc="-5" dirty="0">
                <a:latin typeface="Times New Roman" panose="02020603050405020304" charset="0"/>
                <a:cs typeface="Times New Roman" panose="02020603050405020304" charset="0"/>
              </a:rPr>
              <a:t>e</a:t>
            </a:r>
            <a:r>
              <a:rPr sz="2400" b="0" spc="-25" dirty="0">
                <a:latin typeface="Times New Roman" panose="02020603050405020304" charset="0"/>
                <a:cs typeface="Times New Roman" panose="02020603050405020304" charset="0"/>
              </a:rPr>
              <a:t>n</a:t>
            </a:r>
            <a:r>
              <a:rPr sz="2400" b="0" spc="-5" dirty="0">
                <a:latin typeface="Times New Roman" panose="02020603050405020304" charset="0"/>
                <a:cs typeface="Times New Roman" panose="02020603050405020304" charset="0"/>
              </a:rPr>
              <a:t>ts</a:t>
            </a:r>
            <a:endParaRPr sz="2400">
              <a:latin typeface="Times New Roman" panose="02020603050405020304" charset="0"/>
              <a:cs typeface="Times New Roman" panose="02020603050405020304" charset="0"/>
            </a:endParaRPr>
          </a:p>
        </p:txBody>
      </p:sp>
      <p:sp>
        <p:nvSpPr>
          <p:cNvPr id="3" name="object 3"/>
          <p:cNvSpPr txBox="1"/>
          <p:nvPr/>
        </p:nvSpPr>
        <p:spPr>
          <a:xfrm>
            <a:off x="457200" y="1504950"/>
            <a:ext cx="7738745" cy="1958340"/>
          </a:xfrm>
          <a:prstGeom prst="rect">
            <a:avLst/>
          </a:prstGeom>
        </p:spPr>
        <p:txBody>
          <a:bodyPr vert="horz" wrap="square" lIns="0" tIns="62865" rIns="0" bIns="0" rtlCol="0">
            <a:spAutoFit/>
          </a:bodyPr>
          <a:lstStyle/>
          <a:p>
            <a:pPr marL="354965" indent="-342900" algn="l">
              <a:lnSpc>
                <a:spcPct val="100000"/>
              </a:lnSpc>
              <a:spcBef>
                <a:spcPts val="495"/>
              </a:spcBef>
              <a:buFont typeface="Arial" panose="020B0604020202020204" pitchFamily="34" charset="0"/>
              <a:buChar char="•"/>
              <a:tabLst>
                <a:tab pos="520065" algn="l"/>
                <a:tab pos="520700" algn="l"/>
              </a:tabLst>
            </a:pPr>
            <a:r>
              <a:rPr sz="2200" spc="-15" dirty="0">
                <a:latin typeface="Times New Roman" panose="02020603050405020304" charset="0"/>
                <a:cs typeface="Times New Roman" panose="02020603050405020304" charset="0"/>
              </a:rPr>
              <a:t>Abstract</a:t>
            </a:r>
            <a:endParaRPr sz="2200">
              <a:latin typeface="Times New Roman" panose="02020603050405020304" charset="0"/>
              <a:cs typeface="Times New Roman" panose="02020603050405020304" charset="0"/>
            </a:endParaRPr>
          </a:p>
          <a:p>
            <a:pPr marL="354965" indent="-342900" algn="l">
              <a:lnSpc>
                <a:spcPct val="100000"/>
              </a:lnSpc>
              <a:spcBef>
                <a:spcPts val="395"/>
              </a:spcBef>
              <a:buFont typeface="Arial" panose="020B0604020202020204" pitchFamily="34" charset="0"/>
              <a:buChar char="•"/>
              <a:tabLst>
                <a:tab pos="520065" algn="l"/>
                <a:tab pos="520700" algn="l"/>
              </a:tabLst>
            </a:pPr>
            <a:r>
              <a:rPr sz="2200" spc="-10" dirty="0">
                <a:latin typeface="Times New Roman" panose="02020603050405020304" charset="0"/>
                <a:cs typeface="Times New Roman" panose="02020603050405020304" charset="0"/>
              </a:rPr>
              <a:t>Introduction</a:t>
            </a:r>
            <a:endParaRPr sz="2200">
              <a:latin typeface="Times New Roman" panose="02020603050405020304" charset="0"/>
              <a:cs typeface="Times New Roman" panose="02020603050405020304" charset="0"/>
            </a:endParaRPr>
          </a:p>
          <a:p>
            <a:pPr marL="354965" indent="-342900" algn="l">
              <a:lnSpc>
                <a:spcPct val="100000"/>
              </a:lnSpc>
              <a:spcBef>
                <a:spcPts val="395"/>
              </a:spcBef>
              <a:buFont typeface="Arial" panose="020B0604020202020204" pitchFamily="34" charset="0"/>
              <a:buChar char="•"/>
              <a:tabLst>
                <a:tab pos="520065" algn="l"/>
                <a:tab pos="520700" algn="l"/>
              </a:tabLst>
            </a:pPr>
            <a:r>
              <a:rPr sz="2200" spc="-10" dirty="0">
                <a:latin typeface="Times New Roman" panose="02020603050405020304" charset="0"/>
                <a:cs typeface="Times New Roman" panose="02020603050405020304" charset="0"/>
              </a:rPr>
              <a:t>Problem</a:t>
            </a:r>
            <a:r>
              <a:rPr sz="2200" spc="-50" dirty="0">
                <a:latin typeface="Times New Roman" panose="02020603050405020304" charset="0"/>
                <a:cs typeface="Times New Roman" panose="02020603050405020304" charset="0"/>
              </a:rPr>
              <a:t> </a:t>
            </a:r>
            <a:r>
              <a:rPr sz="2200" spc="-10" dirty="0">
                <a:latin typeface="Times New Roman" panose="02020603050405020304" charset="0"/>
                <a:cs typeface="Times New Roman" panose="02020603050405020304" charset="0"/>
              </a:rPr>
              <a:t>Definition</a:t>
            </a:r>
            <a:endParaRPr sz="2200">
              <a:latin typeface="Times New Roman" panose="02020603050405020304" charset="0"/>
              <a:cs typeface="Times New Roman" panose="02020603050405020304" charset="0"/>
            </a:endParaRPr>
          </a:p>
          <a:p>
            <a:pPr marL="354965" indent="-342900" algn="l">
              <a:lnSpc>
                <a:spcPct val="100000"/>
              </a:lnSpc>
              <a:spcBef>
                <a:spcPts val="395"/>
              </a:spcBef>
              <a:buFont typeface="Arial" panose="020B0604020202020204" pitchFamily="34" charset="0"/>
              <a:buChar char="•"/>
              <a:tabLst>
                <a:tab pos="520065" algn="l"/>
                <a:tab pos="520700" algn="l"/>
              </a:tabLst>
            </a:pPr>
            <a:r>
              <a:rPr sz="2200" spc="-20" dirty="0">
                <a:latin typeface="Times New Roman" panose="02020603050405020304" charset="0"/>
                <a:cs typeface="Times New Roman" panose="02020603050405020304" charset="0"/>
              </a:rPr>
              <a:t>Literature</a:t>
            </a:r>
            <a:r>
              <a:rPr sz="2200" spc="-15" dirty="0">
                <a:latin typeface="Times New Roman" panose="02020603050405020304" charset="0"/>
                <a:cs typeface="Times New Roman" panose="02020603050405020304" charset="0"/>
              </a:rPr>
              <a:t> </a:t>
            </a:r>
            <a:r>
              <a:rPr sz="2200" spc="-10" dirty="0">
                <a:latin typeface="Times New Roman" panose="02020603050405020304" charset="0"/>
                <a:cs typeface="Times New Roman" panose="02020603050405020304" charset="0"/>
              </a:rPr>
              <a:t>Survey</a:t>
            </a:r>
            <a:endParaRPr sz="2200">
              <a:latin typeface="Times New Roman" panose="02020603050405020304" charset="0"/>
              <a:cs typeface="Times New Roman" panose="02020603050405020304" charset="0"/>
            </a:endParaRPr>
          </a:p>
          <a:p>
            <a:pPr marL="354965" indent="-342900" algn="l">
              <a:lnSpc>
                <a:spcPct val="100000"/>
              </a:lnSpc>
              <a:spcBef>
                <a:spcPts val="400"/>
              </a:spcBef>
              <a:buFont typeface="Arial" panose="020B0604020202020204" pitchFamily="34" charset="0"/>
              <a:buChar char="•"/>
              <a:tabLst>
                <a:tab pos="520065" algn="l"/>
                <a:tab pos="520700" algn="l"/>
              </a:tabLst>
            </a:pPr>
            <a:r>
              <a:rPr sz="2200" spc="-20" dirty="0">
                <a:latin typeface="Times New Roman" panose="02020603050405020304" charset="0"/>
                <a:cs typeface="Times New Roman" panose="02020603050405020304" charset="0"/>
              </a:rPr>
              <a:t>References</a:t>
            </a:r>
            <a:endParaRPr sz="2200">
              <a:latin typeface="Times New Roman" panose="02020603050405020304" charset="0"/>
              <a:cs typeface="Times New Roman" panose="02020603050405020304" charset="0"/>
            </a:endParaRPr>
          </a:p>
        </p:txBody>
      </p:sp>
      <p:sp>
        <p:nvSpPr>
          <p:cNvPr id="4" name="object 4"/>
          <p:cNvSpPr txBox="1"/>
          <p:nvPr/>
        </p:nvSpPr>
        <p:spPr>
          <a:xfrm>
            <a:off x="8874621" y="4791567"/>
            <a:ext cx="9906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445469"/>
                </a:solidFill>
                <a:latin typeface="Lato"/>
                <a:cs typeface="Lato"/>
              </a:rPr>
              <a:t>2</a:t>
            </a:r>
            <a:endParaRPr sz="1000">
              <a:latin typeface="Lato"/>
              <a:cs typeface="Lato"/>
            </a:endParaRPr>
          </a:p>
        </p:txBody>
      </p:sp>
      <p:sp>
        <p:nvSpPr>
          <p:cNvPr id="5" name="object 5"/>
          <p:cNvSpPr/>
          <p:nvPr/>
        </p:nvSpPr>
        <p:spPr>
          <a:xfrm>
            <a:off x="8348633" y="0"/>
            <a:ext cx="795335" cy="990598"/>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171449" y="43095"/>
            <a:ext cx="957693" cy="921324"/>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90"/>
              </a:lnSpc>
            </a:pPr>
            <a:r>
              <a:rPr spc="-5" dirty="0"/>
              <a:t>Department </a:t>
            </a:r>
            <a:r>
              <a:rPr dirty="0"/>
              <a:t>of Information </a:t>
            </a:r>
            <a:r>
              <a:rPr spc="-20" dirty="0"/>
              <a:t>Technology, </a:t>
            </a:r>
            <a:r>
              <a:rPr spc="-5" dirty="0"/>
              <a:t>BVRIT</a:t>
            </a:r>
            <a:r>
              <a:rPr spc="-60" dirty="0"/>
              <a:t> </a:t>
            </a:r>
            <a:r>
              <a:rPr spc="-5" dirty="0"/>
              <a:t>HYDERABAD</a:t>
            </a:r>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19200" y="1123950"/>
            <a:ext cx="6741795" cy="2953385"/>
          </a:xfrm>
          <a:prstGeom prst="rect">
            <a:avLst/>
          </a:prstGeom>
          <a:noFill/>
        </p:spPr>
        <p:txBody>
          <a:bodyPr wrap="square" rtlCol="0">
            <a:spAutoFit/>
          </a:bodyPr>
          <a:lstStyle/>
          <a:p>
            <a:pPr algn="ctr"/>
            <a:r>
              <a:rPr lang="en-GB" altLang="en-US" sz="2400">
                <a:latin typeface="Times New Roman" panose="02020603050405020304" charset="0"/>
                <a:cs typeface="Times New Roman" panose="02020603050405020304" charset="0"/>
              </a:rPr>
              <a:t>ABSTRACT</a:t>
            </a:r>
            <a:endParaRPr lang="en-GB" altLang="en-US">
              <a:latin typeface="Times New Roman" panose="02020603050405020304" charset="0"/>
              <a:cs typeface="Times New Roman" panose="02020603050405020304" charset="0"/>
            </a:endParaRPr>
          </a:p>
          <a:p>
            <a:pPr algn="just"/>
            <a:endParaRPr lang="en-GB"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a:latin typeface="Times New Roman" panose="02020603050405020304" charset="0"/>
                <a:cs typeface="Times New Roman" panose="02020603050405020304" charset="0"/>
                <a:sym typeface="+mn-ea"/>
              </a:rPr>
              <a:t>Vehicle detection in real-time is a challenging and important task. The existing real-time vehicle detection lacks accuracy and speed.</a:t>
            </a:r>
            <a:endParaRPr>
              <a:latin typeface="Times New Roman" panose="02020603050405020304" charset="0"/>
              <a:cs typeface="Times New Roman" panose="02020603050405020304" charset="0"/>
              <a:sym typeface="+mn-ea"/>
            </a:endParaRPr>
          </a:p>
          <a:p>
            <a:pPr indent="0" algn="just">
              <a:buFont typeface="Arial" panose="020B0604020202020204" pitchFamily="34" charset="0"/>
              <a:buNone/>
            </a:pPr>
            <a:r>
              <a:rPr>
                <a:latin typeface="Times New Roman" panose="02020603050405020304" charset="0"/>
                <a:cs typeface="Times New Roman" panose="02020603050405020304" charset="0"/>
                <a:sym typeface="+mn-ea"/>
              </a:rPr>
              <a:t> </a:t>
            </a:r>
            <a:endParaRPr>
              <a:latin typeface="Times New Roman" panose="02020603050405020304" charset="0"/>
              <a:cs typeface="Times New Roman" panose="02020603050405020304" charset="0"/>
              <a:sym typeface="+mn-ea"/>
            </a:endParaRPr>
          </a:p>
          <a:p>
            <a:pPr marL="285750" indent="-285750" algn="just">
              <a:buFont typeface="Arial" panose="020B0604020202020204" pitchFamily="34" charset="0"/>
              <a:buChar char="•"/>
            </a:pPr>
            <a:r>
              <a:rPr>
                <a:latin typeface="Times New Roman" panose="02020603050405020304" charset="0"/>
                <a:cs typeface="Times New Roman" panose="02020603050405020304" charset="0"/>
                <a:sym typeface="+mn-ea"/>
              </a:rPr>
              <a:t>Real-time systems must detect and locate vehicles during criminal activities like theft of vehicle and road traffic violations with high accuracy</a:t>
            </a:r>
            <a:r>
              <a:rPr lang="en-GB">
                <a:latin typeface="Times New Roman" panose="02020603050405020304" charset="0"/>
                <a:cs typeface="Times New Roman" panose="02020603050405020304" charset="0"/>
                <a:sym typeface="+mn-ea"/>
              </a:rPr>
              <a:t>.We use YOLO(You Only Look Once Algorithm) to detect vehicles effectively in real-time.</a:t>
            </a:r>
            <a:endParaRPr>
              <a:latin typeface="Times New Roman" panose="02020603050405020304" charset="0"/>
              <a:cs typeface="Times New Roman" panose="02020603050405020304" charset="0"/>
            </a:endParaRPr>
          </a:p>
          <a:p>
            <a:pPr indent="0" algn="just">
              <a:buNone/>
            </a:pPr>
            <a:endParaRPr lang="en-GB" altLang="en-US">
              <a:latin typeface="Times New Roman" panose="02020603050405020304" charset="0"/>
              <a:cs typeface="Times New Roman" panose="02020603050405020304" charset="0"/>
            </a:endParaRPr>
          </a:p>
        </p:txBody>
      </p:sp>
      <p:sp>
        <p:nvSpPr>
          <p:cNvPr id="6" name="object 6"/>
          <p:cNvSpPr/>
          <p:nvPr/>
        </p:nvSpPr>
        <p:spPr>
          <a:xfrm>
            <a:off x="171449" y="43095"/>
            <a:ext cx="957693" cy="921324"/>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8348633" y="0"/>
            <a:ext cx="795335" cy="990598"/>
          </a:xfrm>
          <a:prstGeom prst="rect">
            <a:avLst/>
          </a:prstGeom>
          <a:blipFill>
            <a:blip r:embed="rId2" cstate="print"/>
            <a:stretch>
              <a:fillRect/>
            </a:stretch>
          </a:blipFill>
        </p:spPr>
        <p:txBody>
          <a:bodyPr wrap="square" lIns="0" tIns="0" rIns="0" bIns="0" rtlCol="0"/>
          <a:lstStyle/>
          <a:p/>
        </p:txBody>
      </p:sp>
      <p:sp>
        <p:nvSpPr>
          <p:cNvPr id="8" name="Text Box 7"/>
          <p:cNvSpPr txBox="1"/>
          <p:nvPr/>
        </p:nvSpPr>
        <p:spPr>
          <a:xfrm>
            <a:off x="2362200" y="4857750"/>
            <a:ext cx="3416935" cy="398780"/>
          </a:xfrm>
          <a:prstGeom prst="rect">
            <a:avLst/>
          </a:prstGeom>
          <a:noFill/>
        </p:spPr>
        <p:txBody>
          <a:bodyPr wrap="none" rtlCol="0">
            <a:spAutoFit/>
          </a:bodyPr>
          <a:lstStyle/>
          <a:p>
            <a:pPr algn="ctr"/>
            <a:r>
              <a:rPr sz="1000" spc="-5" dirty="0">
                <a:latin typeface="Times New Roman" panose="02020603050405020304" charset="0"/>
                <a:cs typeface="Times New Roman" panose="02020603050405020304" charset="0"/>
                <a:sym typeface="+mn-ea"/>
              </a:rPr>
              <a:t>Department </a:t>
            </a:r>
            <a:r>
              <a:rPr sz="1000" dirty="0">
                <a:latin typeface="Times New Roman" panose="02020603050405020304" charset="0"/>
                <a:cs typeface="Times New Roman" panose="02020603050405020304" charset="0"/>
                <a:sym typeface="+mn-ea"/>
              </a:rPr>
              <a:t>of Information </a:t>
            </a:r>
            <a:r>
              <a:rPr sz="1000" spc="-20" dirty="0">
                <a:latin typeface="Times New Roman" panose="02020603050405020304" charset="0"/>
                <a:cs typeface="Times New Roman" panose="02020603050405020304" charset="0"/>
                <a:sym typeface="+mn-ea"/>
              </a:rPr>
              <a:t>Technology, </a:t>
            </a:r>
            <a:r>
              <a:rPr sz="1000" spc="-5" dirty="0">
                <a:latin typeface="Times New Roman" panose="02020603050405020304" charset="0"/>
                <a:cs typeface="Times New Roman" panose="02020603050405020304" charset="0"/>
                <a:sym typeface="+mn-ea"/>
              </a:rPr>
              <a:t>BVRIT</a:t>
            </a:r>
            <a:r>
              <a:rPr sz="1000" spc="-60" dirty="0">
                <a:latin typeface="Times New Roman" panose="02020603050405020304" charset="0"/>
                <a:cs typeface="Times New Roman" panose="02020603050405020304" charset="0"/>
                <a:sym typeface="+mn-ea"/>
              </a:rPr>
              <a:t> </a:t>
            </a:r>
            <a:r>
              <a:rPr sz="1000" spc="-5" dirty="0">
                <a:latin typeface="Times New Roman" panose="02020603050405020304" charset="0"/>
                <a:cs typeface="Times New Roman" panose="02020603050405020304" charset="0"/>
                <a:sym typeface="+mn-ea"/>
              </a:rPr>
              <a:t>HYDERABAD</a:t>
            </a:r>
            <a:endParaRPr sz="1000" spc="-5" dirty="0">
              <a:latin typeface="Times New Roman" panose="02020603050405020304" charset="0"/>
              <a:cs typeface="Times New Roman" panose="02020603050405020304" charset="0"/>
            </a:endParaRPr>
          </a:p>
          <a:p>
            <a:pPr algn="ctr"/>
            <a:endParaRPr lang="en-GB" altLang="en-US" sz="1000" spc="-5"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348633" y="0"/>
            <a:ext cx="795335" cy="990598"/>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171449" y="43095"/>
            <a:ext cx="957693" cy="921324"/>
          </a:xfrm>
          <a:prstGeom prst="rect">
            <a:avLst/>
          </a:prstGeom>
          <a:blipFill>
            <a:blip r:embed="rId2" cstate="print"/>
            <a:stretch>
              <a:fillRect/>
            </a:stretch>
          </a:blipFill>
        </p:spPr>
        <p:txBody>
          <a:bodyPr wrap="square" lIns="0" tIns="0" rIns="0" bIns="0" rtlCol="0"/>
          <a:lstStyle/>
          <a:p/>
        </p:txBody>
      </p:sp>
      <p:sp>
        <p:nvSpPr>
          <p:cNvPr id="4" name="Text Box 3"/>
          <p:cNvSpPr txBox="1"/>
          <p:nvPr/>
        </p:nvSpPr>
        <p:spPr>
          <a:xfrm>
            <a:off x="644525" y="1276350"/>
            <a:ext cx="7804150" cy="2676525"/>
          </a:xfrm>
          <a:prstGeom prst="rect">
            <a:avLst/>
          </a:prstGeom>
          <a:noFill/>
        </p:spPr>
        <p:txBody>
          <a:bodyPr wrap="square" rtlCol="0">
            <a:spAutoFit/>
          </a:bodyPr>
          <a:lstStyle/>
          <a:p>
            <a:pPr algn="ctr"/>
            <a:r>
              <a:rPr lang="en-GB" altLang="en-US" sz="2400">
                <a:latin typeface="Times New Roman" panose="02020603050405020304" charset="0"/>
                <a:cs typeface="Times New Roman" panose="02020603050405020304" charset="0"/>
              </a:rPr>
              <a:t>INTRODUCTION</a:t>
            </a:r>
            <a:endParaRPr lang="en-GB" altLang="en-US" sz="2400">
              <a:latin typeface="Times New Roman" panose="02020603050405020304" charset="0"/>
              <a:cs typeface="Times New Roman" panose="02020603050405020304" charset="0"/>
            </a:endParaRPr>
          </a:p>
          <a:p>
            <a:pPr algn="ctr"/>
            <a:endParaRPr lang="en-GB"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Vehicle detection in real-time is mostly helpful in detect and  locate the vehicles using  theft of vehicles or in violating the traffic rules which should be one with higher fequency for which we use YOLO alogorithm to detect vehicles.</a:t>
            </a:r>
            <a:endParaRPr lang="en-GB" altLang="en-US">
              <a:latin typeface="Times New Roman" panose="02020603050405020304" charset="0"/>
              <a:cs typeface="Times New Roman" panose="02020603050405020304" charset="0"/>
            </a:endParaRPr>
          </a:p>
          <a:p>
            <a:pPr indent="0" algn="just">
              <a:buFont typeface="Arial" panose="020B0604020202020204" pitchFamily="34" charset="0"/>
              <a:buNone/>
            </a:pPr>
            <a:endParaRPr lang="en-GB"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The network training includes vehicle-based classes datasets such as car, bus, and truck etc. LittleYOLO-SPP network detects the vehicle in real-time with high accuracy regardless of video frame and weather conditions.</a:t>
            </a:r>
            <a:endParaRPr lang="en-GB" altLang="en-US">
              <a:latin typeface="Times New Roman" panose="02020603050405020304" charset="0"/>
              <a:cs typeface="Times New Roman" panose="02020603050405020304" charset="0"/>
            </a:endParaRPr>
          </a:p>
        </p:txBody>
      </p:sp>
      <p:sp>
        <p:nvSpPr>
          <p:cNvPr id="7" name="Text Box 6"/>
          <p:cNvSpPr txBox="1"/>
          <p:nvPr/>
        </p:nvSpPr>
        <p:spPr>
          <a:xfrm>
            <a:off x="2743200" y="4857750"/>
            <a:ext cx="3448050" cy="398780"/>
          </a:xfrm>
          <a:prstGeom prst="rect">
            <a:avLst/>
          </a:prstGeom>
          <a:noFill/>
        </p:spPr>
        <p:txBody>
          <a:bodyPr wrap="none" rtlCol="0">
            <a:spAutoFit/>
          </a:bodyPr>
          <a:lstStyle/>
          <a:p>
            <a:pPr algn="l"/>
            <a:r>
              <a:rPr sz="1000" spc="-5" dirty="0">
                <a:latin typeface="Times New Roman" panose="02020603050405020304" charset="0"/>
                <a:cs typeface="Times New Roman" panose="02020603050405020304" charset="0"/>
                <a:sym typeface="+mn-ea"/>
              </a:rPr>
              <a:t>Department </a:t>
            </a:r>
            <a:r>
              <a:rPr sz="1000" dirty="0">
                <a:latin typeface="Times New Roman" panose="02020603050405020304" charset="0"/>
                <a:cs typeface="Times New Roman" panose="02020603050405020304" charset="0"/>
                <a:sym typeface="+mn-ea"/>
              </a:rPr>
              <a:t>of Information </a:t>
            </a:r>
            <a:r>
              <a:rPr sz="1000" spc="-20" dirty="0">
                <a:latin typeface="Times New Roman" panose="02020603050405020304" charset="0"/>
                <a:cs typeface="Times New Roman" panose="02020603050405020304" charset="0"/>
                <a:sym typeface="+mn-ea"/>
              </a:rPr>
              <a:t>Technology, </a:t>
            </a:r>
            <a:r>
              <a:rPr sz="1000" spc="-5" dirty="0">
                <a:latin typeface="Times New Roman" panose="02020603050405020304" charset="0"/>
                <a:cs typeface="Times New Roman" panose="02020603050405020304" charset="0"/>
                <a:sym typeface="+mn-ea"/>
              </a:rPr>
              <a:t>BVRIT</a:t>
            </a:r>
            <a:r>
              <a:rPr lang="en-GB" sz="1000" spc="-5" dirty="0">
                <a:latin typeface="Times New Roman" panose="02020603050405020304" charset="0"/>
                <a:cs typeface="Times New Roman" panose="02020603050405020304" charset="0"/>
                <a:sym typeface="+mn-ea"/>
              </a:rPr>
              <a:t> </a:t>
            </a:r>
            <a:r>
              <a:rPr sz="1000" spc="-60" dirty="0">
                <a:latin typeface="Times New Roman" panose="02020603050405020304" charset="0"/>
                <a:cs typeface="Times New Roman" panose="02020603050405020304" charset="0"/>
                <a:sym typeface="+mn-ea"/>
              </a:rPr>
              <a:t> </a:t>
            </a:r>
            <a:r>
              <a:rPr sz="1000" spc="-5" dirty="0">
                <a:latin typeface="Times New Roman" panose="02020603050405020304" charset="0"/>
                <a:cs typeface="Times New Roman" panose="02020603050405020304" charset="0"/>
                <a:sym typeface="+mn-ea"/>
              </a:rPr>
              <a:t>HYDERABAD</a:t>
            </a:r>
            <a:endParaRPr sz="1000" spc="-5" dirty="0">
              <a:latin typeface="Times New Roman" panose="02020603050405020304" charset="0"/>
              <a:cs typeface="Times New Roman" panose="02020603050405020304" charset="0"/>
            </a:endParaRPr>
          </a:p>
          <a:p>
            <a:endParaRPr lang="en-GB" altLang="en-US" sz="1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71449" y="43095"/>
            <a:ext cx="957693" cy="921324"/>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8348633" y="0"/>
            <a:ext cx="795335" cy="990598"/>
          </a:xfrm>
          <a:prstGeom prst="rect">
            <a:avLst/>
          </a:prstGeom>
          <a:blipFill>
            <a:blip r:embed="rId2" cstate="print"/>
            <a:stretch>
              <a:fillRect/>
            </a:stretch>
          </a:blipFill>
        </p:spPr>
        <p:txBody>
          <a:bodyPr wrap="square" lIns="0" tIns="0" rIns="0" bIns="0" rtlCol="0"/>
          <a:lstStyle/>
          <a:p/>
        </p:txBody>
      </p:sp>
      <p:sp>
        <p:nvSpPr>
          <p:cNvPr id="7" name="Text Box 6"/>
          <p:cNvSpPr txBox="1"/>
          <p:nvPr/>
        </p:nvSpPr>
        <p:spPr>
          <a:xfrm>
            <a:off x="1113155" y="1352550"/>
            <a:ext cx="6917690" cy="2122805"/>
          </a:xfrm>
          <a:prstGeom prst="rect">
            <a:avLst/>
          </a:prstGeom>
          <a:noFill/>
        </p:spPr>
        <p:txBody>
          <a:bodyPr wrap="square" rtlCol="0">
            <a:spAutoFit/>
          </a:bodyPr>
          <a:lstStyle/>
          <a:p>
            <a:pPr algn="ctr"/>
            <a:r>
              <a:rPr lang="en-GB" altLang="en-US" sz="2400">
                <a:latin typeface="Times New Roman" panose="02020603050405020304" charset="0"/>
                <a:cs typeface="Times New Roman" panose="02020603050405020304" charset="0"/>
              </a:rPr>
              <a:t>PROBLEM DEFINITION</a:t>
            </a:r>
            <a:endParaRPr lang="en-GB" altLang="en-US" sz="2800">
              <a:latin typeface="Times New Roman" panose="02020603050405020304" charset="0"/>
              <a:cs typeface="Times New Roman" panose="02020603050405020304" charset="0"/>
            </a:endParaRPr>
          </a:p>
          <a:p>
            <a:pPr algn="ctr"/>
            <a:endParaRPr lang="en-GB"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The aim is to build an automatic system that can accurately localise and track any vehicles that appear in aerial video frames.</a:t>
            </a:r>
            <a:endParaRPr lang="en-GB" altLang="en-US">
              <a:latin typeface="Times New Roman" panose="02020603050405020304" charset="0"/>
              <a:cs typeface="Times New Roman" panose="02020603050405020304" charset="0"/>
            </a:endParaRPr>
          </a:p>
          <a:p>
            <a:pPr indent="0" algn="just">
              <a:buFont typeface="Arial" panose="020B0604020202020204" pitchFamily="34" charset="0"/>
              <a:buNone/>
            </a:pPr>
            <a:endParaRPr lang="en-GB"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GB" altLang="en-US">
                <a:latin typeface="Times New Roman" panose="02020603050405020304" charset="0"/>
                <a:cs typeface="Times New Roman" panose="02020603050405020304" charset="0"/>
              </a:rPr>
              <a:t>A background subtraction technique used to detect and extract features for vehicles in complex road scenes in traffic surveillance</a:t>
            </a:r>
            <a:endParaRPr lang="en-GB" altLang="en-US">
              <a:latin typeface="Times New Roman" panose="02020603050405020304" charset="0"/>
              <a:cs typeface="Times New Roman" panose="02020603050405020304" charset="0"/>
            </a:endParaRPr>
          </a:p>
        </p:txBody>
      </p:sp>
      <p:sp>
        <p:nvSpPr>
          <p:cNvPr id="8" name="Text Box 7"/>
          <p:cNvSpPr txBox="1"/>
          <p:nvPr/>
        </p:nvSpPr>
        <p:spPr>
          <a:xfrm>
            <a:off x="2819400" y="4781550"/>
            <a:ext cx="3448050" cy="398780"/>
          </a:xfrm>
          <a:prstGeom prst="rect">
            <a:avLst/>
          </a:prstGeom>
          <a:noFill/>
        </p:spPr>
        <p:txBody>
          <a:bodyPr wrap="none" rtlCol="0">
            <a:spAutoFit/>
          </a:bodyPr>
          <a:lstStyle/>
          <a:p>
            <a:pPr algn="l"/>
            <a:r>
              <a:rPr sz="1000" spc="-5" dirty="0">
                <a:latin typeface="Times New Roman" panose="02020603050405020304" charset="0"/>
                <a:cs typeface="Times New Roman" panose="02020603050405020304" charset="0"/>
                <a:sym typeface="+mn-ea"/>
              </a:rPr>
              <a:t>Department </a:t>
            </a:r>
            <a:r>
              <a:rPr sz="1000" dirty="0">
                <a:latin typeface="Times New Roman" panose="02020603050405020304" charset="0"/>
                <a:cs typeface="Times New Roman" panose="02020603050405020304" charset="0"/>
                <a:sym typeface="+mn-ea"/>
              </a:rPr>
              <a:t>of Information </a:t>
            </a:r>
            <a:r>
              <a:rPr sz="1000" spc="-20" dirty="0">
                <a:latin typeface="Times New Roman" panose="02020603050405020304" charset="0"/>
                <a:cs typeface="Times New Roman" panose="02020603050405020304" charset="0"/>
                <a:sym typeface="+mn-ea"/>
              </a:rPr>
              <a:t>Technology, </a:t>
            </a:r>
            <a:r>
              <a:rPr sz="1000" spc="-5" dirty="0">
                <a:latin typeface="Times New Roman" panose="02020603050405020304" charset="0"/>
                <a:cs typeface="Times New Roman" panose="02020603050405020304" charset="0"/>
                <a:sym typeface="+mn-ea"/>
              </a:rPr>
              <a:t>BVRIT</a:t>
            </a:r>
            <a:r>
              <a:rPr lang="en-GB" sz="1000" spc="-5" dirty="0">
                <a:latin typeface="Times New Roman" panose="02020603050405020304" charset="0"/>
                <a:cs typeface="Times New Roman" panose="02020603050405020304" charset="0"/>
                <a:sym typeface="+mn-ea"/>
              </a:rPr>
              <a:t> </a:t>
            </a:r>
            <a:r>
              <a:rPr sz="1000" spc="-60" dirty="0">
                <a:latin typeface="Times New Roman" panose="02020603050405020304" charset="0"/>
                <a:cs typeface="Times New Roman" panose="02020603050405020304" charset="0"/>
                <a:sym typeface="+mn-ea"/>
              </a:rPr>
              <a:t> </a:t>
            </a:r>
            <a:r>
              <a:rPr sz="1000" spc="-5" dirty="0">
                <a:latin typeface="Times New Roman" panose="02020603050405020304" charset="0"/>
                <a:cs typeface="Times New Roman" panose="02020603050405020304" charset="0"/>
                <a:sym typeface="+mn-ea"/>
              </a:rPr>
              <a:t>HYDERABAD</a:t>
            </a:r>
            <a:endParaRPr sz="1000" spc="-5" dirty="0">
              <a:latin typeface="Times New Roman" panose="02020603050405020304" charset="0"/>
              <a:cs typeface="Times New Roman" panose="02020603050405020304" charset="0"/>
            </a:endParaRPr>
          </a:p>
          <a:p>
            <a:endParaRPr lang="en-GB" altLang="en-US" sz="1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71449" y="43095"/>
            <a:ext cx="957693" cy="921324"/>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8348633" y="0"/>
            <a:ext cx="795335" cy="990598"/>
          </a:xfrm>
          <a:prstGeom prst="rect">
            <a:avLst/>
          </a:prstGeom>
          <a:blipFill>
            <a:blip r:embed="rId2" cstate="print"/>
            <a:stretch>
              <a:fillRect/>
            </a:stretch>
          </a:blipFill>
        </p:spPr>
        <p:txBody>
          <a:bodyPr wrap="square" lIns="0" tIns="0" rIns="0" bIns="0" rtlCol="0"/>
          <a:lstStyle/>
          <a:p/>
        </p:txBody>
      </p:sp>
      <p:sp>
        <p:nvSpPr>
          <p:cNvPr id="7" name="Text Box 6"/>
          <p:cNvSpPr txBox="1"/>
          <p:nvPr/>
        </p:nvSpPr>
        <p:spPr>
          <a:xfrm>
            <a:off x="3048000" y="4781550"/>
            <a:ext cx="5128260" cy="706755"/>
          </a:xfrm>
          <a:prstGeom prst="rect">
            <a:avLst/>
          </a:prstGeom>
          <a:noFill/>
        </p:spPr>
        <p:txBody>
          <a:bodyPr wrap="square" rtlCol="0">
            <a:spAutoFit/>
          </a:bodyPr>
          <a:lstStyle/>
          <a:p>
            <a:pPr algn="l"/>
            <a:r>
              <a:rPr sz="1000" spc="-5" dirty="0">
                <a:latin typeface="Times New Roman" panose="02020603050405020304" charset="0"/>
                <a:cs typeface="Times New Roman" panose="02020603050405020304" charset="0"/>
                <a:sym typeface="+mn-ea"/>
              </a:rPr>
              <a:t>Department </a:t>
            </a:r>
            <a:r>
              <a:rPr sz="1000" dirty="0">
                <a:latin typeface="Times New Roman" panose="02020603050405020304" charset="0"/>
                <a:cs typeface="Times New Roman" panose="02020603050405020304" charset="0"/>
                <a:sym typeface="+mn-ea"/>
              </a:rPr>
              <a:t>of Information </a:t>
            </a:r>
            <a:r>
              <a:rPr sz="1000" spc="-20" dirty="0">
                <a:latin typeface="Times New Roman" panose="02020603050405020304" charset="0"/>
                <a:cs typeface="Times New Roman" panose="02020603050405020304" charset="0"/>
                <a:sym typeface="+mn-ea"/>
              </a:rPr>
              <a:t>Technology, </a:t>
            </a:r>
            <a:r>
              <a:rPr sz="1000" spc="-5" dirty="0">
                <a:latin typeface="Times New Roman" panose="02020603050405020304" charset="0"/>
                <a:cs typeface="Times New Roman" panose="02020603050405020304" charset="0"/>
                <a:sym typeface="+mn-ea"/>
              </a:rPr>
              <a:t>BVRIT</a:t>
            </a:r>
            <a:r>
              <a:rPr lang="en-GB" sz="1000" spc="-5" dirty="0">
                <a:latin typeface="Times New Roman" panose="02020603050405020304" charset="0"/>
                <a:cs typeface="Times New Roman" panose="02020603050405020304" charset="0"/>
                <a:sym typeface="+mn-ea"/>
              </a:rPr>
              <a:t> </a:t>
            </a:r>
            <a:r>
              <a:rPr sz="1000" spc="-60" dirty="0">
                <a:latin typeface="Times New Roman" panose="02020603050405020304" charset="0"/>
                <a:cs typeface="Times New Roman" panose="02020603050405020304" charset="0"/>
                <a:sym typeface="+mn-ea"/>
              </a:rPr>
              <a:t> </a:t>
            </a:r>
            <a:r>
              <a:rPr sz="1000" spc="-5" dirty="0">
                <a:latin typeface="Times New Roman" panose="02020603050405020304" charset="0"/>
                <a:cs typeface="Times New Roman" panose="02020603050405020304" charset="0"/>
                <a:sym typeface="+mn-ea"/>
              </a:rPr>
              <a:t>HYDERABAD</a:t>
            </a:r>
            <a:endParaRPr sz="1000" spc="-5" dirty="0">
              <a:latin typeface="Times New Roman" panose="02020603050405020304" charset="0"/>
              <a:cs typeface="Times New Roman" panose="02020603050405020304" charset="0"/>
            </a:endParaRPr>
          </a:p>
          <a:p>
            <a:pPr algn="l"/>
            <a:endParaRPr lang="en-GB" altLang="en-US" sz="1000">
              <a:latin typeface="Times New Roman" panose="02020603050405020304" charset="0"/>
              <a:cs typeface="Times New Roman" panose="02020603050405020304" charset="0"/>
            </a:endParaRPr>
          </a:p>
          <a:p>
            <a:pPr algn="l"/>
            <a:endParaRPr lang="en-GB" altLang="en-US" sz="1000">
              <a:latin typeface="Times New Roman" panose="02020603050405020304" charset="0"/>
              <a:cs typeface="Times New Roman" panose="02020603050405020304" charset="0"/>
            </a:endParaRPr>
          </a:p>
          <a:p>
            <a:endParaRPr lang="en-GB" altLang="en-US" sz="1000">
              <a:latin typeface="Times New Roman" panose="02020603050405020304" charset="0"/>
              <a:cs typeface="Times New Roman" panose="02020603050405020304" charset="0"/>
            </a:endParaRPr>
          </a:p>
        </p:txBody>
      </p:sp>
      <p:sp>
        <p:nvSpPr>
          <p:cNvPr id="8" name="Text Box 7"/>
          <p:cNvSpPr txBox="1"/>
          <p:nvPr/>
        </p:nvSpPr>
        <p:spPr>
          <a:xfrm>
            <a:off x="2856230" y="438150"/>
            <a:ext cx="3263900" cy="1261884"/>
          </a:xfrm>
          <a:prstGeom prst="rect">
            <a:avLst/>
          </a:prstGeom>
          <a:noFill/>
        </p:spPr>
        <p:txBody>
          <a:bodyPr wrap="square" rtlCol="0">
            <a:spAutoFit/>
          </a:bodyPr>
          <a:lstStyle/>
          <a:p>
            <a:pPr algn="l"/>
            <a:r>
              <a:rPr sz="2000" spc="-20" dirty="0">
                <a:latin typeface="Times New Roman" panose="02020603050405020304" charset="0"/>
                <a:cs typeface="Times New Roman" panose="02020603050405020304" charset="0"/>
                <a:sym typeface="+mn-ea"/>
              </a:rPr>
              <a:t>L</a:t>
            </a:r>
            <a:r>
              <a:rPr lang="en-GB" sz="2000" spc="-20" dirty="0">
                <a:latin typeface="Times New Roman" panose="02020603050405020304" charset="0"/>
                <a:cs typeface="Times New Roman" panose="02020603050405020304" charset="0"/>
                <a:sym typeface="+mn-ea"/>
              </a:rPr>
              <a:t>ITERATURE</a:t>
            </a:r>
            <a:r>
              <a:rPr sz="2000" spc="-15" dirty="0">
                <a:latin typeface="Times New Roman" panose="02020603050405020304" charset="0"/>
                <a:cs typeface="Times New Roman" panose="02020603050405020304" charset="0"/>
                <a:sym typeface="+mn-ea"/>
              </a:rPr>
              <a:t> </a:t>
            </a:r>
            <a:r>
              <a:rPr sz="2000" spc="-10" dirty="0">
                <a:latin typeface="Times New Roman" panose="02020603050405020304" charset="0"/>
                <a:cs typeface="Times New Roman" panose="02020603050405020304" charset="0"/>
                <a:sym typeface="+mn-ea"/>
              </a:rPr>
              <a:t>S</a:t>
            </a:r>
            <a:r>
              <a:rPr lang="en-GB" sz="2000" spc="-10" dirty="0">
                <a:latin typeface="Times New Roman" panose="02020603050405020304" charset="0"/>
                <a:cs typeface="Times New Roman" panose="02020603050405020304" charset="0"/>
                <a:sym typeface="+mn-ea"/>
              </a:rPr>
              <a:t>URVEY</a:t>
            </a:r>
            <a:endParaRPr lang="en-GB" sz="2000" spc="-10" dirty="0">
              <a:latin typeface="Times New Roman" panose="02020603050405020304" charset="0"/>
              <a:cs typeface="Times New Roman" panose="02020603050405020304" charset="0"/>
              <a:sym typeface="+mn-ea"/>
            </a:endParaRPr>
          </a:p>
          <a:p>
            <a:pPr algn="l"/>
            <a:endParaRPr lang="en-GB" sz="1600" spc="-10" dirty="0">
              <a:latin typeface="Times New Roman" panose="02020603050405020304" charset="0"/>
              <a:cs typeface="Times New Roman" panose="02020603050405020304" charset="0"/>
              <a:sym typeface="+mn-ea"/>
            </a:endParaRPr>
          </a:p>
          <a:p>
            <a:pPr algn="l"/>
            <a:endParaRPr lang="en-GB" sz="2000" spc="-10" dirty="0">
              <a:latin typeface="Times New Roman" panose="02020603050405020304" charset="0"/>
              <a:cs typeface="Times New Roman" panose="02020603050405020304" charset="0"/>
              <a:sym typeface="+mn-ea"/>
            </a:endParaRPr>
          </a:p>
          <a:p>
            <a:pPr algn="l"/>
            <a:endParaRPr lang="en-GB" sz="2000" spc="-10" dirty="0">
              <a:latin typeface="Times New Roman" panose="02020603050405020304" charset="0"/>
              <a:cs typeface="Times New Roman" panose="02020603050405020304" charset="0"/>
              <a:sym typeface="+mn-ea"/>
            </a:endParaRPr>
          </a:p>
        </p:txBody>
      </p:sp>
      <p:graphicFrame>
        <p:nvGraphicFramePr>
          <p:cNvPr id="10" name="Table 9"/>
          <p:cNvGraphicFramePr/>
          <p:nvPr/>
        </p:nvGraphicFramePr>
        <p:xfrm>
          <a:off x="1013025" y="956310"/>
          <a:ext cx="7451725" cy="3749040"/>
        </p:xfrm>
        <a:graphic>
          <a:graphicData uri="http://schemas.openxmlformats.org/drawingml/2006/table">
            <a:tbl>
              <a:tblPr firstRow="1" bandRow="1">
                <a:tableStyleId>{5C22544A-7EE6-4342-B048-85BDC9FD1C3A}</a:tableStyleId>
              </a:tblPr>
              <a:tblGrid>
                <a:gridCol w="685800"/>
                <a:gridCol w="2262505"/>
                <a:gridCol w="2080895"/>
                <a:gridCol w="2422525"/>
              </a:tblGrid>
              <a:tr h="365760">
                <a:tc>
                  <a:txBody>
                    <a:bodyPr/>
                    <a:lstStyle/>
                    <a:p>
                      <a:pPr>
                        <a:buNone/>
                      </a:pPr>
                      <a:r>
                        <a:rPr lang="en-GB" altLang="en-US"/>
                        <a:t>S.No</a:t>
                      </a:r>
                      <a:endParaRPr lang="en-GB" altLang="en-US"/>
                    </a:p>
                  </a:txBody>
                  <a:tcPr/>
                </a:tc>
                <a:tc>
                  <a:txBody>
                    <a:bodyPr/>
                    <a:lstStyle/>
                    <a:p>
                      <a:pPr>
                        <a:buNone/>
                      </a:pPr>
                      <a:r>
                        <a:rPr lang="en-GB" altLang="en-US" dirty="0"/>
                        <a:t>Title of the paper </a:t>
                      </a:r>
                      <a:endParaRPr lang="en-GB" altLang="en-US" dirty="0"/>
                    </a:p>
                  </a:txBody>
                  <a:tcPr/>
                </a:tc>
                <a:tc>
                  <a:txBody>
                    <a:bodyPr/>
                    <a:lstStyle/>
                    <a:p>
                      <a:pPr>
                        <a:buNone/>
                      </a:pPr>
                      <a:r>
                        <a:rPr lang="en-GB" altLang="en-US"/>
                        <a:t>Journal with Author </a:t>
                      </a:r>
                      <a:endParaRPr lang="en-GB" altLang="en-US"/>
                    </a:p>
                  </a:txBody>
                  <a:tcPr/>
                </a:tc>
                <a:tc>
                  <a:txBody>
                    <a:bodyPr/>
                    <a:lstStyle/>
                    <a:p>
                      <a:pPr>
                        <a:buNone/>
                      </a:pPr>
                      <a:r>
                        <a:rPr lang="en-GB" altLang="en-US"/>
                        <a:t>Analysis</a:t>
                      </a:r>
                      <a:endParaRPr lang="en-GB" altLang="en-US"/>
                    </a:p>
                  </a:txBody>
                  <a:tcPr/>
                </a:tc>
              </a:tr>
              <a:tr h="1678305">
                <a:tc>
                  <a:txBody>
                    <a:bodyPr/>
                    <a:lstStyle/>
                    <a:p>
                      <a:pPr algn="ctr">
                        <a:buNone/>
                      </a:pPr>
                      <a:r>
                        <a:rPr lang="en-GB" altLang="en-US"/>
                        <a:t>1</a:t>
                      </a:r>
                      <a:endParaRPr lang="en-GB" altLang="en-US"/>
                    </a:p>
                  </a:txBody>
                  <a:tcPr/>
                </a:tc>
                <a:tc>
                  <a:txBody>
                    <a:bodyPr/>
                    <a:lstStyle/>
                    <a:p>
                      <a:pPr>
                        <a:buNone/>
                      </a:pPr>
                      <a:r>
                        <a:rPr lang="en-GB" altLang="en-US" sz="1400" dirty="0">
                          <a:latin typeface="Times New Roman" panose="02020603050405020304" charset="0"/>
                          <a:cs typeface="Times New Roman" panose="02020603050405020304" charset="0"/>
                        </a:rPr>
                        <a:t>Vehicle Detection and Tracking using YOLO and </a:t>
                      </a:r>
                      <a:r>
                        <a:rPr lang="en-GB" altLang="en-US" sz="1400" dirty="0" err="1">
                          <a:latin typeface="Times New Roman" panose="02020603050405020304" charset="0"/>
                          <a:cs typeface="Times New Roman" panose="02020603050405020304" charset="0"/>
                        </a:rPr>
                        <a:t>DeepSORT</a:t>
                      </a:r>
                      <a:endParaRPr lang="en-GB" altLang="en-US" sz="1400" dirty="0">
                        <a:latin typeface="Times New Roman" panose="02020603050405020304" charset="0"/>
                        <a:cs typeface="Times New Roman" panose="02020603050405020304" charset="0"/>
                      </a:endParaRPr>
                    </a:p>
                  </a:txBody>
                  <a:tcPr/>
                </a:tc>
                <a:tc>
                  <a:txBody>
                    <a:bodyPr/>
                    <a:lstStyle/>
                    <a:p>
                      <a:pPr>
                        <a:buNone/>
                      </a:pPr>
                      <a:r>
                        <a:rPr lang="en-GB" altLang="en-US" sz="1400">
                          <a:latin typeface="Times New Roman" panose="02020603050405020304" charset="0"/>
                          <a:cs typeface="Times New Roman" panose="02020603050405020304" charset="0"/>
                        </a:rPr>
                        <a:t>Muhammad Azhad bin Zuraimi,Fadhlan Hafizhelmi Kamaru Zaman(2021)</a:t>
                      </a:r>
                      <a:endParaRPr lang="en-GB" altLang="en-US" sz="1400">
                        <a:latin typeface="Times New Roman" panose="02020603050405020304" charset="0"/>
                        <a:cs typeface="Times New Roman" panose="02020603050405020304" charset="0"/>
                      </a:endParaRPr>
                    </a:p>
                  </a:txBody>
                  <a:tcPr/>
                </a:tc>
                <a:tc>
                  <a:txBody>
                    <a:bodyPr/>
                    <a:lstStyle/>
                    <a:p>
                      <a:pPr>
                        <a:buNone/>
                      </a:pPr>
                      <a:r>
                        <a:rPr lang="en-GB" altLang="en-US" sz="1400">
                          <a:latin typeface="Times New Roman" panose="02020603050405020304" charset="0"/>
                          <a:cs typeface="Times New Roman" panose="02020603050405020304" charset="0"/>
                        </a:rPr>
                        <a:t>To detect traffic management we have several traitional methods where y use the movement of a vehicle to distinct it from static</a:t>
                      </a:r>
                      <a:endParaRPr lang="en-GB" altLang="en-US" sz="1400">
                        <a:latin typeface="Times New Roman" panose="02020603050405020304" charset="0"/>
                        <a:cs typeface="Times New Roman" panose="02020603050405020304" charset="0"/>
                      </a:endParaRPr>
                    </a:p>
                    <a:p>
                      <a:pPr>
                        <a:buNone/>
                      </a:pPr>
                      <a:r>
                        <a:rPr lang="en-GB" altLang="en-US" sz="1400">
                          <a:latin typeface="Times New Roman" panose="02020603050405020304" charset="0"/>
                          <a:cs typeface="Times New Roman" panose="02020603050405020304" charset="0"/>
                        </a:rPr>
                        <a:t>background image.But later CNN is introduced which involves less pre-processing.</a:t>
                      </a:r>
                      <a:endParaRPr lang="en-GB" altLang="en-US" sz="1400">
                        <a:latin typeface="Times New Roman" panose="02020603050405020304" charset="0"/>
                        <a:cs typeface="Times New Roman" panose="02020603050405020304" charset="0"/>
                      </a:endParaRPr>
                    </a:p>
                  </a:txBody>
                  <a:tcPr/>
                </a:tc>
              </a:tr>
              <a:tr h="1040130">
                <a:tc>
                  <a:txBody>
                    <a:bodyPr/>
                    <a:lstStyle/>
                    <a:p>
                      <a:pPr algn="ctr">
                        <a:buNone/>
                      </a:pPr>
                      <a:r>
                        <a:rPr lang="en-GB" altLang="en-US"/>
                        <a:t>2</a:t>
                      </a:r>
                      <a:endParaRPr lang="en-GB" altLang="en-US"/>
                    </a:p>
                  </a:txBody>
                  <a:tcPr/>
                </a:tc>
                <a:tc>
                  <a:txBody>
                    <a:bodyPr/>
                    <a:lstStyle/>
                    <a:p>
                      <a:pPr>
                        <a:buNone/>
                      </a:pPr>
                      <a:r>
                        <a:rPr lang="en-GB" altLang="en-US" sz="1400">
                          <a:latin typeface="Times New Roman" panose="02020603050405020304" charset="0"/>
                          <a:cs typeface="Times New Roman" panose="02020603050405020304" charset="0"/>
                        </a:rPr>
                        <a:t>Object Detection Based on YOLO Network</a:t>
                      </a:r>
                      <a:endParaRPr lang="en-GB" altLang="en-US" sz="1400">
                        <a:latin typeface="Times New Roman" panose="02020603050405020304" charset="0"/>
                        <a:cs typeface="Times New Roman" panose="02020603050405020304" charset="0"/>
                      </a:endParaRPr>
                    </a:p>
                  </a:txBody>
                  <a:tcPr/>
                </a:tc>
                <a:tc>
                  <a:txBody>
                    <a:bodyPr/>
                    <a:lstStyle/>
                    <a:p>
                      <a:pPr>
                        <a:buNone/>
                      </a:pPr>
                      <a:r>
                        <a:rPr lang="en-GB" altLang="en-US" sz="1400">
                          <a:latin typeface="Times New Roman" panose="02020603050405020304" charset="0"/>
                          <a:cs typeface="Times New Roman" panose="02020603050405020304" charset="0"/>
                        </a:rPr>
                        <a:t>Chengji Liu ,Yufan Tao,Jiawei Liang,Kai Li1 ,Yihang Chen(2018)</a:t>
                      </a:r>
                      <a:endParaRPr lang="en-GB" altLang="en-US" sz="1400">
                        <a:latin typeface="Times New Roman" panose="02020603050405020304" charset="0"/>
                        <a:cs typeface="Times New Roman" panose="02020603050405020304" charset="0"/>
                      </a:endParaRPr>
                    </a:p>
                  </a:txBody>
                  <a:tcPr/>
                </a:tc>
                <a:tc>
                  <a:txBody>
                    <a:bodyPr/>
                    <a:lstStyle/>
                    <a:p>
                      <a:pPr>
                        <a:buNone/>
                      </a:pPr>
                      <a:r>
                        <a:rPr lang="en-GB" altLang="en-US" sz="1400" dirty="0">
                          <a:latin typeface="Times New Roman" panose="02020603050405020304" charset="0"/>
                          <a:cs typeface="Times New Roman" panose="02020603050405020304" charset="0"/>
                        </a:rPr>
                        <a:t>YOLO is the most popular framework for detecting objects which direct extracts candidate boxes from images and objects are detected through the entire image features.</a:t>
                      </a:r>
                      <a:endParaRPr lang="en-GB" altLang="en-US" sz="1400"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71449" y="43095"/>
            <a:ext cx="957693" cy="921324"/>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8348633" y="0"/>
            <a:ext cx="795335" cy="990598"/>
          </a:xfrm>
          <a:prstGeom prst="rect">
            <a:avLst/>
          </a:prstGeom>
          <a:blipFill>
            <a:blip r:embed="rId2" cstate="print"/>
            <a:stretch>
              <a:fillRect/>
            </a:stretch>
          </a:blipFill>
        </p:spPr>
        <p:txBody>
          <a:bodyPr wrap="square" lIns="0" tIns="0" rIns="0" bIns="0" rtlCol="0"/>
          <a:lstStyle/>
          <a:p/>
        </p:txBody>
      </p:sp>
      <p:sp>
        <p:nvSpPr>
          <p:cNvPr id="4" name="Text Box 3"/>
          <p:cNvSpPr txBox="1"/>
          <p:nvPr/>
        </p:nvSpPr>
        <p:spPr>
          <a:xfrm>
            <a:off x="3200400" y="4781550"/>
            <a:ext cx="3441065" cy="553085"/>
          </a:xfrm>
          <a:prstGeom prst="rect">
            <a:avLst/>
          </a:prstGeom>
          <a:noFill/>
        </p:spPr>
        <p:txBody>
          <a:bodyPr wrap="none" rtlCol="0">
            <a:spAutoFit/>
          </a:bodyPr>
          <a:lstStyle/>
          <a:p>
            <a:pPr algn="l"/>
            <a:r>
              <a:rPr sz="1000" spc="-5" dirty="0">
                <a:latin typeface="Times New Roman" panose="02020603050405020304" charset="0"/>
                <a:cs typeface="Times New Roman" panose="02020603050405020304" charset="0"/>
                <a:sym typeface="+mn-ea"/>
              </a:rPr>
              <a:t>Department </a:t>
            </a:r>
            <a:r>
              <a:rPr sz="1000" dirty="0">
                <a:latin typeface="Times New Roman" panose="02020603050405020304" charset="0"/>
                <a:cs typeface="Times New Roman" panose="02020603050405020304" charset="0"/>
                <a:sym typeface="+mn-ea"/>
              </a:rPr>
              <a:t>of Information </a:t>
            </a:r>
            <a:r>
              <a:rPr sz="1000" spc="-20" dirty="0">
                <a:latin typeface="Times New Roman" panose="02020603050405020304" charset="0"/>
                <a:cs typeface="Times New Roman" panose="02020603050405020304" charset="0"/>
                <a:sym typeface="+mn-ea"/>
              </a:rPr>
              <a:t>Technology, </a:t>
            </a:r>
            <a:r>
              <a:rPr sz="1000" spc="-5" dirty="0">
                <a:latin typeface="Times New Roman" panose="02020603050405020304" charset="0"/>
                <a:cs typeface="Times New Roman" panose="02020603050405020304" charset="0"/>
                <a:sym typeface="+mn-ea"/>
              </a:rPr>
              <a:t>BVRIT</a:t>
            </a:r>
            <a:r>
              <a:rPr sz="1000" spc="-60" dirty="0">
                <a:latin typeface="Times New Roman" panose="02020603050405020304" charset="0"/>
                <a:cs typeface="Times New Roman" panose="02020603050405020304" charset="0"/>
                <a:sym typeface="+mn-ea"/>
              </a:rPr>
              <a:t> </a:t>
            </a:r>
            <a:r>
              <a:rPr lang="en-GB" sz="1000" spc="-60" dirty="0">
                <a:latin typeface="Times New Roman" panose="02020603050405020304" charset="0"/>
                <a:cs typeface="Times New Roman" panose="02020603050405020304" charset="0"/>
                <a:sym typeface="+mn-ea"/>
              </a:rPr>
              <a:t> </a:t>
            </a:r>
            <a:r>
              <a:rPr sz="1000" spc="-5" dirty="0">
                <a:latin typeface="Times New Roman" panose="02020603050405020304" charset="0"/>
                <a:cs typeface="Times New Roman" panose="02020603050405020304" charset="0"/>
                <a:sym typeface="+mn-ea"/>
              </a:rPr>
              <a:t>HYDERABAD</a:t>
            </a:r>
            <a:endParaRPr sz="1000" spc="-5" dirty="0">
              <a:latin typeface="Times New Roman" panose="02020603050405020304" charset="0"/>
              <a:cs typeface="Times New Roman" panose="02020603050405020304" charset="0"/>
            </a:endParaRPr>
          </a:p>
          <a:p>
            <a:pPr algn="l"/>
            <a:endParaRPr lang="en-GB" altLang="en-US" sz="1000">
              <a:latin typeface="Times New Roman" panose="02020603050405020304" charset="0"/>
              <a:cs typeface="Times New Roman" panose="02020603050405020304" charset="0"/>
            </a:endParaRPr>
          </a:p>
          <a:p>
            <a:endParaRPr lang="en-GB" altLang="en-US" sz="1000">
              <a:latin typeface="Times New Roman" panose="02020603050405020304" charset="0"/>
              <a:cs typeface="Times New Roman" panose="02020603050405020304" charset="0"/>
            </a:endParaRPr>
          </a:p>
        </p:txBody>
      </p:sp>
      <p:sp>
        <p:nvSpPr>
          <p:cNvPr id="7" name="Text Box 6"/>
          <p:cNvSpPr txBox="1"/>
          <p:nvPr/>
        </p:nvSpPr>
        <p:spPr>
          <a:xfrm>
            <a:off x="3657600" y="895350"/>
            <a:ext cx="1353820" cy="368300"/>
          </a:xfrm>
          <a:prstGeom prst="rect">
            <a:avLst/>
          </a:prstGeom>
          <a:noFill/>
        </p:spPr>
        <p:txBody>
          <a:bodyPr wrap="none" rtlCol="0">
            <a:spAutoFit/>
          </a:bodyPr>
          <a:lstStyle/>
          <a:p>
            <a:pPr algn="ctr"/>
            <a:r>
              <a:rPr lang="en-GB" altLang="en-US"/>
              <a:t>REFERENCES</a:t>
            </a:r>
            <a:endParaRPr lang="en-GB" altLang="en-US"/>
          </a:p>
        </p:txBody>
      </p:sp>
      <p:sp>
        <p:nvSpPr>
          <p:cNvPr id="8" name="Text Box 7"/>
          <p:cNvSpPr txBox="1"/>
          <p:nvPr/>
        </p:nvSpPr>
        <p:spPr>
          <a:xfrm>
            <a:off x="2262505" y="1680845"/>
            <a:ext cx="309880" cy="368300"/>
          </a:xfrm>
          <a:prstGeom prst="rect">
            <a:avLst/>
          </a:prstGeom>
          <a:noFill/>
        </p:spPr>
        <p:txBody>
          <a:bodyPr wrap="none" rtlCol="0">
            <a:spAutoFit/>
          </a:bodyPr>
          <a:lstStyle/>
          <a:p>
            <a:endParaRPr lang="en-GB" altLang="en-US"/>
          </a:p>
        </p:txBody>
      </p:sp>
      <p:sp>
        <p:nvSpPr>
          <p:cNvPr id="2" name="Text Box 1"/>
          <p:cNvSpPr txBox="1"/>
          <p:nvPr/>
        </p:nvSpPr>
        <p:spPr>
          <a:xfrm>
            <a:off x="457200" y="1733550"/>
            <a:ext cx="8281670" cy="1198880"/>
          </a:xfrm>
          <a:prstGeom prst="rect">
            <a:avLst/>
          </a:prstGeom>
          <a:noFill/>
        </p:spPr>
        <p:txBody>
          <a:bodyPr wrap="square" rtlCol="0">
            <a:spAutoFit/>
          </a:bodyPr>
          <a:lstStyle/>
          <a:p>
            <a:pPr marL="285750" indent="-285750" algn="l">
              <a:buFont typeface="Arial" panose="020B0604020202020204" pitchFamily="34" charset="0"/>
              <a:buChar char="•"/>
            </a:pPr>
            <a:r>
              <a:rPr lang="en-GB" altLang="en-US"/>
              <a:t>https://sci-hub.hkvisa.net/10.1109/iscaie51753.2021.9431784</a:t>
            </a:r>
            <a:endParaRPr lang="en-GB" altLang="en-US"/>
          </a:p>
          <a:p>
            <a:pPr marL="285750" indent="-285750" algn="l">
              <a:buFont typeface="Arial" panose="020B0604020202020204" pitchFamily="34" charset="0"/>
              <a:buChar char="•"/>
            </a:pPr>
            <a:r>
              <a:rPr lang="en-GB" altLang="en-US"/>
              <a:t>https://sci-hub.hkvisa.net/10.1109/ITOEC.2018.8740604</a:t>
            </a:r>
            <a:endParaRPr lang="en-GB" altLang="en-US"/>
          </a:p>
          <a:p>
            <a:pPr marL="285750" indent="-285750" algn="l">
              <a:buFont typeface="Arial" panose="020B0604020202020204" pitchFamily="34" charset="0"/>
              <a:buChar char="•"/>
            </a:pPr>
            <a:r>
              <a:rPr lang="en-GB" altLang="en-US"/>
              <a:t>https://www.section.io/engineering-education/introduction-to-yolo-algorithm-for-object-detection/</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71449" y="43095"/>
            <a:ext cx="957693" cy="921324"/>
          </a:xfrm>
          <a:prstGeom prst="rect">
            <a:avLst/>
          </a:prstGeom>
          <a:blipFill>
            <a:blip r:embed="rId1" cstate="print"/>
            <a:stretch>
              <a:fillRect/>
            </a:stretch>
          </a:blipFill>
        </p:spPr>
        <p:txBody>
          <a:bodyPr wrap="square" lIns="0" tIns="0" rIns="0" bIns="0" rtlCol="0"/>
          <a:lstStyle/>
          <a:p>
            <a:endParaRPr sz="1000"/>
          </a:p>
        </p:txBody>
      </p:sp>
      <p:sp>
        <p:nvSpPr>
          <p:cNvPr id="5" name="object 5"/>
          <p:cNvSpPr/>
          <p:nvPr/>
        </p:nvSpPr>
        <p:spPr>
          <a:xfrm>
            <a:off x="8348633" y="0"/>
            <a:ext cx="795335" cy="990598"/>
          </a:xfrm>
          <a:prstGeom prst="rect">
            <a:avLst/>
          </a:prstGeom>
          <a:blipFill>
            <a:blip r:embed="rId2" cstate="print"/>
            <a:stretch>
              <a:fillRect/>
            </a:stretch>
          </a:blipFill>
        </p:spPr>
        <p:txBody>
          <a:bodyPr wrap="square" lIns="0" tIns="0" rIns="0" bIns="0" rtlCol="0"/>
          <a:lstStyle/>
          <a:p>
            <a:endParaRPr sz="1000"/>
          </a:p>
        </p:txBody>
      </p:sp>
      <p:sp>
        <p:nvSpPr>
          <p:cNvPr id="4" name="Text Box 3"/>
          <p:cNvSpPr txBox="1"/>
          <p:nvPr/>
        </p:nvSpPr>
        <p:spPr>
          <a:xfrm>
            <a:off x="3048000" y="4775200"/>
            <a:ext cx="3441065" cy="553085"/>
          </a:xfrm>
          <a:prstGeom prst="rect">
            <a:avLst/>
          </a:prstGeom>
          <a:noFill/>
        </p:spPr>
        <p:txBody>
          <a:bodyPr wrap="none" rtlCol="0">
            <a:spAutoFit/>
          </a:bodyPr>
          <a:lstStyle/>
          <a:p>
            <a:pPr algn="l"/>
            <a:r>
              <a:rPr sz="1000" spc="-5" dirty="0">
                <a:latin typeface="Times New Roman" panose="02020603050405020304" charset="0"/>
                <a:cs typeface="Times New Roman" panose="02020603050405020304" charset="0"/>
                <a:sym typeface="+mn-ea"/>
              </a:rPr>
              <a:t>Department </a:t>
            </a:r>
            <a:r>
              <a:rPr sz="1000" dirty="0">
                <a:latin typeface="Times New Roman" panose="02020603050405020304" charset="0"/>
                <a:cs typeface="Times New Roman" panose="02020603050405020304" charset="0"/>
                <a:sym typeface="+mn-ea"/>
              </a:rPr>
              <a:t>of Information </a:t>
            </a:r>
            <a:r>
              <a:rPr sz="1000" spc="-20" dirty="0">
                <a:latin typeface="Times New Roman" panose="02020603050405020304" charset="0"/>
                <a:cs typeface="Times New Roman" panose="02020603050405020304" charset="0"/>
                <a:sym typeface="+mn-ea"/>
              </a:rPr>
              <a:t>Technology, </a:t>
            </a:r>
            <a:r>
              <a:rPr sz="1000" spc="-5" dirty="0">
                <a:latin typeface="Times New Roman" panose="02020603050405020304" charset="0"/>
                <a:cs typeface="Times New Roman" panose="02020603050405020304" charset="0"/>
                <a:sym typeface="+mn-ea"/>
              </a:rPr>
              <a:t>BVRIT</a:t>
            </a:r>
            <a:r>
              <a:rPr sz="1000" spc="-60" dirty="0">
                <a:latin typeface="Times New Roman" panose="02020603050405020304" charset="0"/>
                <a:cs typeface="Times New Roman" panose="02020603050405020304" charset="0"/>
                <a:sym typeface="+mn-ea"/>
              </a:rPr>
              <a:t> </a:t>
            </a:r>
            <a:r>
              <a:rPr lang="en-GB" sz="1000" spc="-60" dirty="0">
                <a:latin typeface="Times New Roman" panose="02020603050405020304" charset="0"/>
                <a:cs typeface="Times New Roman" panose="02020603050405020304" charset="0"/>
                <a:sym typeface="+mn-ea"/>
              </a:rPr>
              <a:t> </a:t>
            </a:r>
            <a:r>
              <a:rPr sz="1000" spc="-5" dirty="0">
                <a:latin typeface="Times New Roman" panose="02020603050405020304" charset="0"/>
                <a:cs typeface="Times New Roman" panose="02020603050405020304" charset="0"/>
                <a:sym typeface="+mn-ea"/>
              </a:rPr>
              <a:t>HYDERABAD</a:t>
            </a:r>
            <a:endParaRPr sz="1000" spc="-5" dirty="0">
              <a:latin typeface="Times New Roman" panose="02020603050405020304" charset="0"/>
              <a:cs typeface="Times New Roman" panose="02020603050405020304" charset="0"/>
            </a:endParaRPr>
          </a:p>
          <a:p>
            <a:pPr algn="l"/>
            <a:endParaRPr lang="en-GB" altLang="en-US" sz="1000">
              <a:latin typeface="Times New Roman" panose="02020603050405020304" charset="0"/>
              <a:cs typeface="Times New Roman" panose="02020603050405020304" charset="0"/>
            </a:endParaRPr>
          </a:p>
          <a:p>
            <a:endParaRPr lang="en-GB" altLang="en-US" sz="1000">
              <a:latin typeface="Times New Roman" panose="02020603050405020304" charset="0"/>
              <a:cs typeface="Times New Roman" panose="02020603050405020304" charset="0"/>
            </a:endParaRPr>
          </a:p>
        </p:txBody>
      </p:sp>
      <p:sp>
        <p:nvSpPr>
          <p:cNvPr id="7" name="Text Box 6"/>
          <p:cNvSpPr txBox="1"/>
          <p:nvPr/>
        </p:nvSpPr>
        <p:spPr>
          <a:xfrm>
            <a:off x="3048000" y="2156460"/>
            <a:ext cx="2857500" cy="829945"/>
          </a:xfrm>
          <a:prstGeom prst="rect">
            <a:avLst/>
          </a:prstGeom>
          <a:noFill/>
        </p:spPr>
        <p:txBody>
          <a:bodyPr wrap="none" rtlCol="0">
            <a:spAutoFit/>
          </a:bodyPr>
          <a:lstStyle/>
          <a:p>
            <a:r>
              <a:rPr lang="en-GB" altLang="en-US" sz="4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Thank You</a:t>
            </a:r>
            <a:endParaRPr lang="en-GB" altLang="en-US" sz="48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2818</Words>
  <Application>WPS Presentation</Application>
  <PresentationFormat>On-screen Show (16:9)</PresentationFormat>
  <Paragraphs>111</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Times New Roman</vt:lpstr>
      <vt:lpstr>Times New Roman</vt:lpstr>
      <vt:lpstr>Lato</vt:lpstr>
      <vt:lpstr>Segoe Print</vt:lpstr>
      <vt:lpstr>Calibri</vt:lpstr>
      <vt:lpstr>Microsoft YaHei</vt:lpstr>
      <vt:lpstr>Arial Unicode MS</vt:lpstr>
      <vt:lpstr>Office Theme</vt:lpstr>
      <vt:lpstr>BVRIT HYDERABAD College of Engineering for Women</vt:lpstr>
      <vt:lpstr>Contents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BVRIT HYDERABAD College of Engineering for Women</dc:title>
  <dc:creator/>
  <cp:lastModifiedBy>Rajani Rajamundry</cp:lastModifiedBy>
  <cp:revision>15</cp:revision>
  <dcterms:created xsi:type="dcterms:W3CDTF">2022-10-11T18:07:00Z</dcterms:created>
  <dcterms:modified xsi:type="dcterms:W3CDTF">2022-10-12T10:12:03Z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2022-10-11T16:30:00Z</vt:filetime>
  </property>
  <property fmtid="{D5CDD505-2E9C-101B-9397-08002B2CF9AE}" pid="4" name="ICV">
    <vt:lpwstr>C6748A2C775B4AAD96BEDBD5261A881F</vt:lpwstr>
  </property>
  <property fmtid="{D5CDD505-2E9C-101B-9397-08002B2CF9AE}" pid="5" name="KSOProductBuildVer">
    <vt:lpwstr>2057-11.2.0.11341</vt:lpwstr>
  </property>
</Properties>
</file>