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9" r:id="rId4"/>
    <p:sldId id="261" r:id="rId5"/>
    <p:sldId id="260" r:id="rId6"/>
    <p:sldId id="267" r:id="rId7"/>
    <p:sldId id="266" r:id="rId8"/>
    <p:sldId id="265" r:id="rId9"/>
    <p:sldId id="269" r:id="rId10"/>
    <p:sldId id="277" r:id="rId11"/>
    <p:sldId id="274" r:id="rId12"/>
    <p:sldId id="275" r:id="rId13"/>
    <p:sldId id="276" r:id="rId14"/>
    <p:sldId id="268" r:id="rId15"/>
    <p:sldId id="264" r:id="rId16"/>
    <p:sldId id="26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7843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3887391" y="740569"/>
            <a:ext cx="4629150" cy="3655219"/>
          </a:xfrm>
          <a:prstGeom prst="rect">
            <a:avLst/>
          </a:prstGeom>
          <a:noFill/>
          <a:ln>
            <a:noFill/>
          </a:ln>
        </p:spPr>
      </p:sp>
      <p:sp>
        <p:nvSpPr>
          <p:cNvPr id="68" name="Google Shape;68;p14"/>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000"/>
              <a:buFont typeface="Calibri" panose="020F0502020204030204"/>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6"/>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1"/>
              </a:buClr>
              <a:buSzPts val="1800"/>
              <a:buChar char="●"/>
              <a:defRPr/>
            </a:lvl1pPr>
            <a:lvl2pPr marL="914400" lvl="1" indent="-317500" algn="l">
              <a:lnSpc>
                <a:spcPct val="115000"/>
              </a:lnSpc>
              <a:spcBef>
                <a:spcPts val="1600"/>
              </a:spcBef>
              <a:spcAft>
                <a:spcPts val="0"/>
              </a:spcAft>
              <a:buClr>
                <a:schemeClr val="dk1"/>
              </a:buClr>
              <a:buSzPts val="1400"/>
              <a:buChar char="○"/>
              <a:defRPr/>
            </a:lvl2pPr>
            <a:lvl3pPr marL="1371600" lvl="2" indent="-317500" algn="l">
              <a:lnSpc>
                <a:spcPct val="115000"/>
              </a:lnSpc>
              <a:spcBef>
                <a:spcPts val="1600"/>
              </a:spcBef>
              <a:spcAft>
                <a:spcPts val="0"/>
              </a:spcAft>
              <a:buClr>
                <a:schemeClr val="dk1"/>
              </a:buClr>
              <a:buSzPts val="1400"/>
              <a:buChar char="■"/>
              <a:defRPr/>
            </a:lvl3pPr>
            <a:lvl4pPr marL="1828800" lvl="3" indent="-317500" algn="l">
              <a:lnSpc>
                <a:spcPct val="115000"/>
              </a:lnSpc>
              <a:spcBef>
                <a:spcPts val="1600"/>
              </a:spcBef>
              <a:spcAft>
                <a:spcPts val="0"/>
              </a:spcAft>
              <a:buClr>
                <a:schemeClr val="dk1"/>
              </a:buClr>
              <a:buSzPts val="1400"/>
              <a:buChar char="●"/>
              <a:defRPr/>
            </a:lvl4pPr>
            <a:lvl5pPr marL="2286000" lvl="4" indent="-317500" algn="l">
              <a:lnSpc>
                <a:spcPct val="115000"/>
              </a:lnSpc>
              <a:spcBef>
                <a:spcPts val="1600"/>
              </a:spcBef>
              <a:spcAft>
                <a:spcPts val="0"/>
              </a:spcAft>
              <a:buClr>
                <a:schemeClr val="dk1"/>
              </a:buClr>
              <a:buSzPts val="1400"/>
              <a:buChar char="○"/>
              <a:defRPr/>
            </a:lvl5pPr>
            <a:lvl6pPr marL="2743200" lvl="5" indent="-317500" algn="l">
              <a:lnSpc>
                <a:spcPct val="115000"/>
              </a:lnSpc>
              <a:spcBef>
                <a:spcPts val="1600"/>
              </a:spcBef>
              <a:spcAft>
                <a:spcPts val="0"/>
              </a:spcAft>
              <a:buClr>
                <a:schemeClr val="dk1"/>
              </a:buClr>
              <a:buSzPts val="1400"/>
              <a:buChar char="■"/>
              <a:defRPr/>
            </a:lvl6pPr>
            <a:lvl7pPr marL="3200400" lvl="6" indent="-317500" algn="l">
              <a:lnSpc>
                <a:spcPct val="115000"/>
              </a:lnSpc>
              <a:spcBef>
                <a:spcPts val="1600"/>
              </a:spcBef>
              <a:spcAft>
                <a:spcPts val="0"/>
              </a:spcAft>
              <a:buClr>
                <a:schemeClr val="dk1"/>
              </a:buClr>
              <a:buSzPts val="1400"/>
              <a:buChar char="●"/>
              <a:defRPr/>
            </a:lvl7pPr>
            <a:lvl8pPr marL="3657600" lvl="7" indent="-317500" algn="l">
              <a:lnSpc>
                <a:spcPct val="115000"/>
              </a:lnSpc>
              <a:spcBef>
                <a:spcPts val="1600"/>
              </a:spcBef>
              <a:spcAft>
                <a:spcPts val="0"/>
              </a:spcAft>
              <a:buClr>
                <a:schemeClr val="dk1"/>
              </a:buClr>
              <a:buSzPts val="1400"/>
              <a:buChar char="○"/>
              <a:defRPr/>
            </a:lvl8pPr>
            <a:lvl9pPr marL="4114800" lvl="8" indent="-317500" algn="l">
              <a:lnSpc>
                <a:spcPct val="115000"/>
              </a:lnSpc>
              <a:spcBef>
                <a:spcPts val="1600"/>
              </a:spcBef>
              <a:spcAft>
                <a:spcPts val="1600"/>
              </a:spcAft>
              <a:buClr>
                <a:schemeClr val="dk1"/>
              </a:buClr>
              <a:buSzPts val="1400"/>
              <a:buChar char="■"/>
              <a:defRPr/>
            </a:lvl9pPr>
          </a:lstStyle>
          <a:p>
            <a:endParaRPr/>
          </a:p>
        </p:txBody>
      </p:sp>
      <p:sp>
        <p:nvSpPr>
          <p:cNvPr id="20" name="Google Shape;20;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3"/>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panose="020F0502020204030204"/>
              <a:buNone/>
              <a:defRPr/>
            </a:lvl1pPr>
            <a:lvl2pPr marL="0" lvl="1" indent="0" algn="r">
              <a:spcBef>
                <a:spcPts val="0"/>
              </a:spcBef>
              <a:spcAft>
                <a:spcPts val="0"/>
              </a:spcAft>
              <a:buClr>
                <a:srgbClr val="888888"/>
              </a:buClr>
              <a:buSzPts val="900"/>
              <a:buFont typeface="Calibri" panose="020F0502020204030204"/>
              <a:buNone/>
              <a:defRPr/>
            </a:lvl2pPr>
            <a:lvl3pPr marL="0" lvl="2" indent="0" algn="r">
              <a:spcBef>
                <a:spcPts val="0"/>
              </a:spcBef>
              <a:spcAft>
                <a:spcPts val="0"/>
              </a:spcAft>
              <a:buClr>
                <a:srgbClr val="888888"/>
              </a:buClr>
              <a:buSzPts val="900"/>
              <a:buFont typeface="Calibri" panose="020F0502020204030204"/>
              <a:buNone/>
              <a:defRPr/>
            </a:lvl3pPr>
            <a:lvl4pPr marL="0" lvl="3" indent="0" algn="r">
              <a:spcBef>
                <a:spcPts val="0"/>
              </a:spcBef>
              <a:spcAft>
                <a:spcPts val="0"/>
              </a:spcAft>
              <a:buClr>
                <a:srgbClr val="888888"/>
              </a:buClr>
              <a:buSzPts val="900"/>
              <a:buFont typeface="Calibri" panose="020F0502020204030204"/>
              <a:buNone/>
              <a:defRPr/>
            </a:lvl4pPr>
            <a:lvl5pPr marL="0" lvl="4" indent="0" algn="r">
              <a:spcBef>
                <a:spcPts val="0"/>
              </a:spcBef>
              <a:spcAft>
                <a:spcPts val="0"/>
              </a:spcAft>
              <a:buClr>
                <a:srgbClr val="888888"/>
              </a:buClr>
              <a:buSzPts val="900"/>
              <a:buFont typeface="Calibri" panose="020F0502020204030204"/>
              <a:buNone/>
              <a:defRPr/>
            </a:lvl5pPr>
            <a:lvl6pPr marL="0" lvl="5" indent="0" algn="r">
              <a:spcBef>
                <a:spcPts val="0"/>
              </a:spcBef>
              <a:spcAft>
                <a:spcPts val="0"/>
              </a:spcAft>
              <a:buClr>
                <a:srgbClr val="888888"/>
              </a:buClr>
              <a:buSzPts val="900"/>
              <a:buFont typeface="Calibri" panose="020F0502020204030204"/>
              <a:buNone/>
              <a:defRPr/>
            </a:lvl6pPr>
            <a:lvl7pPr marL="0" lvl="6" indent="0" algn="r">
              <a:spcBef>
                <a:spcPts val="0"/>
              </a:spcBef>
              <a:spcAft>
                <a:spcPts val="0"/>
              </a:spcAft>
              <a:buClr>
                <a:srgbClr val="888888"/>
              </a:buClr>
              <a:buSzPts val="900"/>
              <a:buFont typeface="Calibri" panose="020F0502020204030204"/>
              <a:buNone/>
              <a:defRPr/>
            </a:lvl7pPr>
            <a:lvl8pPr marL="0" lvl="7" indent="0" algn="r">
              <a:spcBef>
                <a:spcPts val="0"/>
              </a:spcBef>
              <a:spcAft>
                <a:spcPts val="0"/>
              </a:spcAft>
              <a:buClr>
                <a:srgbClr val="888888"/>
              </a:buClr>
              <a:buSzPts val="900"/>
              <a:buFont typeface="Calibri" panose="020F0502020204030204"/>
              <a:buNone/>
              <a:defRPr/>
            </a:lvl8pPr>
            <a:lvl9pPr marL="0" lvl="8" indent="0" algn="r">
              <a:spcBef>
                <a:spcPts val="0"/>
              </a:spcBef>
              <a:spcAft>
                <a:spcPts val="0"/>
              </a:spcAft>
              <a:buClr>
                <a:srgbClr val="888888"/>
              </a:buClr>
              <a:buSzPts val="900"/>
              <a:buFont typeface="Calibri" panose="020F0502020204030204"/>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Clr>
                <a:srgbClr val="888888"/>
              </a:buClr>
              <a:buSzPts val="900"/>
              <a:buFont typeface="Calibri" panose="020F050202020403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396410" y="1197474"/>
            <a:ext cx="6392475" cy="1307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4800"/>
              <a:buFont typeface="Calibri" panose="020F0502020204030204"/>
              <a:buNone/>
            </a:pPr>
            <a:r>
              <a:rPr lang="en-US" sz="2200" dirty="0">
                <a:solidFill>
                  <a:schemeClr val="tx1"/>
                </a:solidFill>
                <a:latin typeface="Times New Roman" panose="02020603050405020304" pitchFamily="18" charset="0"/>
                <a:cs typeface="Times New Roman" panose="02020603050405020304" pitchFamily="18" charset="0"/>
              </a:rPr>
              <a:t>VEHICLE DETECTION USING YOLO ALGORITHM</a:t>
            </a:r>
          </a:p>
        </p:txBody>
      </p:sp>
      <p:sp>
        <p:nvSpPr>
          <p:cNvPr id="89" name="Google Shape;89;p1"/>
          <p:cNvSpPr txBox="1"/>
          <p:nvPr/>
        </p:nvSpPr>
        <p:spPr>
          <a:xfrm>
            <a:off x="814212" y="2983556"/>
            <a:ext cx="3458138" cy="1684019"/>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6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rPr>
              <a:t>Under the Guidance of</a:t>
            </a:r>
            <a:endParaRPr sz="16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6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6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rPr>
              <a:t>Guide Name:</a:t>
            </a:r>
            <a:r>
              <a:rPr lang="en-GB" sz="1600" dirty="0">
                <a:solidFill>
                  <a:schemeClr val="tx1"/>
                </a:solidFill>
                <a:latin typeface="Times New Roman" panose="02020603050405020304" pitchFamily="18" charset="0"/>
                <a:cs typeface="Times New Roman" panose="02020603050405020304" pitchFamily="18" charset="0"/>
              </a:rPr>
              <a:t>Mr.B.Srinivasulu</a:t>
            </a:r>
            <a:endParaRPr sz="1600" b="0" i="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600" b="0" i="0" u="none" strike="noStrike" cap="none"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6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rPr>
              <a:t>Designation:Assistant Professor</a:t>
            </a:r>
            <a:endParaRPr sz="16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90" name="Google Shape;90;p1"/>
          <p:cNvSpPr txBox="1"/>
          <p:nvPr/>
        </p:nvSpPr>
        <p:spPr>
          <a:xfrm>
            <a:off x="4922044" y="2628900"/>
            <a:ext cx="3842106" cy="203867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50800" lvl="0" indent="0" algn="l" rtl="0">
              <a:lnSpc>
                <a:spcPct val="115000"/>
              </a:lnSpc>
              <a:spcBef>
                <a:spcPts val="500"/>
              </a:spcBef>
              <a:spcAft>
                <a:spcPts val="0"/>
              </a:spcAft>
              <a:buClr>
                <a:schemeClr val="dk2"/>
              </a:buClr>
              <a:buSzPts val="1100"/>
              <a:buFont typeface="Arial" panose="020B0604020202020204"/>
              <a:buNone/>
            </a:pPr>
            <a:r>
              <a:rPr lang="en-GB" sz="16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Team- </a:t>
            </a:r>
            <a:r>
              <a:rPr lang="en-GB"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15</a:t>
            </a:r>
            <a:endParaRPr sz="16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50800" lvl="0" indent="0" algn="l" rtl="0">
              <a:lnSpc>
                <a:spcPct val="115000"/>
              </a:lnSpc>
              <a:spcBef>
                <a:spcPts val="500"/>
              </a:spcBef>
              <a:spcAft>
                <a:spcPts val="0"/>
              </a:spcAft>
              <a:buClr>
                <a:schemeClr val="dk2"/>
              </a:buClr>
              <a:buSzPts val="1100"/>
              <a:buFont typeface="Arial" panose="020B0604020202020204"/>
              <a:buNone/>
            </a:pPr>
            <a:r>
              <a:rPr lang="en-US" sz="1600" b="0" i="0" u="none" strike="noStrike" cap="none"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K.Sanjana</a:t>
            </a:r>
            <a:r>
              <a:rPr lang="en-US" sz="16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Reddy(19WH1A1219)</a:t>
            </a:r>
          </a:p>
          <a:p>
            <a:pPr marL="0" marR="50800" lvl="0" indent="0" algn="l" rtl="0">
              <a:lnSpc>
                <a:spcPct val="115000"/>
              </a:lnSpc>
              <a:spcBef>
                <a:spcPts val="500"/>
              </a:spcBef>
              <a:spcAft>
                <a:spcPts val="0"/>
              </a:spcAft>
              <a:buClr>
                <a:schemeClr val="dk2"/>
              </a:buClr>
              <a:buSzPts val="1100"/>
              <a:buFont typeface="Arial" panose="020B0604020202020204"/>
              <a:buNone/>
            </a:pPr>
            <a:r>
              <a:rPr lang="en-US" sz="16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M.Deepthi</a:t>
            </a: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Sharvani</a:t>
            </a:r>
            <a:r>
              <a:rPr lang="en-US" sz="16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(19WH1A1220)</a:t>
            </a:r>
          </a:p>
          <a:p>
            <a:pPr marL="0" marR="50800" lvl="0" indent="0" algn="l" rtl="0">
              <a:lnSpc>
                <a:spcPct val="115000"/>
              </a:lnSpc>
              <a:spcBef>
                <a:spcPts val="500"/>
              </a:spcBef>
              <a:spcAft>
                <a:spcPts val="0"/>
              </a:spcAft>
              <a:buClr>
                <a:schemeClr val="dk2"/>
              </a:buClr>
              <a:buSzPts val="1100"/>
              <a:buFont typeface="Arial" panose="020B0604020202020204"/>
              <a:buNone/>
            </a:pPr>
            <a:r>
              <a:rPr lang="en-US" sz="16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R.Rajani</a:t>
            </a: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16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(19WH1A1241)</a:t>
            </a:r>
          </a:p>
          <a:p>
            <a:pPr marL="0" marR="50800" lvl="0" indent="0" algn="l" rtl="0">
              <a:lnSpc>
                <a:spcPct val="115000"/>
              </a:lnSpc>
              <a:spcBef>
                <a:spcPts val="500"/>
              </a:spcBef>
              <a:spcAft>
                <a:spcPts val="0"/>
              </a:spcAft>
              <a:buClr>
                <a:schemeClr val="dk2"/>
              </a:buClr>
              <a:buSzPts val="1100"/>
              <a:buFont typeface="Arial" panose="020B0604020202020204"/>
              <a:buNone/>
            </a:pPr>
            <a:r>
              <a:rPr lang="en-US" sz="16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K.Aarthi</a:t>
            </a:r>
            <a:r>
              <a:rPr lang="en-US" sz="16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(19WH1A1258)</a:t>
            </a:r>
          </a:p>
          <a:p>
            <a:pPr marL="0" marR="50800" lvl="0" indent="0" algn="l" rtl="0">
              <a:lnSpc>
                <a:spcPct val="115000"/>
              </a:lnSpc>
              <a:spcBef>
                <a:spcPts val="500"/>
              </a:spcBef>
              <a:spcAft>
                <a:spcPts val="0"/>
              </a:spcAft>
              <a:buClr>
                <a:schemeClr val="dk2"/>
              </a:buClr>
              <a:buSzPts val="1100"/>
              <a:buFont typeface="Arial" panose="020B0604020202020204"/>
              <a:buNone/>
            </a:pPr>
            <a:endParaRPr sz="1800" b="0"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0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91" name="Google Shape;91;p1"/>
          <p:cNvPicPr preferRelativeResize="0"/>
          <p:nvPr/>
        </p:nvPicPr>
        <p:blipFill rotWithShape="1">
          <a:blip r:embed="rId3"/>
          <a:srcRect/>
          <a:stretch>
            <a:fillRect/>
          </a:stretch>
        </p:blipFill>
        <p:spPr>
          <a:xfrm>
            <a:off x="144025" y="161108"/>
            <a:ext cx="957695" cy="921327"/>
          </a:xfrm>
          <a:prstGeom prst="rect">
            <a:avLst/>
          </a:prstGeom>
          <a:noFill/>
          <a:ln>
            <a:noFill/>
          </a:ln>
        </p:spPr>
      </p:pic>
      <p:sp>
        <p:nvSpPr>
          <p:cNvPr id="92" name="Google Shape;92;p1"/>
          <p:cNvSpPr txBox="1"/>
          <p:nvPr/>
        </p:nvSpPr>
        <p:spPr>
          <a:xfrm>
            <a:off x="1396410" y="275870"/>
            <a:ext cx="655743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BVRIT HYDERABAD College of Engineering for Women</a:t>
            </a:r>
            <a:endParaRPr dirty="0"/>
          </a:p>
        </p:txBody>
      </p:sp>
      <p:pic>
        <p:nvPicPr>
          <p:cNvPr id="93" name="Google Shape;93;p1" descr="C:\Users\aravind\Documents\founder.jpg"/>
          <p:cNvPicPr preferRelativeResize="0"/>
          <p:nvPr/>
        </p:nvPicPr>
        <p:blipFill rotWithShape="1">
          <a:blip r:embed="rId4"/>
          <a:srcRect/>
          <a:stretch>
            <a:fillRect/>
          </a:stretch>
        </p:blipFill>
        <p:spPr>
          <a:xfrm>
            <a:off x="8348662" y="0"/>
            <a:ext cx="795338" cy="990600"/>
          </a:xfrm>
          <a:prstGeom prst="rect">
            <a:avLst/>
          </a:prstGeom>
          <a:noFill/>
          <a:ln>
            <a:noFill/>
          </a:ln>
        </p:spPr>
      </p:pic>
      <p:sp>
        <p:nvSpPr>
          <p:cNvPr id="94" name="Google Shape;94;p1"/>
          <p:cNvSpPr txBox="1"/>
          <p:nvPr/>
        </p:nvSpPr>
        <p:spPr>
          <a:xfrm>
            <a:off x="3134158" y="4883727"/>
            <a:ext cx="4010891" cy="2597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endParaRPr dirty="0"/>
          </a:p>
        </p:txBody>
      </p:sp>
      <p:sp>
        <p:nvSpPr>
          <p:cNvPr id="95" name="Google Shape;95;p1"/>
          <p:cNvSpPr/>
          <p:nvPr/>
        </p:nvSpPr>
        <p:spPr>
          <a:xfrm>
            <a:off x="2543281" y="713103"/>
            <a:ext cx="3919664"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600" b="1"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Department of Information Technology</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234045" y="407875"/>
            <a:ext cx="5341620" cy="511810"/>
          </a:xfrm>
          <a:prstGeom prst="rect">
            <a:avLst/>
          </a:prstGeom>
          <a:noFill/>
          <a:ln>
            <a:noFill/>
          </a:ln>
        </p:spPr>
        <p:txBody>
          <a:bodyPr spcFirstLastPara="1" wrap="square" lIns="91425" tIns="91425" rIns="91425" bIns="91425" anchor="t" anchorCtr="0">
            <a:noAutofit/>
          </a:bodyPr>
          <a:lstStyle/>
          <a:p>
            <a:r>
              <a:rPr lang="en-US" altLang="en-IN" sz="2400" dirty="0">
                <a:latin typeface="Times New Roman" panose="02020603050405020304" pitchFamily="18" charset="0"/>
                <a:cs typeface="Times New Roman" panose="02020603050405020304" pitchFamily="18" charset="0"/>
              </a:rPr>
              <a:t>Implementation and </a:t>
            </a:r>
            <a:r>
              <a:rPr lang="en-IN" sz="2400" dirty="0">
                <a:latin typeface="Times New Roman" panose="02020603050405020304" pitchFamily="18" charset="0"/>
                <a:cs typeface="Times New Roman" panose="02020603050405020304" pitchFamily="18" charset="0"/>
              </a:rPr>
              <a:t>Results</a:t>
            </a:r>
            <a:br>
              <a:rPr lang="en-IN" sz="1600" dirty="0"/>
            </a:br>
            <a:br>
              <a:rPr lang="en-IN" sz="1600" dirty="0"/>
            </a:br>
            <a:endParaRPr sz="2400" dirty="0"/>
          </a:p>
        </p:txBody>
      </p:sp>
      <p:sp>
        <p:nvSpPr>
          <p:cNvPr id="101" name="Google Shape;101;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800"/>
              <a:buNone/>
            </a:pPr>
            <a:endParaRPr sz="2200" dirty="0"/>
          </a:p>
          <a:p>
            <a:pPr marL="457200" lvl="0" indent="0" algn="l" rtl="0">
              <a:lnSpc>
                <a:spcPct val="115000"/>
              </a:lnSpc>
              <a:spcBef>
                <a:spcPts val="0"/>
              </a:spcBef>
              <a:spcAft>
                <a:spcPts val="0"/>
              </a:spcAft>
              <a:buClr>
                <a:schemeClr val="dk1"/>
              </a:buClr>
              <a:buSzPts val="1800"/>
              <a:buNone/>
            </a:pPr>
            <a:endParaRPr sz="2200" dirty="0"/>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10</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pic>
        <p:nvPicPr>
          <p:cNvPr id="4" name="Picture Placeholder 3">
            <a:extLst>
              <a:ext uri="{FF2B5EF4-FFF2-40B4-BE49-F238E27FC236}">
                <a16:creationId xmlns:a16="http://schemas.microsoft.com/office/drawing/2014/main" id="{536CFCC4-D08F-B126-3681-242CF452CEDC}"/>
              </a:ext>
            </a:extLst>
          </p:cNvPr>
          <p:cNvPicPr>
            <a:picLocks noChangeAspect="1"/>
          </p:cNvPicPr>
          <p:nvPr/>
        </p:nvPicPr>
        <p:blipFill>
          <a:blip r:embed="rId5"/>
          <a:stretch>
            <a:fillRect/>
          </a:stretch>
        </p:blipFill>
        <p:spPr>
          <a:xfrm>
            <a:off x="1708549" y="1401671"/>
            <a:ext cx="5756670" cy="2340158"/>
          </a:xfrm>
          <a:prstGeom prst="rect">
            <a:avLst/>
          </a:prstGeom>
          <a:noFill/>
          <a:ln>
            <a:noFill/>
          </a:ln>
        </p:spPr>
      </p:pic>
    </p:spTree>
    <p:extLst>
      <p:ext uri="{BB962C8B-B14F-4D97-AF65-F5344CB8AC3E}">
        <p14:creationId xmlns:p14="http://schemas.microsoft.com/office/powerpoint/2010/main" val="122487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609691" y="336072"/>
            <a:ext cx="5341620" cy="511810"/>
          </a:xfrm>
          <a:prstGeom prst="rect">
            <a:avLst/>
          </a:prstGeom>
          <a:noFill/>
          <a:ln>
            <a:noFill/>
          </a:ln>
        </p:spPr>
        <p:txBody>
          <a:bodyPr spcFirstLastPara="1" wrap="square" lIns="91425" tIns="91425" rIns="91425" bIns="91425" anchor="t" anchorCtr="0">
            <a:noAutofit/>
          </a:bodyPr>
          <a:lstStyle/>
          <a:p>
            <a:r>
              <a:rPr lang="en-US" altLang="en-IN" sz="2400" dirty="0">
                <a:latin typeface="Times New Roman" panose="02020603050405020304" pitchFamily="18" charset="0"/>
                <a:cs typeface="Times New Roman" panose="02020603050405020304" pitchFamily="18" charset="0"/>
              </a:rPr>
              <a:t>Implementation and </a:t>
            </a:r>
            <a:r>
              <a:rPr lang="en-IN" sz="2400" dirty="0">
                <a:latin typeface="Times New Roman" panose="02020603050405020304" pitchFamily="18" charset="0"/>
                <a:cs typeface="Times New Roman" panose="02020603050405020304" pitchFamily="18" charset="0"/>
              </a:rPr>
              <a:t>Results</a:t>
            </a:r>
            <a:br>
              <a:rPr lang="en-IN" sz="1600" dirty="0"/>
            </a:br>
            <a:br>
              <a:rPr lang="en-IN" sz="1600" dirty="0"/>
            </a:br>
            <a:endParaRPr sz="2400" dirty="0"/>
          </a:p>
        </p:txBody>
      </p:sp>
      <p:sp>
        <p:nvSpPr>
          <p:cNvPr id="101" name="Google Shape;101;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800"/>
              <a:buNone/>
            </a:pPr>
            <a:endParaRPr sz="2200" dirty="0"/>
          </a:p>
          <a:p>
            <a:pPr marL="457200" lvl="0" indent="0" algn="l" rtl="0">
              <a:lnSpc>
                <a:spcPct val="115000"/>
              </a:lnSpc>
              <a:spcBef>
                <a:spcPts val="0"/>
              </a:spcBef>
              <a:spcAft>
                <a:spcPts val="0"/>
              </a:spcAft>
              <a:buClr>
                <a:schemeClr val="dk1"/>
              </a:buClr>
              <a:buSzPts val="1800"/>
              <a:buNone/>
            </a:pPr>
            <a:endParaRPr sz="2200" dirty="0"/>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11</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pic>
        <p:nvPicPr>
          <p:cNvPr id="3" name="Picture 2"/>
          <p:cNvPicPr>
            <a:picLocks noChangeAspect="1"/>
          </p:cNvPicPr>
          <p:nvPr/>
        </p:nvPicPr>
        <p:blipFill>
          <a:blip r:embed="rId5"/>
          <a:stretch>
            <a:fillRect/>
          </a:stretch>
        </p:blipFill>
        <p:spPr>
          <a:xfrm>
            <a:off x="2000251" y="1061064"/>
            <a:ext cx="4764880" cy="32088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347334" y="256478"/>
            <a:ext cx="5741670" cy="664845"/>
          </a:xfrm>
          <a:prstGeom prst="rect">
            <a:avLst/>
          </a:prstGeom>
          <a:noFill/>
          <a:ln>
            <a:noFill/>
          </a:ln>
        </p:spPr>
        <p:txBody>
          <a:bodyPr spcFirstLastPara="1" wrap="square" lIns="91425" tIns="91425" rIns="91425" bIns="91425" anchor="t" anchorCtr="0">
            <a:noAutofit/>
          </a:bodyPr>
          <a:lstStyle/>
          <a:p>
            <a:r>
              <a:rPr lang="en-US" altLang="en-IN" sz="2400" dirty="0">
                <a:latin typeface="Times New Roman" panose="02020603050405020304" pitchFamily="18" charset="0"/>
                <a:cs typeface="Times New Roman" panose="02020603050405020304" pitchFamily="18" charset="0"/>
              </a:rPr>
              <a:t>Implementation and </a:t>
            </a:r>
            <a:r>
              <a:rPr lang="en-IN" sz="2400" dirty="0">
                <a:latin typeface="Times New Roman" panose="02020603050405020304" pitchFamily="18" charset="0"/>
                <a:cs typeface="Times New Roman" panose="02020603050405020304" pitchFamily="18" charset="0"/>
              </a:rPr>
              <a:t>Results</a:t>
            </a:r>
            <a:br>
              <a:rPr lang="en-IN" sz="1600" dirty="0"/>
            </a:br>
            <a:br>
              <a:rPr lang="en-IN" sz="1600" dirty="0"/>
            </a:br>
            <a:endParaRPr sz="2400" dirty="0"/>
          </a:p>
        </p:txBody>
      </p:sp>
      <p:sp>
        <p:nvSpPr>
          <p:cNvPr id="102" name="Google Shape;102;p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12</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pic>
        <p:nvPicPr>
          <p:cNvPr id="6" name="Picture 5">
            <a:extLst>
              <a:ext uri="{FF2B5EF4-FFF2-40B4-BE49-F238E27FC236}">
                <a16:creationId xmlns:a16="http://schemas.microsoft.com/office/drawing/2014/main" id="{00C2DEA8-3071-99E8-A1EB-76B285B41936}"/>
              </a:ext>
            </a:extLst>
          </p:cNvPr>
          <p:cNvPicPr>
            <a:picLocks noChangeAspect="1"/>
          </p:cNvPicPr>
          <p:nvPr/>
        </p:nvPicPr>
        <p:blipFill>
          <a:blip r:embed="rId5"/>
          <a:stretch>
            <a:fillRect/>
          </a:stretch>
        </p:blipFill>
        <p:spPr>
          <a:xfrm>
            <a:off x="1545869" y="1089962"/>
            <a:ext cx="6219388" cy="3028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347334" y="282315"/>
            <a:ext cx="5741670" cy="664845"/>
          </a:xfrm>
          <a:prstGeom prst="rect">
            <a:avLst/>
          </a:prstGeom>
          <a:noFill/>
          <a:ln>
            <a:noFill/>
          </a:ln>
        </p:spPr>
        <p:txBody>
          <a:bodyPr spcFirstLastPara="1" wrap="square" lIns="91425" tIns="91425" rIns="91425" bIns="91425" anchor="t" anchorCtr="0">
            <a:noAutofit/>
          </a:bodyPr>
          <a:lstStyle/>
          <a:p>
            <a:r>
              <a:rPr lang="en-US" altLang="en-IN" sz="2400" dirty="0">
                <a:latin typeface="Times New Roman" panose="02020603050405020304" pitchFamily="18" charset="0"/>
                <a:cs typeface="Times New Roman" panose="02020603050405020304" pitchFamily="18" charset="0"/>
              </a:rPr>
              <a:t>Implementation and </a:t>
            </a:r>
            <a:r>
              <a:rPr lang="en-IN" sz="2400" dirty="0">
                <a:latin typeface="Times New Roman" panose="02020603050405020304" pitchFamily="18" charset="0"/>
                <a:cs typeface="Times New Roman" panose="02020603050405020304" pitchFamily="18" charset="0"/>
              </a:rPr>
              <a:t>Results</a:t>
            </a:r>
            <a:br>
              <a:rPr lang="en-IN" sz="1600" dirty="0"/>
            </a:br>
            <a:br>
              <a:rPr lang="en-IN" sz="1600" dirty="0"/>
            </a:br>
            <a:endParaRPr sz="2400" dirty="0"/>
          </a:p>
        </p:txBody>
      </p:sp>
      <p:sp>
        <p:nvSpPr>
          <p:cNvPr id="102" name="Google Shape;102;p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13</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pic>
        <p:nvPicPr>
          <p:cNvPr id="3" name="Picture Placeholder 2"/>
          <p:cNvPicPr>
            <a:picLocks noGrp="1" noChangeAspect="1"/>
          </p:cNvPicPr>
          <p:nvPr>
            <p:ph type="pic" idx="2"/>
          </p:nvPr>
        </p:nvPicPr>
        <p:blipFill>
          <a:blip r:embed="rId5"/>
          <a:stretch>
            <a:fillRect/>
          </a:stretch>
        </p:blipFill>
        <p:spPr>
          <a:xfrm>
            <a:off x="1902460" y="921385"/>
            <a:ext cx="4858385" cy="3655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961128" y="445815"/>
            <a:ext cx="3436143" cy="572700"/>
          </a:xfrm>
          <a:prstGeom prst="rect">
            <a:avLst/>
          </a:prstGeom>
          <a:noFill/>
          <a:ln>
            <a:noFill/>
          </a:ln>
        </p:spPr>
        <p:txBody>
          <a:bodyPr spcFirstLastPara="1" wrap="square" lIns="91425" tIns="91425" rIns="91425" bIns="91425" anchor="t" anchorCtr="0">
            <a:noAutofit/>
          </a:bodyPr>
          <a:lstStyle/>
          <a:p>
            <a:r>
              <a:rPr lang="en-IN" sz="2400" dirty="0">
                <a:latin typeface="Times New Roman" panose="02020603050405020304" pitchFamily="18" charset="0"/>
                <a:cs typeface="Times New Roman" panose="02020603050405020304" pitchFamily="18" charset="0"/>
              </a:rPr>
              <a:t>Performance Measures</a:t>
            </a:r>
            <a:br>
              <a:rPr lang="en-IN" sz="1100" dirty="0"/>
            </a:br>
            <a:br>
              <a:rPr lang="en-IN" sz="1600" dirty="0"/>
            </a:br>
            <a:endParaRPr sz="2400" dirty="0"/>
          </a:p>
        </p:txBody>
      </p:sp>
      <p:sp>
        <p:nvSpPr>
          <p:cNvPr id="101" name="Google Shape;101;p2"/>
          <p:cNvSpPr txBox="1">
            <a:spLocks noGrp="1"/>
          </p:cNvSpPr>
          <p:nvPr>
            <p:ph type="body" idx="1"/>
          </p:nvPr>
        </p:nvSpPr>
        <p:spPr>
          <a:xfrm>
            <a:off x="964407" y="1149655"/>
            <a:ext cx="6772276" cy="2229339"/>
          </a:xfrm>
          <a:prstGeom prst="rect">
            <a:avLst/>
          </a:prstGeom>
          <a:noFill/>
          <a:ln>
            <a:noFill/>
          </a:ln>
        </p:spPr>
        <p:txBody>
          <a:bodyPr spcFirstLastPara="1" wrap="square" lIns="91425" tIns="91425" rIns="91425" bIns="91425" anchor="t" anchorCtr="0">
            <a:noAutofit/>
          </a:bodyPr>
          <a:lstStyle/>
          <a:p>
            <a:pPr lvl="0" indent="0" algn="l" rtl="0">
              <a:lnSpc>
                <a:spcPct val="115000"/>
              </a:lnSpc>
              <a:spcBef>
                <a:spcPts val="0"/>
              </a:spcBef>
              <a:spcAft>
                <a:spcPts val="0"/>
              </a:spcAft>
              <a:buClr>
                <a:schemeClr val="dk1"/>
              </a:buClr>
              <a:buSzPts val="1800"/>
              <a:buNone/>
            </a:pPr>
            <a:endParaRPr sz="1800" dirty="0">
              <a:latin typeface="Times New Roman" panose="02020603050405020304" pitchFamily="18" charset="0"/>
              <a:cs typeface="Times New Roman" panose="02020603050405020304" pitchFamily="18" charset="0"/>
            </a:endParaRPr>
          </a:p>
          <a:p>
            <a:pPr marL="914400" lvl="0" indent="-457200" algn="l" rtl="0">
              <a:lnSpc>
                <a:spcPct val="115000"/>
              </a:lnSpc>
              <a:spcBef>
                <a:spcPts val="0"/>
              </a:spcBef>
              <a:spcAft>
                <a:spcPts val="0"/>
              </a:spcAft>
              <a:buClr>
                <a:schemeClr val="dk1"/>
              </a:buClr>
              <a:buSzPts val="1800"/>
              <a:buAutoNum type="arabicPeriod"/>
            </a:pPr>
            <a:endParaRPr sz="1800" dirty="0">
              <a:latin typeface="Times New Roman" panose="02020603050405020304" pitchFamily="18" charset="0"/>
              <a:cs typeface="Times New Roman" panose="02020603050405020304" pitchFamily="18" charset="0"/>
            </a:endParaRPr>
          </a:p>
          <a:p>
            <a:pPr lvl="0" indent="-457200" algn="l" rtl="0">
              <a:lnSpc>
                <a:spcPct val="115000"/>
              </a:lnSpc>
              <a:spcBef>
                <a:spcPts val="0"/>
              </a:spcBef>
              <a:spcAft>
                <a:spcPts val="0"/>
              </a:spcAft>
              <a:buClr>
                <a:schemeClr val="dk1"/>
              </a:buClr>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have used YOLO algorithm to detect vehicles.</a:t>
            </a:r>
          </a:p>
          <a:p>
            <a:pPr lvl="0" indent="-457200" algn="l" rtl="0">
              <a:lnSpc>
                <a:spcPct val="115000"/>
              </a:lnSpc>
              <a:spcBef>
                <a:spcPts val="0"/>
              </a:spcBef>
              <a:spcAft>
                <a:spcPts val="0"/>
              </a:spcAft>
              <a:buClr>
                <a:schemeClr val="dk1"/>
              </a:buClr>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calculate Confidence score, that represents  how likely the box contains an object and how accurate is the boundary box . It ranges between 0-1.</a:t>
            </a:r>
            <a:endParaRPr sz="1800" dirty="0">
              <a:latin typeface="Times New Roman" panose="02020603050405020304" pitchFamily="18" charset="0"/>
              <a:cs typeface="Times New Roman" panose="02020603050405020304" pitchFamily="18" charset="0"/>
            </a:endParaRPr>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14</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3626400" y="366014"/>
            <a:ext cx="1891200" cy="723948"/>
          </a:xfrm>
          <a:prstGeom prst="rect">
            <a:avLst/>
          </a:prstGeom>
          <a:noFill/>
          <a:ln>
            <a:noFill/>
          </a:ln>
        </p:spPr>
        <p:txBody>
          <a:bodyPr spcFirstLastPara="1" wrap="square" lIns="91425" tIns="91425" rIns="91425" bIns="91425" anchor="t" anchorCtr="0">
            <a:noAutofit/>
          </a:bodyPr>
          <a:lstStyle/>
          <a:p>
            <a:r>
              <a:rPr lang="en-IN" sz="2400" dirty="0">
                <a:latin typeface="Times New Roman" panose="02020603050405020304" pitchFamily="18" charset="0"/>
                <a:cs typeface="Times New Roman" panose="02020603050405020304" pitchFamily="18" charset="0"/>
              </a:rPr>
              <a:t>Conclusion</a:t>
            </a:r>
            <a:br>
              <a:rPr lang="en-IN" sz="2400" dirty="0"/>
            </a:br>
            <a:endParaRPr sz="2400" dirty="0"/>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15</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
        <p:nvSpPr>
          <p:cNvPr id="2" name="TextBox 1"/>
          <p:cNvSpPr txBox="1"/>
          <p:nvPr/>
        </p:nvSpPr>
        <p:spPr>
          <a:xfrm>
            <a:off x="885825" y="1707357"/>
            <a:ext cx="6858001"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When the vehicles are in the frame, they are being detected and also being counted. This can be combined with surveillance cameras and can be used in real-time, to monitor the vehicles passing by, and their count can be helpful to set the time of traffic dynamically. </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3683551" y="348623"/>
            <a:ext cx="1891200" cy="572700"/>
          </a:xfrm>
          <a:prstGeom prst="rect">
            <a:avLst/>
          </a:prstGeom>
          <a:noFill/>
          <a:ln>
            <a:noFill/>
          </a:ln>
        </p:spPr>
        <p:txBody>
          <a:bodyPr spcFirstLastPara="1" wrap="square" lIns="91425" tIns="91425" rIns="91425" bIns="91425" anchor="t" anchorCtr="0">
            <a:noAutofit/>
          </a:bodyPr>
          <a:lstStyle/>
          <a:p>
            <a:r>
              <a:rPr lang="en-IN" sz="2400" dirty="0">
                <a:latin typeface="Times New Roman" panose="02020603050405020304" pitchFamily="18" charset="0"/>
                <a:cs typeface="Times New Roman" panose="02020603050405020304" pitchFamily="18" charset="0"/>
              </a:rPr>
              <a:t>References</a:t>
            </a:r>
            <a:br>
              <a:rPr lang="en-IN" sz="2400" dirty="0"/>
            </a:br>
            <a:endParaRPr sz="2400" dirty="0"/>
          </a:p>
        </p:txBody>
      </p:sp>
      <p:sp>
        <p:nvSpPr>
          <p:cNvPr id="101" name="Google Shape;101;p2"/>
          <p:cNvSpPr txBox="1">
            <a:spLocks noGrp="1"/>
          </p:cNvSpPr>
          <p:nvPr>
            <p:ph type="body" idx="1"/>
          </p:nvPr>
        </p:nvSpPr>
        <p:spPr>
          <a:xfrm>
            <a:off x="318581" y="1107238"/>
            <a:ext cx="8179418" cy="3598797"/>
          </a:xfrm>
          <a:prstGeom prst="rect">
            <a:avLst/>
          </a:prstGeom>
          <a:noFill/>
          <a:ln>
            <a:noFill/>
          </a:ln>
        </p:spPr>
        <p:txBody>
          <a:bodyPr spcFirstLastPara="1" wrap="square" lIns="91425" tIns="91425" rIns="91425" bIns="91425" anchor="t" anchorCtr="0">
            <a:noAutofit/>
          </a:bodyPr>
          <a:lstStyle/>
          <a:p>
            <a:pPr marL="914400" lvl="0" indent="-457200" algn="just" rtl="0">
              <a:lnSpc>
                <a:spcPct val="100000"/>
              </a:lnSpc>
              <a:spcBef>
                <a:spcPts val="0"/>
              </a:spcBef>
              <a:spcAft>
                <a:spcPts val="0"/>
              </a:spcAft>
              <a:buClr>
                <a:schemeClr val="dk1"/>
              </a:buClr>
              <a:buSzPts val="1800"/>
              <a:buFont typeface="+mj-lt"/>
              <a:buAutoNum type="arabicPeriod"/>
            </a:pPr>
            <a:r>
              <a:rPr lang="en-IN" sz="1800" dirty="0">
                <a:latin typeface="Times New Roman" panose="02020603050405020304" pitchFamily="18" charset="0"/>
                <a:cs typeface="Times New Roman" panose="02020603050405020304" pitchFamily="18" charset="0"/>
              </a:rPr>
              <a:t>Bin </a:t>
            </a:r>
            <a:r>
              <a:rPr lang="en-IN" sz="1800" dirty="0" err="1">
                <a:latin typeface="Times New Roman" panose="02020603050405020304" pitchFamily="18" charset="0"/>
                <a:cs typeface="Times New Roman" panose="02020603050405020304" pitchFamily="18" charset="0"/>
              </a:rPr>
              <a:t>Zuraimi</a:t>
            </a:r>
            <a:r>
              <a:rPr lang="en-IN" sz="1800" dirty="0">
                <a:latin typeface="Times New Roman" panose="02020603050405020304" pitchFamily="18" charset="0"/>
                <a:cs typeface="Times New Roman" panose="02020603050405020304" pitchFamily="18" charset="0"/>
              </a:rPr>
              <a:t>, M. A., &amp; </a:t>
            </a:r>
            <a:r>
              <a:rPr lang="en-IN" sz="1800" dirty="0" err="1">
                <a:latin typeface="Times New Roman" panose="02020603050405020304" pitchFamily="18" charset="0"/>
                <a:cs typeface="Times New Roman" panose="02020603050405020304" pitchFamily="18" charset="0"/>
              </a:rPr>
              <a:t>Kamaru</a:t>
            </a:r>
            <a:r>
              <a:rPr lang="en-IN" sz="1800" dirty="0">
                <a:latin typeface="Times New Roman" panose="02020603050405020304" pitchFamily="18" charset="0"/>
                <a:cs typeface="Times New Roman" panose="02020603050405020304" pitchFamily="18" charset="0"/>
              </a:rPr>
              <a:t> Zaman, F. H. “Vehicle Detection and Tracking using YOLO and </a:t>
            </a:r>
            <a:r>
              <a:rPr lang="en-IN" sz="1800" dirty="0" err="1">
                <a:latin typeface="Times New Roman" panose="02020603050405020304" pitchFamily="18" charset="0"/>
                <a:cs typeface="Times New Roman" panose="02020603050405020304" pitchFamily="18" charset="0"/>
              </a:rPr>
              <a:t>DeepSORT</a:t>
            </a:r>
            <a:r>
              <a:rPr lang="en-IN" sz="1800" dirty="0">
                <a:latin typeface="Times New Roman" panose="02020603050405020304" pitchFamily="18" charset="0"/>
                <a:cs typeface="Times New Roman" panose="02020603050405020304" pitchFamily="18" charset="0"/>
              </a:rPr>
              <a:t>” IEEE 11th IEEE Symposium on Computer Applications &amp; Industrial Electronics (ISCAIE) 2021. doi:10.1109/iscaie51753.2021.9431784.</a:t>
            </a:r>
          </a:p>
          <a:p>
            <a:pPr marL="914400" lvl="0" indent="-457200" algn="just" rtl="0">
              <a:lnSpc>
                <a:spcPct val="100000"/>
              </a:lnSpc>
              <a:spcBef>
                <a:spcPts val="0"/>
              </a:spcBef>
              <a:spcAft>
                <a:spcPts val="0"/>
              </a:spcAft>
              <a:buClr>
                <a:schemeClr val="dk1"/>
              </a:buClr>
              <a:buSzPts val="1800"/>
              <a:buFont typeface="+mj-lt"/>
              <a:buAutoNum type="arabicPeriod"/>
            </a:pPr>
            <a:r>
              <a:rPr lang="en-IN" sz="1800" dirty="0" err="1">
                <a:latin typeface="Times New Roman" panose="02020603050405020304" pitchFamily="18" charset="0"/>
                <a:cs typeface="Times New Roman" panose="02020603050405020304" pitchFamily="18" charset="0"/>
              </a:rPr>
              <a:t>Maity</a:t>
            </a:r>
            <a:r>
              <a:rPr lang="en-IN" sz="1800" dirty="0">
                <a:latin typeface="Times New Roman" panose="02020603050405020304" pitchFamily="18" charset="0"/>
                <a:cs typeface="Times New Roman" panose="02020603050405020304" pitchFamily="18" charset="0"/>
              </a:rPr>
              <a:t>, M., Banerjee, S., &amp; Sinha Chaudhuri, </a:t>
            </a:r>
            <a:r>
              <a:rPr lang="en-IN" sz="1800" dirty="0" err="1">
                <a:latin typeface="Times New Roman" panose="02020603050405020304" pitchFamily="18" charset="0"/>
                <a:cs typeface="Times New Roman" panose="02020603050405020304" pitchFamily="18" charset="0"/>
              </a:rPr>
              <a:t>S.”Faster</a:t>
            </a:r>
            <a:r>
              <a:rPr lang="en-IN" sz="1800" dirty="0">
                <a:latin typeface="Times New Roman" panose="02020603050405020304" pitchFamily="18" charset="0"/>
                <a:cs typeface="Times New Roman" panose="02020603050405020304" pitchFamily="18" charset="0"/>
              </a:rPr>
              <a:t> R-CNN and YOLO based Vehicle detection: A Survey. 2021” 5th International Conference on Computing Methodologies and Communication (ICCMC) 2021. doi:10.1109/iccmc51019.2021.9418274. </a:t>
            </a:r>
          </a:p>
          <a:p>
            <a:pPr marL="914400" lvl="0" indent="-457200" algn="just" rtl="0">
              <a:lnSpc>
                <a:spcPct val="100000"/>
              </a:lnSpc>
              <a:spcBef>
                <a:spcPts val="0"/>
              </a:spcBef>
              <a:spcAft>
                <a:spcPts val="0"/>
              </a:spcAft>
              <a:buClr>
                <a:schemeClr val="dk1"/>
              </a:buClr>
              <a:buSzPts val="1800"/>
              <a:buFont typeface="+mj-lt"/>
              <a:buAutoNum type="arabicPeriod"/>
            </a:pPr>
            <a:r>
              <a:rPr lang="en-IN" sz="1800" dirty="0" err="1">
                <a:latin typeface="Times New Roman" panose="02020603050405020304" pitchFamily="18" charset="0"/>
                <a:cs typeface="Times New Roman" panose="02020603050405020304" pitchFamily="18" charset="0"/>
              </a:rPr>
              <a:t>Peiyuan</a:t>
            </a:r>
            <a:r>
              <a:rPr lang="en-IN" sz="1800" dirty="0">
                <a:latin typeface="Times New Roman" panose="02020603050405020304" pitchFamily="18" charset="0"/>
                <a:cs typeface="Times New Roman" panose="02020603050405020304" pitchFamily="18" charset="0"/>
              </a:rPr>
              <a:t> Jiang, </a:t>
            </a:r>
            <a:r>
              <a:rPr lang="en-IN" sz="1800" dirty="0" err="1">
                <a:latin typeface="Times New Roman" panose="02020603050405020304" pitchFamily="18" charset="0"/>
                <a:cs typeface="Times New Roman" panose="02020603050405020304" pitchFamily="18" charset="0"/>
              </a:rPr>
              <a:t>Daji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Ergu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Fangyao</a:t>
            </a:r>
            <a:r>
              <a:rPr lang="en-IN" sz="1800" dirty="0">
                <a:latin typeface="Times New Roman" panose="02020603050405020304" pitchFamily="18" charset="0"/>
                <a:cs typeface="Times New Roman" panose="02020603050405020304" pitchFamily="18" charset="0"/>
              </a:rPr>
              <a:t> Liu, Ying Cai, Bo Ma ,“A Review of </a:t>
            </a:r>
            <a:r>
              <a:rPr lang="en-IN" sz="1800" dirty="0" err="1">
                <a:latin typeface="Times New Roman" panose="02020603050405020304" pitchFamily="18" charset="0"/>
                <a:cs typeface="Times New Roman" panose="02020603050405020304" pitchFamily="18" charset="0"/>
              </a:rPr>
              <a:t>Yolo</a:t>
            </a:r>
            <a:r>
              <a:rPr lang="en-IN" sz="1800" dirty="0">
                <a:latin typeface="Times New Roman" panose="02020603050405020304" pitchFamily="18" charset="0"/>
                <a:cs typeface="Times New Roman" panose="02020603050405020304" pitchFamily="18" charset="0"/>
              </a:rPr>
              <a:t> Algorithm </a:t>
            </a:r>
            <a:r>
              <a:rPr lang="en-IN" sz="1800" dirty="0" err="1">
                <a:latin typeface="Times New Roman" panose="02020603050405020304" pitchFamily="18" charset="0"/>
                <a:cs typeface="Times New Roman" panose="02020603050405020304" pitchFamily="18" charset="0"/>
              </a:rPr>
              <a:t>Developments”The</a:t>
            </a:r>
            <a:r>
              <a:rPr lang="en-IN" sz="1800" dirty="0">
                <a:latin typeface="Times New Roman" panose="02020603050405020304" pitchFamily="18" charset="0"/>
                <a:cs typeface="Times New Roman" panose="02020603050405020304" pitchFamily="18" charset="0"/>
              </a:rPr>
              <a:t> 8th International Conference on Information Technology and Quantitative Management(2021)</a:t>
            </a:r>
            <a:endParaRPr sz="1800" dirty="0">
              <a:latin typeface="Times New Roman" panose="02020603050405020304" pitchFamily="18" charset="0"/>
              <a:cs typeface="Times New Roman" panose="02020603050405020304" pitchFamily="18" charset="0"/>
            </a:endParaRPr>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16</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3626400" y="274975"/>
            <a:ext cx="1891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Calibri" panose="020F0502020204030204"/>
              <a:buNone/>
            </a:pPr>
            <a:r>
              <a:rPr lang="en-GB" sz="2400" dirty="0">
                <a:latin typeface="Times New Roman" panose="02020603050405020304" pitchFamily="18" charset="0"/>
                <a:cs typeface="Times New Roman" panose="02020603050405020304" pitchFamily="18" charset="0"/>
              </a:rPr>
              <a:t>Contents</a:t>
            </a:r>
            <a:endParaRPr sz="2400" dirty="0">
              <a:latin typeface="Times New Roman" panose="02020603050405020304" pitchFamily="18" charset="0"/>
              <a:cs typeface="Times New Roman" panose="02020603050405020304" pitchFamily="18" charset="0"/>
            </a:endParaRPr>
          </a:p>
        </p:txBody>
      </p:sp>
      <p:sp>
        <p:nvSpPr>
          <p:cNvPr id="101" name="Google Shape;101;p2"/>
          <p:cNvSpPr txBox="1">
            <a:spLocks noGrp="1"/>
          </p:cNvSpPr>
          <p:nvPr>
            <p:ph type="body" idx="1"/>
          </p:nvPr>
        </p:nvSpPr>
        <p:spPr>
          <a:xfrm>
            <a:off x="1231873" y="990162"/>
            <a:ext cx="4260300" cy="3893565"/>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Abstract</a:t>
            </a: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a:t>
            </a: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Problem </a:t>
            </a:r>
            <a:r>
              <a:rPr lang="en-US" sz="1800" dirty="0">
                <a:latin typeface="Times New Roman" panose="02020603050405020304" pitchFamily="18" charset="0"/>
                <a:cs typeface="Times New Roman" panose="02020603050405020304" pitchFamily="18" charset="0"/>
              </a:rPr>
              <a:t>Definition</a:t>
            </a: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Literature Survey</a:t>
            </a: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Proposed System</a:t>
            </a:r>
          </a:p>
          <a:p>
            <a:pPr indent="-368300">
              <a:buSzPts val="22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Project Modules</a:t>
            </a:r>
            <a:endParaRPr sz="1800" dirty="0">
              <a:latin typeface="Times New Roman" panose="02020603050405020304" pitchFamily="18" charset="0"/>
              <a:cs typeface="Times New Roman" panose="02020603050405020304" pitchFamily="18" charset="0"/>
            </a:endParaRP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Performance Measures</a:t>
            </a:r>
            <a:endParaRPr sz="1800" dirty="0">
              <a:latin typeface="Times New Roman" panose="02020603050405020304" pitchFamily="18" charset="0"/>
              <a:cs typeface="Times New Roman" panose="02020603050405020304" pitchFamily="18" charset="0"/>
            </a:endParaRP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Comparsion Results</a:t>
            </a:r>
            <a:endParaRPr sz="1800" dirty="0">
              <a:latin typeface="Times New Roman" panose="02020603050405020304" pitchFamily="18" charset="0"/>
              <a:cs typeface="Times New Roman" panose="02020603050405020304" pitchFamily="18" charset="0"/>
            </a:endParaRP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Conclusion</a:t>
            </a:r>
            <a:endParaRPr sz="1800" dirty="0">
              <a:latin typeface="Times New Roman" panose="02020603050405020304" pitchFamily="18" charset="0"/>
              <a:cs typeface="Times New Roman" panose="02020603050405020304" pitchFamily="18" charset="0"/>
            </a:endParaRPr>
          </a:p>
          <a:p>
            <a:pPr marL="457200" lvl="0" indent="-368300" algn="l" rtl="0">
              <a:lnSpc>
                <a:spcPct val="115000"/>
              </a:lnSpc>
              <a:spcBef>
                <a:spcPts val="0"/>
              </a:spcBef>
              <a:spcAft>
                <a:spcPts val="0"/>
              </a:spcAft>
              <a:buClr>
                <a:schemeClr val="dk1"/>
              </a:buClr>
              <a:buSzPts val="22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References</a:t>
            </a:r>
            <a:endParaRPr sz="18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800"/>
              <a:buNone/>
            </a:pPr>
            <a:endParaRPr sz="18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800"/>
              <a:buNone/>
            </a:pPr>
            <a:endParaRPr sz="2200" dirty="0"/>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2</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3626400" y="455654"/>
            <a:ext cx="1891200" cy="519062"/>
          </a:xfrm>
          <a:prstGeom prst="rect">
            <a:avLst/>
          </a:prstGeom>
          <a:noFill/>
          <a:ln>
            <a:noFill/>
          </a:ln>
        </p:spPr>
        <p:txBody>
          <a:bodyPr spcFirstLastPara="1" wrap="square" lIns="91425" tIns="91425" rIns="91425" bIns="91425" anchor="t" anchorCtr="0">
            <a:noAutofit/>
          </a:bodyPr>
          <a:lstStyle/>
          <a:p>
            <a:r>
              <a:rPr lang="en-US" sz="2400" dirty="0">
                <a:latin typeface="Times New Roman" panose="02020603050405020304" pitchFamily="18" charset="0"/>
                <a:cs typeface="Times New Roman" panose="02020603050405020304" pitchFamily="18" charset="0"/>
              </a:rPr>
              <a:t>Abstract</a:t>
            </a:r>
            <a:br>
              <a:rPr lang="en-US" sz="2400" dirty="0"/>
            </a:br>
            <a:endParaRPr sz="2400" dirty="0"/>
          </a:p>
        </p:txBody>
      </p:sp>
      <p:sp>
        <p:nvSpPr>
          <p:cNvPr id="101" name="Google Shape;101;p2"/>
          <p:cNvSpPr txBox="1">
            <a:spLocks noGrp="1"/>
          </p:cNvSpPr>
          <p:nvPr>
            <p:ph type="body" idx="1"/>
          </p:nvPr>
        </p:nvSpPr>
        <p:spPr>
          <a:xfrm>
            <a:off x="668886" y="1366981"/>
            <a:ext cx="7653581" cy="3017694"/>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800"/>
              <a:buNone/>
            </a:pPr>
            <a:endParaRPr lang="en-US" sz="2200" dirty="0">
              <a:latin typeface="Times New Roman" panose="02020603050405020304" pitchFamily="18" charset="0"/>
              <a:cs typeface="Times New Roman" panose="02020603050405020304" pitchFamily="18" charset="0"/>
            </a:endParaRPr>
          </a:p>
          <a:p>
            <a:pPr marL="800100" lvl="0" algn="just" rtl="0">
              <a:lnSpc>
                <a:spcPct val="100000"/>
              </a:lnSpc>
              <a:spcBef>
                <a:spcPts val="0"/>
              </a:spcBef>
              <a:spcAft>
                <a:spcPts val="0"/>
              </a:spcAft>
              <a:buClr>
                <a:schemeClr val="dk1"/>
              </a:buClr>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Vehicle detection in real-time is a challenging and important task.</a:t>
            </a:r>
          </a:p>
          <a:p>
            <a:pPr marL="457200" lvl="0" indent="0" algn="just" rtl="0">
              <a:lnSpc>
                <a:spcPct val="10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The existing real-time vehicle detection lacks accuracy and speed.</a:t>
            </a:r>
          </a:p>
          <a:p>
            <a:pPr marL="457200" lvl="0" indent="0" algn="just" rtl="0">
              <a:lnSpc>
                <a:spcPct val="100000"/>
              </a:lnSpc>
              <a:spcBef>
                <a:spcPts val="0"/>
              </a:spcBef>
              <a:spcAft>
                <a:spcPts val="0"/>
              </a:spcAft>
              <a:buClr>
                <a:schemeClr val="dk1"/>
              </a:buClr>
              <a:buSzPts val="1800"/>
              <a:buNone/>
            </a:pPr>
            <a:endParaRPr lang="en-US" sz="1800" dirty="0">
              <a:latin typeface="Times New Roman" panose="02020603050405020304" pitchFamily="18" charset="0"/>
              <a:cs typeface="Times New Roman" panose="02020603050405020304" pitchFamily="18" charset="0"/>
            </a:endParaRPr>
          </a:p>
          <a:p>
            <a:pPr marL="800100" lvl="0" algn="just" rtl="0">
              <a:lnSpc>
                <a:spcPct val="100000"/>
              </a:lnSpc>
              <a:spcBef>
                <a:spcPts val="0"/>
              </a:spcBef>
              <a:spcAft>
                <a:spcPts val="0"/>
              </a:spcAft>
              <a:buClr>
                <a:schemeClr val="dk1"/>
              </a:buClr>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Real-time systems must detect and locate vehicles during criminal</a:t>
            </a:r>
          </a:p>
          <a:p>
            <a:pPr marL="457200" lvl="0" indent="0" algn="just" rtl="0">
              <a:lnSpc>
                <a:spcPct val="10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activities like theft of vehicle and road traffic violations with high</a:t>
            </a:r>
          </a:p>
          <a:p>
            <a:pPr marL="457200" lvl="0" indent="0" algn="just" rtl="0">
              <a:lnSpc>
                <a:spcPct val="10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accuracy. We use YOLO(You Only Look Once Algorithm) to detect</a:t>
            </a:r>
          </a:p>
          <a:p>
            <a:pPr marL="457200" lvl="0" indent="0" algn="just" rtl="0">
              <a:lnSpc>
                <a:spcPct val="10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vehicles effectively in real-time.</a:t>
            </a:r>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3</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3375422" y="460659"/>
            <a:ext cx="2393155" cy="572700"/>
          </a:xfrm>
          <a:prstGeom prst="rect">
            <a:avLst/>
          </a:prstGeom>
          <a:noFill/>
          <a:ln>
            <a:noFill/>
          </a:ln>
        </p:spPr>
        <p:txBody>
          <a:bodyPr spcFirstLastPara="1" wrap="square" lIns="91425" tIns="91425" rIns="91425" bIns="91425" anchor="t" anchorCtr="0">
            <a:noAutofit/>
          </a:bodyPr>
          <a:lstStyle/>
          <a:p>
            <a:r>
              <a:rPr lang="en-IN" sz="2400" dirty="0">
                <a:latin typeface="Times New Roman" panose="02020603050405020304" pitchFamily="18" charset="0"/>
                <a:cs typeface="Times New Roman" panose="02020603050405020304" pitchFamily="18" charset="0"/>
              </a:rPr>
              <a:t>Introduction</a:t>
            </a:r>
            <a:br>
              <a:rPr lang="en-IN" sz="1600" dirty="0"/>
            </a:br>
            <a:endParaRPr sz="2400" dirty="0"/>
          </a:p>
        </p:txBody>
      </p:sp>
      <p:sp>
        <p:nvSpPr>
          <p:cNvPr id="101" name="Google Shape;101;p2"/>
          <p:cNvSpPr txBox="1">
            <a:spLocks noGrp="1"/>
          </p:cNvSpPr>
          <p:nvPr>
            <p:ph type="body" idx="1"/>
          </p:nvPr>
        </p:nvSpPr>
        <p:spPr>
          <a:xfrm>
            <a:off x="673771" y="1111632"/>
            <a:ext cx="7796456" cy="3750958"/>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800"/>
              <a:buNone/>
            </a:pPr>
            <a:endParaRPr sz="2200" dirty="0"/>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Vehicle detection in real-time is mostly helpful in detect and  locate the vehicles using  theft of vehicles or in violating the traffic rules which should be one with higher frequency for which we use YOLO algorithm to detect vehicles.</a:t>
            </a:r>
          </a:p>
          <a:p>
            <a:pPr indent="0" algn="just">
              <a:buFont typeface="Arial" panose="020B0604020202020204" pitchFamily="34" charset="0"/>
              <a:buNone/>
            </a:pPr>
            <a:endParaRPr lang="en-GB" alt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The network training includes vehicle-based classes datasets such as car, bus, and truck etc. Little YOLO-SPP network detects the vehicle in real-time with high accuracy regardless of video frame and weather conditions.</a:t>
            </a:r>
          </a:p>
          <a:p>
            <a:pPr marL="457200" lvl="0" indent="0" algn="just" rtl="0">
              <a:lnSpc>
                <a:spcPct val="115000"/>
              </a:lnSpc>
              <a:spcBef>
                <a:spcPts val="0"/>
              </a:spcBef>
              <a:spcAft>
                <a:spcPts val="0"/>
              </a:spcAft>
              <a:buClr>
                <a:schemeClr val="dk1"/>
              </a:buClr>
              <a:buSzPts val="1800"/>
              <a:buNone/>
            </a:pP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4</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90871"/>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961128" y="445815"/>
            <a:ext cx="3436143" cy="572700"/>
          </a:xfrm>
          <a:prstGeom prst="rect">
            <a:avLst/>
          </a:prstGeom>
          <a:noFill/>
          <a:ln>
            <a:noFill/>
          </a:ln>
        </p:spPr>
        <p:txBody>
          <a:bodyPr spcFirstLastPara="1" wrap="square" lIns="91425" tIns="91425" rIns="91425" bIns="91425" anchor="t" anchorCtr="0">
            <a:noAutofit/>
          </a:bodyPr>
          <a:lstStyle/>
          <a:p>
            <a:r>
              <a:rPr lang="en-GB" sz="2400" dirty="0">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Definition</a:t>
            </a:r>
            <a:br>
              <a:rPr lang="en-US" sz="1600" dirty="0"/>
            </a:br>
            <a:br>
              <a:rPr lang="en-IN" sz="1600" dirty="0"/>
            </a:br>
            <a:endParaRPr sz="2400" dirty="0"/>
          </a:p>
        </p:txBody>
      </p:sp>
      <p:sp>
        <p:nvSpPr>
          <p:cNvPr id="101" name="Google Shape;101;p2"/>
          <p:cNvSpPr txBox="1">
            <a:spLocks noGrp="1"/>
          </p:cNvSpPr>
          <p:nvPr>
            <p:ph type="body" idx="1"/>
          </p:nvPr>
        </p:nvSpPr>
        <p:spPr>
          <a:xfrm>
            <a:off x="677365" y="1434105"/>
            <a:ext cx="7789270" cy="293787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800"/>
              <a:buNone/>
            </a:pPr>
            <a:endParaRPr sz="2200" dirty="0"/>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The aim is to build an automatic system that can accurately localise and track any vehicles that appear in aerial video frames.</a:t>
            </a:r>
          </a:p>
          <a:p>
            <a:pPr indent="0" algn="just">
              <a:buFont typeface="Arial" panose="020B0604020202020204" pitchFamily="34" charset="0"/>
              <a:buNone/>
            </a:pPr>
            <a:endParaRPr lang="en-GB" alt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A background subtraction technique used to detect and extract features for vehicles in complex road scenes in traffic surveillance</a:t>
            </a:r>
          </a:p>
          <a:p>
            <a:pPr marL="457200" lvl="0" indent="0" algn="l" rtl="0">
              <a:lnSpc>
                <a:spcPct val="115000"/>
              </a:lnSpc>
              <a:spcBef>
                <a:spcPts val="0"/>
              </a:spcBef>
              <a:spcAft>
                <a:spcPts val="0"/>
              </a:spcAft>
              <a:buClr>
                <a:schemeClr val="dk1"/>
              </a:buClr>
              <a:buSzPts val="1800"/>
              <a:buNone/>
            </a:pPr>
            <a:endParaRPr sz="2200" dirty="0"/>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5</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961128" y="445815"/>
            <a:ext cx="3436143" cy="572700"/>
          </a:xfrm>
          <a:prstGeom prst="rect">
            <a:avLst/>
          </a:prstGeom>
          <a:noFill/>
          <a:ln>
            <a:noFill/>
          </a:ln>
        </p:spPr>
        <p:txBody>
          <a:bodyPr spcFirstLastPara="1" wrap="square" lIns="91425" tIns="91425" rIns="91425" bIns="91425" anchor="t" anchorCtr="0">
            <a:noAutofit/>
          </a:bodyPr>
          <a:lstStyle/>
          <a:p>
            <a:r>
              <a:rPr lang="en-GB" sz="2400" dirty="0">
                <a:latin typeface="Times New Roman" panose="02020603050405020304" pitchFamily="18" charset="0"/>
                <a:cs typeface="Times New Roman" panose="02020603050405020304" pitchFamily="18" charset="0"/>
              </a:rPr>
              <a:t>Literature Survey</a:t>
            </a:r>
            <a:br>
              <a:rPr lang="en-GB" sz="2400" dirty="0">
                <a:latin typeface="Times New Roman" panose="02020603050405020304" pitchFamily="18" charset="0"/>
                <a:cs typeface="Times New Roman" panose="02020603050405020304" pitchFamily="18" charset="0"/>
              </a:rPr>
            </a:br>
            <a:br>
              <a:rPr lang="en-IN" sz="1600" spc="-10" dirty="0">
                <a:latin typeface="Times New Roman" panose="02020603050405020304" pitchFamily="18" charset="0"/>
                <a:cs typeface="Times New Roman" panose="02020603050405020304" pitchFamily="18" charset="0"/>
                <a:sym typeface="+mn-ea"/>
              </a:rPr>
            </a:br>
            <a:br>
              <a:rPr lang="en-IN" sz="1600" dirty="0"/>
            </a:br>
            <a:endParaRPr sz="2400" dirty="0"/>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6</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pic>
        <p:nvPicPr>
          <p:cNvPr id="2" name="Picture 1"/>
          <p:cNvPicPr>
            <a:picLocks noChangeAspect="1"/>
          </p:cNvPicPr>
          <p:nvPr/>
        </p:nvPicPr>
        <p:blipFill>
          <a:blip r:embed="rId5"/>
          <a:stretch>
            <a:fillRect/>
          </a:stretch>
        </p:blipFill>
        <p:spPr>
          <a:xfrm>
            <a:off x="761670" y="1018515"/>
            <a:ext cx="7620660" cy="38042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961128" y="445815"/>
            <a:ext cx="3436143" cy="572700"/>
          </a:xfrm>
          <a:prstGeom prst="rect">
            <a:avLst/>
          </a:prstGeom>
          <a:noFill/>
          <a:ln>
            <a:noFill/>
          </a:ln>
        </p:spPr>
        <p:txBody>
          <a:bodyPr spcFirstLastPara="1" wrap="square" lIns="91425" tIns="91425" rIns="91425" bIns="91425" anchor="t" anchorCtr="0">
            <a:noAutofit/>
          </a:bodyPr>
          <a:lstStyle/>
          <a:p>
            <a:r>
              <a:rPr lang="en-GB" sz="2400" dirty="0">
                <a:latin typeface="Times New Roman" panose="02020603050405020304" pitchFamily="18" charset="0"/>
                <a:cs typeface="Times New Roman" panose="02020603050405020304" pitchFamily="18" charset="0"/>
              </a:rPr>
              <a:t>Proposed System</a:t>
            </a:r>
            <a:br>
              <a:rPr lang="en-GB" sz="1600" dirty="0"/>
            </a:br>
            <a:br>
              <a:rPr lang="en-IN" sz="1600" dirty="0"/>
            </a:br>
            <a:endParaRPr sz="2400" dirty="0"/>
          </a:p>
        </p:txBody>
      </p:sp>
      <p:sp>
        <p:nvSpPr>
          <p:cNvPr id="101" name="Google Shape;101;p2"/>
          <p:cNvSpPr txBox="1">
            <a:spLocks noGrp="1"/>
          </p:cNvSpPr>
          <p:nvPr>
            <p:ph type="body" idx="1"/>
          </p:nvPr>
        </p:nvSpPr>
        <p:spPr>
          <a:xfrm>
            <a:off x="311700" y="1350169"/>
            <a:ext cx="8520600" cy="3043238"/>
          </a:xfrm>
          <a:prstGeom prst="rect">
            <a:avLst/>
          </a:prstGeom>
          <a:noFill/>
          <a:ln>
            <a:noFill/>
          </a:ln>
        </p:spPr>
        <p:txBody>
          <a:bodyPr spcFirstLastPara="1" wrap="square" lIns="91425" tIns="91425" rIns="91425" bIns="91425" anchor="t" anchorCtr="0">
            <a:noAutofit/>
          </a:bodyPr>
          <a:lstStyle/>
          <a:p>
            <a:pPr marL="800100"/>
            <a:endParaRPr lang="en-US" sz="2200" dirty="0"/>
          </a:p>
          <a:p>
            <a:pPr marL="8001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Real-time systems must detect and locate vehicles during criminal </a:t>
            </a:r>
            <a:r>
              <a:rPr lang="en-US" sz="1800" dirty="0" err="1">
                <a:latin typeface="Times New Roman" panose="02020603050405020304" pitchFamily="18" charset="0"/>
                <a:cs typeface="Times New Roman" panose="02020603050405020304" pitchFamily="18" charset="0"/>
              </a:rPr>
              <a:t>activites</a:t>
            </a:r>
            <a:r>
              <a:rPr lang="en-US" sz="1800" dirty="0">
                <a:latin typeface="Times New Roman" panose="02020603050405020304" pitchFamily="18" charset="0"/>
                <a:cs typeface="Times New Roman" panose="02020603050405020304" pitchFamily="18" charset="0"/>
              </a:rPr>
              <a:t> like theft of vehicles, traffic violation with high accuracy.</a:t>
            </a:r>
            <a:endParaRPr sz="1800" dirty="0">
              <a:latin typeface="Times New Roman" panose="02020603050405020304" pitchFamily="18" charset="0"/>
              <a:cs typeface="Times New Roman" panose="02020603050405020304" pitchFamily="18" charset="0"/>
            </a:endParaRPr>
          </a:p>
          <a:p>
            <a:pPr marL="8001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existing real-time vehicle detection lacks accuracy and speed.</a:t>
            </a:r>
          </a:p>
          <a:p>
            <a:pPr marL="8001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YOLO network is proposed to detect vehicles effectively in real-time, which increases the speed and accuracy and vehicle detection.</a:t>
            </a: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7</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3375422" y="460659"/>
            <a:ext cx="2393155" cy="572700"/>
          </a:xfrm>
          <a:prstGeom prst="rect">
            <a:avLst/>
          </a:prstGeom>
          <a:noFill/>
          <a:ln>
            <a:noFill/>
          </a:ln>
        </p:spPr>
        <p:txBody>
          <a:bodyPr spcFirstLastPara="1" wrap="square" lIns="91425" tIns="91425" rIns="91425" bIns="91425" anchor="t" anchorCtr="0">
            <a:noAutofit/>
          </a:bodyPr>
          <a:lstStyle/>
          <a:p>
            <a:r>
              <a:rPr lang="en-IN" sz="2400" dirty="0">
                <a:latin typeface="Times New Roman" panose="02020603050405020304" pitchFamily="18" charset="0"/>
                <a:cs typeface="Times New Roman" panose="02020603050405020304" pitchFamily="18" charset="0"/>
              </a:rPr>
              <a:t>Project Modules</a:t>
            </a:r>
            <a:br>
              <a:rPr lang="en-IN" sz="1600" dirty="0"/>
            </a:br>
            <a:endParaRPr sz="2400" dirty="0"/>
          </a:p>
        </p:txBody>
      </p:sp>
      <p:sp>
        <p:nvSpPr>
          <p:cNvPr id="101" name="Google Shape;101;p2"/>
          <p:cNvSpPr txBox="1">
            <a:spLocks noGrp="1"/>
          </p:cNvSpPr>
          <p:nvPr>
            <p:ph type="body" idx="1"/>
          </p:nvPr>
        </p:nvSpPr>
        <p:spPr>
          <a:xfrm>
            <a:off x="311700" y="1028211"/>
            <a:ext cx="8520600" cy="3750958"/>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800"/>
              <a:buNone/>
            </a:pPr>
            <a:endParaRPr sz="2200" dirty="0"/>
          </a:p>
          <a:p>
            <a:pPr marL="457200" lvl="0" indent="0" algn="l" rtl="0">
              <a:lnSpc>
                <a:spcPct val="115000"/>
              </a:lnSpc>
              <a:spcBef>
                <a:spcPts val="0"/>
              </a:spcBef>
              <a:spcAft>
                <a:spcPts val="0"/>
              </a:spcAft>
              <a:buClr>
                <a:schemeClr val="dk1"/>
              </a:buClr>
              <a:buSzPts val="1800"/>
              <a:buNone/>
            </a:pPr>
            <a:endParaRPr sz="2200" dirty="0"/>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8</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90871"/>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sp>
        <p:nvSpPr>
          <p:cNvPr id="3" name="TextBox 2"/>
          <p:cNvSpPr txBox="1"/>
          <p:nvPr/>
        </p:nvSpPr>
        <p:spPr>
          <a:xfrm>
            <a:off x="1196340" y="1489075"/>
            <a:ext cx="7081520" cy="2030095"/>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Drawing detection boxes</a:t>
            </a:r>
          </a:p>
          <a:p>
            <a:r>
              <a:rPr lang="en-US" sz="1800" dirty="0">
                <a:latin typeface="Times New Roman" panose="02020603050405020304" pitchFamily="18" charset="0"/>
                <a:cs typeface="Times New Roman" panose="02020603050405020304" pitchFamily="18" charset="0"/>
              </a:rPr>
              <a:t>                 - Extracting bounding box coordinates</a:t>
            </a:r>
          </a:p>
          <a:p>
            <a:r>
              <a:rPr lang="en-US" sz="1800" dirty="0">
                <a:latin typeface="Times New Roman" panose="02020603050405020304" pitchFamily="18" charset="0"/>
                <a:cs typeface="Times New Roman" panose="02020603050405020304" pitchFamily="18" charset="0"/>
              </a:rPr>
              <a:t>                 - Draw a bounding box and label on the frame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Box in previous frames</a:t>
            </a:r>
          </a:p>
          <a:p>
            <a:r>
              <a:rPr lang="en-US" sz="1800" dirty="0">
                <a:latin typeface="Times New Roman" panose="02020603050405020304" pitchFamily="18" charset="0"/>
                <a:cs typeface="Times New Roman" panose="02020603050405020304" pitchFamily="18" charset="0"/>
              </a:rPr>
              <a:t>                 - Identifying if the current box was present in previous frames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Vehicle count</a:t>
            </a:r>
          </a:p>
          <a:p>
            <a:r>
              <a:rPr lang="en-US" sz="1800" dirty="0">
                <a:latin typeface="Times New Roman" panose="02020603050405020304" pitchFamily="18" charset="0"/>
                <a:cs typeface="Times New Roman" panose="02020603050405020304" pitchFamily="18" charset="0"/>
              </a:rPr>
              <a:t>                 - Gives number of vehicles in the frame.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234045" y="414698"/>
            <a:ext cx="5341620" cy="511810"/>
          </a:xfrm>
          <a:prstGeom prst="rect">
            <a:avLst/>
          </a:prstGeom>
          <a:noFill/>
          <a:ln>
            <a:noFill/>
          </a:ln>
        </p:spPr>
        <p:txBody>
          <a:bodyPr spcFirstLastPara="1" wrap="square" lIns="91425" tIns="91425" rIns="91425" bIns="91425" anchor="t" anchorCtr="0">
            <a:noAutofit/>
          </a:bodyPr>
          <a:lstStyle/>
          <a:p>
            <a:r>
              <a:rPr lang="en-US" altLang="en-IN" sz="2400" dirty="0">
                <a:latin typeface="Times New Roman" panose="02020603050405020304" pitchFamily="18" charset="0"/>
                <a:cs typeface="Times New Roman" panose="02020603050405020304" pitchFamily="18" charset="0"/>
              </a:rPr>
              <a:t>Implementation and </a:t>
            </a:r>
            <a:r>
              <a:rPr lang="en-IN" sz="2400" dirty="0">
                <a:latin typeface="Times New Roman" panose="02020603050405020304" pitchFamily="18" charset="0"/>
                <a:cs typeface="Times New Roman" panose="02020603050405020304" pitchFamily="18" charset="0"/>
              </a:rPr>
              <a:t>Results</a:t>
            </a:r>
            <a:br>
              <a:rPr lang="en-IN" sz="1600" dirty="0"/>
            </a:br>
            <a:br>
              <a:rPr lang="en-IN" sz="1600" dirty="0"/>
            </a:br>
            <a:endParaRPr sz="2400" dirty="0"/>
          </a:p>
        </p:txBody>
      </p:sp>
      <p:sp>
        <p:nvSpPr>
          <p:cNvPr id="101" name="Google Shape;101;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800"/>
              <a:buNone/>
            </a:pPr>
            <a:endParaRPr sz="2200" dirty="0"/>
          </a:p>
          <a:p>
            <a:pPr marL="457200" lvl="0" indent="0" algn="l" rtl="0">
              <a:lnSpc>
                <a:spcPct val="115000"/>
              </a:lnSpc>
              <a:spcBef>
                <a:spcPts val="0"/>
              </a:spcBef>
              <a:spcAft>
                <a:spcPts val="0"/>
              </a:spcAft>
              <a:buClr>
                <a:schemeClr val="dk1"/>
              </a:buClr>
              <a:buSzPts val="1800"/>
              <a:buNone/>
            </a:pPr>
            <a:endParaRPr sz="2200" dirty="0"/>
          </a:p>
          <a:p>
            <a:pPr marL="0" lvl="0" indent="0" algn="l" rtl="0">
              <a:lnSpc>
                <a:spcPct val="115000"/>
              </a:lnSpc>
              <a:spcBef>
                <a:spcPts val="0"/>
              </a:spcBef>
              <a:spcAft>
                <a:spcPts val="0"/>
              </a:spcAft>
              <a:buClr>
                <a:schemeClr val="dk1"/>
              </a:buClr>
              <a:buSzPts val="1800"/>
              <a:buNone/>
            </a:pPr>
            <a:endParaRPr sz="2200" dirty="0"/>
          </a:p>
        </p:txBody>
      </p:sp>
      <p:sp>
        <p:nvSpPr>
          <p:cNvPr id="102" name="Google Shape;102;p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latin typeface="Lato" panose="020F0502020204030203"/>
                <a:ea typeface="Lato" panose="020F0502020204030203"/>
                <a:cs typeface="Lato" panose="020F0502020204030203"/>
                <a:sym typeface="Lato" panose="020F0502020204030203"/>
              </a:rPr>
              <a:t>9</a:t>
            </a:fld>
            <a:endParaRPr>
              <a:latin typeface="Lato" panose="020F0502020204030203"/>
              <a:ea typeface="Lato" panose="020F0502020204030203"/>
              <a:cs typeface="Lato" panose="020F0502020204030203"/>
              <a:sym typeface="Lato" panose="020F0502020204030203"/>
            </a:endParaRPr>
          </a:p>
        </p:txBody>
      </p:sp>
      <p:pic>
        <p:nvPicPr>
          <p:cNvPr id="103" name="Google Shape;103;p2" descr="C:\Users\aravind\Documents\founder.jpg"/>
          <p:cNvPicPr preferRelativeResize="0"/>
          <p:nvPr/>
        </p:nvPicPr>
        <p:blipFill rotWithShape="1">
          <a:blip r:embed="rId3"/>
          <a:srcRect/>
          <a:stretch>
            <a:fillRect/>
          </a:stretch>
        </p:blipFill>
        <p:spPr>
          <a:xfrm>
            <a:off x="8089004" y="32687"/>
            <a:ext cx="957695" cy="1057275"/>
          </a:xfrm>
          <a:prstGeom prst="rect">
            <a:avLst/>
          </a:prstGeom>
          <a:noFill/>
          <a:ln>
            <a:noFill/>
          </a:ln>
        </p:spPr>
      </p:pic>
      <p:pic>
        <p:nvPicPr>
          <p:cNvPr id="104" name="Google Shape;104;p2"/>
          <p:cNvPicPr preferRelativeResize="0"/>
          <p:nvPr/>
        </p:nvPicPr>
        <p:blipFill rotWithShape="1">
          <a:blip r:embed="rId4"/>
          <a:srcRect/>
          <a:stretch>
            <a:fillRect/>
          </a:stretch>
        </p:blipFill>
        <p:spPr>
          <a:xfrm>
            <a:off x="311700" y="-4"/>
            <a:ext cx="957695" cy="921327"/>
          </a:xfrm>
          <a:prstGeom prst="rect">
            <a:avLst/>
          </a:prstGeom>
          <a:noFill/>
          <a:ln>
            <a:noFill/>
          </a:ln>
        </p:spPr>
      </p:pic>
      <p:sp>
        <p:nvSpPr>
          <p:cNvPr id="105" name="Google Shape;105;p2"/>
          <p:cNvSpPr txBox="1"/>
          <p:nvPr/>
        </p:nvSpPr>
        <p:spPr>
          <a:xfrm>
            <a:off x="2234045" y="4883727"/>
            <a:ext cx="4010891" cy="259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p:txBody>
      </p:sp>
      <p:pic>
        <p:nvPicPr>
          <p:cNvPr id="2" name="Picture Placeholder 1"/>
          <p:cNvPicPr>
            <a:picLocks noGrp="1" noChangeAspect="1"/>
          </p:cNvPicPr>
          <p:nvPr>
            <p:ph type="pic" idx="2"/>
          </p:nvPr>
        </p:nvPicPr>
        <p:blipFill>
          <a:blip r:embed="rId5"/>
          <a:stretch>
            <a:fillRect/>
          </a:stretch>
        </p:blipFill>
        <p:spPr>
          <a:xfrm>
            <a:off x="1759585" y="1488343"/>
            <a:ext cx="5276690" cy="22717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707</Words>
  <Application>Microsoft Office PowerPoint</Application>
  <PresentationFormat>On-screen Show (16:9)</PresentationFormat>
  <Paragraphs>109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Lato</vt:lpstr>
      <vt:lpstr>Times New Roman</vt:lpstr>
      <vt:lpstr>Arial</vt:lpstr>
      <vt:lpstr>Calibri</vt:lpstr>
      <vt:lpstr>Office Theme</vt:lpstr>
      <vt:lpstr>VEHICLE DETECTION USING YOLO ALGORITHM</vt:lpstr>
      <vt:lpstr>Contents</vt:lpstr>
      <vt:lpstr>Abstract </vt:lpstr>
      <vt:lpstr>Introduction </vt:lpstr>
      <vt:lpstr>Problem Definition  </vt:lpstr>
      <vt:lpstr>Literature Survey   </vt:lpstr>
      <vt:lpstr>Proposed System  </vt:lpstr>
      <vt:lpstr>Project Modules </vt:lpstr>
      <vt:lpstr>Implementation and Results  </vt:lpstr>
      <vt:lpstr>Implementation and Results  </vt:lpstr>
      <vt:lpstr>Implementation and Results  </vt:lpstr>
      <vt:lpstr>Implementation and Results  </vt:lpstr>
      <vt:lpstr>Implementation and Results  </vt:lpstr>
      <vt:lpstr>Performance Measures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USING YOLO ALGORITHM</dc:title>
  <dc:creator>Deepu</dc:creator>
  <cp:lastModifiedBy>Maddela Deepthi Sharvani</cp:lastModifiedBy>
  <cp:revision>22</cp:revision>
  <dcterms:created xsi:type="dcterms:W3CDTF">2022-12-23T05:28:00Z</dcterms:created>
  <dcterms:modified xsi:type="dcterms:W3CDTF">2022-12-24T09:38:45Z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4C179AFB18554C9C85E920BF10173758</vt:lpwstr>
  </property>
  <property fmtid="{D5CDD505-2E9C-101B-9397-08002B2CF9AE}" pid="3" name="KSOProductBuildVer">
    <vt:lpwstr>1033-11.2.0.11440</vt:lpwstr>
  </property>
</Properties>
</file>