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sldIdLst>
    <p:sldId id="256" r:id="rId2"/>
    <p:sldId id="259" r:id="rId3"/>
    <p:sldId id="258" r:id="rId4"/>
    <p:sldId id="260" r:id="rId5"/>
    <p:sldId id="277"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661380-E912-489C-A133-0E07CCF60BD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4FF6C85-55D2-4AF4-B5BF-CE02BD1B4615}">
      <dgm:prSet/>
      <dgm:spPr/>
      <dgm:t>
        <a:bodyPr/>
        <a:lstStyle/>
        <a:p>
          <a:pPr>
            <a:lnSpc>
              <a:spcPct val="100000"/>
            </a:lnSpc>
            <a:defRPr cap="all"/>
          </a:pPr>
          <a:r>
            <a:rPr lang="en-US" dirty="0"/>
            <a:t>Introduction and Goal</a:t>
          </a:r>
        </a:p>
      </dgm:t>
    </dgm:pt>
    <dgm:pt modelId="{80048878-2270-4F02-A5A5-94C5BDA5D311}" type="parTrans" cxnId="{A6A0D424-2723-4710-BDCB-D35AA093D8BA}">
      <dgm:prSet/>
      <dgm:spPr/>
      <dgm:t>
        <a:bodyPr/>
        <a:lstStyle/>
        <a:p>
          <a:endParaRPr lang="en-US"/>
        </a:p>
      </dgm:t>
    </dgm:pt>
    <dgm:pt modelId="{86F2E8A0-3E53-4F9E-8034-9AD3EB987B33}" type="sibTrans" cxnId="{A6A0D424-2723-4710-BDCB-D35AA093D8BA}">
      <dgm:prSet/>
      <dgm:spPr/>
      <dgm:t>
        <a:bodyPr/>
        <a:lstStyle/>
        <a:p>
          <a:endParaRPr lang="en-US"/>
        </a:p>
      </dgm:t>
    </dgm:pt>
    <dgm:pt modelId="{62878522-A560-4352-A2EE-F7D488929F5D}">
      <dgm:prSet/>
      <dgm:spPr/>
      <dgm:t>
        <a:bodyPr/>
        <a:lstStyle/>
        <a:p>
          <a:pPr>
            <a:lnSpc>
              <a:spcPct val="100000"/>
            </a:lnSpc>
            <a:defRPr cap="all"/>
          </a:pPr>
          <a:r>
            <a:rPr lang="en-US"/>
            <a:t>Discussion about data</a:t>
          </a:r>
        </a:p>
      </dgm:t>
    </dgm:pt>
    <dgm:pt modelId="{46DBBFAD-373F-4BB1-920F-66C89F5792C2}" type="parTrans" cxnId="{B6409A9F-C0E2-4FB0-9868-2CCC030FE37F}">
      <dgm:prSet/>
      <dgm:spPr/>
      <dgm:t>
        <a:bodyPr/>
        <a:lstStyle/>
        <a:p>
          <a:endParaRPr lang="en-US"/>
        </a:p>
      </dgm:t>
    </dgm:pt>
    <dgm:pt modelId="{86F0DC6D-F3A1-456A-AF5F-F18E7AAE7383}" type="sibTrans" cxnId="{B6409A9F-C0E2-4FB0-9868-2CCC030FE37F}">
      <dgm:prSet/>
      <dgm:spPr/>
      <dgm:t>
        <a:bodyPr/>
        <a:lstStyle/>
        <a:p>
          <a:endParaRPr lang="en-US"/>
        </a:p>
      </dgm:t>
    </dgm:pt>
    <dgm:pt modelId="{A7B4F258-23D1-4190-AE4E-1BCEFF06FF4D}">
      <dgm:prSet/>
      <dgm:spPr/>
      <dgm:t>
        <a:bodyPr/>
        <a:lstStyle/>
        <a:p>
          <a:pPr>
            <a:lnSpc>
              <a:spcPct val="100000"/>
            </a:lnSpc>
            <a:defRPr cap="all"/>
          </a:pPr>
          <a:r>
            <a:rPr lang="en-US" dirty="0"/>
            <a:t>Analyzing and answering the given request Problem </a:t>
          </a:r>
        </a:p>
      </dgm:t>
    </dgm:pt>
    <dgm:pt modelId="{35DFA02D-A720-4B6F-B859-A51E830F1E10}" type="parTrans" cxnId="{7045F08A-C114-412A-A05B-67B30459DCE5}">
      <dgm:prSet/>
      <dgm:spPr/>
      <dgm:t>
        <a:bodyPr/>
        <a:lstStyle/>
        <a:p>
          <a:endParaRPr lang="en-US"/>
        </a:p>
      </dgm:t>
    </dgm:pt>
    <dgm:pt modelId="{18097B18-1C2D-4630-94C7-1162C1FB7A35}" type="sibTrans" cxnId="{7045F08A-C114-412A-A05B-67B30459DCE5}">
      <dgm:prSet/>
      <dgm:spPr/>
      <dgm:t>
        <a:bodyPr/>
        <a:lstStyle/>
        <a:p>
          <a:endParaRPr lang="en-US"/>
        </a:p>
      </dgm:t>
    </dgm:pt>
    <dgm:pt modelId="{B4BB800E-E4C5-416D-BA82-FC0FB96363DF}">
      <dgm:prSet/>
      <dgm:spPr/>
      <dgm:t>
        <a:bodyPr/>
        <a:lstStyle/>
        <a:p>
          <a:pPr>
            <a:lnSpc>
              <a:spcPct val="100000"/>
            </a:lnSpc>
            <a:defRPr cap="all"/>
          </a:pPr>
          <a:r>
            <a:rPr lang="en-US"/>
            <a:t>Conclusion</a:t>
          </a:r>
        </a:p>
      </dgm:t>
    </dgm:pt>
    <dgm:pt modelId="{3C975FC0-4AA7-43D9-8D28-EDFE2A254548}" type="parTrans" cxnId="{B9CFC8FB-2814-435B-AB68-C5CE1C510EBB}">
      <dgm:prSet/>
      <dgm:spPr/>
      <dgm:t>
        <a:bodyPr/>
        <a:lstStyle/>
        <a:p>
          <a:endParaRPr lang="en-US"/>
        </a:p>
      </dgm:t>
    </dgm:pt>
    <dgm:pt modelId="{44E5A8B5-3B9D-4943-BEAC-7FD070924B18}" type="sibTrans" cxnId="{B9CFC8FB-2814-435B-AB68-C5CE1C510EBB}">
      <dgm:prSet/>
      <dgm:spPr/>
      <dgm:t>
        <a:bodyPr/>
        <a:lstStyle/>
        <a:p>
          <a:endParaRPr lang="en-US"/>
        </a:p>
      </dgm:t>
    </dgm:pt>
    <dgm:pt modelId="{25BD71BD-1056-4C44-8873-9D2D147D4F78}" type="pres">
      <dgm:prSet presAssocID="{02661380-E912-489C-A133-0E07CCF60BDC}" presName="root" presStyleCnt="0">
        <dgm:presLayoutVars>
          <dgm:dir/>
          <dgm:resizeHandles val="exact"/>
        </dgm:presLayoutVars>
      </dgm:prSet>
      <dgm:spPr/>
    </dgm:pt>
    <dgm:pt modelId="{009034D7-9BEA-42A8-B0A6-BE171662965C}" type="pres">
      <dgm:prSet presAssocID="{24FF6C85-55D2-4AF4-B5BF-CE02BD1B4615}" presName="compNode" presStyleCnt="0"/>
      <dgm:spPr/>
    </dgm:pt>
    <dgm:pt modelId="{329AF99C-3A65-4B33-9003-88BB8B0549AA}" type="pres">
      <dgm:prSet presAssocID="{24FF6C85-55D2-4AF4-B5BF-CE02BD1B4615}" presName="iconBgRect" presStyleLbl="bgShp" presStyleIdx="0" presStyleCnt="4"/>
      <dgm:spPr/>
    </dgm:pt>
    <dgm:pt modelId="{5BF80E1F-310B-442B-A776-18C2C7CCB9D1}" type="pres">
      <dgm:prSet presAssocID="{24FF6C85-55D2-4AF4-B5BF-CE02BD1B46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6B5F4DDF-A33C-47B9-AD6A-671ABF81AB9A}" type="pres">
      <dgm:prSet presAssocID="{24FF6C85-55D2-4AF4-B5BF-CE02BD1B4615}" presName="spaceRect" presStyleCnt="0"/>
      <dgm:spPr/>
    </dgm:pt>
    <dgm:pt modelId="{01483A78-0569-49A4-B8EA-4AC87C07B4B5}" type="pres">
      <dgm:prSet presAssocID="{24FF6C85-55D2-4AF4-B5BF-CE02BD1B4615}" presName="textRect" presStyleLbl="revTx" presStyleIdx="0" presStyleCnt="4">
        <dgm:presLayoutVars>
          <dgm:chMax val="1"/>
          <dgm:chPref val="1"/>
        </dgm:presLayoutVars>
      </dgm:prSet>
      <dgm:spPr/>
    </dgm:pt>
    <dgm:pt modelId="{B8ACCC70-E815-4E84-8896-F32DC259BD44}" type="pres">
      <dgm:prSet presAssocID="{86F2E8A0-3E53-4F9E-8034-9AD3EB987B33}" presName="sibTrans" presStyleCnt="0"/>
      <dgm:spPr/>
    </dgm:pt>
    <dgm:pt modelId="{9D2249B0-3D1F-4C89-B954-5FB939F6D7D0}" type="pres">
      <dgm:prSet presAssocID="{62878522-A560-4352-A2EE-F7D488929F5D}" presName="compNode" presStyleCnt="0"/>
      <dgm:spPr/>
    </dgm:pt>
    <dgm:pt modelId="{714ED295-242B-437A-AB83-4263B7DAC370}" type="pres">
      <dgm:prSet presAssocID="{62878522-A560-4352-A2EE-F7D488929F5D}" presName="iconBgRect" presStyleLbl="bgShp" presStyleIdx="1" presStyleCnt="4"/>
      <dgm:spPr/>
    </dgm:pt>
    <dgm:pt modelId="{308BDEC7-0E67-4D41-9164-C36B4C104510}" type="pres">
      <dgm:prSet presAssocID="{62878522-A560-4352-A2EE-F7D488929F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0597107-8EA8-4D5F-9F24-E9FC550D0D1E}" type="pres">
      <dgm:prSet presAssocID="{62878522-A560-4352-A2EE-F7D488929F5D}" presName="spaceRect" presStyleCnt="0"/>
      <dgm:spPr/>
    </dgm:pt>
    <dgm:pt modelId="{0C11269C-1536-4C1C-80FB-B1FDF75DF628}" type="pres">
      <dgm:prSet presAssocID="{62878522-A560-4352-A2EE-F7D488929F5D}" presName="textRect" presStyleLbl="revTx" presStyleIdx="1" presStyleCnt="4">
        <dgm:presLayoutVars>
          <dgm:chMax val="1"/>
          <dgm:chPref val="1"/>
        </dgm:presLayoutVars>
      </dgm:prSet>
      <dgm:spPr/>
    </dgm:pt>
    <dgm:pt modelId="{C569ED6C-3B87-468C-B48D-FD211836434E}" type="pres">
      <dgm:prSet presAssocID="{86F0DC6D-F3A1-456A-AF5F-F18E7AAE7383}" presName="sibTrans" presStyleCnt="0"/>
      <dgm:spPr/>
    </dgm:pt>
    <dgm:pt modelId="{5495B9E4-A5A6-4B7B-BFB3-194072B7D713}" type="pres">
      <dgm:prSet presAssocID="{A7B4F258-23D1-4190-AE4E-1BCEFF06FF4D}" presName="compNode" presStyleCnt="0"/>
      <dgm:spPr/>
    </dgm:pt>
    <dgm:pt modelId="{134265B6-9381-485E-8FCD-A4EFD90F5958}" type="pres">
      <dgm:prSet presAssocID="{A7B4F258-23D1-4190-AE4E-1BCEFF06FF4D}" presName="iconBgRect" presStyleLbl="bgShp" presStyleIdx="2" presStyleCnt="4"/>
      <dgm:spPr/>
    </dgm:pt>
    <dgm:pt modelId="{615D7497-03F5-454D-82D2-BFB89518DC3F}" type="pres">
      <dgm:prSet presAssocID="{A7B4F258-23D1-4190-AE4E-1BCEFF06FF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F3D6C33-23AA-4F5D-A802-1768BDE02528}" type="pres">
      <dgm:prSet presAssocID="{A7B4F258-23D1-4190-AE4E-1BCEFF06FF4D}" presName="spaceRect" presStyleCnt="0"/>
      <dgm:spPr/>
    </dgm:pt>
    <dgm:pt modelId="{479711EC-E2BA-48BD-A8EB-9BFE4A29A98B}" type="pres">
      <dgm:prSet presAssocID="{A7B4F258-23D1-4190-AE4E-1BCEFF06FF4D}" presName="textRect" presStyleLbl="revTx" presStyleIdx="2" presStyleCnt="4">
        <dgm:presLayoutVars>
          <dgm:chMax val="1"/>
          <dgm:chPref val="1"/>
        </dgm:presLayoutVars>
      </dgm:prSet>
      <dgm:spPr/>
    </dgm:pt>
    <dgm:pt modelId="{7F30E1A6-EBCE-46D1-A79A-17E70B24B562}" type="pres">
      <dgm:prSet presAssocID="{18097B18-1C2D-4630-94C7-1162C1FB7A35}" presName="sibTrans" presStyleCnt="0"/>
      <dgm:spPr/>
    </dgm:pt>
    <dgm:pt modelId="{26636F9C-C97E-473D-B078-6D0807598A3B}" type="pres">
      <dgm:prSet presAssocID="{B4BB800E-E4C5-416D-BA82-FC0FB96363DF}" presName="compNode" presStyleCnt="0"/>
      <dgm:spPr/>
    </dgm:pt>
    <dgm:pt modelId="{D696267F-428F-4741-9122-724E2F4CB3DF}" type="pres">
      <dgm:prSet presAssocID="{B4BB800E-E4C5-416D-BA82-FC0FB96363DF}" presName="iconBgRect" presStyleLbl="bgShp" presStyleIdx="3" presStyleCnt="4"/>
      <dgm:spPr/>
    </dgm:pt>
    <dgm:pt modelId="{D515AF9F-36CB-4311-ABD2-9361DB204F44}" type="pres">
      <dgm:prSet presAssocID="{B4BB800E-E4C5-416D-BA82-FC0FB96363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2A22D0EF-6CD1-417E-81CA-573F0E5493AA}" type="pres">
      <dgm:prSet presAssocID="{B4BB800E-E4C5-416D-BA82-FC0FB96363DF}" presName="spaceRect" presStyleCnt="0"/>
      <dgm:spPr/>
    </dgm:pt>
    <dgm:pt modelId="{83E3E03D-F76F-4195-94A3-A51094D0363C}" type="pres">
      <dgm:prSet presAssocID="{B4BB800E-E4C5-416D-BA82-FC0FB96363DF}" presName="textRect" presStyleLbl="revTx" presStyleIdx="3" presStyleCnt="4">
        <dgm:presLayoutVars>
          <dgm:chMax val="1"/>
          <dgm:chPref val="1"/>
        </dgm:presLayoutVars>
      </dgm:prSet>
      <dgm:spPr/>
    </dgm:pt>
  </dgm:ptLst>
  <dgm:cxnLst>
    <dgm:cxn modelId="{B0629E01-3EE1-4E77-AA3C-DC231355D1CA}" type="presOf" srcId="{24FF6C85-55D2-4AF4-B5BF-CE02BD1B4615}" destId="{01483A78-0569-49A4-B8EA-4AC87C07B4B5}" srcOrd="0" destOrd="0" presId="urn:microsoft.com/office/officeart/2018/5/layout/IconCircleLabelList"/>
    <dgm:cxn modelId="{A6A0D424-2723-4710-BDCB-D35AA093D8BA}" srcId="{02661380-E912-489C-A133-0E07CCF60BDC}" destId="{24FF6C85-55D2-4AF4-B5BF-CE02BD1B4615}" srcOrd="0" destOrd="0" parTransId="{80048878-2270-4F02-A5A5-94C5BDA5D311}" sibTransId="{86F2E8A0-3E53-4F9E-8034-9AD3EB987B33}"/>
    <dgm:cxn modelId="{12BC1D60-B317-4E34-AE6E-45A304FF1AFC}" type="presOf" srcId="{02661380-E912-489C-A133-0E07CCF60BDC}" destId="{25BD71BD-1056-4C44-8873-9D2D147D4F78}" srcOrd="0" destOrd="0" presId="urn:microsoft.com/office/officeart/2018/5/layout/IconCircleLabelList"/>
    <dgm:cxn modelId="{7045F08A-C114-412A-A05B-67B30459DCE5}" srcId="{02661380-E912-489C-A133-0E07CCF60BDC}" destId="{A7B4F258-23D1-4190-AE4E-1BCEFF06FF4D}" srcOrd="2" destOrd="0" parTransId="{35DFA02D-A720-4B6F-B859-A51E830F1E10}" sibTransId="{18097B18-1C2D-4630-94C7-1162C1FB7A35}"/>
    <dgm:cxn modelId="{B6409A9F-C0E2-4FB0-9868-2CCC030FE37F}" srcId="{02661380-E912-489C-A133-0E07CCF60BDC}" destId="{62878522-A560-4352-A2EE-F7D488929F5D}" srcOrd="1" destOrd="0" parTransId="{46DBBFAD-373F-4BB1-920F-66C89F5792C2}" sibTransId="{86F0DC6D-F3A1-456A-AF5F-F18E7AAE7383}"/>
    <dgm:cxn modelId="{5EA9A1A1-C4E5-43C9-9BCF-D2C2470C1F27}" type="presOf" srcId="{B4BB800E-E4C5-416D-BA82-FC0FB96363DF}" destId="{83E3E03D-F76F-4195-94A3-A51094D0363C}" srcOrd="0" destOrd="0" presId="urn:microsoft.com/office/officeart/2018/5/layout/IconCircleLabelList"/>
    <dgm:cxn modelId="{8FFC89B3-B4D7-4250-8A58-99AEBFBB0779}" type="presOf" srcId="{A7B4F258-23D1-4190-AE4E-1BCEFF06FF4D}" destId="{479711EC-E2BA-48BD-A8EB-9BFE4A29A98B}" srcOrd="0" destOrd="0" presId="urn:microsoft.com/office/officeart/2018/5/layout/IconCircleLabelList"/>
    <dgm:cxn modelId="{B4AC63BE-92A8-494C-9A4E-8F8676294018}" type="presOf" srcId="{62878522-A560-4352-A2EE-F7D488929F5D}" destId="{0C11269C-1536-4C1C-80FB-B1FDF75DF628}" srcOrd="0" destOrd="0" presId="urn:microsoft.com/office/officeart/2018/5/layout/IconCircleLabelList"/>
    <dgm:cxn modelId="{B9CFC8FB-2814-435B-AB68-C5CE1C510EBB}" srcId="{02661380-E912-489C-A133-0E07CCF60BDC}" destId="{B4BB800E-E4C5-416D-BA82-FC0FB96363DF}" srcOrd="3" destOrd="0" parTransId="{3C975FC0-4AA7-43D9-8D28-EDFE2A254548}" sibTransId="{44E5A8B5-3B9D-4943-BEAC-7FD070924B18}"/>
    <dgm:cxn modelId="{489B2F52-82F9-403D-9E8A-47A9A7586128}" type="presParOf" srcId="{25BD71BD-1056-4C44-8873-9D2D147D4F78}" destId="{009034D7-9BEA-42A8-B0A6-BE171662965C}" srcOrd="0" destOrd="0" presId="urn:microsoft.com/office/officeart/2018/5/layout/IconCircleLabelList"/>
    <dgm:cxn modelId="{C696D95E-C98E-4212-9DEA-708EC0A0D488}" type="presParOf" srcId="{009034D7-9BEA-42A8-B0A6-BE171662965C}" destId="{329AF99C-3A65-4B33-9003-88BB8B0549AA}" srcOrd="0" destOrd="0" presId="urn:microsoft.com/office/officeart/2018/5/layout/IconCircleLabelList"/>
    <dgm:cxn modelId="{C499ACBB-A20C-429B-891A-E46B044E331F}" type="presParOf" srcId="{009034D7-9BEA-42A8-B0A6-BE171662965C}" destId="{5BF80E1F-310B-442B-A776-18C2C7CCB9D1}" srcOrd="1" destOrd="0" presId="urn:microsoft.com/office/officeart/2018/5/layout/IconCircleLabelList"/>
    <dgm:cxn modelId="{5AEDC04D-E183-4449-8EFA-EBDD8D8CA1D9}" type="presParOf" srcId="{009034D7-9BEA-42A8-B0A6-BE171662965C}" destId="{6B5F4DDF-A33C-47B9-AD6A-671ABF81AB9A}" srcOrd="2" destOrd="0" presId="urn:microsoft.com/office/officeart/2018/5/layout/IconCircleLabelList"/>
    <dgm:cxn modelId="{D395ECB4-669E-465D-A298-3D7415FCE10A}" type="presParOf" srcId="{009034D7-9BEA-42A8-B0A6-BE171662965C}" destId="{01483A78-0569-49A4-B8EA-4AC87C07B4B5}" srcOrd="3" destOrd="0" presId="urn:microsoft.com/office/officeart/2018/5/layout/IconCircleLabelList"/>
    <dgm:cxn modelId="{2325EF09-1A8A-4F0E-AAB4-78CD55AB4479}" type="presParOf" srcId="{25BD71BD-1056-4C44-8873-9D2D147D4F78}" destId="{B8ACCC70-E815-4E84-8896-F32DC259BD44}" srcOrd="1" destOrd="0" presId="urn:microsoft.com/office/officeart/2018/5/layout/IconCircleLabelList"/>
    <dgm:cxn modelId="{40D2D465-5A7C-49F0-9957-E1DF1366A81A}" type="presParOf" srcId="{25BD71BD-1056-4C44-8873-9D2D147D4F78}" destId="{9D2249B0-3D1F-4C89-B954-5FB939F6D7D0}" srcOrd="2" destOrd="0" presId="urn:microsoft.com/office/officeart/2018/5/layout/IconCircleLabelList"/>
    <dgm:cxn modelId="{5076D48B-187C-4197-B863-3860E0365177}" type="presParOf" srcId="{9D2249B0-3D1F-4C89-B954-5FB939F6D7D0}" destId="{714ED295-242B-437A-AB83-4263B7DAC370}" srcOrd="0" destOrd="0" presId="urn:microsoft.com/office/officeart/2018/5/layout/IconCircleLabelList"/>
    <dgm:cxn modelId="{8824A863-79FE-4A28-9ACA-6E6F60FA8292}" type="presParOf" srcId="{9D2249B0-3D1F-4C89-B954-5FB939F6D7D0}" destId="{308BDEC7-0E67-4D41-9164-C36B4C104510}" srcOrd="1" destOrd="0" presId="urn:microsoft.com/office/officeart/2018/5/layout/IconCircleLabelList"/>
    <dgm:cxn modelId="{0491DC35-98EB-40EE-8E9F-7A27DF3D664C}" type="presParOf" srcId="{9D2249B0-3D1F-4C89-B954-5FB939F6D7D0}" destId="{C0597107-8EA8-4D5F-9F24-E9FC550D0D1E}" srcOrd="2" destOrd="0" presId="urn:microsoft.com/office/officeart/2018/5/layout/IconCircleLabelList"/>
    <dgm:cxn modelId="{B4D15A3F-26AE-4FCA-9F56-EF38CF8BD24F}" type="presParOf" srcId="{9D2249B0-3D1F-4C89-B954-5FB939F6D7D0}" destId="{0C11269C-1536-4C1C-80FB-B1FDF75DF628}" srcOrd="3" destOrd="0" presId="urn:microsoft.com/office/officeart/2018/5/layout/IconCircleLabelList"/>
    <dgm:cxn modelId="{887B4902-B755-4301-A5CF-8AD8E26B6B84}" type="presParOf" srcId="{25BD71BD-1056-4C44-8873-9D2D147D4F78}" destId="{C569ED6C-3B87-468C-B48D-FD211836434E}" srcOrd="3" destOrd="0" presId="urn:microsoft.com/office/officeart/2018/5/layout/IconCircleLabelList"/>
    <dgm:cxn modelId="{37921E57-0BAD-477B-8679-89E901902ACE}" type="presParOf" srcId="{25BD71BD-1056-4C44-8873-9D2D147D4F78}" destId="{5495B9E4-A5A6-4B7B-BFB3-194072B7D713}" srcOrd="4" destOrd="0" presId="urn:microsoft.com/office/officeart/2018/5/layout/IconCircleLabelList"/>
    <dgm:cxn modelId="{B534F9A0-8575-44D6-8184-2663DA3F3782}" type="presParOf" srcId="{5495B9E4-A5A6-4B7B-BFB3-194072B7D713}" destId="{134265B6-9381-485E-8FCD-A4EFD90F5958}" srcOrd="0" destOrd="0" presId="urn:microsoft.com/office/officeart/2018/5/layout/IconCircleLabelList"/>
    <dgm:cxn modelId="{1615DCA6-A781-4ED6-9914-66CFF57441A5}" type="presParOf" srcId="{5495B9E4-A5A6-4B7B-BFB3-194072B7D713}" destId="{615D7497-03F5-454D-82D2-BFB89518DC3F}" srcOrd="1" destOrd="0" presId="urn:microsoft.com/office/officeart/2018/5/layout/IconCircleLabelList"/>
    <dgm:cxn modelId="{105AA085-1996-459D-962F-C9ADA575B072}" type="presParOf" srcId="{5495B9E4-A5A6-4B7B-BFB3-194072B7D713}" destId="{DF3D6C33-23AA-4F5D-A802-1768BDE02528}" srcOrd="2" destOrd="0" presId="urn:microsoft.com/office/officeart/2018/5/layout/IconCircleLabelList"/>
    <dgm:cxn modelId="{1C34DA49-2E79-4AA7-9733-5ED28A6B6314}" type="presParOf" srcId="{5495B9E4-A5A6-4B7B-BFB3-194072B7D713}" destId="{479711EC-E2BA-48BD-A8EB-9BFE4A29A98B}" srcOrd="3" destOrd="0" presId="urn:microsoft.com/office/officeart/2018/5/layout/IconCircleLabelList"/>
    <dgm:cxn modelId="{DD198A86-73AE-42B0-B568-FF0E4F9D770C}" type="presParOf" srcId="{25BD71BD-1056-4C44-8873-9D2D147D4F78}" destId="{7F30E1A6-EBCE-46D1-A79A-17E70B24B562}" srcOrd="5" destOrd="0" presId="urn:microsoft.com/office/officeart/2018/5/layout/IconCircleLabelList"/>
    <dgm:cxn modelId="{C334F668-41B7-42D7-9133-585F08758FA5}" type="presParOf" srcId="{25BD71BD-1056-4C44-8873-9D2D147D4F78}" destId="{26636F9C-C97E-473D-B078-6D0807598A3B}" srcOrd="6" destOrd="0" presId="urn:microsoft.com/office/officeart/2018/5/layout/IconCircleLabelList"/>
    <dgm:cxn modelId="{AAA24551-6437-40F2-BA84-39B24AC42A4C}" type="presParOf" srcId="{26636F9C-C97E-473D-B078-6D0807598A3B}" destId="{D696267F-428F-4741-9122-724E2F4CB3DF}" srcOrd="0" destOrd="0" presId="urn:microsoft.com/office/officeart/2018/5/layout/IconCircleLabelList"/>
    <dgm:cxn modelId="{735B5B61-6A69-4FC1-B1D3-3F2680F61658}" type="presParOf" srcId="{26636F9C-C97E-473D-B078-6D0807598A3B}" destId="{D515AF9F-36CB-4311-ABD2-9361DB204F44}" srcOrd="1" destOrd="0" presId="urn:microsoft.com/office/officeart/2018/5/layout/IconCircleLabelList"/>
    <dgm:cxn modelId="{FFF75758-E9A4-4B96-9D38-832B8D175313}" type="presParOf" srcId="{26636F9C-C97E-473D-B078-6D0807598A3B}" destId="{2A22D0EF-6CD1-417E-81CA-573F0E5493AA}" srcOrd="2" destOrd="0" presId="urn:microsoft.com/office/officeart/2018/5/layout/IconCircleLabelList"/>
    <dgm:cxn modelId="{A3ADBFDE-6E86-4ACA-B593-FA8FDC54FE35}" type="presParOf" srcId="{26636F9C-C97E-473D-B078-6D0807598A3B}" destId="{83E3E03D-F76F-4195-94A3-A51094D0363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33F474-748F-4691-9A83-8B6C279D342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60F29D5-4AC8-4038-AAF9-23D0A58DD6CD}">
      <dgm:prSet/>
      <dgm:spPr/>
      <dgm:t>
        <a:bodyPr/>
        <a:lstStyle/>
        <a:p>
          <a:r>
            <a:rPr lang="en-US"/>
            <a:t>Atliq Hardwares is one of the leading computer hardware producers in India and well expanded in other countries too.</a:t>
          </a:r>
        </a:p>
      </dgm:t>
    </dgm:pt>
    <dgm:pt modelId="{97C9BF9B-9E17-4B52-AD52-7E695D9E2433}" type="parTrans" cxnId="{593A718B-D33E-4E86-A418-3FA11D12F5D0}">
      <dgm:prSet/>
      <dgm:spPr/>
      <dgm:t>
        <a:bodyPr/>
        <a:lstStyle/>
        <a:p>
          <a:endParaRPr lang="en-US"/>
        </a:p>
      </dgm:t>
    </dgm:pt>
    <dgm:pt modelId="{339C3469-DA5C-42F4-BFFF-29441E36CC44}" type="sibTrans" cxnId="{593A718B-D33E-4E86-A418-3FA11D12F5D0}">
      <dgm:prSet/>
      <dgm:spPr/>
      <dgm:t>
        <a:bodyPr/>
        <a:lstStyle/>
        <a:p>
          <a:endParaRPr lang="en-US"/>
        </a:p>
      </dgm:t>
    </dgm:pt>
    <dgm:pt modelId="{873B4D5F-3D63-4A4D-B408-C4D1CCA1C8CB}">
      <dgm:prSet/>
      <dgm:spPr/>
      <dgm:t>
        <a:bodyPr/>
        <a:lstStyle/>
        <a:p>
          <a:r>
            <a:rPr lang="en-US"/>
            <a:t>The management to get enough insights of their Products and customer to make quick and smart data-informed decisions, they have given 10 ad-hoc requests.</a:t>
          </a:r>
        </a:p>
      </dgm:t>
    </dgm:pt>
    <dgm:pt modelId="{B07E8406-F618-4BDC-814E-CB881DDBD576}" type="parTrans" cxnId="{DF80AFEF-318C-4734-8DA2-48880088479F}">
      <dgm:prSet/>
      <dgm:spPr/>
      <dgm:t>
        <a:bodyPr/>
        <a:lstStyle/>
        <a:p>
          <a:endParaRPr lang="en-US"/>
        </a:p>
      </dgm:t>
    </dgm:pt>
    <dgm:pt modelId="{BA688891-3F81-40D5-A63F-F1B96EA9D27C}" type="sibTrans" cxnId="{DF80AFEF-318C-4734-8DA2-48880088479F}">
      <dgm:prSet/>
      <dgm:spPr/>
      <dgm:t>
        <a:bodyPr/>
        <a:lstStyle/>
        <a:p>
          <a:endParaRPr lang="en-US"/>
        </a:p>
      </dgm:t>
    </dgm:pt>
    <dgm:pt modelId="{D9D3B9AF-0D49-4782-ABC8-1AF8011E9F69}">
      <dgm:prSet/>
      <dgm:spPr/>
      <dgm:t>
        <a:bodyPr/>
        <a:lstStyle/>
        <a:p>
          <a:r>
            <a:rPr lang="en-US"/>
            <a:t>In this study I have used SQL Query to find the answers of their requests in order to find the insights of their Products and Customers.</a:t>
          </a:r>
        </a:p>
      </dgm:t>
    </dgm:pt>
    <dgm:pt modelId="{ED1579F1-1829-4513-8131-81961352DE12}" type="parTrans" cxnId="{56F27900-B286-42C4-A74B-7500C6C31CE3}">
      <dgm:prSet/>
      <dgm:spPr/>
      <dgm:t>
        <a:bodyPr/>
        <a:lstStyle/>
        <a:p>
          <a:endParaRPr lang="en-US"/>
        </a:p>
      </dgm:t>
    </dgm:pt>
    <dgm:pt modelId="{199859B5-1958-4155-8894-4EABE0139406}" type="sibTrans" cxnId="{56F27900-B286-42C4-A74B-7500C6C31CE3}">
      <dgm:prSet/>
      <dgm:spPr/>
      <dgm:t>
        <a:bodyPr/>
        <a:lstStyle/>
        <a:p>
          <a:endParaRPr lang="en-US"/>
        </a:p>
      </dgm:t>
    </dgm:pt>
    <dgm:pt modelId="{F7D3D03D-7593-4D42-BCC2-66126665470E}" type="pres">
      <dgm:prSet presAssocID="{B133F474-748F-4691-9A83-8B6C279D3421}" presName="linear" presStyleCnt="0">
        <dgm:presLayoutVars>
          <dgm:animLvl val="lvl"/>
          <dgm:resizeHandles val="exact"/>
        </dgm:presLayoutVars>
      </dgm:prSet>
      <dgm:spPr/>
    </dgm:pt>
    <dgm:pt modelId="{E9B3FFB8-ABAB-468B-A3F5-E0C64EB1DC8E}" type="pres">
      <dgm:prSet presAssocID="{760F29D5-4AC8-4038-AAF9-23D0A58DD6CD}" presName="parentText" presStyleLbl="node1" presStyleIdx="0" presStyleCnt="3">
        <dgm:presLayoutVars>
          <dgm:chMax val="0"/>
          <dgm:bulletEnabled val="1"/>
        </dgm:presLayoutVars>
      </dgm:prSet>
      <dgm:spPr/>
    </dgm:pt>
    <dgm:pt modelId="{38CA84C1-D7A2-4FCC-95BA-EA2ACCC143F0}" type="pres">
      <dgm:prSet presAssocID="{339C3469-DA5C-42F4-BFFF-29441E36CC44}" presName="spacer" presStyleCnt="0"/>
      <dgm:spPr/>
    </dgm:pt>
    <dgm:pt modelId="{3DFD0344-1570-4A96-B77E-DCC106CEF3C0}" type="pres">
      <dgm:prSet presAssocID="{873B4D5F-3D63-4A4D-B408-C4D1CCA1C8CB}" presName="parentText" presStyleLbl="node1" presStyleIdx="1" presStyleCnt="3">
        <dgm:presLayoutVars>
          <dgm:chMax val="0"/>
          <dgm:bulletEnabled val="1"/>
        </dgm:presLayoutVars>
      </dgm:prSet>
      <dgm:spPr/>
    </dgm:pt>
    <dgm:pt modelId="{D325EA14-D7CA-4A21-BECD-F1AE464822E5}" type="pres">
      <dgm:prSet presAssocID="{BA688891-3F81-40D5-A63F-F1B96EA9D27C}" presName="spacer" presStyleCnt="0"/>
      <dgm:spPr/>
    </dgm:pt>
    <dgm:pt modelId="{02CA4A34-77AA-4ED5-8E92-D9DE2E8F005E}" type="pres">
      <dgm:prSet presAssocID="{D9D3B9AF-0D49-4782-ABC8-1AF8011E9F69}" presName="parentText" presStyleLbl="node1" presStyleIdx="2" presStyleCnt="3">
        <dgm:presLayoutVars>
          <dgm:chMax val="0"/>
          <dgm:bulletEnabled val="1"/>
        </dgm:presLayoutVars>
      </dgm:prSet>
      <dgm:spPr/>
    </dgm:pt>
  </dgm:ptLst>
  <dgm:cxnLst>
    <dgm:cxn modelId="{56F27900-B286-42C4-A74B-7500C6C31CE3}" srcId="{B133F474-748F-4691-9A83-8B6C279D3421}" destId="{D9D3B9AF-0D49-4782-ABC8-1AF8011E9F69}" srcOrd="2" destOrd="0" parTransId="{ED1579F1-1829-4513-8131-81961352DE12}" sibTransId="{199859B5-1958-4155-8894-4EABE0139406}"/>
    <dgm:cxn modelId="{C1FE7951-8DDF-41B7-A672-8A1DD69B3928}" type="presOf" srcId="{760F29D5-4AC8-4038-AAF9-23D0A58DD6CD}" destId="{E9B3FFB8-ABAB-468B-A3F5-E0C64EB1DC8E}" srcOrd="0" destOrd="0" presId="urn:microsoft.com/office/officeart/2005/8/layout/vList2"/>
    <dgm:cxn modelId="{D9BD2D52-6C81-48B0-8472-2B94AA1AA4E3}" type="presOf" srcId="{873B4D5F-3D63-4A4D-B408-C4D1CCA1C8CB}" destId="{3DFD0344-1570-4A96-B77E-DCC106CEF3C0}" srcOrd="0" destOrd="0" presId="urn:microsoft.com/office/officeart/2005/8/layout/vList2"/>
    <dgm:cxn modelId="{593A718B-D33E-4E86-A418-3FA11D12F5D0}" srcId="{B133F474-748F-4691-9A83-8B6C279D3421}" destId="{760F29D5-4AC8-4038-AAF9-23D0A58DD6CD}" srcOrd="0" destOrd="0" parTransId="{97C9BF9B-9E17-4B52-AD52-7E695D9E2433}" sibTransId="{339C3469-DA5C-42F4-BFFF-29441E36CC44}"/>
    <dgm:cxn modelId="{DAC4129C-F191-4291-BD66-BA4072CBE3F7}" type="presOf" srcId="{D9D3B9AF-0D49-4782-ABC8-1AF8011E9F69}" destId="{02CA4A34-77AA-4ED5-8E92-D9DE2E8F005E}" srcOrd="0" destOrd="0" presId="urn:microsoft.com/office/officeart/2005/8/layout/vList2"/>
    <dgm:cxn modelId="{E8DA0FA1-E5CF-496E-8382-3906CC94184D}" type="presOf" srcId="{B133F474-748F-4691-9A83-8B6C279D3421}" destId="{F7D3D03D-7593-4D42-BCC2-66126665470E}" srcOrd="0" destOrd="0" presId="urn:microsoft.com/office/officeart/2005/8/layout/vList2"/>
    <dgm:cxn modelId="{DF80AFEF-318C-4734-8DA2-48880088479F}" srcId="{B133F474-748F-4691-9A83-8B6C279D3421}" destId="{873B4D5F-3D63-4A4D-B408-C4D1CCA1C8CB}" srcOrd="1" destOrd="0" parTransId="{B07E8406-F618-4BDC-814E-CB881DDBD576}" sibTransId="{BA688891-3F81-40D5-A63F-F1B96EA9D27C}"/>
    <dgm:cxn modelId="{93B9AF26-DF96-49DF-A65D-D8F3413A55CF}" type="presParOf" srcId="{F7D3D03D-7593-4D42-BCC2-66126665470E}" destId="{E9B3FFB8-ABAB-468B-A3F5-E0C64EB1DC8E}" srcOrd="0" destOrd="0" presId="urn:microsoft.com/office/officeart/2005/8/layout/vList2"/>
    <dgm:cxn modelId="{36697E02-8BE2-4C1A-86CB-72368E107998}" type="presParOf" srcId="{F7D3D03D-7593-4D42-BCC2-66126665470E}" destId="{38CA84C1-D7A2-4FCC-95BA-EA2ACCC143F0}" srcOrd="1" destOrd="0" presId="urn:microsoft.com/office/officeart/2005/8/layout/vList2"/>
    <dgm:cxn modelId="{18040000-E990-4661-ADC2-4CEA2BA8D101}" type="presParOf" srcId="{F7D3D03D-7593-4D42-BCC2-66126665470E}" destId="{3DFD0344-1570-4A96-B77E-DCC106CEF3C0}" srcOrd="2" destOrd="0" presId="urn:microsoft.com/office/officeart/2005/8/layout/vList2"/>
    <dgm:cxn modelId="{A9764ECA-62F2-4972-B703-5A804917623F}" type="presParOf" srcId="{F7D3D03D-7593-4D42-BCC2-66126665470E}" destId="{D325EA14-D7CA-4A21-BECD-F1AE464822E5}" srcOrd="3" destOrd="0" presId="urn:microsoft.com/office/officeart/2005/8/layout/vList2"/>
    <dgm:cxn modelId="{55ADDE81-2847-4286-8B39-9DF89FD4E2DA}" type="presParOf" srcId="{F7D3D03D-7593-4D42-BCC2-66126665470E}" destId="{02CA4A34-77AA-4ED5-8E92-D9DE2E8F005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B6B919-75A1-45B0-BBFB-E0BB71FAF87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56C4DB3-3982-4223-A6C4-0DA7FD413193}">
      <dgm:prSet/>
      <dgm:spPr/>
      <dgm:t>
        <a:bodyPr/>
        <a:lstStyle/>
        <a:p>
          <a:r>
            <a:rPr lang="en-US" dirty="0"/>
            <a:t>There are following data from year 2018 to 2022 which are given by organization –</a:t>
          </a:r>
        </a:p>
      </dgm:t>
    </dgm:pt>
    <dgm:pt modelId="{6E09705A-0A43-419E-863D-03A413A70544}" type="parTrans" cxnId="{AB7F9F9F-3AA4-444B-9B5C-A802ADEDF8D6}">
      <dgm:prSet/>
      <dgm:spPr/>
      <dgm:t>
        <a:bodyPr/>
        <a:lstStyle/>
        <a:p>
          <a:endParaRPr lang="en-US"/>
        </a:p>
      </dgm:t>
    </dgm:pt>
    <dgm:pt modelId="{A2741DBD-9474-4036-8E4C-42506AB11B8E}" type="sibTrans" cxnId="{AB7F9F9F-3AA4-444B-9B5C-A802ADEDF8D6}">
      <dgm:prSet/>
      <dgm:spPr/>
      <dgm:t>
        <a:bodyPr/>
        <a:lstStyle/>
        <a:p>
          <a:endParaRPr lang="en-US"/>
        </a:p>
      </dgm:t>
    </dgm:pt>
    <dgm:pt modelId="{3462463C-AA25-4857-8AA3-B7CBC5642776}">
      <dgm:prSet/>
      <dgm:spPr/>
      <dgm:t>
        <a:bodyPr/>
        <a:lstStyle/>
        <a:p>
          <a:r>
            <a:rPr lang="en-US"/>
            <a:t>Customer-related data</a:t>
          </a:r>
        </a:p>
      </dgm:t>
    </dgm:pt>
    <dgm:pt modelId="{06B25AE9-9667-4983-8B1E-FF3930D742AA}" type="parTrans" cxnId="{D02BB3BB-550B-45D7-BB0C-69A482744031}">
      <dgm:prSet/>
      <dgm:spPr/>
      <dgm:t>
        <a:bodyPr/>
        <a:lstStyle/>
        <a:p>
          <a:endParaRPr lang="en-US"/>
        </a:p>
      </dgm:t>
    </dgm:pt>
    <dgm:pt modelId="{10166819-AD6E-4BDE-9E5D-DAA85EE047AC}" type="sibTrans" cxnId="{D02BB3BB-550B-45D7-BB0C-69A482744031}">
      <dgm:prSet/>
      <dgm:spPr/>
      <dgm:t>
        <a:bodyPr/>
        <a:lstStyle/>
        <a:p>
          <a:endParaRPr lang="en-US"/>
        </a:p>
      </dgm:t>
    </dgm:pt>
    <dgm:pt modelId="{A7D3D859-F84B-4034-B493-D7BAE38E92E9}">
      <dgm:prSet/>
      <dgm:spPr/>
      <dgm:t>
        <a:bodyPr/>
        <a:lstStyle/>
        <a:p>
          <a:r>
            <a:rPr lang="en-US"/>
            <a:t>Product-related data</a:t>
          </a:r>
        </a:p>
      </dgm:t>
    </dgm:pt>
    <dgm:pt modelId="{B221CF89-0BE6-466D-9F8E-7081D5CD3CBB}" type="parTrans" cxnId="{BE2834E3-54AD-41FF-9449-ECFE4C9C481F}">
      <dgm:prSet/>
      <dgm:spPr/>
      <dgm:t>
        <a:bodyPr/>
        <a:lstStyle/>
        <a:p>
          <a:endParaRPr lang="en-US"/>
        </a:p>
      </dgm:t>
    </dgm:pt>
    <dgm:pt modelId="{21D59E93-9D0D-424F-928F-F67E91BBA440}" type="sibTrans" cxnId="{BE2834E3-54AD-41FF-9449-ECFE4C9C481F}">
      <dgm:prSet/>
      <dgm:spPr/>
      <dgm:t>
        <a:bodyPr/>
        <a:lstStyle/>
        <a:p>
          <a:endParaRPr lang="en-US"/>
        </a:p>
      </dgm:t>
    </dgm:pt>
    <dgm:pt modelId="{194C5ACD-B393-45E3-864B-D978276B7C46}">
      <dgm:prSet/>
      <dgm:spPr/>
      <dgm:t>
        <a:bodyPr/>
        <a:lstStyle/>
        <a:p>
          <a:r>
            <a:rPr lang="en-US"/>
            <a:t>Gross price information for each product</a:t>
          </a:r>
        </a:p>
      </dgm:t>
    </dgm:pt>
    <dgm:pt modelId="{4324499A-E583-44B8-B92F-C760D12F99F3}" type="parTrans" cxnId="{DABEFAC4-23D6-438B-8703-DAFF8E674FA9}">
      <dgm:prSet/>
      <dgm:spPr/>
      <dgm:t>
        <a:bodyPr/>
        <a:lstStyle/>
        <a:p>
          <a:endParaRPr lang="en-US"/>
        </a:p>
      </dgm:t>
    </dgm:pt>
    <dgm:pt modelId="{539F0BE9-1075-4483-B3B2-7DB041A3D27D}" type="sibTrans" cxnId="{DABEFAC4-23D6-438B-8703-DAFF8E674FA9}">
      <dgm:prSet/>
      <dgm:spPr/>
      <dgm:t>
        <a:bodyPr/>
        <a:lstStyle/>
        <a:p>
          <a:endParaRPr lang="en-US"/>
        </a:p>
      </dgm:t>
    </dgm:pt>
    <dgm:pt modelId="{639CDC61-6CE9-4342-AF4F-E200426E3313}">
      <dgm:prSet/>
      <dgm:spPr/>
      <dgm:t>
        <a:bodyPr/>
        <a:lstStyle/>
        <a:p>
          <a:r>
            <a:rPr lang="en-US"/>
            <a:t>Information about the cost incurred in the production of each product</a:t>
          </a:r>
        </a:p>
      </dgm:t>
    </dgm:pt>
    <dgm:pt modelId="{CA91BEB6-4DCC-40B3-BDE7-EDB87757AFB8}" type="parTrans" cxnId="{72DB55E0-CEC2-4C2A-8F7B-8DAA037F68E4}">
      <dgm:prSet/>
      <dgm:spPr/>
      <dgm:t>
        <a:bodyPr/>
        <a:lstStyle/>
        <a:p>
          <a:endParaRPr lang="en-US"/>
        </a:p>
      </dgm:t>
    </dgm:pt>
    <dgm:pt modelId="{0E8F4257-6A67-4F5C-B053-4553F0046CFB}" type="sibTrans" cxnId="{72DB55E0-CEC2-4C2A-8F7B-8DAA037F68E4}">
      <dgm:prSet/>
      <dgm:spPr/>
      <dgm:t>
        <a:bodyPr/>
        <a:lstStyle/>
        <a:p>
          <a:endParaRPr lang="en-US"/>
        </a:p>
      </dgm:t>
    </dgm:pt>
    <dgm:pt modelId="{33F9ACC7-FEEF-4DF8-A0D2-30A6A26FD93F}">
      <dgm:prSet/>
      <dgm:spPr/>
      <dgm:t>
        <a:bodyPr/>
        <a:lstStyle/>
        <a:p>
          <a:r>
            <a:rPr lang="en-US"/>
            <a:t>Pre-invoice deductions information for each product</a:t>
          </a:r>
        </a:p>
      </dgm:t>
    </dgm:pt>
    <dgm:pt modelId="{303A7B3D-5B11-4C56-BFAE-135E96FF3F82}" type="parTrans" cxnId="{B4EAB4FF-B8A9-4D5F-BF15-F473023AEC9B}">
      <dgm:prSet/>
      <dgm:spPr/>
      <dgm:t>
        <a:bodyPr/>
        <a:lstStyle/>
        <a:p>
          <a:endParaRPr lang="en-US"/>
        </a:p>
      </dgm:t>
    </dgm:pt>
    <dgm:pt modelId="{87EC4265-8599-4F59-BD55-3EDFCBCA5BAC}" type="sibTrans" cxnId="{B4EAB4FF-B8A9-4D5F-BF15-F473023AEC9B}">
      <dgm:prSet/>
      <dgm:spPr/>
      <dgm:t>
        <a:bodyPr/>
        <a:lstStyle/>
        <a:p>
          <a:endParaRPr lang="en-US"/>
        </a:p>
      </dgm:t>
    </dgm:pt>
    <dgm:pt modelId="{1C830A7E-C401-4F7A-A1BD-7030BFBA2765}">
      <dgm:prSet/>
      <dgm:spPr/>
      <dgm:t>
        <a:bodyPr/>
        <a:lstStyle/>
        <a:p>
          <a:r>
            <a:rPr lang="en-US"/>
            <a:t>Information about monthly sales data for each product</a:t>
          </a:r>
        </a:p>
      </dgm:t>
    </dgm:pt>
    <dgm:pt modelId="{106070C1-9CD6-4E29-AF5B-1EBE2D7CC844}" type="parTrans" cxnId="{14CC8283-851E-47AE-989F-E4275E49BF22}">
      <dgm:prSet/>
      <dgm:spPr/>
      <dgm:t>
        <a:bodyPr/>
        <a:lstStyle/>
        <a:p>
          <a:endParaRPr lang="en-US"/>
        </a:p>
      </dgm:t>
    </dgm:pt>
    <dgm:pt modelId="{63393816-65A7-4BBC-8D66-5801A880A30D}" type="sibTrans" cxnId="{14CC8283-851E-47AE-989F-E4275E49BF22}">
      <dgm:prSet/>
      <dgm:spPr/>
      <dgm:t>
        <a:bodyPr/>
        <a:lstStyle/>
        <a:p>
          <a:endParaRPr lang="en-US"/>
        </a:p>
      </dgm:t>
    </dgm:pt>
    <dgm:pt modelId="{8E59820C-14A1-402D-9053-4526C2E12900}" type="pres">
      <dgm:prSet presAssocID="{8CB6B919-75A1-45B0-BBFB-E0BB71FAF873}" presName="linear" presStyleCnt="0">
        <dgm:presLayoutVars>
          <dgm:animLvl val="lvl"/>
          <dgm:resizeHandles val="exact"/>
        </dgm:presLayoutVars>
      </dgm:prSet>
      <dgm:spPr/>
    </dgm:pt>
    <dgm:pt modelId="{1B47B52A-8E92-4317-A5BC-1382E05E6D35}" type="pres">
      <dgm:prSet presAssocID="{E56C4DB3-3982-4223-A6C4-0DA7FD413193}" presName="parentText" presStyleLbl="node1" presStyleIdx="0" presStyleCnt="1">
        <dgm:presLayoutVars>
          <dgm:chMax val="0"/>
          <dgm:bulletEnabled val="1"/>
        </dgm:presLayoutVars>
      </dgm:prSet>
      <dgm:spPr/>
    </dgm:pt>
    <dgm:pt modelId="{ADCA4032-D50E-43C1-B1BD-15D0269C63B9}" type="pres">
      <dgm:prSet presAssocID="{E56C4DB3-3982-4223-A6C4-0DA7FD413193}" presName="childText" presStyleLbl="revTx" presStyleIdx="0" presStyleCnt="1">
        <dgm:presLayoutVars>
          <dgm:bulletEnabled val="1"/>
        </dgm:presLayoutVars>
      </dgm:prSet>
      <dgm:spPr/>
    </dgm:pt>
  </dgm:ptLst>
  <dgm:cxnLst>
    <dgm:cxn modelId="{155EB525-5438-45CB-A6D8-B6E6FF6156C4}" type="presOf" srcId="{639CDC61-6CE9-4342-AF4F-E200426E3313}" destId="{ADCA4032-D50E-43C1-B1BD-15D0269C63B9}" srcOrd="0" destOrd="3" presId="urn:microsoft.com/office/officeart/2005/8/layout/vList2"/>
    <dgm:cxn modelId="{3DCCB72C-B080-4626-8677-DC94118E43E6}" type="presOf" srcId="{33F9ACC7-FEEF-4DF8-A0D2-30A6A26FD93F}" destId="{ADCA4032-D50E-43C1-B1BD-15D0269C63B9}" srcOrd="0" destOrd="4" presId="urn:microsoft.com/office/officeart/2005/8/layout/vList2"/>
    <dgm:cxn modelId="{CF9A0D2E-BE7F-48DF-B667-33BC68D20EA3}" type="presOf" srcId="{194C5ACD-B393-45E3-864B-D978276B7C46}" destId="{ADCA4032-D50E-43C1-B1BD-15D0269C63B9}" srcOrd="0" destOrd="2" presId="urn:microsoft.com/office/officeart/2005/8/layout/vList2"/>
    <dgm:cxn modelId="{0334694C-5AFA-45A1-B26F-A4FBE17CEEC5}" type="presOf" srcId="{3462463C-AA25-4857-8AA3-B7CBC5642776}" destId="{ADCA4032-D50E-43C1-B1BD-15D0269C63B9}" srcOrd="0" destOrd="0" presId="urn:microsoft.com/office/officeart/2005/8/layout/vList2"/>
    <dgm:cxn modelId="{14CC8283-851E-47AE-989F-E4275E49BF22}" srcId="{E56C4DB3-3982-4223-A6C4-0DA7FD413193}" destId="{1C830A7E-C401-4F7A-A1BD-7030BFBA2765}" srcOrd="5" destOrd="0" parTransId="{106070C1-9CD6-4E29-AF5B-1EBE2D7CC844}" sibTransId="{63393816-65A7-4BBC-8D66-5801A880A30D}"/>
    <dgm:cxn modelId="{DB11FC99-838C-4D33-BFD2-33989443ED32}" type="presOf" srcId="{1C830A7E-C401-4F7A-A1BD-7030BFBA2765}" destId="{ADCA4032-D50E-43C1-B1BD-15D0269C63B9}" srcOrd="0" destOrd="5" presId="urn:microsoft.com/office/officeart/2005/8/layout/vList2"/>
    <dgm:cxn modelId="{AB7F9F9F-3AA4-444B-9B5C-A802ADEDF8D6}" srcId="{8CB6B919-75A1-45B0-BBFB-E0BB71FAF873}" destId="{E56C4DB3-3982-4223-A6C4-0DA7FD413193}" srcOrd="0" destOrd="0" parTransId="{6E09705A-0A43-419E-863D-03A413A70544}" sibTransId="{A2741DBD-9474-4036-8E4C-42506AB11B8E}"/>
    <dgm:cxn modelId="{A2816BAB-7DFB-4266-B982-4548DBEE7552}" type="presOf" srcId="{8CB6B919-75A1-45B0-BBFB-E0BB71FAF873}" destId="{8E59820C-14A1-402D-9053-4526C2E12900}" srcOrd="0" destOrd="0" presId="urn:microsoft.com/office/officeart/2005/8/layout/vList2"/>
    <dgm:cxn modelId="{D02BB3BB-550B-45D7-BB0C-69A482744031}" srcId="{E56C4DB3-3982-4223-A6C4-0DA7FD413193}" destId="{3462463C-AA25-4857-8AA3-B7CBC5642776}" srcOrd="0" destOrd="0" parTransId="{06B25AE9-9667-4983-8B1E-FF3930D742AA}" sibTransId="{10166819-AD6E-4BDE-9E5D-DAA85EE047AC}"/>
    <dgm:cxn modelId="{DABEFAC4-23D6-438B-8703-DAFF8E674FA9}" srcId="{E56C4DB3-3982-4223-A6C4-0DA7FD413193}" destId="{194C5ACD-B393-45E3-864B-D978276B7C46}" srcOrd="2" destOrd="0" parTransId="{4324499A-E583-44B8-B92F-C760D12F99F3}" sibTransId="{539F0BE9-1075-4483-B3B2-7DB041A3D27D}"/>
    <dgm:cxn modelId="{8319D3D1-5B24-4A8E-906C-CAE410E17DB6}" type="presOf" srcId="{E56C4DB3-3982-4223-A6C4-0DA7FD413193}" destId="{1B47B52A-8E92-4317-A5BC-1382E05E6D35}" srcOrd="0" destOrd="0" presId="urn:microsoft.com/office/officeart/2005/8/layout/vList2"/>
    <dgm:cxn modelId="{72DB55E0-CEC2-4C2A-8F7B-8DAA037F68E4}" srcId="{E56C4DB3-3982-4223-A6C4-0DA7FD413193}" destId="{639CDC61-6CE9-4342-AF4F-E200426E3313}" srcOrd="3" destOrd="0" parTransId="{CA91BEB6-4DCC-40B3-BDE7-EDB87757AFB8}" sibTransId="{0E8F4257-6A67-4F5C-B053-4553F0046CFB}"/>
    <dgm:cxn modelId="{BE2834E3-54AD-41FF-9449-ECFE4C9C481F}" srcId="{E56C4DB3-3982-4223-A6C4-0DA7FD413193}" destId="{A7D3D859-F84B-4034-B493-D7BAE38E92E9}" srcOrd="1" destOrd="0" parTransId="{B221CF89-0BE6-466D-9F8E-7081D5CD3CBB}" sibTransId="{21D59E93-9D0D-424F-928F-F67E91BBA440}"/>
    <dgm:cxn modelId="{DEB5FDFE-44F6-4D07-8131-54B903A84CCC}" type="presOf" srcId="{A7D3D859-F84B-4034-B493-D7BAE38E92E9}" destId="{ADCA4032-D50E-43C1-B1BD-15D0269C63B9}" srcOrd="0" destOrd="1" presId="urn:microsoft.com/office/officeart/2005/8/layout/vList2"/>
    <dgm:cxn modelId="{B4EAB4FF-B8A9-4D5F-BF15-F473023AEC9B}" srcId="{E56C4DB3-3982-4223-A6C4-0DA7FD413193}" destId="{33F9ACC7-FEEF-4DF8-A0D2-30A6A26FD93F}" srcOrd="4" destOrd="0" parTransId="{303A7B3D-5B11-4C56-BFAE-135E96FF3F82}" sibTransId="{87EC4265-8599-4F59-BD55-3EDFCBCA5BAC}"/>
    <dgm:cxn modelId="{BA3721FE-6864-4949-8CD6-243A8580ABA3}" type="presParOf" srcId="{8E59820C-14A1-402D-9053-4526C2E12900}" destId="{1B47B52A-8E92-4317-A5BC-1382E05E6D35}" srcOrd="0" destOrd="0" presId="urn:microsoft.com/office/officeart/2005/8/layout/vList2"/>
    <dgm:cxn modelId="{28128B1A-37B3-4CE3-829D-FA5A8762B5E7}" type="presParOf" srcId="{8E59820C-14A1-402D-9053-4526C2E12900}" destId="{ADCA4032-D50E-43C1-B1BD-15D0269C63B9}"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AF99C-3A65-4B33-9003-88BB8B0549AA}">
      <dsp:nvSpPr>
        <dsp:cNvPr id="0" name=""/>
        <dsp:cNvSpPr/>
      </dsp:nvSpPr>
      <dsp:spPr>
        <a:xfrm>
          <a:off x="902689" y="842697"/>
          <a:ext cx="1261054" cy="12610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F80E1F-310B-442B-A776-18C2C7CCB9D1}">
      <dsp:nvSpPr>
        <dsp:cNvPr id="0" name=""/>
        <dsp:cNvSpPr/>
      </dsp:nvSpPr>
      <dsp:spPr>
        <a:xfrm>
          <a:off x="1171439" y="1111446"/>
          <a:ext cx="723555" cy="723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483A78-0569-49A4-B8EA-4AC87C07B4B5}">
      <dsp:nvSpPr>
        <dsp:cNvPr id="0" name=""/>
        <dsp:cNvSpPr/>
      </dsp:nvSpPr>
      <dsp:spPr>
        <a:xfrm>
          <a:off x="499565" y="2496539"/>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Introduction and Goal</a:t>
          </a:r>
        </a:p>
      </dsp:txBody>
      <dsp:txXfrm>
        <a:off x="499565" y="2496539"/>
        <a:ext cx="2067302" cy="720000"/>
      </dsp:txXfrm>
    </dsp:sp>
    <dsp:sp modelId="{714ED295-242B-437A-AB83-4263B7DAC370}">
      <dsp:nvSpPr>
        <dsp:cNvPr id="0" name=""/>
        <dsp:cNvSpPr/>
      </dsp:nvSpPr>
      <dsp:spPr>
        <a:xfrm>
          <a:off x="3331770" y="842697"/>
          <a:ext cx="1261054" cy="12610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BDEC7-0E67-4D41-9164-C36B4C104510}">
      <dsp:nvSpPr>
        <dsp:cNvPr id="0" name=""/>
        <dsp:cNvSpPr/>
      </dsp:nvSpPr>
      <dsp:spPr>
        <a:xfrm>
          <a:off x="3600519" y="1111446"/>
          <a:ext cx="723555" cy="723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11269C-1536-4C1C-80FB-B1FDF75DF628}">
      <dsp:nvSpPr>
        <dsp:cNvPr id="0" name=""/>
        <dsp:cNvSpPr/>
      </dsp:nvSpPr>
      <dsp:spPr>
        <a:xfrm>
          <a:off x="2928646" y="2496539"/>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Discussion about data</a:t>
          </a:r>
        </a:p>
      </dsp:txBody>
      <dsp:txXfrm>
        <a:off x="2928646" y="2496539"/>
        <a:ext cx="2067302" cy="720000"/>
      </dsp:txXfrm>
    </dsp:sp>
    <dsp:sp modelId="{134265B6-9381-485E-8FCD-A4EFD90F5958}">
      <dsp:nvSpPr>
        <dsp:cNvPr id="0" name=""/>
        <dsp:cNvSpPr/>
      </dsp:nvSpPr>
      <dsp:spPr>
        <a:xfrm>
          <a:off x="5760850" y="842697"/>
          <a:ext cx="1261054" cy="12610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D7497-03F5-454D-82D2-BFB89518DC3F}">
      <dsp:nvSpPr>
        <dsp:cNvPr id="0" name=""/>
        <dsp:cNvSpPr/>
      </dsp:nvSpPr>
      <dsp:spPr>
        <a:xfrm>
          <a:off x="6029599" y="1111446"/>
          <a:ext cx="723555" cy="723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9711EC-E2BA-48BD-A8EB-9BFE4A29A98B}">
      <dsp:nvSpPr>
        <dsp:cNvPr id="0" name=""/>
        <dsp:cNvSpPr/>
      </dsp:nvSpPr>
      <dsp:spPr>
        <a:xfrm>
          <a:off x="5357726" y="2496539"/>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Analyzing and answering the given request Problem </a:t>
          </a:r>
        </a:p>
      </dsp:txBody>
      <dsp:txXfrm>
        <a:off x="5357726" y="2496539"/>
        <a:ext cx="2067302" cy="720000"/>
      </dsp:txXfrm>
    </dsp:sp>
    <dsp:sp modelId="{D696267F-428F-4741-9122-724E2F4CB3DF}">
      <dsp:nvSpPr>
        <dsp:cNvPr id="0" name=""/>
        <dsp:cNvSpPr/>
      </dsp:nvSpPr>
      <dsp:spPr>
        <a:xfrm>
          <a:off x="8189930" y="842697"/>
          <a:ext cx="1261054" cy="12610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5AF9F-36CB-4311-ABD2-9361DB204F44}">
      <dsp:nvSpPr>
        <dsp:cNvPr id="0" name=""/>
        <dsp:cNvSpPr/>
      </dsp:nvSpPr>
      <dsp:spPr>
        <a:xfrm>
          <a:off x="8458679" y="1111446"/>
          <a:ext cx="723555" cy="7235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E3E03D-F76F-4195-94A3-A51094D0363C}">
      <dsp:nvSpPr>
        <dsp:cNvPr id="0" name=""/>
        <dsp:cNvSpPr/>
      </dsp:nvSpPr>
      <dsp:spPr>
        <a:xfrm>
          <a:off x="7786806" y="2496539"/>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Conclusion</a:t>
          </a:r>
        </a:p>
      </dsp:txBody>
      <dsp:txXfrm>
        <a:off x="7786806" y="2496539"/>
        <a:ext cx="206730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3FFB8-ABAB-468B-A3F5-E0C64EB1DC8E}">
      <dsp:nvSpPr>
        <dsp:cNvPr id="0" name=""/>
        <dsp:cNvSpPr/>
      </dsp:nvSpPr>
      <dsp:spPr>
        <a:xfrm>
          <a:off x="0" y="69756"/>
          <a:ext cx="6309300" cy="1484071"/>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Atliq Hardwares is one of the leading computer hardware producers in India and well expanded in other countries too.</a:t>
          </a:r>
        </a:p>
      </dsp:txBody>
      <dsp:txXfrm>
        <a:off x="72446" y="142202"/>
        <a:ext cx="6164408" cy="1339179"/>
      </dsp:txXfrm>
    </dsp:sp>
    <dsp:sp modelId="{3DFD0344-1570-4A96-B77E-DCC106CEF3C0}">
      <dsp:nvSpPr>
        <dsp:cNvPr id="0" name=""/>
        <dsp:cNvSpPr/>
      </dsp:nvSpPr>
      <dsp:spPr>
        <a:xfrm>
          <a:off x="0" y="1617188"/>
          <a:ext cx="6309300" cy="1484071"/>
        </a:xfrm>
        <a:prstGeom prst="roundRect">
          <a:avLst/>
        </a:prstGeom>
        <a:solidFill>
          <a:schemeClr val="accent2">
            <a:hueOff val="-81595"/>
            <a:satOff val="-4716"/>
            <a:lumOff val="647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management to get enough insights of their Products and customer to make quick and smart data-informed decisions, they have given 10 ad-hoc requests.</a:t>
          </a:r>
        </a:p>
      </dsp:txBody>
      <dsp:txXfrm>
        <a:off x="72446" y="1689634"/>
        <a:ext cx="6164408" cy="1339179"/>
      </dsp:txXfrm>
    </dsp:sp>
    <dsp:sp modelId="{02CA4A34-77AA-4ED5-8E92-D9DE2E8F005E}">
      <dsp:nvSpPr>
        <dsp:cNvPr id="0" name=""/>
        <dsp:cNvSpPr/>
      </dsp:nvSpPr>
      <dsp:spPr>
        <a:xfrm>
          <a:off x="0" y="3164619"/>
          <a:ext cx="6309300" cy="1484071"/>
        </a:xfrm>
        <a:prstGeom prst="roundRect">
          <a:avLst/>
        </a:prstGeom>
        <a:solidFill>
          <a:schemeClr val="accent2">
            <a:hueOff val="-163190"/>
            <a:satOff val="-9432"/>
            <a:lumOff val="12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 this study I have used SQL Query to find the answers of their requests in order to find the insights of their Products and Customers.</a:t>
          </a:r>
        </a:p>
      </dsp:txBody>
      <dsp:txXfrm>
        <a:off x="72446" y="3237065"/>
        <a:ext cx="6164408" cy="13391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7B52A-8E92-4317-A5BC-1382E05E6D35}">
      <dsp:nvSpPr>
        <dsp:cNvPr id="0" name=""/>
        <dsp:cNvSpPr/>
      </dsp:nvSpPr>
      <dsp:spPr>
        <a:xfrm>
          <a:off x="0" y="5004"/>
          <a:ext cx="6309300" cy="152685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There are following data from year 2018 to 2022 which are given by organization –</a:t>
          </a:r>
        </a:p>
      </dsp:txBody>
      <dsp:txXfrm>
        <a:off x="74535" y="79539"/>
        <a:ext cx="6160230" cy="1377780"/>
      </dsp:txXfrm>
    </dsp:sp>
    <dsp:sp modelId="{ADCA4032-D50E-43C1-B1BD-15D0269C63B9}">
      <dsp:nvSpPr>
        <dsp:cNvPr id="0" name=""/>
        <dsp:cNvSpPr/>
      </dsp:nvSpPr>
      <dsp:spPr>
        <a:xfrm>
          <a:off x="0" y="1531854"/>
          <a:ext cx="6309300" cy="3181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32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Customer-related data</a:t>
          </a:r>
        </a:p>
        <a:p>
          <a:pPr marL="228600" lvl="1" indent="-228600" algn="l" defTabSz="1022350">
            <a:lnSpc>
              <a:spcPct val="90000"/>
            </a:lnSpc>
            <a:spcBef>
              <a:spcPct val="0"/>
            </a:spcBef>
            <a:spcAft>
              <a:spcPct val="20000"/>
            </a:spcAft>
            <a:buChar char="•"/>
          </a:pPr>
          <a:r>
            <a:rPr lang="en-US" sz="2300" kern="1200"/>
            <a:t>Product-related data</a:t>
          </a:r>
        </a:p>
        <a:p>
          <a:pPr marL="228600" lvl="1" indent="-228600" algn="l" defTabSz="1022350">
            <a:lnSpc>
              <a:spcPct val="90000"/>
            </a:lnSpc>
            <a:spcBef>
              <a:spcPct val="0"/>
            </a:spcBef>
            <a:spcAft>
              <a:spcPct val="20000"/>
            </a:spcAft>
            <a:buChar char="•"/>
          </a:pPr>
          <a:r>
            <a:rPr lang="en-US" sz="2300" kern="1200"/>
            <a:t>Gross price information for each product</a:t>
          </a:r>
        </a:p>
        <a:p>
          <a:pPr marL="228600" lvl="1" indent="-228600" algn="l" defTabSz="1022350">
            <a:lnSpc>
              <a:spcPct val="90000"/>
            </a:lnSpc>
            <a:spcBef>
              <a:spcPct val="0"/>
            </a:spcBef>
            <a:spcAft>
              <a:spcPct val="20000"/>
            </a:spcAft>
            <a:buChar char="•"/>
          </a:pPr>
          <a:r>
            <a:rPr lang="en-US" sz="2300" kern="1200"/>
            <a:t>Information about the cost incurred in the production of each product</a:t>
          </a:r>
        </a:p>
        <a:p>
          <a:pPr marL="228600" lvl="1" indent="-228600" algn="l" defTabSz="1022350">
            <a:lnSpc>
              <a:spcPct val="90000"/>
            </a:lnSpc>
            <a:spcBef>
              <a:spcPct val="0"/>
            </a:spcBef>
            <a:spcAft>
              <a:spcPct val="20000"/>
            </a:spcAft>
            <a:buChar char="•"/>
          </a:pPr>
          <a:r>
            <a:rPr lang="en-US" sz="2300" kern="1200"/>
            <a:t>Pre-invoice deductions information for each product</a:t>
          </a:r>
        </a:p>
        <a:p>
          <a:pPr marL="228600" lvl="1" indent="-228600" algn="l" defTabSz="1022350">
            <a:lnSpc>
              <a:spcPct val="90000"/>
            </a:lnSpc>
            <a:spcBef>
              <a:spcPct val="0"/>
            </a:spcBef>
            <a:spcAft>
              <a:spcPct val="20000"/>
            </a:spcAft>
            <a:buChar char="•"/>
          </a:pPr>
          <a:r>
            <a:rPr lang="en-US" sz="2300" kern="1200"/>
            <a:t>Information about monthly sales data for each product</a:t>
          </a:r>
        </a:p>
      </dsp:txBody>
      <dsp:txXfrm>
        <a:off x="0" y="1531854"/>
        <a:ext cx="6309300" cy="318158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4320EF-4264-4D29-B2E3-5C9C45762CE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148288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4320EF-4264-4D29-B2E3-5C9C45762CE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380257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4320EF-4264-4D29-B2E3-5C9C45762CE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137221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4320EF-4264-4D29-B2E3-5C9C45762CE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5813B-3326-4E29-B69A-BEC002E83D5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226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4320EF-4264-4D29-B2E3-5C9C45762CE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266404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4320EF-4264-4D29-B2E3-5C9C45762CE7}"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3557531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4320EF-4264-4D29-B2E3-5C9C45762CE7}"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2502964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320EF-4264-4D29-B2E3-5C9C45762CE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2371562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320EF-4264-4D29-B2E3-5C9C45762CE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68848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320EF-4264-4D29-B2E3-5C9C45762CE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337485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320EF-4264-4D29-B2E3-5C9C45762CE7}"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407655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4320EF-4264-4D29-B2E3-5C9C45762CE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401639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4320EF-4264-4D29-B2E3-5C9C45762CE7}"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41062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4320EF-4264-4D29-B2E3-5C9C45762CE7}"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239256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320EF-4264-4D29-B2E3-5C9C45762CE7}"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136723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320EF-4264-4D29-B2E3-5C9C45762CE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392711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320EF-4264-4D29-B2E3-5C9C45762CE7}"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5813B-3326-4E29-B69A-BEC002E83D54}" type="slidenum">
              <a:rPr lang="en-US" smtClean="0"/>
              <a:t>‹#›</a:t>
            </a:fld>
            <a:endParaRPr lang="en-US"/>
          </a:p>
        </p:txBody>
      </p:sp>
    </p:spTree>
    <p:extLst>
      <p:ext uri="{BB962C8B-B14F-4D97-AF65-F5344CB8AC3E}">
        <p14:creationId xmlns:p14="http://schemas.microsoft.com/office/powerpoint/2010/main" val="213686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64320EF-4264-4D29-B2E3-5C9C45762CE7}" type="datetimeFigureOut">
              <a:rPr lang="en-US" smtClean="0"/>
              <a:t>2/13/2023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D95813B-3326-4E29-B69A-BEC002E83D54}" type="slidenum">
              <a:rPr lang="en-US" smtClean="0"/>
              <a:t>‹#›</a:t>
            </a:fld>
            <a:endParaRPr lang="en-US"/>
          </a:p>
        </p:txBody>
      </p:sp>
    </p:spTree>
    <p:extLst>
      <p:ext uri="{BB962C8B-B14F-4D97-AF65-F5344CB8AC3E}">
        <p14:creationId xmlns:p14="http://schemas.microsoft.com/office/powerpoint/2010/main" val="745148065"/>
      </p:ext>
    </p:extLst>
  </p:cSld>
  <p:clrMap bg1="dk1" tx1="lt1" bg2="dk2" tx2="lt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7.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ign, outdoor, gauge&#10;&#10;Description automatically generated">
            <a:extLst>
              <a:ext uri="{FF2B5EF4-FFF2-40B4-BE49-F238E27FC236}">
                <a16:creationId xmlns:a16="http://schemas.microsoft.com/office/drawing/2014/main" id="{C9ACFE84-42E3-4BE0-9EBE-B5F53C14C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417" y="-78062"/>
            <a:ext cx="1622588" cy="1622588"/>
          </a:xfrm>
          <a:prstGeom prst="rect">
            <a:avLst/>
          </a:prstGeom>
        </p:spPr>
      </p:pic>
      <p:sp>
        <p:nvSpPr>
          <p:cNvPr id="4" name="TextBox 3">
            <a:extLst>
              <a:ext uri="{FF2B5EF4-FFF2-40B4-BE49-F238E27FC236}">
                <a16:creationId xmlns:a16="http://schemas.microsoft.com/office/drawing/2014/main" id="{0B3C05CA-97F9-4D81-907E-05A7F32DE122}"/>
              </a:ext>
            </a:extLst>
          </p:cNvPr>
          <p:cNvSpPr txBox="1"/>
          <p:nvPr/>
        </p:nvSpPr>
        <p:spPr>
          <a:xfrm>
            <a:off x="4555897" y="410066"/>
            <a:ext cx="3327662" cy="646331"/>
          </a:xfrm>
          <a:prstGeom prst="rect">
            <a:avLst/>
          </a:prstGeom>
          <a:noFill/>
        </p:spPr>
        <p:txBody>
          <a:bodyPr wrap="square" rtlCol="0">
            <a:spAutoFit/>
          </a:bodyPr>
          <a:lstStyle/>
          <a:p>
            <a:r>
              <a:rPr lang="en-US" sz="3600" b="1" dirty="0" err="1">
                <a:solidFill>
                  <a:schemeClr val="tx1">
                    <a:lumMod val="95000"/>
                  </a:schemeClr>
                </a:solidFill>
                <a:effectLst>
                  <a:outerShdw blurRad="38100" dist="38100" dir="2700000" algn="tl">
                    <a:srgbClr val="000000">
                      <a:alpha val="43137"/>
                    </a:srgbClr>
                  </a:outerShdw>
                </a:effectLst>
                <a:latin typeface="+mj-lt"/>
              </a:rPr>
              <a:t>Atliq</a:t>
            </a:r>
            <a:r>
              <a:rPr lang="en-US" sz="3600" b="1" dirty="0">
                <a:solidFill>
                  <a:schemeClr val="tx1">
                    <a:lumMod val="95000"/>
                  </a:schemeClr>
                </a:solidFill>
                <a:effectLst>
                  <a:outerShdw blurRad="38100" dist="38100" dir="2700000" algn="tl">
                    <a:srgbClr val="000000">
                      <a:alpha val="43137"/>
                    </a:srgbClr>
                  </a:outerShdw>
                </a:effectLst>
                <a:latin typeface="+mj-lt"/>
              </a:rPr>
              <a:t> Hardware</a:t>
            </a:r>
          </a:p>
        </p:txBody>
      </p:sp>
      <p:sp>
        <p:nvSpPr>
          <p:cNvPr id="8" name="TextBox 7">
            <a:extLst>
              <a:ext uri="{FF2B5EF4-FFF2-40B4-BE49-F238E27FC236}">
                <a16:creationId xmlns:a16="http://schemas.microsoft.com/office/drawing/2014/main" id="{4A28973A-F44D-4A18-B956-1725C3761F9D}"/>
              </a:ext>
            </a:extLst>
          </p:cNvPr>
          <p:cNvSpPr txBox="1"/>
          <p:nvPr/>
        </p:nvSpPr>
        <p:spPr>
          <a:xfrm>
            <a:off x="103694" y="2310745"/>
            <a:ext cx="9379671" cy="1754326"/>
          </a:xfrm>
          <a:prstGeom prst="rect">
            <a:avLst/>
          </a:prstGeom>
          <a:noFill/>
        </p:spPr>
        <p:txBody>
          <a:bodyPr wrap="square" rtlCol="0">
            <a:spAutoFit/>
          </a:bodyPr>
          <a:lstStyle/>
          <a:p>
            <a:r>
              <a:rPr lang="en-US" sz="4000" b="1" dirty="0">
                <a:solidFill>
                  <a:srgbClr val="92D050"/>
                </a:solidFill>
                <a:effectLst>
                  <a:outerShdw blurRad="38100" dist="38100" dir="2700000" algn="tl">
                    <a:srgbClr val="000000">
                      <a:alpha val="43137"/>
                    </a:srgbClr>
                  </a:outerShdw>
                </a:effectLst>
              </a:rPr>
              <a:t>Consumer Good Ad-hoc Insights</a:t>
            </a:r>
          </a:p>
          <a:p>
            <a:endParaRPr lang="en-US" sz="2400" b="1" dirty="0">
              <a:solidFill>
                <a:schemeClr val="tx2">
                  <a:lumMod val="50000"/>
                </a:schemeClr>
              </a:solidFill>
              <a:effectLst>
                <a:outerShdw blurRad="38100" dist="38100" dir="2700000" algn="tl">
                  <a:srgbClr val="000000">
                    <a:alpha val="43137"/>
                  </a:srgbClr>
                </a:outerShdw>
              </a:effectLst>
            </a:endParaRPr>
          </a:p>
          <a:p>
            <a:r>
              <a:rPr lang="en-US" sz="2200" b="1" dirty="0">
                <a:solidFill>
                  <a:schemeClr val="tx2">
                    <a:lumMod val="50000"/>
                  </a:schemeClr>
                </a:solidFill>
                <a:effectLst>
                  <a:outerShdw blurRad="38100" dist="38100" dir="2700000" algn="tl">
                    <a:srgbClr val="000000">
                      <a:alpha val="43137"/>
                    </a:srgbClr>
                  </a:outerShdw>
                </a:effectLst>
              </a:rPr>
              <a:t>Presented by – Md Sahil</a:t>
            </a:r>
          </a:p>
          <a:p>
            <a:r>
              <a:rPr lang="en-US" sz="2200" b="1" dirty="0">
                <a:solidFill>
                  <a:schemeClr val="tx2">
                    <a:lumMod val="50000"/>
                  </a:schemeClr>
                </a:solidFill>
                <a:effectLst>
                  <a:outerShdw blurRad="38100" dist="38100" dir="2700000" algn="tl">
                    <a:srgbClr val="000000">
                      <a:alpha val="43137"/>
                    </a:srgbClr>
                  </a:outerShdw>
                </a:effectLst>
              </a:rPr>
              <a:t>February 2023</a:t>
            </a:r>
          </a:p>
        </p:txBody>
      </p:sp>
      <p:pic>
        <p:nvPicPr>
          <p:cNvPr id="10" name="Picture 9" descr="A picture containing text, sign&#10;&#10;Description automatically generated">
            <a:extLst>
              <a:ext uri="{FF2B5EF4-FFF2-40B4-BE49-F238E27FC236}">
                <a16:creationId xmlns:a16="http://schemas.microsoft.com/office/drawing/2014/main" id="{B8A298D0-BE67-46C1-AB5C-66211BE50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94" y="5361495"/>
            <a:ext cx="1465083" cy="1406951"/>
          </a:xfrm>
          <a:prstGeom prst="rect">
            <a:avLst/>
          </a:prstGeom>
        </p:spPr>
      </p:pic>
      <p:sp>
        <p:nvSpPr>
          <p:cNvPr id="11" name="TextBox 10">
            <a:extLst>
              <a:ext uri="{FF2B5EF4-FFF2-40B4-BE49-F238E27FC236}">
                <a16:creationId xmlns:a16="http://schemas.microsoft.com/office/drawing/2014/main" id="{C3B69164-14E1-4295-9038-75DD15D6D5F0}"/>
              </a:ext>
            </a:extLst>
          </p:cNvPr>
          <p:cNvSpPr txBox="1"/>
          <p:nvPr/>
        </p:nvSpPr>
        <p:spPr>
          <a:xfrm>
            <a:off x="1480008" y="6140385"/>
            <a:ext cx="3075889" cy="400110"/>
          </a:xfrm>
          <a:prstGeom prst="rect">
            <a:avLst/>
          </a:prstGeom>
          <a:noFill/>
        </p:spPr>
        <p:txBody>
          <a:bodyPr wrap="square" rtlCol="0">
            <a:spAutoFit/>
          </a:bodyPr>
          <a:lstStyle/>
          <a:p>
            <a:r>
              <a:rPr lang="en-US" sz="2000" b="1" dirty="0">
                <a:solidFill>
                  <a:schemeClr val="tx1">
                    <a:lumMod val="95000"/>
                  </a:schemeClr>
                </a:solidFill>
                <a:effectLst>
                  <a:outerShdw blurRad="38100" dist="38100" dir="2700000" algn="tl">
                    <a:srgbClr val="000000">
                      <a:alpha val="43137"/>
                    </a:srgbClr>
                  </a:outerShdw>
                </a:effectLst>
              </a:rPr>
              <a:t>SQL Project Challenge</a:t>
            </a:r>
          </a:p>
        </p:txBody>
      </p:sp>
      <p:pic>
        <p:nvPicPr>
          <p:cNvPr id="13" name="Picture 12" descr="A picture containing text&#10;&#10;Description automatically generated">
            <a:extLst>
              <a:ext uri="{FF2B5EF4-FFF2-40B4-BE49-F238E27FC236}">
                <a16:creationId xmlns:a16="http://schemas.microsoft.com/office/drawing/2014/main" id="{ACE54E59-67FE-464E-B679-21E59DAF1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9213" y="1800519"/>
            <a:ext cx="4839094" cy="48453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7436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2246769"/>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2:</a:t>
            </a:r>
          </a:p>
          <a:p>
            <a:r>
              <a:rPr lang="en-US" sz="2000" b="1" dirty="0">
                <a:solidFill>
                  <a:srgbClr val="00B0F0"/>
                </a:solidFill>
                <a:effectLst>
                  <a:outerShdw blurRad="38100" dist="38100" dir="2700000" algn="tl">
                    <a:srgbClr val="000000">
                      <a:alpha val="43137"/>
                    </a:srgbClr>
                  </a:outerShdw>
                </a:effectLst>
              </a:rPr>
              <a:t>What is the percentage of unique product increase in 2021 vs. 2020? </a:t>
            </a:r>
          </a:p>
          <a:p>
            <a:r>
              <a:rPr lang="en-US" sz="2000" b="1" dirty="0">
                <a:solidFill>
                  <a:srgbClr val="00B0F0"/>
                </a:solidFill>
                <a:effectLst>
                  <a:outerShdw blurRad="38100" dist="38100" dir="2700000" algn="tl">
                    <a:srgbClr val="000000">
                      <a:alpha val="43137"/>
                    </a:srgbClr>
                  </a:outerShdw>
                </a:effectLst>
              </a:rPr>
              <a:t>The final output contains these fields,</a:t>
            </a:r>
          </a:p>
          <a:p>
            <a:r>
              <a:rPr lang="en-US" sz="2000" b="1" dirty="0">
                <a:solidFill>
                  <a:srgbClr val="00B0F0"/>
                </a:solidFill>
                <a:effectLst>
                  <a:outerShdw blurRad="38100" dist="38100" dir="2700000" algn="tl">
                    <a:srgbClr val="000000">
                      <a:alpha val="43137"/>
                    </a:srgbClr>
                  </a:outerShdw>
                </a:effectLst>
              </a:rPr>
              <a:t>unique_products_2020</a:t>
            </a:r>
          </a:p>
          <a:p>
            <a:r>
              <a:rPr lang="en-US" sz="2000" b="1" dirty="0">
                <a:solidFill>
                  <a:srgbClr val="00B0F0"/>
                </a:solidFill>
                <a:effectLst>
                  <a:outerShdw blurRad="38100" dist="38100" dir="2700000" algn="tl">
                    <a:srgbClr val="000000">
                      <a:alpha val="43137"/>
                    </a:srgbClr>
                  </a:outerShdw>
                </a:effectLst>
              </a:rPr>
              <a:t>unique_products_2021</a:t>
            </a:r>
          </a:p>
          <a:p>
            <a:r>
              <a:rPr lang="en-US" sz="2000" b="1" dirty="0" err="1">
                <a:solidFill>
                  <a:srgbClr val="00B0F0"/>
                </a:solidFill>
                <a:effectLst>
                  <a:outerShdw blurRad="38100" dist="38100" dir="2700000" algn="tl">
                    <a:srgbClr val="000000">
                      <a:alpha val="43137"/>
                    </a:srgbClr>
                  </a:outerShdw>
                </a:effectLst>
              </a:rPr>
              <a:t>percentage_chg</a:t>
            </a:r>
            <a:endParaRPr lang="en-US" sz="2000" b="1" dirty="0">
              <a:solidFill>
                <a:srgbClr val="00B0F0"/>
              </a:solidFill>
              <a:effectLst>
                <a:outerShdw blurRad="38100" dist="38100" dir="2700000" algn="tl">
                  <a:srgbClr val="000000">
                    <a:alpha val="43137"/>
                  </a:srgbClr>
                </a:outerShdw>
              </a:effectLst>
            </a:endParaRPr>
          </a:p>
        </p:txBody>
      </p:sp>
      <p:pic>
        <p:nvPicPr>
          <p:cNvPr id="5" name="Picture 4" descr="Graphical user interface, text, application&#10;&#10;Description automatically generated">
            <a:extLst>
              <a:ext uri="{FF2B5EF4-FFF2-40B4-BE49-F238E27FC236}">
                <a16:creationId xmlns:a16="http://schemas.microsoft.com/office/drawing/2014/main" id="{1BD665E9-27AD-4149-8D31-6EDBF25E4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86" y="3429000"/>
            <a:ext cx="7405126" cy="96389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1060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2246769"/>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3:</a:t>
            </a:r>
          </a:p>
          <a:p>
            <a:r>
              <a:rPr lang="en-US" sz="2000" b="1" dirty="0">
                <a:solidFill>
                  <a:srgbClr val="00B0F0"/>
                </a:solidFill>
                <a:effectLst>
                  <a:outerShdw blurRad="38100" dist="38100" dir="2700000" algn="tl">
                    <a:srgbClr val="000000">
                      <a:alpha val="43137"/>
                    </a:srgbClr>
                  </a:outerShdw>
                </a:effectLst>
              </a:rPr>
              <a:t>Provide a report with all the unique product counts for each segment and</a:t>
            </a:r>
          </a:p>
          <a:p>
            <a:r>
              <a:rPr lang="en-US" sz="2000" b="1" dirty="0">
                <a:solidFill>
                  <a:srgbClr val="00B0F0"/>
                </a:solidFill>
                <a:effectLst>
                  <a:outerShdw blurRad="38100" dist="38100" dir="2700000" algn="tl">
                    <a:srgbClr val="000000">
                      <a:alpha val="43137"/>
                    </a:srgbClr>
                  </a:outerShdw>
                </a:effectLst>
              </a:rPr>
              <a:t>sort them in descending order of product counts. </a:t>
            </a:r>
          </a:p>
          <a:p>
            <a:r>
              <a:rPr lang="en-US" sz="2000" b="1" dirty="0">
                <a:solidFill>
                  <a:srgbClr val="00B0F0"/>
                </a:solidFill>
                <a:effectLst>
                  <a:outerShdw blurRad="38100" dist="38100" dir="2700000" algn="tl">
                    <a:srgbClr val="000000">
                      <a:alpha val="43137"/>
                    </a:srgbClr>
                  </a:outerShdw>
                </a:effectLst>
              </a:rPr>
              <a:t>The final output contains 2 fields,</a:t>
            </a:r>
          </a:p>
          <a:p>
            <a:r>
              <a:rPr lang="en-US" sz="2000" b="1" dirty="0">
                <a:solidFill>
                  <a:srgbClr val="00B0F0"/>
                </a:solidFill>
                <a:effectLst>
                  <a:outerShdw blurRad="38100" dist="38100" dir="2700000" algn="tl">
                    <a:srgbClr val="000000">
                      <a:alpha val="43137"/>
                    </a:srgbClr>
                  </a:outerShdw>
                </a:effectLst>
              </a:rPr>
              <a:t>segment</a:t>
            </a:r>
          </a:p>
          <a:p>
            <a:r>
              <a:rPr lang="en-US" sz="2000" b="1" dirty="0" err="1">
                <a:solidFill>
                  <a:srgbClr val="00B0F0"/>
                </a:solidFill>
                <a:effectLst>
                  <a:outerShdw blurRad="38100" dist="38100" dir="2700000" algn="tl">
                    <a:srgbClr val="000000">
                      <a:alpha val="43137"/>
                    </a:srgbClr>
                  </a:outerShdw>
                </a:effectLst>
              </a:rPr>
              <a:t>product_count</a:t>
            </a:r>
            <a:endParaRPr lang="en-US" sz="2000" b="1" dirty="0">
              <a:solidFill>
                <a:srgbClr val="00B0F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CB251E49-A486-40D9-8209-2378756FFD8B}"/>
              </a:ext>
            </a:extLst>
          </p:cNvPr>
          <p:cNvPicPr>
            <a:picLocks noChangeAspect="1"/>
          </p:cNvPicPr>
          <p:nvPr/>
        </p:nvPicPr>
        <p:blipFill>
          <a:blip r:embed="rId2"/>
          <a:stretch>
            <a:fillRect/>
          </a:stretch>
        </p:blipFill>
        <p:spPr>
          <a:xfrm>
            <a:off x="5057305" y="1932495"/>
            <a:ext cx="5406447" cy="2898638"/>
          </a:xfrm>
          <a:prstGeom prst="rect">
            <a:avLst/>
          </a:prstGeom>
        </p:spPr>
      </p:pic>
      <p:pic>
        <p:nvPicPr>
          <p:cNvPr id="7" name="Picture 6" descr="Graphical user interface, text&#10;&#10;Description automatically generated with medium confidence">
            <a:extLst>
              <a:ext uri="{FF2B5EF4-FFF2-40B4-BE49-F238E27FC236}">
                <a16:creationId xmlns:a16="http://schemas.microsoft.com/office/drawing/2014/main" id="{FD84DA80-147D-4B16-9C3A-ABDA3B733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53" y="2808586"/>
            <a:ext cx="2976579" cy="2022547"/>
          </a:xfrm>
          <a:prstGeom prst="rect">
            <a:avLst/>
          </a:prstGeom>
        </p:spPr>
      </p:pic>
      <p:sp>
        <p:nvSpPr>
          <p:cNvPr id="8" name="Arrow: Right 7">
            <a:extLst>
              <a:ext uri="{FF2B5EF4-FFF2-40B4-BE49-F238E27FC236}">
                <a16:creationId xmlns:a16="http://schemas.microsoft.com/office/drawing/2014/main" id="{7950933C-B6AA-42AD-BF86-FA0729D1DDF5}"/>
              </a:ext>
            </a:extLst>
          </p:cNvPr>
          <p:cNvSpPr/>
          <p:nvPr/>
        </p:nvSpPr>
        <p:spPr>
          <a:xfrm>
            <a:off x="3501957" y="3819859"/>
            <a:ext cx="1381328" cy="301179"/>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CF1D82-7D2E-4420-A42C-CE901F0E1F4D}"/>
              </a:ext>
            </a:extLst>
          </p:cNvPr>
          <p:cNvSpPr txBox="1"/>
          <p:nvPr/>
        </p:nvSpPr>
        <p:spPr>
          <a:xfrm>
            <a:off x="340553" y="5467546"/>
            <a:ext cx="11697476" cy="677108"/>
          </a:xfrm>
          <a:prstGeom prst="rect">
            <a:avLst/>
          </a:prstGeom>
          <a:noFill/>
        </p:spPr>
        <p:txBody>
          <a:bodyPr wrap="square" rtlCol="0">
            <a:spAutoFit/>
          </a:bodyPr>
          <a:lstStyle/>
          <a:p>
            <a:pPr algn="ctr"/>
            <a:r>
              <a:rPr lang="en-US" sz="2000" b="1" dirty="0">
                <a:solidFill>
                  <a:srgbClr val="FFC000"/>
                </a:solidFill>
                <a:effectLst>
                  <a:outerShdw blurRad="38100" dist="38100" dir="2700000" algn="tl">
                    <a:srgbClr val="000000">
                      <a:alpha val="43137"/>
                    </a:srgbClr>
                  </a:outerShdw>
                </a:effectLst>
              </a:rPr>
              <a:t>Insight:</a:t>
            </a:r>
          </a:p>
          <a:p>
            <a:pPr marL="285750" indent="-285750">
              <a:buFont typeface="Arial" panose="020B0604020202020204" pitchFamily="34" charset="0"/>
              <a:buChar char="•"/>
            </a:pPr>
            <a:r>
              <a:rPr lang="en-US" dirty="0"/>
              <a:t>Number of unique Product in network segment is very less.</a:t>
            </a:r>
          </a:p>
        </p:txBody>
      </p:sp>
    </p:spTree>
    <p:extLst>
      <p:ext uri="{BB962C8B-B14F-4D97-AF65-F5344CB8AC3E}">
        <p14:creationId xmlns:p14="http://schemas.microsoft.com/office/powerpoint/2010/main" val="17222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2554545"/>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4:</a:t>
            </a:r>
          </a:p>
          <a:p>
            <a:r>
              <a:rPr lang="en-US" sz="2000" b="1" dirty="0">
                <a:solidFill>
                  <a:srgbClr val="00B0F0"/>
                </a:solidFill>
                <a:effectLst>
                  <a:outerShdw blurRad="38100" dist="38100" dir="2700000" algn="tl">
                    <a:srgbClr val="000000">
                      <a:alpha val="43137"/>
                    </a:srgbClr>
                  </a:outerShdw>
                </a:effectLst>
              </a:rPr>
              <a:t>Follow-up: Which segment had the most increase in unique products in 2021 vs 2020? </a:t>
            </a:r>
          </a:p>
          <a:p>
            <a:r>
              <a:rPr lang="en-US" sz="2000" b="1" dirty="0">
                <a:solidFill>
                  <a:srgbClr val="00B0F0"/>
                </a:solidFill>
                <a:effectLst>
                  <a:outerShdw blurRad="38100" dist="38100" dir="2700000" algn="tl">
                    <a:srgbClr val="000000">
                      <a:alpha val="43137"/>
                    </a:srgbClr>
                  </a:outerShdw>
                </a:effectLst>
              </a:rPr>
              <a:t>The final output contains these fields,</a:t>
            </a:r>
          </a:p>
          <a:p>
            <a:r>
              <a:rPr lang="en-US" sz="2000" b="1" dirty="0">
                <a:solidFill>
                  <a:srgbClr val="00B0F0"/>
                </a:solidFill>
                <a:effectLst>
                  <a:outerShdw blurRad="38100" dist="38100" dir="2700000" algn="tl">
                    <a:srgbClr val="000000">
                      <a:alpha val="43137"/>
                    </a:srgbClr>
                  </a:outerShdw>
                </a:effectLst>
              </a:rPr>
              <a:t>segment</a:t>
            </a:r>
          </a:p>
          <a:p>
            <a:r>
              <a:rPr lang="en-US" sz="2000" b="1" dirty="0">
                <a:solidFill>
                  <a:srgbClr val="00B0F0"/>
                </a:solidFill>
                <a:effectLst>
                  <a:outerShdw blurRad="38100" dist="38100" dir="2700000" algn="tl">
                    <a:srgbClr val="000000">
                      <a:alpha val="43137"/>
                    </a:srgbClr>
                  </a:outerShdw>
                </a:effectLst>
              </a:rPr>
              <a:t>product_count_2020</a:t>
            </a:r>
          </a:p>
          <a:p>
            <a:r>
              <a:rPr lang="en-US" sz="2000" b="1" dirty="0">
                <a:solidFill>
                  <a:srgbClr val="00B0F0"/>
                </a:solidFill>
                <a:effectLst>
                  <a:outerShdw blurRad="38100" dist="38100" dir="2700000" algn="tl">
                    <a:srgbClr val="000000">
                      <a:alpha val="43137"/>
                    </a:srgbClr>
                  </a:outerShdw>
                </a:effectLst>
              </a:rPr>
              <a:t>product_count_2021</a:t>
            </a:r>
          </a:p>
          <a:p>
            <a:r>
              <a:rPr lang="en-US" sz="2000" b="1" dirty="0">
                <a:solidFill>
                  <a:srgbClr val="00B0F0"/>
                </a:solidFill>
                <a:effectLst>
                  <a:outerShdw blurRad="38100" dist="38100" dir="2700000" algn="tl">
                    <a:srgbClr val="000000">
                      <a:alpha val="43137"/>
                    </a:srgbClr>
                  </a:outerShdw>
                </a:effectLst>
              </a:rPr>
              <a:t>difference</a:t>
            </a:r>
          </a:p>
        </p:txBody>
      </p:sp>
      <p:pic>
        <p:nvPicPr>
          <p:cNvPr id="4" name="Picture 3" descr="Table&#10;&#10;Description automatically generated">
            <a:extLst>
              <a:ext uri="{FF2B5EF4-FFF2-40B4-BE49-F238E27FC236}">
                <a16:creationId xmlns:a16="http://schemas.microsoft.com/office/drawing/2014/main" id="{BCFCE961-CBF1-470A-B58A-7C464C0B8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0" y="3094609"/>
            <a:ext cx="5250731" cy="1753643"/>
          </a:xfrm>
          <a:prstGeom prst="rect">
            <a:avLst/>
          </a:prstGeom>
        </p:spPr>
      </p:pic>
      <p:pic>
        <p:nvPicPr>
          <p:cNvPr id="7" name="Picture 6">
            <a:extLst>
              <a:ext uri="{FF2B5EF4-FFF2-40B4-BE49-F238E27FC236}">
                <a16:creationId xmlns:a16="http://schemas.microsoft.com/office/drawing/2014/main" id="{4183EB0F-C238-485D-9F75-DA0F904CF117}"/>
              </a:ext>
            </a:extLst>
          </p:cNvPr>
          <p:cNvPicPr>
            <a:picLocks noChangeAspect="1"/>
          </p:cNvPicPr>
          <p:nvPr/>
        </p:nvPicPr>
        <p:blipFill>
          <a:blip r:embed="rId3"/>
          <a:stretch>
            <a:fillRect/>
          </a:stretch>
        </p:blipFill>
        <p:spPr>
          <a:xfrm>
            <a:off x="6275474" y="1529100"/>
            <a:ext cx="5680856" cy="3319152"/>
          </a:xfrm>
          <a:prstGeom prst="rect">
            <a:avLst/>
          </a:prstGeom>
        </p:spPr>
      </p:pic>
      <p:sp>
        <p:nvSpPr>
          <p:cNvPr id="8" name="Arrow: Right 7">
            <a:extLst>
              <a:ext uri="{FF2B5EF4-FFF2-40B4-BE49-F238E27FC236}">
                <a16:creationId xmlns:a16="http://schemas.microsoft.com/office/drawing/2014/main" id="{E908F05E-A96E-40F2-AA05-01B9362D5DBD}"/>
              </a:ext>
            </a:extLst>
          </p:cNvPr>
          <p:cNvSpPr/>
          <p:nvPr/>
        </p:nvSpPr>
        <p:spPr>
          <a:xfrm>
            <a:off x="5593404" y="3971430"/>
            <a:ext cx="593387" cy="25037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0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2246769"/>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5:</a:t>
            </a:r>
          </a:p>
          <a:p>
            <a:r>
              <a:rPr lang="en-US" sz="2000" b="1" dirty="0">
                <a:solidFill>
                  <a:srgbClr val="00B0F0"/>
                </a:solidFill>
                <a:effectLst>
                  <a:outerShdw blurRad="38100" dist="38100" dir="2700000" algn="tl">
                    <a:srgbClr val="000000">
                      <a:alpha val="43137"/>
                    </a:srgbClr>
                  </a:outerShdw>
                </a:effectLst>
              </a:rPr>
              <a:t>Get the products that have the highest and lowest manufacturing costs.</a:t>
            </a:r>
          </a:p>
          <a:p>
            <a:r>
              <a:rPr lang="en-US" sz="2000" b="1" dirty="0">
                <a:solidFill>
                  <a:srgbClr val="00B0F0"/>
                </a:solidFill>
                <a:effectLst>
                  <a:outerShdw blurRad="38100" dist="38100" dir="2700000" algn="tl">
                    <a:srgbClr val="000000">
                      <a:alpha val="43137"/>
                    </a:srgbClr>
                  </a:outerShdw>
                </a:effectLst>
              </a:rPr>
              <a:t>The final output should contain these fields,</a:t>
            </a:r>
          </a:p>
          <a:p>
            <a:r>
              <a:rPr lang="en-US" sz="2000" b="1" dirty="0" err="1">
                <a:solidFill>
                  <a:srgbClr val="00B0F0"/>
                </a:solidFill>
                <a:effectLst>
                  <a:outerShdw blurRad="38100" dist="38100" dir="2700000" algn="tl">
                    <a:srgbClr val="000000">
                      <a:alpha val="43137"/>
                    </a:srgbClr>
                  </a:outerShdw>
                </a:effectLst>
              </a:rPr>
              <a:t>product_code</a:t>
            </a:r>
            <a:endParaRPr lang="en-US" sz="2000" b="1" dirty="0">
              <a:solidFill>
                <a:srgbClr val="00B0F0"/>
              </a:solidFill>
              <a:effectLst>
                <a:outerShdw blurRad="38100" dist="38100" dir="2700000" algn="tl">
                  <a:srgbClr val="000000">
                    <a:alpha val="43137"/>
                  </a:srgbClr>
                </a:outerShdw>
              </a:effectLst>
            </a:endParaRPr>
          </a:p>
          <a:p>
            <a:r>
              <a:rPr lang="en-US" sz="2000" b="1" dirty="0">
                <a:solidFill>
                  <a:srgbClr val="00B0F0"/>
                </a:solidFill>
                <a:effectLst>
                  <a:outerShdw blurRad="38100" dist="38100" dir="2700000" algn="tl">
                    <a:srgbClr val="000000">
                      <a:alpha val="43137"/>
                    </a:srgbClr>
                  </a:outerShdw>
                </a:effectLst>
              </a:rPr>
              <a:t>product</a:t>
            </a:r>
          </a:p>
          <a:p>
            <a:r>
              <a:rPr lang="en-US" sz="2000" b="1" dirty="0" err="1">
                <a:solidFill>
                  <a:srgbClr val="00B0F0"/>
                </a:solidFill>
                <a:effectLst>
                  <a:outerShdw blurRad="38100" dist="38100" dir="2700000" algn="tl">
                    <a:srgbClr val="000000">
                      <a:alpha val="43137"/>
                    </a:srgbClr>
                  </a:outerShdw>
                </a:effectLst>
              </a:rPr>
              <a:t>manufacturing_cost</a:t>
            </a:r>
            <a:endParaRPr lang="en-US" sz="2000" b="1" dirty="0">
              <a:solidFill>
                <a:srgbClr val="00B0F0"/>
              </a:solidFill>
              <a:effectLst>
                <a:outerShdw blurRad="38100" dist="38100" dir="2700000" algn="tl">
                  <a:srgbClr val="000000">
                    <a:alpha val="43137"/>
                  </a:srgbClr>
                </a:outerShdw>
              </a:effectLst>
            </a:endParaRPr>
          </a:p>
        </p:txBody>
      </p:sp>
      <p:pic>
        <p:nvPicPr>
          <p:cNvPr id="4" name="Picture 3" descr="Graphical user interface, text, application, Word&#10;&#10;Description automatically generated">
            <a:extLst>
              <a:ext uri="{FF2B5EF4-FFF2-40B4-BE49-F238E27FC236}">
                <a16:creationId xmlns:a16="http://schemas.microsoft.com/office/drawing/2014/main" id="{A85B2010-9419-4B2F-96ED-7E616F8CF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0" y="2965723"/>
            <a:ext cx="6937113" cy="1266911"/>
          </a:xfrm>
          <a:prstGeom prst="rect">
            <a:avLst/>
          </a:prstGeom>
        </p:spPr>
      </p:pic>
      <p:sp>
        <p:nvSpPr>
          <p:cNvPr id="6" name="Arrow: Right 5">
            <a:extLst>
              <a:ext uri="{FF2B5EF4-FFF2-40B4-BE49-F238E27FC236}">
                <a16:creationId xmlns:a16="http://schemas.microsoft.com/office/drawing/2014/main" id="{9ED879B7-1F59-4E9A-9D60-CD26242928EC}"/>
              </a:ext>
            </a:extLst>
          </p:cNvPr>
          <p:cNvSpPr/>
          <p:nvPr/>
        </p:nvSpPr>
        <p:spPr>
          <a:xfrm>
            <a:off x="6429079" y="3429001"/>
            <a:ext cx="2215299" cy="20974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75E1C4-9CF3-4E24-9138-A3A627D3C6C5}"/>
              </a:ext>
            </a:extLst>
          </p:cNvPr>
          <p:cNvSpPr txBox="1"/>
          <p:nvPr/>
        </p:nvSpPr>
        <p:spPr>
          <a:xfrm>
            <a:off x="8644378" y="3349208"/>
            <a:ext cx="3167408" cy="369332"/>
          </a:xfrm>
          <a:prstGeom prst="rect">
            <a:avLst/>
          </a:prstGeom>
          <a:noFill/>
        </p:spPr>
        <p:txBody>
          <a:bodyPr wrap="square" rtlCol="0">
            <a:spAutoFit/>
          </a:bodyPr>
          <a:lstStyle/>
          <a:p>
            <a:r>
              <a:rPr lang="en-US" b="1" dirty="0">
                <a:solidFill>
                  <a:srgbClr val="00B050"/>
                </a:solidFill>
              </a:rPr>
              <a:t>Highest Manufacturing Cost</a:t>
            </a:r>
          </a:p>
        </p:txBody>
      </p:sp>
      <p:sp>
        <p:nvSpPr>
          <p:cNvPr id="11" name="Arrow: Right 10">
            <a:extLst>
              <a:ext uri="{FF2B5EF4-FFF2-40B4-BE49-F238E27FC236}">
                <a16:creationId xmlns:a16="http://schemas.microsoft.com/office/drawing/2014/main" id="{22C99755-F4F5-4B85-9D14-49C8BDAB3CDF}"/>
              </a:ext>
            </a:extLst>
          </p:cNvPr>
          <p:cNvSpPr/>
          <p:nvPr/>
        </p:nvSpPr>
        <p:spPr>
          <a:xfrm>
            <a:off x="6423351" y="3830817"/>
            <a:ext cx="2215299" cy="20974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630621C-2B37-4190-B3BD-D6E69F4D8CE3}"/>
              </a:ext>
            </a:extLst>
          </p:cNvPr>
          <p:cNvSpPr txBox="1"/>
          <p:nvPr/>
        </p:nvSpPr>
        <p:spPr>
          <a:xfrm>
            <a:off x="8638650" y="3747687"/>
            <a:ext cx="3070781" cy="369332"/>
          </a:xfrm>
          <a:prstGeom prst="rect">
            <a:avLst/>
          </a:prstGeom>
          <a:noFill/>
        </p:spPr>
        <p:txBody>
          <a:bodyPr wrap="square">
            <a:spAutoFit/>
          </a:bodyPr>
          <a:lstStyle/>
          <a:p>
            <a:r>
              <a:rPr lang="en-US" b="1" dirty="0">
                <a:solidFill>
                  <a:schemeClr val="tx2">
                    <a:lumMod val="50000"/>
                  </a:schemeClr>
                </a:solidFill>
              </a:rPr>
              <a:t>Lowest Manufacturing Cost</a:t>
            </a:r>
          </a:p>
        </p:txBody>
      </p:sp>
    </p:spTree>
    <p:extLst>
      <p:ext uri="{BB962C8B-B14F-4D97-AF65-F5344CB8AC3E}">
        <p14:creationId xmlns:p14="http://schemas.microsoft.com/office/powerpoint/2010/main" val="294203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2554545"/>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6:</a:t>
            </a:r>
          </a:p>
          <a:p>
            <a:r>
              <a:rPr lang="en-US" sz="2000" b="1" dirty="0">
                <a:solidFill>
                  <a:srgbClr val="00B0F0"/>
                </a:solidFill>
                <a:effectLst>
                  <a:outerShdw blurRad="38100" dist="38100" dir="2700000" algn="tl">
                    <a:srgbClr val="000000">
                      <a:alpha val="43137"/>
                    </a:srgbClr>
                  </a:outerShdw>
                </a:effectLst>
              </a:rPr>
              <a:t>Generate a report which contains the top 5 customers who received an</a:t>
            </a:r>
          </a:p>
          <a:p>
            <a:r>
              <a:rPr lang="en-US" sz="2000" b="1" dirty="0">
                <a:solidFill>
                  <a:srgbClr val="00B0F0"/>
                </a:solidFill>
                <a:effectLst>
                  <a:outerShdw blurRad="38100" dist="38100" dir="2700000" algn="tl">
                    <a:srgbClr val="000000">
                      <a:alpha val="43137"/>
                    </a:srgbClr>
                  </a:outerShdw>
                </a:effectLst>
              </a:rPr>
              <a:t>average high </a:t>
            </a:r>
            <a:r>
              <a:rPr lang="en-US" sz="2000" b="1" dirty="0" err="1">
                <a:solidFill>
                  <a:srgbClr val="00B0F0"/>
                </a:solidFill>
                <a:effectLst>
                  <a:outerShdw blurRad="38100" dist="38100" dir="2700000" algn="tl">
                    <a:srgbClr val="000000">
                      <a:alpha val="43137"/>
                    </a:srgbClr>
                  </a:outerShdw>
                </a:effectLst>
              </a:rPr>
              <a:t>pre_invoice_discount_pct</a:t>
            </a:r>
            <a:r>
              <a:rPr lang="en-US" sz="2000" b="1" dirty="0">
                <a:solidFill>
                  <a:srgbClr val="00B0F0"/>
                </a:solidFill>
                <a:effectLst>
                  <a:outerShdw blurRad="38100" dist="38100" dir="2700000" algn="tl">
                    <a:srgbClr val="000000">
                      <a:alpha val="43137"/>
                    </a:srgbClr>
                  </a:outerShdw>
                </a:effectLst>
              </a:rPr>
              <a:t> for the fiscal year 2021 and in the Indian market. </a:t>
            </a:r>
          </a:p>
          <a:p>
            <a:r>
              <a:rPr lang="en-US" sz="2000" b="1" dirty="0">
                <a:solidFill>
                  <a:srgbClr val="00B0F0"/>
                </a:solidFill>
                <a:effectLst>
                  <a:outerShdw blurRad="38100" dist="38100" dir="2700000" algn="tl">
                    <a:srgbClr val="000000">
                      <a:alpha val="43137"/>
                    </a:srgbClr>
                  </a:outerShdw>
                </a:effectLst>
              </a:rPr>
              <a:t>The final output contains these fields,</a:t>
            </a:r>
          </a:p>
          <a:p>
            <a:r>
              <a:rPr lang="en-US" sz="2000" b="1" dirty="0" err="1">
                <a:solidFill>
                  <a:srgbClr val="00B0F0"/>
                </a:solidFill>
                <a:effectLst>
                  <a:outerShdw blurRad="38100" dist="38100" dir="2700000" algn="tl">
                    <a:srgbClr val="000000">
                      <a:alpha val="43137"/>
                    </a:srgbClr>
                  </a:outerShdw>
                </a:effectLst>
              </a:rPr>
              <a:t>customer_code</a:t>
            </a:r>
            <a:endParaRPr lang="en-US" sz="2000" b="1" dirty="0">
              <a:solidFill>
                <a:srgbClr val="00B0F0"/>
              </a:solidFill>
              <a:effectLst>
                <a:outerShdw blurRad="38100" dist="38100" dir="2700000" algn="tl">
                  <a:srgbClr val="000000">
                    <a:alpha val="43137"/>
                  </a:srgbClr>
                </a:outerShdw>
              </a:effectLst>
            </a:endParaRPr>
          </a:p>
          <a:p>
            <a:r>
              <a:rPr lang="en-US" sz="2000" b="1" dirty="0">
                <a:solidFill>
                  <a:srgbClr val="00B0F0"/>
                </a:solidFill>
                <a:effectLst>
                  <a:outerShdw blurRad="38100" dist="38100" dir="2700000" algn="tl">
                    <a:srgbClr val="000000">
                      <a:alpha val="43137"/>
                    </a:srgbClr>
                  </a:outerShdw>
                </a:effectLst>
              </a:rPr>
              <a:t>customer</a:t>
            </a:r>
          </a:p>
          <a:p>
            <a:r>
              <a:rPr lang="en-US" sz="2000" b="1" dirty="0" err="1">
                <a:solidFill>
                  <a:srgbClr val="00B0F0"/>
                </a:solidFill>
                <a:effectLst>
                  <a:outerShdw blurRad="38100" dist="38100" dir="2700000" algn="tl">
                    <a:srgbClr val="000000">
                      <a:alpha val="43137"/>
                    </a:srgbClr>
                  </a:outerShdw>
                </a:effectLst>
              </a:rPr>
              <a:t>average_discount_percentage</a:t>
            </a:r>
            <a:endParaRPr lang="en-US" sz="2000" b="1" dirty="0">
              <a:solidFill>
                <a:srgbClr val="00B0F0"/>
              </a:solidFill>
              <a:effectLst>
                <a:outerShdw blurRad="38100" dist="38100" dir="2700000" algn="tl">
                  <a:srgbClr val="000000">
                    <a:alpha val="43137"/>
                  </a:srgbClr>
                </a:outerShdw>
              </a:effectLst>
            </a:endParaRPr>
          </a:p>
        </p:txBody>
      </p:sp>
      <p:pic>
        <p:nvPicPr>
          <p:cNvPr id="4" name="Picture 3" descr="Graphical user interface, text, application&#10;&#10;Description automatically generated">
            <a:extLst>
              <a:ext uri="{FF2B5EF4-FFF2-40B4-BE49-F238E27FC236}">
                <a16:creationId xmlns:a16="http://schemas.microsoft.com/office/drawing/2014/main" id="{7723C6FA-97D0-46FD-8652-FDD438ED0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0" y="3294047"/>
            <a:ext cx="5258939" cy="1671634"/>
          </a:xfrm>
          <a:prstGeom prst="rect">
            <a:avLst/>
          </a:prstGeom>
        </p:spPr>
      </p:pic>
      <p:pic>
        <p:nvPicPr>
          <p:cNvPr id="7" name="Picture 6">
            <a:extLst>
              <a:ext uri="{FF2B5EF4-FFF2-40B4-BE49-F238E27FC236}">
                <a16:creationId xmlns:a16="http://schemas.microsoft.com/office/drawing/2014/main" id="{A17AEFF6-CD12-420A-BA0B-ECDA2A6BD72A}"/>
              </a:ext>
            </a:extLst>
          </p:cNvPr>
          <p:cNvPicPr>
            <a:picLocks noChangeAspect="1"/>
          </p:cNvPicPr>
          <p:nvPr/>
        </p:nvPicPr>
        <p:blipFill>
          <a:blip r:embed="rId3"/>
          <a:stretch>
            <a:fillRect/>
          </a:stretch>
        </p:blipFill>
        <p:spPr>
          <a:xfrm>
            <a:off x="6245156" y="1933668"/>
            <a:ext cx="5022065" cy="3032013"/>
          </a:xfrm>
          <a:prstGeom prst="rect">
            <a:avLst/>
          </a:prstGeom>
        </p:spPr>
      </p:pic>
      <p:sp>
        <p:nvSpPr>
          <p:cNvPr id="8" name="Arrow: Right 7">
            <a:extLst>
              <a:ext uri="{FF2B5EF4-FFF2-40B4-BE49-F238E27FC236}">
                <a16:creationId xmlns:a16="http://schemas.microsoft.com/office/drawing/2014/main" id="{BDAD5780-29CD-4107-8C26-D4D5C4835E4F}"/>
              </a:ext>
            </a:extLst>
          </p:cNvPr>
          <p:cNvSpPr/>
          <p:nvPr/>
        </p:nvSpPr>
        <p:spPr>
          <a:xfrm>
            <a:off x="5608948" y="4062953"/>
            <a:ext cx="487052" cy="16025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8B8B1F-71B3-42EC-B18A-5ABA296664E4}"/>
              </a:ext>
            </a:extLst>
          </p:cNvPr>
          <p:cNvSpPr txBox="1"/>
          <p:nvPr/>
        </p:nvSpPr>
        <p:spPr>
          <a:xfrm>
            <a:off x="458821" y="5532626"/>
            <a:ext cx="11274358" cy="123110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sto MT" panose="02040603050505030304"/>
                <a:ea typeface="+mn-ea"/>
                <a:cs typeface="+mn-cs"/>
              </a:rPr>
              <a:t>Insight: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Average discount Percentage of top 4 customer more or less same</a:t>
            </a:r>
            <a:r>
              <a:rPr lang="en-US" dirty="0">
                <a:solidFill>
                  <a:prstClr val="white"/>
                </a:solidFill>
                <a:latin typeface="Calisto MT" panose="02040603050505030304"/>
              </a:rPr>
              <a:t> except Amazon. Although it is also very small. In Amazon average discount percentage differs from more or less 1% from others 4. For example, from Croma it differs 0.93% and from Flipkart it differs 1.5%.</a:t>
            </a: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Tree>
    <p:extLst>
      <p:ext uri="{BB962C8B-B14F-4D97-AF65-F5344CB8AC3E}">
        <p14:creationId xmlns:p14="http://schemas.microsoft.com/office/powerpoint/2010/main" val="416386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2554545"/>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7:</a:t>
            </a:r>
          </a:p>
          <a:p>
            <a:r>
              <a:rPr lang="en-US" sz="2000" b="1" dirty="0">
                <a:solidFill>
                  <a:srgbClr val="00B0F0"/>
                </a:solidFill>
                <a:effectLst>
                  <a:outerShdw blurRad="38100" dist="38100" dir="2700000" algn="tl">
                    <a:srgbClr val="000000">
                      <a:alpha val="43137"/>
                    </a:srgbClr>
                  </a:outerShdw>
                </a:effectLst>
              </a:rPr>
              <a:t>Get the complete report of the Gross sales amount for the customer “</a:t>
            </a:r>
            <a:r>
              <a:rPr lang="en-US" sz="2000" b="1" dirty="0" err="1">
                <a:solidFill>
                  <a:srgbClr val="00B0F0"/>
                </a:solidFill>
                <a:effectLst>
                  <a:outerShdw blurRad="38100" dist="38100" dir="2700000" algn="tl">
                    <a:srgbClr val="000000">
                      <a:alpha val="43137"/>
                    </a:srgbClr>
                  </a:outerShdw>
                </a:effectLst>
              </a:rPr>
              <a:t>Atliq</a:t>
            </a:r>
            <a:r>
              <a:rPr lang="en-US" sz="2000" b="1" dirty="0">
                <a:solidFill>
                  <a:srgbClr val="00B0F0"/>
                </a:solidFill>
                <a:effectLst>
                  <a:outerShdw blurRad="38100" dist="38100" dir="2700000" algn="tl">
                    <a:srgbClr val="000000">
                      <a:alpha val="43137"/>
                    </a:srgbClr>
                  </a:outerShdw>
                </a:effectLst>
              </a:rPr>
              <a:t> Exclusive” for each month. This analysis helps to get an idea of low and high-performing months and take strategic decisions. The final report contains these columns:</a:t>
            </a:r>
          </a:p>
          <a:p>
            <a:r>
              <a:rPr lang="en-US" sz="2000" b="1" dirty="0">
                <a:solidFill>
                  <a:srgbClr val="00B0F0"/>
                </a:solidFill>
                <a:effectLst>
                  <a:outerShdw blurRad="38100" dist="38100" dir="2700000" algn="tl">
                    <a:srgbClr val="000000">
                      <a:alpha val="43137"/>
                    </a:srgbClr>
                  </a:outerShdw>
                </a:effectLst>
              </a:rPr>
              <a:t>Month</a:t>
            </a:r>
          </a:p>
          <a:p>
            <a:r>
              <a:rPr lang="en-US" sz="2000" b="1" dirty="0">
                <a:solidFill>
                  <a:srgbClr val="00B0F0"/>
                </a:solidFill>
                <a:effectLst>
                  <a:outerShdw blurRad="38100" dist="38100" dir="2700000" algn="tl">
                    <a:srgbClr val="000000">
                      <a:alpha val="43137"/>
                    </a:srgbClr>
                  </a:outerShdw>
                </a:effectLst>
              </a:rPr>
              <a:t>Year</a:t>
            </a:r>
          </a:p>
          <a:p>
            <a:r>
              <a:rPr lang="en-US" sz="2000" b="1" dirty="0">
                <a:solidFill>
                  <a:srgbClr val="00B0F0"/>
                </a:solidFill>
                <a:effectLst>
                  <a:outerShdw blurRad="38100" dist="38100" dir="2700000" algn="tl">
                    <a:srgbClr val="000000">
                      <a:alpha val="43137"/>
                    </a:srgbClr>
                  </a:outerShdw>
                </a:effectLst>
              </a:rPr>
              <a:t>Gross sales Amount</a:t>
            </a:r>
          </a:p>
        </p:txBody>
      </p:sp>
      <p:pic>
        <p:nvPicPr>
          <p:cNvPr id="5" name="Picture 4">
            <a:extLst>
              <a:ext uri="{FF2B5EF4-FFF2-40B4-BE49-F238E27FC236}">
                <a16:creationId xmlns:a16="http://schemas.microsoft.com/office/drawing/2014/main" id="{1ACCB1E1-F737-40D1-8E68-4FA6C9D58685}"/>
              </a:ext>
            </a:extLst>
          </p:cNvPr>
          <p:cNvPicPr>
            <a:picLocks noChangeAspect="1"/>
          </p:cNvPicPr>
          <p:nvPr/>
        </p:nvPicPr>
        <p:blipFill>
          <a:blip r:embed="rId2"/>
          <a:stretch>
            <a:fillRect/>
          </a:stretch>
        </p:blipFill>
        <p:spPr>
          <a:xfrm>
            <a:off x="310645" y="3044739"/>
            <a:ext cx="11212490" cy="3723706"/>
          </a:xfrm>
          <a:prstGeom prst="rect">
            <a:avLst/>
          </a:prstGeom>
        </p:spPr>
      </p:pic>
    </p:spTree>
    <p:extLst>
      <p:ext uri="{BB962C8B-B14F-4D97-AF65-F5344CB8AC3E}">
        <p14:creationId xmlns:p14="http://schemas.microsoft.com/office/powerpoint/2010/main" val="328020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e 5">
            <a:extLst>
              <a:ext uri="{FF2B5EF4-FFF2-40B4-BE49-F238E27FC236}">
                <a16:creationId xmlns:a16="http://schemas.microsoft.com/office/drawing/2014/main" id="{93AF7E7F-7EF8-4393-A2A6-40224833FCE8}"/>
              </a:ext>
            </a:extLst>
          </p:cNvPr>
          <p:cNvSpPr/>
          <p:nvPr/>
        </p:nvSpPr>
        <p:spPr>
          <a:xfrm>
            <a:off x="3784060" y="255985"/>
            <a:ext cx="2159540" cy="39724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0E17255-79B4-469F-AD9D-4BDD654DF6C4}"/>
              </a:ext>
            </a:extLst>
          </p:cNvPr>
          <p:cNvSpPr txBox="1"/>
          <p:nvPr/>
        </p:nvSpPr>
        <p:spPr>
          <a:xfrm>
            <a:off x="6096000" y="2057558"/>
            <a:ext cx="3472206" cy="369332"/>
          </a:xfrm>
          <a:prstGeom prst="rect">
            <a:avLst/>
          </a:prstGeom>
          <a:noFill/>
        </p:spPr>
        <p:txBody>
          <a:bodyPr wrap="square" rtlCol="0">
            <a:spAutoFit/>
          </a:bodyPr>
          <a:lstStyle/>
          <a:p>
            <a:r>
              <a:rPr lang="en-US" b="1" dirty="0">
                <a:solidFill>
                  <a:srgbClr val="FFC000"/>
                </a:solidFill>
                <a:effectLst>
                  <a:outerShdw blurRad="38100" dist="38100" dir="2700000" algn="tl">
                    <a:srgbClr val="000000">
                      <a:alpha val="43137"/>
                    </a:srgbClr>
                  </a:outerShdw>
                </a:effectLst>
              </a:rPr>
              <a:t>Most selling months</a:t>
            </a:r>
          </a:p>
        </p:txBody>
      </p:sp>
      <p:sp>
        <p:nvSpPr>
          <p:cNvPr id="10" name="TextBox 9">
            <a:extLst>
              <a:ext uri="{FF2B5EF4-FFF2-40B4-BE49-F238E27FC236}">
                <a16:creationId xmlns:a16="http://schemas.microsoft.com/office/drawing/2014/main" id="{33691BF4-295E-4CCF-8D9B-1D581D7F8BDF}"/>
              </a:ext>
            </a:extLst>
          </p:cNvPr>
          <p:cNvSpPr txBox="1"/>
          <p:nvPr/>
        </p:nvSpPr>
        <p:spPr>
          <a:xfrm>
            <a:off x="6890994" y="735291"/>
            <a:ext cx="3280528" cy="369332"/>
          </a:xfrm>
          <a:prstGeom prst="rect">
            <a:avLst/>
          </a:prstGeom>
          <a:noFill/>
        </p:spPr>
        <p:txBody>
          <a:bodyPr wrap="square" rtlCol="0">
            <a:spAutoFit/>
          </a:bodyPr>
          <a:lstStyle/>
          <a:p>
            <a:r>
              <a:rPr lang="en-US" b="1" dirty="0">
                <a:solidFill>
                  <a:srgbClr val="00B050"/>
                </a:solidFill>
                <a:effectLst>
                  <a:outerShdw blurRad="38100" dist="38100" dir="2700000" algn="tl">
                    <a:srgbClr val="000000">
                      <a:alpha val="43137"/>
                    </a:srgbClr>
                  </a:outerShdw>
                </a:effectLst>
              </a:rPr>
              <a:t>Highest selling month</a:t>
            </a:r>
          </a:p>
        </p:txBody>
      </p:sp>
      <p:sp>
        <p:nvSpPr>
          <p:cNvPr id="3" name="TextBox 2">
            <a:extLst>
              <a:ext uri="{FF2B5EF4-FFF2-40B4-BE49-F238E27FC236}">
                <a16:creationId xmlns:a16="http://schemas.microsoft.com/office/drawing/2014/main" id="{5E9EEDA8-F72D-47B0-A49D-08445391F911}"/>
              </a:ext>
            </a:extLst>
          </p:cNvPr>
          <p:cNvSpPr txBox="1"/>
          <p:nvPr/>
        </p:nvSpPr>
        <p:spPr>
          <a:xfrm>
            <a:off x="185393" y="4990165"/>
            <a:ext cx="11824568" cy="150810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sto MT" panose="02040603050505030304"/>
                <a:ea typeface="+mn-ea"/>
                <a:cs typeface="+mn-cs"/>
              </a:rPr>
              <a:t>Insight:</a:t>
            </a:r>
          </a:p>
          <a:p>
            <a:pPr marL="285750" indent="-285750">
              <a:buFont typeface="Arial" panose="020B0604020202020204" pitchFamily="34" charset="0"/>
              <a:buChar char="•"/>
            </a:pPr>
            <a:r>
              <a:rPr lang="en-US" dirty="0"/>
              <a:t>It seems that gross sales from September to Next February little bit higher than other months. Also, gross sales went to peak in end 2021(from September). And November is most selling month in every year.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white"/>
                </a:solidFill>
                <a:latin typeface="Calisto MT" panose="02040603050505030304"/>
              </a:rPr>
              <a:t>November 2021 is most selling month.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8" name="Picture 7">
            <a:extLst>
              <a:ext uri="{FF2B5EF4-FFF2-40B4-BE49-F238E27FC236}">
                <a16:creationId xmlns:a16="http://schemas.microsoft.com/office/drawing/2014/main" id="{FF17F24F-0053-4DA3-8473-8DAC647782D5}"/>
              </a:ext>
            </a:extLst>
          </p:cNvPr>
          <p:cNvPicPr>
            <a:picLocks noChangeAspect="1"/>
          </p:cNvPicPr>
          <p:nvPr/>
        </p:nvPicPr>
        <p:blipFill>
          <a:blip r:embed="rId2"/>
          <a:stretch>
            <a:fillRect/>
          </a:stretch>
        </p:blipFill>
        <p:spPr>
          <a:xfrm>
            <a:off x="150828" y="255985"/>
            <a:ext cx="3815325" cy="3972479"/>
          </a:xfrm>
          <a:prstGeom prst="rect">
            <a:avLst/>
          </a:prstGeom>
        </p:spPr>
      </p:pic>
      <p:cxnSp>
        <p:nvCxnSpPr>
          <p:cNvPr id="15" name="Straight Arrow Connector 14">
            <a:extLst>
              <a:ext uri="{FF2B5EF4-FFF2-40B4-BE49-F238E27FC236}">
                <a16:creationId xmlns:a16="http://schemas.microsoft.com/office/drawing/2014/main" id="{781B1DA2-3A16-43BF-BB1B-E12F412E5334}"/>
              </a:ext>
            </a:extLst>
          </p:cNvPr>
          <p:cNvCxnSpPr>
            <a:endCxn id="10" idx="1"/>
          </p:cNvCxnSpPr>
          <p:nvPr/>
        </p:nvCxnSpPr>
        <p:spPr>
          <a:xfrm>
            <a:off x="3629320" y="735291"/>
            <a:ext cx="3261674"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266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1938992"/>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8:</a:t>
            </a:r>
          </a:p>
          <a:p>
            <a:r>
              <a:rPr lang="en-US" sz="2000" b="1" dirty="0">
                <a:solidFill>
                  <a:srgbClr val="00B0F0"/>
                </a:solidFill>
                <a:effectLst>
                  <a:outerShdw blurRad="38100" dist="38100" dir="2700000" algn="tl">
                    <a:srgbClr val="000000">
                      <a:alpha val="43137"/>
                    </a:srgbClr>
                  </a:outerShdw>
                </a:effectLst>
              </a:rPr>
              <a:t>In which quarter of 2020, got the maximum </a:t>
            </a:r>
            <a:r>
              <a:rPr lang="en-US" sz="2000" b="1" dirty="0" err="1">
                <a:solidFill>
                  <a:srgbClr val="00B0F0"/>
                </a:solidFill>
                <a:effectLst>
                  <a:outerShdw blurRad="38100" dist="38100" dir="2700000" algn="tl">
                    <a:srgbClr val="000000">
                      <a:alpha val="43137"/>
                    </a:srgbClr>
                  </a:outerShdw>
                </a:effectLst>
              </a:rPr>
              <a:t>total_sold_quantity</a:t>
            </a:r>
            <a:r>
              <a:rPr lang="en-US" sz="2000" b="1" dirty="0">
                <a:solidFill>
                  <a:srgbClr val="00B0F0"/>
                </a:solidFill>
                <a:effectLst>
                  <a:outerShdw blurRad="38100" dist="38100" dir="2700000" algn="tl">
                    <a:srgbClr val="000000">
                      <a:alpha val="43137"/>
                    </a:srgbClr>
                  </a:outerShdw>
                </a:effectLst>
              </a:rPr>
              <a:t>? </a:t>
            </a:r>
          </a:p>
          <a:p>
            <a:r>
              <a:rPr lang="en-US" sz="2000" b="1" dirty="0">
                <a:solidFill>
                  <a:srgbClr val="00B0F0"/>
                </a:solidFill>
                <a:effectLst>
                  <a:outerShdw blurRad="38100" dist="38100" dir="2700000" algn="tl">
                    <a:srgbClr val="000000">
                      <a:alpha val="43137"/>
                    </a:srgbClr>
                  </a:outerShdw>
                </a:effectLst>
              </a:rPr>
              <a:t>The final output contains these fields sorted by the </a:t>
            </a:r>
            <a:r>
              <a:rPr lang="en-US" sz="2000" b="1" dirty="0" err="1">
                <a:solidFill>
                  <a:srgbClr val="00B0F0"/>
                </a:solidFill>
                <a:effectLst>
                  <a:outerShdw blurRad="38100" dist="38100" dir="2700000" algn="tl">
                    <a:srgbClr val="000000">
                      <a:alpha val="43137"/>
                    </a:srgbClr>
                  </a:outerShdw>
                </a:effectLst>
              </a:rPr>
              <a:t>total_sold_quantity</a:t>
            </a:r>
            <a:r>
              <a:rPr lang="en-US" sz="2000" b="1" dirty="0">
                <a:solidFill>
                  <a:srgbClr val="00B0F0"/>
                </a:solidFill>
                <a:effectLst>
                  <a:outerShdw blurRad="38100" dist="38100" dir="2700000" algn="tl">
                    <a:srgbClr val="000000">
                      <a:alpha val="43137"/>
                    </a:srgbClr>
                  </a:outerShdw>
                </a:effectLst>
              </a:rPr>
              <a:t>,</a:t>
            </a:r>
          </a:p>
          <a:p>
            <a:r>
              <a:rPr lang="en-US" sz="2000" b="1" dirty="0">
                <a:solidFill>
                  <a:srgbClr val="00B0F0"/>
                </a:solidFill>
                <a:effectLst>
                  <a:outerShdw blurRad="38100" dist="38100" dir="2700000" algn="tl">
                    <a:srgbClr val="000000">
                      <a:alpha val="43137"/>
                    </a:srgbClr>
                  </a:outerShdw>
                </a:effectLst>
              </a:rPr>
              <a:t>Quarter</a:t>
            </a:r>
          </a:p>
          <a:p>
            <a:r>
              <a:rPr lang="en-US" sz="2000" b="1" dirty="0" err="1">
                <a:solidFill>
                  <a:srgbClr val="00B0F0"/>
                </a:solidFill>
                <a:effectLst>
                  <a:outerShdw blurRad="38100" dist="38100" dir="2700000" algn="tl">
                    <a:srgbClr val="000000">
                      <a:alpha val="43137"/>
                    </a:srgbClr>
                  </a:outerShdw>
                </a:effectLst>
              </a:rPr>
              <a:t>total_sold_quantity</a:t>
            </a:r>
            <a:endParaRPr lang="en-US" sz="2000" b="1" dirty="0">
              <a:solidFill>
                <a:srgbClr val="00B0F0"/>
              </a:solidFill>
              <a:effectLst>
                <a:outerShdw blurRad="38100" dist="38100" dir="2700000" algn="tl">
                  <a:srgbClr val="000000">
                    <a:alpha val="43137"/>
                  </a:srgbClr>
                </a:outerShdw>
              </a:effectLst>
            </a:endParaRPr>
          </a:p>
        </p:txBody>
      </p:sp>
      <p:pic>
        <p:nvPicPr>
          <p:cNvPr id="4" name="Picture 3" descr="Table&#10;&#10;Description automatically generated">
            <a:extLst>
              <a:ext uri="{FF2B5EF4-FFF2-40B4-BE49-F238E27FC236}">
                <a16:creationId xmlns:a16="http://schemas.microsoft.com/office/drawing/2014/main" id="{6A2B1406-A329-40E9-8ABB-BAD45C1E8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0" y="2590878"/>
            <a:ext cx="4444380" cy="2222190"/>
          </a:xfrm>
          <a:prstGeom prst="rect">
            <a:avLst/>
          </a:prstGeom>
        </p:spPr>
      </p:pic>
      <p:pic>
        <p:nvPicPr>
          <p:cNvPr id="7" name="Picture 6">
            <a:extLst>
              <a:ext uri="{FF2B5EF4-FFF2-40B4-BE49-F238E27FC236}">
                <a16:creationId xmlns:a16="http://schemas.microsoft.com/office/drawing/2014/main" id="{C00A3AFC-57DC-4AD3-AE7C-3C5E7B772330}"/>
              </a:ext>
            </a:extLst>
          </p:cNvPr>
          <p:cNvPicPr>
            <a:picLocks noChangeAspect="1"/>
          </p:cNvPicPr>
          <p:nvPr/>
        </p:nvPicPr>
        <p:blipFill>
          <a:blip r:embed="rId3"/>
          <a:stretch>
            <a:fillRect/>
          </a:stretch>
        </p:blipFill>
        <p:spPr>
          <a:xfrm>
            <a:off x="5462911" y="1850380"/>
            <a:ext cx="5315692" cy="2962688"/>
          </a:xfrm>
          <a:prstGeom prst="rect">
            <a:avLst/>
          </a:prstGeom>
        </p:spPr>
      </p:pic>
      <p:sp>
        <p:nvSpPr>
          <p:cNvPr id="8" name="Arrow: Right 7">
            <a:extLst>
              <a:ext uri="{FF2B5EF4-FFF2-40B4-BE49-F238E27FC236}">
                <a16:creationId xmlns:a16="http://schemas.microsoft.com/office/drawing/2014/main" id="{C5575863-3D6F-4FFC-B2CB-89B653F693AD}"/>
              </a:ext>
            </a:extLst>
          </p:cNvPr>
          <p:cNvSpPr/>
          <p:nvPr/>
        </p:nvSpPr>
        <p:spPr>
          <a:xfrm>
            <a:off x="4795736" y="3701973"/>
            <a:ext cx="525294" cy="2474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095748-1AA0-41DE-98F2-942570F7443A}"/>
              </a:ext>
            </a:extLst>
          </p:cNvPr>
          <p:cNvSpPr txBox="1"/>
          <p:nvPr/>
        </p:nvSpPr>
        <p:spPr>
          <a:xfrm>
            <a:off x="235670" y="5021894"/>
            <a:ext cx="11613823" cy="123110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sto MT" panose="02040603050505030304"/>
                <a:ea typeface="+mn-ea"/>
                <a:cs typeface="+mn-cs"/>
              </a:rPr>
              <a:t>Insight: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Total Sold quantity in 2020 Q3 is very less.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white"/>
                </a:solidFill>
                <a:latin typeface="Calisto MT" panose="02040603050505030304"/>
              </a:rPr>
              <a:t>Total sold quantity decreasing with each quarter.</a:t>
            </a: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white"/>
                </a:solidFill>
                <a:latin typeface="Calisto MT" panose="02040603050505030304"/>
              </a:rPr>
              <a:t>Q1 has maximum total sold quantity and Q3 has minimum total sold quantity.</a:t>
            </a: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Tree>
    <p:extLst>
      <p:ext uri="{BB962C8B-B14F-4D97-AF65-F5344CB8AC3E}">
        <p14:creationId xmlns:p14="http://schemas.microsoft.com/office/powerpoint/2010/main" val="344835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2246769"/>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9:</a:t>
            </a:r>
          </a:p>
          <a:p>
            <a:r>
              <a:rPr lang="en-US" sz="2000" b="1" dirty="0">
                <a:solidFill>
                  <a:srgbClr val="00B0F0"/>
                </a:solidFill>
                <a:effectLst>
                  <a:outerShdw blurRad="38100" dist="38100" dir="2700000" algn="tl">
                    <a:srgbClr val="000000">
                      <a:alpha val="43137"/>
                    </a:srgbClr>
                  </a:outerShdw>
                </a:effectLst>
              </a:rPr>
              <a:t>Which channel helped to bring more gross sales in the fiscal year 2021</a:t>
            </a:r>
          </a:p>
          <a:p>
            <a:r>
              <a:rPr lang="en-US" sz="2000" b="1" dirty="0">
                <a:solidFill>
                  <a:srgbClr val="00B0F0"/>
                </a:solidFill>
                <a:effectLst>
                  <a:outerShdw blurRad="38100" dist="38100" dir="2700000" algn="tl">
                    <a:srgbClr val="000000">
                      <a:alpha val="43137"/>
                    </a:srgbClr>
                  </a:outerShdw>
                </a:effectLst>
              </a:rPr>
              <a:t>and the percentage of contribution? The final output contains these fields,</a:t>
            </a:r>
          </a:p>
          <a:p>
            <a:r>
              <a:rPr lang="en-US" sz="2000" b="1" dirty="0">
                <a:solidFill>
                  <a:srgbClr val="00B0F0"/>
                </a:solidFill>
                <a:effectLst>
                  <a:outerShdw blurRad="38100" dist="38100" dir="2700000" algn="tl">
                    <a:srgbClr val="000000">
                      <a:alpha val="43137"/>
                    </a:srgbClr>
                  </a:outerShdw>
                </a:effectLst>
              </a:rPr>
              <a:t>channel</a:t>
            </a:r>
          </a:p>
          <a:p>
            <a:r>
              <a:rPr lang="en-US" sz="2000" b="1" dirty="0" err="1">
                <a:solidFill>
                  <a:srgbClr val="00B0F0"/>
                </a:solidFill>
                <a:effectLst>
                  <a:outerShdw blurRad="38100" dist="38100" dir="2700000" algn="tl">
                    <a:srgbClr val="000000">
                      <a:alpha val="43137"/>
                    </a:srgbClr>
                  </a:outerShdw>
                </a:effectLst>
              </a:rPr>
              <a:t>gross_sales_mln</a:t>
            </a:r>
            <a:endParaRPr lang="en-US" sz="2000" b="1" dirty="0">
              <a:solidFill>
                <a:srgbClr val="00B0F0"/>
              </a:solidFill>
              <a:effectLst>
                <a:outerShdw blurRad="38100" dist="38100" dir="2700000" algn="tl">
                  <a:srgbClr val="000000">
                    <a:alpha val="43137"/>
                  </a:srgbClr>
                </a:outerShdw>
              </a:effectLst>
            </a:endParaRPr>
          </a:p>
          <a:p>
            <a:r>
              <a:rPr lang="en-US" sz="2000" b="1" dirty="0">
                <a:solidFill>
                  <a:srgbClr val="00B0F0"/>
                </a:solidFill>
                <a:effectLst>
                  <a:outerShdw blurRad="38100" dist="38100" dir="2700000" algn="tl">
                    <a:srgbClr val="000000">
                      <a:alpha val="43137"/>
                    </a:srgbClr>
                  </a:outerShdw>
                </a:effectLst>
              </a:rPr>
              <a:t>percentage</a:t>
            </a:r>
          </a:p>
        </p:txBody>
      </p:sp>
      <p:pic>
        <p:nvPicPr>
          <p:cNvPr id="4" name="Picture 3" descr="Graphical user interface, text&#10;&#10;Description automatically generated">
            <a:extLst>
              <a:ext uri="{FF2B5EF4-FFF2-40B4-BE49-F238E27FC236}">
                <a16:creationId xmlns:a16="http://schemas.microsoft.com/office/drawing/2014/main" id="{C4CA8CC5-CF10-4963-939D-2919C83F5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0" y="3078838"/>
            <a:ext cx="5398406" cy="1637355"/>
          </a:xfrm>
          <a:prstGeom prst="rect">
            <a:avLst/>
          </a:prstGeom>
        </p:spPr>
      </p:pic>
      <p:pic>
        <p:nvPicPr>
          <p:cNvPr id="9" name="Picture 8">
            <a:extLst>
              <a:ext uri="{FF2B5EF4-FFF2-40B4-BE49-F238E27FC236}">
                <a16:creationId xmlns:a16="http://schemas.microsoft.com/office/drawing/2014/main" id="{EB0E1600-F138-42B7-8527-A5D65DECC77E}"/>
              </a:ext>
            </a:extLst>
          </p:cNvPr>
          <p:cNvPicPr>
            <a:picLocks noChangeAspect="1"/>
          </p:cNvPicPr>
          <p:nvPr/>
        </p:nvPicPr>
        <p:blipFill>
          <a:blip r:embed="rId3"/>
          <a:stretch>
            <a:fillRect/>
          </a:stretch>
        </p:blipFill>
        <p:spPr>
          <a:xfrm>
            <a:off x="6430106" y="1763031"/>
            <a:ext cx="5315692" cy="2953162"/>
          </a:xfrm>
          <a:prstGeom prst="rect">
            <a:avLst/>
          </a:prstGeom>
        </p:spPr>
      </p:pic>
      <p:sp>
        <p:nvSpPr>
          <p:cNvPr id="10" name="Arrow: Right 9">
            <a:extLst>
              <a:ext uri="{FF2B5EF4-FFF2-40B4-BE49-F238E27FC236}">
                <a16:creationId xmlns:a16="http://schemas.microsoft.com/office/drawing/2014/main" id="{7E51A856-AD75-47CF-A6D1-A52D5DA6D89F}"/>
              </a:ext>
            </a:extLst>
          </p:cNvPr>
          <p:cNvSpPr/>
          <p:nvPr/>
        </p:nvSpPr>
        <p:spPr>
          <a:xfrm>
            <a:off x="5758774" y="3897515"/>
            <a:ext cx="554477" cy="2235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9B6CFBF-477A-482D-B19C-AB5893405656}"/>
              </a:ext>
            </a:extLst>
          </p:cNvPr>
          <p:cNvSpPr txBox="1"/>
          <p:nvPr/>
        </p:nvSpPr>
        <p:spPr>
          <a:xfrm>
            <a:off x="358219" y="5316718"/>
            <a:ext cx="11510128" cy="67710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sto MT" panose="02040603050505030304"/>
                <a:ea typeface="+mn-ea"/>
                <a:cs typeface="+mn-cs"/>
              </a:rPr>
              <a:t>Insight: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In 2021, maximum gross sales comes from Retailer and less sales comes from distributor. </a:t>
            </a:r>
          </a:p>
        </p:txBody>
      </p:sp>
    </p:spTree>
    <p:extLst>
      <p:ext uri="{BB962C8B-B14F-4D97-AF65-F5344CB8AC3E}">
        <p14:creationId xmlns:p14="http://schemas.microsoft.com/office/powerpoint/2010/main" val="361935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2862322"/>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10:</a:t>
            </a:r>
          </a:p>
          <a:p>
            <a:r>
              <a:rPr lang="en-US" sz="2000" b="1" dirty="0">
                <a:solidFill>
                  <a:srgbClr val="00B0F0"/>
                </a:solidFill>
                <a:effectLst>
                  <a:outerShdw blurRad="38100" dist="38100" dir="2700000" algn="tl">
                    <a:srgbClr val="000000">
                      <a:alpha val="43137"/>
                    </a:srgbClr>
                  </a:outerShdw>
                </a:effectLst>
              </a:rPr>
              <a:t>Get the Top 3 products in each division that have a high </a:t>
            </a:r>
            <a:r>
              <a:rPr lang="en-US" sz="2000" b="1" dirty="0" err="1">
                <a:solidFill>
                  <a:srgbClr val="00B0F0"/>
                </a:solidFill>
                <a:effectLst>
                  <a:outerShdw blurRad="38100" dist="38100" dir="2700000" algn="tl">
                    <a:srgbClr val="000000">
                      <a:alpha val="43137"/>
                    </a:srgbClr>
                  </a:outerShdw>
                </a:effectLst>
              </a:rPr>
              <a:t>total_sold_quantity</a:t>
            </a:r>
            <a:r>
              <a:rPr lang="en-US" sz="2000" b="1" dirty="0">
                <a:solidFill>
                  <a:srgbClr val="00B0F0"/>
                </a:solidFill>
                <a:effectLst>
                  <a:outerShdw blurRad="38100" dist="38100" dir="2700000" algn="tl">
                    <a:srgbClr val="000000">
                      <a:alpha val="43137"/>
                    </a:srgbClr>
                  </a:outerShdw>
                </a:effectLst>
              </a:rPr>
              <a:t> in the </a:t>
            </a:r>
            <a:r>
              <a:rPr lang="en-US" sz="2000" b="1" dirty="0" err="1">
                <a:solidFill>
                  <a:srgbClr val="00B0F0"/>
                </a:solidFill>
                <a:effectLst>
                  <a:outerShdw blurRad="38100" dist="38100" dir="2700000" algn="tl">
                    <a:srgbClr val="000000">
                      <a:alpha val="43137"/>
                    </a:srgbClr>
                  </a:outerShdw>
                </a:effectLst>
              </a:rPr>
              <a:t>fiscal_year</a:t>
            </a:r>
            <a:r>
              <a:rPr lang="en-US" sz="2000" b="1" dirty="0">
                <a:solidFill>
                  <a:srgbClr val="00B0F0"/>
                </a:solidFill>
                <a:effectLst>
                  <a:outerShdw blurRad="38100" dist="38100" dir="2700000" algn="tl">
                    <a:srgbClr val="000000">
                      <a:alpha val="43137"/>
                    </a:srgbClr>
                  </a:outerShdw>
                </a:effectLst>
              </a:rPr>
              <a:t> 2021? The final output contains these fields,</a:t>
            </a:r>
          </a:p>
          <a:p>
            <a:r>
              <a:rPr lang="en-US" sz="2000" b="1" dirty="0">
                <a:solidFill>
                  <a:srgbClr val="00B0F0"/>
                </a:solidFill>
                <a:effectLst>
                  <a:outerShdw blurRad="38100" dist="38100" dir="2700000" algn="tl">
                    <a:srgbClr val="000000">
                      <a:alpha val="43137"/>
                    </a:srgbClr>
                  </a:outerShdw>
                </a:effectLst>
              </a:rPr>
              <a:t>division</a:t>
            </a:r>
          </a:p>
          <a:p>
            <a:r>
              <a:rPr lang="en-US" sz="2000" b="1" dirty="0" err="1">
                <a:solidFill>
                  <a:srgbClr val="00B0F0"/>
                </a:solidFill>
                <a:effectLst>
                  <a:outerShdw blurRad="38100" dist="38100" dir="2700000" algn="tl">
                    <a:srgbClr val="000000">
                      <a:alpha val="43137"/>
                    </a:srgbClr>
                  </a:outerShdw>
                </a:effectLst>
              </a:rPr>
              <a:t>product_code</a:t>
            </a:r>
            <a:endParaRPr lang="en-US" sz="2000" b="1" dirty="0">
              <a:solidFill>
                <a:srgbClr val="00B0F0"/>
              </a:solidFill>
              <a:effectLst>
                <a:outerShdw blurRad="38100" dist="38100" dir="2700000" algn="tl">
                  <a:srgbClr val="000000">
                    <a:alpha val="43137"/>
                  </a:srgbClr>
                </a:outerShdw>
              </a:effectLst>
            </a:endParaRPr>
          </a:p>
          <a:p>
            <a:r>
              <a:rPr lang="en-US" sz="2000" b="1" dirty="0">
                <a:solidFill>
                  <a:srgbClr val="00B0F0"/>
                </a:solidFill>
                <a:effectLst>
                  <a:outerShdw blurRad="38100" dist="38100" dir="2700000" algn="tl">
                    <a:srgbClr val="000000">
                      <a:alpha val="43137"/>
                    </a:srgbClr>
                  </a:outerShdw>
                </a:effectLst>
              </a:rPr>
              <a:t>product</a:t>
            </a:r>
          </a:p>
          <a:p>
            <a:r>
              <a:rPr lang="en-US" sz="2000" b="1" dirty="0" err="1">
                <a:solidFill>
                  <a:srgbClr val="00B0F0"/>
                </a:solidFill>
                <a:effectLst>
                  <a:outerShdw blurRad="38100" dist="38100" dir="2700000" algn="tl">
                    <a:srgbClr val="000000">
                      <a:alpha val="43137"/>
                    </a:srgbClr>
                  </a:outerShdw>
                </a:effectLst>
              </a:rPr>
              <a:t>total_sold_quantity</a:t>
            </a:r>
            <a:endParaRPr lang="en-US" sz="2000" b="1" dirty="0">
              <a:solidFill>
                <a:srgbClr val="00B0F0"/>
              </a:solidFill>
              <a:effectLst>
                <a:outerShdw blurRad="38100" dist="38100" dir="2700000" algn="tl">
                  <a:srgbClr val="000000">
                    <a:alpha val="43137"/>
                  </a:srgbClr>
                </a:outerShdw>
              </a:effectLst>
            </a:endParaRPr>
          </a:p>
          <a:p>
            <a:r>
              <a:rPr lang="en-US" sz="2000" b="1" dirty="0" err="1">
                <a:solidFill>
                  <a:srgbClr val="00B0F0"/>
                </a:solidFill>
                <a:effectLst>
                  <a:outerShdw blurRad="38100" dist="38100" dir="2700000" algn="tl">
                    <a:srgbClr val="000000">
                      <a:alpha val="43137"/>
                    </a:srgbClr>
                  </a:outerShdw>
                </a:effectLst>
              </a:rPr>
              <a:t>rank_order</a:t>
            </a:r>
            <a:endParaRPr lang="en-US" sz="2000" b="1" dirty="0">
              <a:solidFill>
                <a:srgbClr val="00B0F0"/>
              </a:solidFill>
              <a:effectLst>
                <a:outerShdw blurRad="38100" dist="38100" dir="2700000" algn="tl">
                  <a:srgbClr val="000000">
                    <a:alpha val="43137"/>
                  </a:srgbClr>
                </a:outerShdw>
              </a:effectLst>
            </a:endParaRPr>
          </a:p>
        </p:txBody>
      </p:sp>
      <p:pic>
        <p:nvPicPr>
          <p:cNvPr id="4" name="Picture 3" descr="Graphical user interface, application, table&#10;&#10;Description automatically generated">
            <a:extLst>
              <a:ext uri="{FF2B5EF4-FFF2-40B4-BE49-F238E27FC236}">
                <a16:creationId xmlns:a16="http://schemas.microsoft.com/office/drawing/2014/main" id="{186E11C0-383B-4DD1-BF26-1D2750853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99" y="3352516"/>
            <a:ext cx="4812350" cy="1812871"/>
          </a:xfrm>
          <a:prstGeom prst="rect">
            <a:avLst/>
          </a:prstGeom>
        </p:spPr>
      </p:pic>
      <p:pic>
        <p:nvPicPr>
          <p:cNvPr id="7" name="Picture 6">
            <a:extLst>
              <a:ext uri="{FF2B5EF4-FFF2-40B4-BE49-F238E27FC236}">
                <a16:creationId xmlns:a16="http://schemas.microsoft.com/office/drawing/2014/main" id="{FD31CCDE-B6DE-42E0-8ADA-41A5B8811734}"/>
              </a:ext>
            </a:extLst>
          </p:cNvPr>
          <p:cNvPicPr>
            <a:picLocks noChangeAspect="1"/>
          </p:cNvPicPr>
          <p:nvPr/>
        </p:nvPicPr>
        <p:blipFill>
          <a:blip r:embed="rId3"/>
          <a:stretch>
            <a:fillRect/>
          </a:stretch>
        </p:blipFill>
        <p:spPr>
          <a:xfrm>
            <a:off x="5640027" y="2495563"/>
            <a:ext cx="6433074" cy="2669824"/>
          </a:xfrm>
          <a:prstGeom prst="rect">
            <a:avLst/>
          </a:prstGeom>
        </p:spPr>
      </p:pic>
      <p:sp>
        <p:nvSpPr>
          <p:cNvPr id="8" name="Arrow: Right 7">
            <a:extLst>
              <a:ext uri="{FF2B5EF4-FFF2-40B4-BE49-F238E27FC236}">
                <a16:creationId xmlns:a16="http://schemas.microsoft.com/office/drawing/2014/main" id="{728894AA-F419-45C7-AD21-575288AEBDC1}"/>
              </a:ext>
            </a:extLst>
          </p:cNvPr>
          <p:cNvSpPr/>
          <p:nvPr/>
        </p:nvSpPr>
        <p:spPr>
          <a:xfrm>
            <a:off x="5024487" y="4166647"/>
            <a:ext cx="537327" cy="23567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5D52A57-C211-44A8-8026-4C29EE8271A0}"/>
              </a:ext>
            </a:extLst>
          </p:cNvPr>
          <p:cNvSpPr txBox="1"/>
          <p:nvPr/>
        </p:nvSpPr>
        <p:spPr>
          <a:xfrm>
            <a:off x="118899" y="5448693"/>
            <a:ext cx="11954202" cy="123110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sto MT" panose="02040603050505030304"/>
                <a:ea typeface="+mn-ea"/>
                <a:cs typeface="+mn-cs"/>
              </a:rPr>
              <a:t>Insight: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Sold quantity of products from PC division is extremely less in 2021.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Sold quantity of products from N &amp; S division is maximum in 2021, whereas sold quantity of products from P &amp; A division is moderate. </a:t>
            </a:r>
          </a:p>
        </p:txBody>
      </p:sp>
    </p:spTree>
    <p:extLst>
      <p:ext uri="{BB962C8B-B14F-4D97-AF65-F5344CB8AC3E}">
        <p14:creationId xmlns:p14="http://schemas.microsoft.com/office/powerpoint/2010/main" val="318289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264B5-A008-4887-8A7D-2CE1C5D93748}"/>
              </a:ext>
            </a:extLst>
          </p:cNvPr>
          <p:cNvSpPr txBox="1"/>
          <p:nvPr/>
        </p:nvSpPr>
        <p:spPr>
          <a:xfrm>
            <a:off x="913795" y="609600"/>
            <a:ext cx="10353762" cy="970450"/>
          </a:xfrm>
          <a:prstGeom prst="rect">
            <a:avLst/>
          </a:prstGeom>
        </p:spPr>
        <p:txBody>
          <a:bodyPr vert="horz" lIns="91440" tIns="45720" rIns="91440" bIns="45720" rtlCol="0" anchor="ctr">
            <a:normAutofit/>
          </a:bodyPr>
          <a:lstStyle/>
          <a:p>
            <a:pPr algn="ctr">
              <a:spcBef>
                <a:spcPct val="0"/>
              </a:spcBef>
              <a:spcAft>
                <a:spcPts val="600"/>
              </a:spcAft>
            </a:pPr>
            <a:r>
              <a:rPr lang="en-US" sz="4000" b="1"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latin typeface="+mj-lt"/>
                <a:ea typeface="+mj-ea"/>
              </a:rPr>
              <a:t>Agenda</a:t>
            </a:r>
          </a:p>
        </p:txBody>
      </p:sp>
      <p:graphicFrame>
        <p:nvGraphicFramePr>
          <p:cNvPr id="5" name="TextBox 2">
            <a:extLst>
              <a:ext uri="{FF2B5EF4-FFF2-40B4-BE49-F238E27FC236}">
                <a16:creationId xmlns:a16="http://schemas.microsoft.com/office/drawing/2014/main" id="{BA99BE5A-3A7B-CC06-4255-467AABD2A7DB}"/>
              </a:ext>
            </a:extLst>
          </p:cNvPr>
          <p:cNvGraphicFramePr/>
          <p:nvPr>
            <p:extLst>
              <p:ext uri="{D42A27DB-BD31-4B8C-83A1-F6EECF244321}">
                <p14:modId xmlns:p14="http://schemas.microsoft.com/office/powerpoint/2010/main" val="3529227472"/>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44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98AE2-1D7D-4190-BCB7-0FC2E703F60C}"/>
              </a:ext>
            </a:extLst>
          </p:cNvPr>
          <p:cNvSpPr txBox="1"/>
          <p:nvPr/>
        </p:nvSpPr>
        <p:spPr>
          <a:xfrm>
            <a:off x="472911" y="537328"/>
            <a:ext cx="11246177" cy="707886"/>
          </a:xfrm>
          <a:prstGeom prst="rect">
            <a:avLst/>
          </a:prstGeom>
          <a:noFill/>
        </p:spPr>
        <p:txBody>
          <a:bodyPr wrap="square" rtlCol="0">
            <a:spAutoFit/>
          </a:bodyPr>
          <a:lstStyle/>
          <a:p>
            <a:pPr algn="ctr"/>
            <a:r>
              <a:rPr lang="en-US" sz="4000" b="1">
                <a:solidFill>
                  <a:srgbClr val="FFC000"/>
                </a:solidFill>
                <a:effectLst>
                  <a:outerShdw blurRad="38100" dist="38100" dir="2700000" algn="tl">
                    <a:srgbClr val="000000">
                      <a:alpha val="43137"/>
                    </a:srgbClr>
                  </a:outerShdw>
                </a:effectLst>
              </a:rPr>
              <a:t>Conclusion</a:t>
            </a:r>
            <a:endParaRPr lang="en-US" sz="4000" b="1" dirty="0">
              <a:solidFill>
                <a:srgbClr val="FFC00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9DD24725-EBBF-47E0-A25F-05619D3822B7}"/>
              </a:ext>
            </a:extLst>
          </p:cNvPr>
          <p:cNvSpPr txBox="1"/>
          <p:nvPr/>
        </p:nvSpPr>
        <p:spPr>
          <a:xfrm>
            <a:off x="301658" y="1575152"/>
            <a:ext cx="11500702" cy="5724644"/>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Number of unique Product in network segment is extremely less. Storage and desktop section is also less than others segment. So, Need to increase products in these categories according sales.</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Flipkart received average highest pre invoice discount percentage for the fiscal year 2021 in the Indian market. So, for Indian market </a:t>
            </a:r>
            <a:r>
              <a:rPr lang="en-US" sz="2000" dirty="0" err="1">
                <a:effectLst>
                  <a:outerShdw blurRad="38100" dist="38100" dir="2700000" algn="tl">
                    <a:srgbClr val="000000">
                      <a:alpha val="43137"/>
                    </a:srgbClr>
                  </a:outerShdw>
                </a:effectLst>
              </a:rPr>
              <a:t>Atliq</a:t>
            </a:r>
            <a:r>
              <a:rPr lang="en-US" sz="2000" dirty="0">
                <a:effectLst>
                  <a:outerShdw blurRad="38100" dist="38100" dir="2700000" algn="tl">
                    <a:srgbClr val="000000">
                      <a:alpha val="43137"/>
                    </a:srgbClr>
                  </a:outerShdw>
                </a:effectLst>
              </a:rPr>
              <a:t> Hardware needs to focus on Flipkart.</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It seems that gross sales from September to Next February little bit higher than other months. Also, gross sales went to peak in end 2021(from September). And November is most selling month in every year. So, Company needs to focus on end of a year and start of a year specially in November month.</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In 2021, maximum gross sales comes from Retailer and less sales comes from distributor. So, Company needs to more focus on Retailer channel.</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Sold quantity of products from PC division is extremely less in 2021 whereas, Sold quantity of products from N &amp; S division is maximum in 2021. So, Company needs to more product stocks in N &amp; S division.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2077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text, silhouette&#10;&#10;Description automatically generated">
            <a:extLst>
              <a:ext uri="{FF2B5EF4-FFF2-40B4-BE49-F238E27FC236}">
                <a16:creationId xmlns:a16="http://schemas.microsoft.com/office/drawing/2014/main" id="{0A8ECBF6-5632-45F7-BAEA-3017D58B82B6}"/>
              </a:ext>
            </a:extLst>
          </p:cNvPr>
          <p:cNvPicPr>
            <a:picLocks noChangeAspect="1"/>
          </p:cNvPicPr>
          <p:nvPr/>
        </p:nvPicPr>
        <p:blipFill rotWithShape="1">
          <a:blip r:embed="rId3">
            <a:extLst>
              <a:ext uri="{28A0092B-C50C-407E-A947-70E740481C1C}">
                <a14:useLocalDpi xmlns:a14="http://schemas.microsoft.com/office/drawing/2010/main" val="0"/>
              </a:ext>
            </a:extLst>
          </a:blip>
          <a:srcRect t="17413" b="20087"/>
          <a:stretch/>
        </p:blipFill>
        <p:spPr>
          <a:xfrm>
            <a:off x="20" y="10"/>
            <a:ext cx="12191980" cy="6857990"/>
          </a:xfrm>
          <a:prstGeom prst="rect">
            <a:avLst/>
          </a:prstGeom>
        </p:spPr>
      </p:pic>
    </p:spTree>
    <p:extLst>
      <p:ext uri="{BB962C8B-B14F-4D97-AF65-F5344CB8AC3E}">
        <p14:creationId xmlns:p14="http://schemas.microsoft.com/office/powerpoint/2010/main" val="64677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05B9B-D9B5-479C-AB7F-3DA735757EC2}"/>
              </a:ext>
            </a:extLst>
          </p:cNvPr>
          <p:cNvSpPr txBox="1"/>
          <p:nvPr/>
        </p:nvSpPr>
        <p:spPr>
          <a:xfrm>
            <a:off x="633743" y="609599"/>
            <a:ext cx="3413156" cy="5273675"/>
          </a:xfrm>
          <a:prstGeom prst="rect">
            <a:avLst/>
          </a:prstGeom>
        </p:spPr>
        <p:txBody>
          <a:bodyPr vert="horz" lIns="91440" tIns="45720" rIns="91440" bIns="45720" rtlCol="0" anchor="ctr">
            <a:normAutofit/>
          </a:bodyPr>
          <a:lstStyle/>
          <a:p>
            <a:pPr algn="ctr">
              <a:spcBef>
                <a:spcPct val="0"/>
              </a:spcBef>
              <a:spcAft>
                <a:spcPts val="600"/>
              </a:spcAft>
            </a:pPr>
            <a:r>
              <a:rPr lang="en-US" sz="4000" b="1"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latin typeface="+mj-lt"/>
                <a:ea typeface="+mj-ea"/>
              </a:rPr>
              <a:t>Introduction</a:t>
            </a:r>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TextBox 2">
            <a:extLst>
              <a:ext uri="{FF2B5EF4-FFF2-40B4-BE49-F238E27FC236}">
                <a16:creationId xmlns:a16="http://schemas.microsoft.com/office/drawing/2014/main" id="{97E204B9-3591-B8B2-60CB-345679A417B4}"/>
              </a:ext>
            </a:extLst>
          </p:cNvPr>
          <p:cNvGraphicFramePr/>
          <p:nvPr>
            <p:extLst>
              <p:ext uri="{D42A27DB-BD31-4B8C-83A1-F6EECF244321}">
                <p14:modId xmlns:p14="http://schemas.microsoft.com/office/powerpoint/2010/main" val="1126542061"/>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130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844D3-DBFB-4995-ADC0-4FB352F09CE0}"/>
              </a:ext>
            </a:extLst>
          </p:cNvPr>
          <p:cNvSpPr txBox="1"/>
          <p:nvPr/>
        </p:nvSpPr>
        <p:spPr>
          <a:xfrm>
            <a:off x="633743" y="609599"/>
            <a:ext cx="3413156" cy="5273675"/>
          </a:xfrm>
          <a:prstGeom prst="rect">
            <a:avLst/>
          </a:prstGeom>
        </p:spPr>
        <p:txBody>
          <a:bodyPr vert="horz" lIns="91440" tIns="45720" rIns="91440" bIns="45720" rtlCol="0" anchor="ctr">
            <a:normAutofit/>
          </a:bodyPr>
          <a:lstStyle/>
          <a:p>
            <a:pPr algn="ctr">
              <a:spcBef>
                <a:spcPct val="0"/>
              </a:spcBef>
              <a:spcAft>
                <a:spcPts val="600"/>
              </a:spcAft>
            </a:pPr>
            <a:r>
              <a:rPr lang="en-US" sz="4000" b="1"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latin typeface="+mj-lt"/>
                <a:ea typeface="+mj-ea"/>
              </a:rPr>
              <a:t>Discussion about data</a:t>
            </a:r>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TextBox 2">
            <a:extLst>
              <a:ext uri="{FF2B5EF4-FFF2-40B4-BE49-F238E27FC236}">
                <a16:creationId xmlns:a16="http://schemas.microsoft.com/office/drawing/2014/main" id="{98ECFB58-EE8E-B3B9-C3EB-6ACE84629864}"/>
              </a:ext>
            </a:extLst>
          </p:cNvPr>
          <p:cNvGraphicFramePr/>
          <p:nvPr>
            <p:extLst>
              <p:ext uri="{D42A27DB-BD31-4B8C-83A1-F6EECF244321}">
                <p14:modId xmlns:p14="http://schemas.microsoft.com/office/powerpoint/2010/main" val="4288633092"/>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824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778CF-6FAC-4D56-805B-F18511B01774}"/>
              </a:ext>
            </a:extLst>
          </p:cNvPr>
          <p:cNvSpPr txBox="1"/>
          <p:nvPr/>
        </p:nvSpPr>
        <p:spPr>
          <a:xfrm>
            <a:off x="443060" y="565608"/>
            <a:ext cx="11378152"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ct val="0"/>
              </a:spcBef>
              <a:spcAft>
                <a:spcPts val="600"/>
              </a:spcAft>
              <a:buClrTx/>
              <a:buSzTx/>
              <a:buFontTx/>
              <a:buNone/>
              <a:tabLst/>
              <a:defRPr/>
            </a:pPr>
            <a:r>
              <a:rPr kumimoji="0" lang="en-US" sz="4000" b="1" i="0" u="none" strike="noStrike" kern="1200" cap="none" spc="0" normalizeH="0" baseline="0" noProof="0" dirty="0">
                <a:ln>
                  <a:solidFill>
                    <a:prstClr val="black">
                      <a:lumMod val="75000"/>
                      <a:lumOff val="25000"/>
                      <a:alpha val="10000"/>
                    </a:prstClr>
                  </a:solidFill>
                </a:ln>
                <a:solidFill>
                  <a:srgbClr val="FFC000"/>
                </a:solidFill>
                <a:effectLst>
                  <a:outerShdw blurRad="9525" dist="25400" dir="14640000" algn="tl" rotWithShape="0">
                    <a:prstClr val="black">
                      <a:alpha val="30000"/>
                    </a:prstClr>
                  </a:outerShdw>
                </a:effectLst>
                <a:uLnTx/>
                <a:uFillTx/>
                <a:latin typeface="Calisto MT" panose="02040603050505030304"/>
                <a:ea typeface="+mn-ea"/>
                <a:cs typeface="+mn-cs"/>
              </a:rPr>
              <a:t>Structure of the data table</a:t>
            </a:r>
          </a:p>
        </p:txBody>
      </p:sp>
      <p:pic>
        <p:nvPicPr>
          <p:cNvPr id="4" name="Picture 3">
            <a:extLst>
              <a:ext uri="{FF2B5EF4-FFF2-40B4-BE49-F238E27FC236}">
                <a16:creationId xmlns:a16="http://schemas.microsoft.com/office/drawing/2014/main" id="{BFFA2CD6-AF69-4F0E-B3C1-7E223B433CEB}"/>
              </a:ext>
            </a:extLst>
          </p:cNvPr>
          <p:cNvPicPr>
            <a:picLocks noChangeAspect="1"/>
          </p:cNvPicPr>
          <p:nvPr/>
        </p:nvPicPr>
        <p:blipFill>
          <a:blip r:embed="rId2"/>
          <a:stretch>
            <a:fillRect/>
          </a:stretch>
        </p:blipFill>
        <p:spPr>
          <a:xfrm>
            <a:off x="2227634" y="1589100"/>
            <a:ext cx="8807762" cy="5126684"/>
          </a:xfrm>
          <a:prstGeom prst="rect">
            <a:avLst/>
          </a:prstGeom>
        </p:spPr>
      </p:pic>
    </p:spTree>
    <p:extLst>
      <p:ext uri="{BB962C8B-B14F-4D97-AF65-F5344CB8AC3E}">
        <p14:creationId xmlns:p14="http://schemas.microsoft.com/office/powerpoint/2010/main" val="372419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391EFA-B44B-4A04-AF16-66946C85EE11}"/>
              </a:ext>
            </a:extLst>
          </p:cNvPr>
          <p:cNvSpPr txBox="1"/>
          <p:nvPr/>
        </p:nvSpPr>
        <p:spPr>
          <a:xfrm>
            <a:off x="659876" y="584462"/>
            <a:ext cx="11001081"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ct val="0"/>
              </a:spcBef>
              <a:spcAft>
                <a:spcPts val="600"/>
              </a:spcAft>
              <a:buClrTx/>
              <a:buSzTx/>
              <a:buFontTx/>
              <a:buNone/>
              <a:tabLst/>
              <a:defRPr/>
            </a:pPr>
            <a:r>
              <a:rPr kumimoji="0" lang="en-US" sz="4000" b="1" i="0" u="none" strike="noStrike" kern="1200" cap="none" spc="0" normalizeH="0" baseline="0" noProof="0" dirty="0">
                <a:ln>
                  <a:solidFill>
                    <a:prstClr val="black">
                      <a:lumMod val="75000"/>
                      <a:lumOff val="25000"/>
                      <a:alpha val="10000"/>
                    </a:prstClr>
                  </a:solidFill>
                </a:ln>
                <a:solidFill>
                  <a:srgbClr val="FFC000"/>
                </a:solidFill>
                <a:effectLst>
                  <a:outerShdw blurRad="9525" dist="25400" dir="14640000" algn="tl" rotWithShape="0">
                    <a:prstClr val="black">
                      <a:alpha val="30000"/>
                    </a:prstClr>
                  </a:outerShdw>
                </a:effectLst>
                <a:uLnTx/>
                <a:uFillTx/>
                <a:latin typeface="Calisto MT" panose="02040603050505030304"/>
                <a:ea typeface="+mn-ea"/>
                <a:cs typeface="+mn-cs"/>
              </a:rPr>
              <a:t>Information about Customer and region</a:t>
            </a:r>
          </a:p>
        </p:txBody>
      </p:sp>
      <p:sp>
        <p:nvSpPr>
          <p:cNvPr id="3" name="TextBox 2">
            <a:extLst>
              <a:ext uri="{FF2B5EF4-FFF2-40B4-BE49-F238E27FC236}">
                <a16:creationId xmlns:a16="http://schemas.microsoft.com/office/drawing/2014/main" id="{92BFEEDB-212C-42F1-9A27-B9C84B17ACAE}"/>
              </a:ext>
            </a:extLst>
          </p:cNvPr>
          <p:cNvSpPr txBox="1"/>
          <p:nvPr/>
        </p:nvSpPr>
        <p:spPr>
          <a:xfrm>
            <a:off x="659876" y="1951348"/>
            <a:ext cx="1051088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There are 74 distinct customer presents from different market-country, sub-zone and region</a:t>
            </a:r>
          </a:p>
          <a:p>
            <a:pPr marL="285750" indent="-285750">
              <a:buFont typeface="Arial" panose="020B0604020202020204" pitchFamily="34" charset="0"/>
              <a:buChar char="•"/>
            </a:pPr>
            <a:r>
              <a:rPr lang="en-US" dirty="0"/>
              <a:t>There are 27 distinct market country exist.</a:t>
            </a:r>
          </a:p>
          <a:p>
            <a:pPr marL="285750" indent="-285750">
              <a:buFont typeface="Arial" panose="020B0604020202020204" pitchFamily="34" charset="0"/>
              <a:buChar char="•"/>
            </a:pPr>
            <a:r>
              <a:rPr lang="en-US" dirty="0"/>
              <a:t>There are 7 distinct sub zone exist - '</a:t>
            </a:r>
            <a:r>
              <a:rPr lang="en-US" dirty="0">
                <a:solidFill>
                  <a:srgbClr val="00B0F0"/>
                </a:solidFill>
              </a:rPr>
              <a:t>India</a:t>
            </a:r>
            <a:r>
              <a:rPr lang="en-US" dirty="0"/>
              <a:t>’, '</a:t>
            </a:r>
            <a:r>
              <a:rPr lang="en-US" dirty="0">
                <a:solidFill>
                  <a:srgbClr val="00B0F0"/>
                </a:solidFill>
              </a:rPr>
              <a:t>ROA</a:t>
            </a:r>
            <a:r>
              <a:rPr lang="en-US" dirty="0"/>
              <a:t>’, '</a:t>
            </a:r>
            <a:r>
              <a:rPr lang="en-US" dirty="0">
                <a:solidFill>
                  <a:srgbClr val="00B0F0"/>
                </a:solidFill>
              </a:rPr>
              <a:t>ANZ</a:t>
            </a:r>
            <a:r>
              <a:rPr lang="en-US" dirty="0"/>
              <a:t>’, '</a:t>
            </a:r>
            <a:r>
              <a:rPr lang="en-US" dirty="0">
                <a:solidFill>
                  <a:srgbClr val="00B0F0"/>
                </a:solidFill>
              </a:rPr>
              <a:t>SE</a:t>
            </a:r>
            <a:r>
              <a:rPr lang="en-US" dirty="0"/>
              <a:t>’, '</a:t>
            </a:r>
            <a:r>
              <a:rPr lang="en-US" dirty="0">
                <a:solidFill>
                  <a:srgbClr val="00B0F0"/>
                </a:solidFill>
              </a:rPr>
              <a:t>NE</a:t>
            </a:r>
            <a:r>
              <a:rPr lang="en-US" dirty="0"/>
              <a:t>’, '</a:t>
            </a:r>
            <a:r>
              <a:rPr lang="en-US" dirty="0">
                <a:solidFill>
                  <a:srgbClr val="00B0F0"/>
                </a:solidFill>
              </a:rPr>
              <a:t>NA</a:t>
            </a:r>
            <a:r>
              <a:rPr lang="en-US" dirty="0"/>
              <a:t>', and '</a:t>
            </a:r>
            <a:r>
              <a:rPr lang="en-US" dirty="0">
                <a:solidFill>
                  <a:srgbClr val="00B0F0"/>
                </a:solidFill>
              </a:rPr>
              <a:t>LATAM</a:t>
            </a:r>
            <a:r>
              <a:rPr lang="en-US" dirty="0"/>
              <a:t>’</a:t>
            </a:r>
          </a:p>
          <a:p>
            <a:pPr marL="285750" indent="-285750">
              <a:buFont typeface="Arial" panose="020B0604020202020204" pitchFamily="34" charset="0"/>
              <a:buChar char="•"/>
            </a:pPr>
            <a:r>
              <a:rPr lang="en-US" dirty="0"/>
              <a:t>There are 4 distinct region exist - '</a:t>
            </a:r>
            <a:r>
              <a:rPr lang="en-US" dirty="0">
                <a:solidFill>
                  <a:srgbClr val="00B0F0"/>
                </a:solidFill>
              </a:rPr>
              <a:t>APAC</a:t>
            </a:r>
            <a:r>
              <a:rPr lang="en-US" dirty="0"/>
              <a:t>', '</a:t>
            </a:r>
            <a:r>
              <a:rPr lang="en-US" dirty="0">
                <a:solidFill>
                  <a:srgbClr val="00B0F0"/>
                </a:solidFill>
              </a:rPr>
              <a:t>EU</a:t>
            </a:r>
            <a:r>
              <a:rPr lang="en-US" dirty="0"/>
              <a:t>', '</a:t>
            </a:r>
            <a:r>
              <a:rPr lang="en-US" dirty="0">
                <a:solidFill>
                  <a:srgbClr val="00B0F0"/>
                </a:solidFill>
              </a:rPr>
              <a:t>NA</a:t>
            </a:r>
            <a:r>
              <a:rPr lang="en-US" dirty="0"/>
              <a:t>' and '</a:t>
            </a:r>
            <a:r>
              <a:rPr lang="en-US" dirty="0">
                <a:solidFill>
                  <a:srgbClr val="00B0F0"/>
                </a:solidFill>
              </a:rPr>
              <a:t>LATAM</a:t>
            </a:r>
            <a:r>
              <a:rPr lang="en-US" dirty="0"/>
              <a:t>’</a:t>
            </a:r>
          </a:p>
          <a:p>
            <a:pPr marL="285750" indent="-285750">
              <a:buFont typeface="Arial" panose="020B0604020202020204" pitchFamily="34" charset="0"/>
              <a:buChar char="•"/>
            </a:pPr>
            <a:r>
              <a:rPr lang="en-US" dirty="0"/>
              <a:t>Count of number of market country in each subzone and region given below:</a:t>
            </a:r>
          </a:p>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A33807CD-8D61-4465-A530-5E13D06511DC}"/>
              </a:ext>
            </a:extLst>
          </p:cNvPr>
          <p:cNvPicPr>
            <a:picLocks noChangeAspect="1"/>
          </p:cNvPicPr>
          <p:nvPr/>
        </p:nvPicPr>
        <p:blipFill>
          <a:blip r:embed="rId2"/>
          <a:stretch>
            <a:fillRect/>
          </a:stretch>
        </p:blipFill>
        <p:spPr>
          <a:xfrm>
            <a:off x="1021237" y="3429000"/>
            <a:ext cx="4477375" cy="1857634"/>
          </a:xfrm>
          <a:prstGeom prst="rect">
            <a:avLst/>
          </a:prstGeom>
        </p:spPr>
      </p:pic>
    </p:spTree>
    <p:extLst>
      <p:ext uri="{BB962C8B-B14F-4D97-AF65-F5344CB8AC3E}">
        <p14:creationId xmlns:p14="http://schemas.microsoft.com/office/powerpoint/2010/main" val="149065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0A8277-7967-4D46-8EB0-F60FE19E1294}"/>
              </a:ext>
            </a:extLst>
          </p:cNvPr>
          <p:cNvSpPr txBox="1"/>
          <p:nvPr/>
        </p:nvSpPr>
        <p:spPr>
          <a:xfrm>
            <a:off x="546755" y="603315"/>
            <a:ext cx="11180189"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ct val="0"/>
              </a:spcBef>
              <a:spcAft>
                <a:spcPts val="600"/>
              </a:spcAft>
              <a:buClrTx/>
              <a:buSzTx/>
              <a:buFontTx/>
              <a:buNone/>
              <a:tabLst/>
              <a:defRPr/>
            </a:pPr>
            <a:r>
              <a:rPr kumimoji="0" lang="en-US" sz="4000" b="1" i="0" u="none" strike="noStrike" kern="1200" cap="none" spc="0" normalizeH="0" baseline="0" noProof="0" dirty="0">
                <a:ln>
                  <a:solidFill>
                    <a:prstClr val="black">
                      <a:lumMod val="75000"/>
                      <a:lumOff val="25000"/>
                      <a:alpha val="10000"/>
                    </a:prstClr>
                  </a:solidFill>
                </a:ln>
                <a:solidFill>
                  <a:srgbClr val="FFC000"/>
                </a:solidFill>
                <a:effectLst>
                  <a:outerShdw blurRad="9525" dist="25400" dir="14640000" algn="tl" rotWithShape="0">
                    <a:prstClr val="black">
                      <a:alpha val="30000"/>
                    </a:prstClr>
                  </a:outerShdw>
                </a:effectLst>
                <a:uLnTx/>
                <a:uFillTx/>
                <a:latin typeface="Calisto MT" panose="02040603050505030304"/>
                <a:ea typeface="+mn-ea"/>
                <a:cs typeface="+mn-cs"/>
              </a:rPr>
              <a:t>Information of Products Category</a:t>
            </a:r>
          </a:p>
        </p:txBody>
      </p:sp>
      <p:pic>
        <p:nvPicPr>
          <p:cNvPr id="26" name="Picture 25">
            <a:extLst>
              <a:ext uri="{FF2B5EF4-FFF2-40B4-BE49-F238E27FC236}">
                <a16:creationId xmlns:a16="http://schemas.microsoft.com/office/drawing/2014/main" id="{74A9EFC0-0AB0-4849-BCEB-8657B803E644}"/>
              </a:ext>
            </a:extLst>
          </p:cNvPr>
          <p:cNvPicPr>
            <a:picLocks noChangeAspect="1"/>
          </p:cNvPicPr>
          <p:nvPr/>
        </p:nvPicPr>
        <p:blipFill>
          <a:blip r:embed="rId2"/>
          <a:stretch>
            <a:fillRect/>
          </a:stretch>
        </p:blipFill>
        <p:spPr>
          <a:xfrm>
            <a:off x="3152899" y="1530377"/>
            <a:ext cx="5477639" cy="4439270"/>
          </a:xfrm>
          <a:prstGeom prst="rect">
            <a:avLst/>
          </a:prstGeom>
        </p:spPr>
      </p:pic>
    </p:spTree>
    <p:extLst>
      <p:ext uri="{BB962C8B-B14F-4D97-AF65-F5344CB8AC3E}">
        <p14:creationId xmlns:p14="http://schemas.microsoft.com/office/powerpoint/2010/main" val="415950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D3AD3C-3223-4E28-BC6C-E996C58C1DC9}"/>
              </a:ext>
            </a:extLst>
          </p:cNvPr>
          <p:cNvSpPr txBox="1"/>
          <p:nvPr/>
        </p:nvSpPr>
        <p:spPr>
          <a:xfrm>
            <a:off x="443060" y="461913"/>
            <a:ext cx="11462994" cy="984885"/>
          </a:xfrm>
          <a:prstGeom prst="rect">
            <a:avLst/>
          </a:prstGeom>
          <a:noFill/>
        </p:spPr>
        <p:txBody>
          <a:bodyPr wrap="square" rtlCol="0">
            <a:spAutoFit/>
          </a:bodyPr>
          <a:lstStyle/>
          <a:p>
            <a:pPr algn="ctr"/>
            <a:r>
              <a:rPr kumimoji="0" lang="en-US" sz="4000" b="1" i="0" u="none" strike="noStrike" kern="1200" cap="none" spc="0" normalizeH="0" baseline="0" noProof="0" dirty="0">
                <a:ln>
                  <a:solidFill>
                    <a:prstClr val="black">
                      <a:lumMod val="75000"/>
                      <a:lumOff val="25000"/>
                      <a:alpha val="10000"/>
                    </a:prstClr>
                  </a:solidFill>
                </a:ln>
                <a:solidFill>
                  <a:srgbClr val="FFC000"/>
                </a:solidFill>
                <a:effectLst>
                  <a:outerShdw blurRad="9525" dist="25400" dir="14640000" algn="tl" rotWithShape="0">
                    <a:prstClr val="black">
                      <a:alpha val="30000"/>
                    </a:prstClr>
                  </a:outerShdw>
                </a:effectLst>
                <a:uLnTx/>
                <a:uFillTx/>
                <a:latin typeface="Calisto MT" panose="02040603050505030304"/>
                <a:ea typeface="+mn-ea"/>
                <a:cs typeface="+mn-cs"/>
              </a:rPr>
              <a:t>Ad-hoc requests and Analyzation</a:t>
            </a:r>
          </a:p>
          <a:p>
            <a:endParaRPr lang="en-US" dirty="0"/>
          </a:p>
        </p:txBody>
      </p:sp>
      <p:pic>
        <p:nvPicPr>
          <p:cNvPr id="6" name="Picture 5" descr="A picture containing text, clock&#10;&#10;Description automatically generated">
            <a:extLst>
              <a:ext uri="{FF2B5EF4-FFF2-40B4-BE49-F238E27FC236}">
                <a16:creationId xmlns:a16="http://schemas.microsoft.com/office/drawing/2014/main" id="{D9A42833-F9EF-4894-BAED-3BD9C3D3C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677" y="2023352"/>
            <a:ext cx="6834432" cy="39499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6732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59A661-09E2-41E7-8AF3-7C6A9181D793}"/>
              </a:ext>
            </a:extLst>
          </p:cNvPr>
          <p:cNvSpPr txBox="1"/>
          <p:nvPr/>
        </p:nvSpPr>
        <p:spPr>
          <a:xfrm>
            <a:off x="235670" y="490194"/>
            <a:ext cx="11510128" cy="1323439"/>
          </a:xfrm>
          <a:prstGeom prst="rect">
            <a:avLst/>
          </a:prstGeom>
          <a:noFill/>
        </p:spPr>
        <p:txBody>
          <a:bodyPr wrap="square" rtlCol="0">
            <a:spAutoFit/>
          </a:bodyPr>
          <a:lstStyle/>
          <a:p>
            <a:r>
              <a:rPr lang="en-US" sz="4000" b="1" dirty="0">
                <a:solidFill>
                  <a:srgbClr val="FFC000"/>
                </a:solidFill>
                <a:effectLst>
                  <a:outerShdw blurRad="38100" dist="38100" dir="2700000" algn="tl">
                    <a:srgbClr val="000000">
                      <a:alpha val="43137"/>
                    </a:srgbClr>
                  </a:outerShdw>
                </a:effectLst>
              </a:rPr>
              <a:t>Request – 1:</a:t>
            </a:r>
          </a:p>
          <a:p>
            <a:r>
              <a:rPr lang="en-US" sz="2000" b="1" dirty="0">
                <a:solidFill>
                  <a:srgbClr val="00B0F0"/>
                </a:solidFill>
                <a:effectLst>
                  <a:outerShdw blurRad="38100" dist="38100" dir="2700000" algn="tl">
                    <a:srgbClr val="000000">
                      <a:alpha val="43137"/>
                    </a:srgbClr>
                  </a:outerShdw>
                </a:effectLst>
              </a:rPr>
              <a:t>Provide the list of markets in which customer "</a:t>
            </a:r>
            <a:r>
              <a:rPr lang="en-US" sz="2000" b="1" dirty="0" err="1">
                <a:solidFill>
                  <a:srgbClr val="00B0F0"/>
                </a:solidFill>
                <a:effectLst>
                  <a:outerShdw blurRad="38100" dist="38100" dir="2700000" algn="tl">
                    <a:srgbClr val="000000">
                      <a:alpha val="43137"/>
                    </a:srgbClr>
                  </a:outerShdw>
                </a:effectLst>
              </a:rPr>
              <a:t>Atliq</a:t>
            </a:r>
            <a:r>
              <a:rPr lang="en-US" sz="2000" b="1" dirty="0">
                <a:solidFill>
                  <a:srgbClr val="00B0F0"/>
                </a:solidFill>
                <a:effectLst>
                  <a:outerShdw blurRad="38100" dist="38100" dir="2700000" algn="tl">
                    <a:srgbClr val="000000">
                      <a:alpha val="43137"/>
                    </a:srgbClr>
                  </a:outerShdw>
                </a:effectLst>
              </a:rPr>
              <a:t> Exclusive" operates its business in the APAC region. </a:t>
            </a:r>
          </a:p>
        </p:txBody>
      </p:sp>
      <p:pic>
        <p:nvPicPr>
          <p:cNvPr id="4" name="Picture 3" descr="Graphical user interface&#10;&#10;Description automatically generated with low confidence">
            <a:extLst>
              <a:ext uri="{FF2B5EF4-FFF2-40B4-BE49-F238E27FC236}">
                <a16:creationId xmlns:a16="http://schemas.microsoft.com/office/drawing/2014/main" id="{AD22600A-092C-4CE0-9FD1-9FAA7763C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99" y="2080269"/>
            <a:ext cx="2470693" cy="38639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077599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1355</TotalTime>
  <Words>1071</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SAHIL</dc:creator>
  <cp:lastModifiedBy>MD SAHIL</cp:lastModifiedBy>
  <cp:revision>161</cp:revision>
  <dcterms:created xsi:type="dcterms:W3CDTF">2023-02-07T10:15:43Z</dcterms:created>
  <dcterms:modified xsi:type="dcterms:W3CDTF">2023-02-13T13:35:30Z</dcterms:modified>
</cp:coreProperties>
</file>