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7B1-C98C-41F3-9B2C-C700DEF3643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A6B0CE-3047-4FAA-AF78-62F1DCF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9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7B1-C98C-41F3-9B2C-C700DEF3643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A6B0CE-3047-4FAA-AF78-62F1DCF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1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7B1-C98C-41F3-9B2C-C700DEF3643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A6B0CE-3047-4FAA-AF78-62F1DCF670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9326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7B1-C98C-41F3-9B2C-C700DEF3643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A6B0CE-3047-4FAA-AF78-62F1DCF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77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7B1-C98C-41F3-9B2C-C700DEF3643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A6B0CE-3047-4FAA-AF78-62F1DCF6709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2265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7B1-C98C-41F3-9B2C-C700DEF3643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A6B0CE-3047-4FAA-AF78-62F1DCF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38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7B1-C98C-41F3-9B2C-C700DEF3643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0CE-3047-4FAA-AF78-62F1DCF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3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7B1-C98C-41F3-9B2C-C700DEF3643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0CE-3047-4FAA-AF78-62F1DCF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0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7B1-C98C-41F3-9B2C-C700DEF3643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0CE-3047-4FAA-AF78-62F1DCF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3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7B1-C98C-41F3-9B2C-C700DEF3643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A6B0CE-3047-4FAA-AF78-62F1DCF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6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7B1-C98C-41F3-9B2C-C700DEF3643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A6B0CE-3047-4FAA-AF78-62F1DCF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2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7B1-C98C-41F3-9B2C-C700DEF3643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A6B0CE-3047-4FAA-AF78-62F1DCF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7B1-C98C-41F3-9B2C-C700DEF3643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0CE-3047-4FAA-AF78-62F1DCF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6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7B1-C98C-41F3-9B2C-C700DEF3643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0CE-3047-4FAA-AF78-62F1DCF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3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7B1-C98C-41F3-9B2C-C700DEF3643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0CE-3047-4FAA-AF78-62F1DCF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7B1-C98C-41F3-9B2C-C700DEF3643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A6B0CE-3047-4FAA-AF78-62F1DCF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7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C97B1-C98C-41F3-9B2C-C700DEF36438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A6B0CE-3047-4FAA-AF78-62F1DCF6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0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sahilmca20/PortfolioProjects/tree/main/Bird%20Strike%20Rate" TargetMode="External"/><Relationship Id="rId2" Type="http://schemas.openxmlformats.org/officeDocument/2006/relationships/hyperlink" Target="https://www.novypro.com/project/transportation-and-communication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linkedin.com/posts/md-sahil-dataanalyst_internship-ineuron-dataanalytics-activity-7055138417000497152-MXYg?utm_source=share&amp;utm_medium=member_desktop" TargetMode="External"/><Relationship Id="rId4" Type="http://schemas.openxmlformats.org/officeDocument/2006/relationships/hyperlink" Target="https://youtu.be/_GhEqCaIv6Y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jet flying through the air&#10;&#10;Description automatically generated with low confidence">
            <a:extLst>
              <a:ext uri="{FF2B5EF4-FFF2-40B4-BE49-F238E27FC236}">
                <a16:creationId xmlns:a16="http://schemas.microsoft.com/office/drawing/2014/main" id="{D5078713-A27E-4BEC-B28D-4E1D924E4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99" y="286732"/>
            <a:ext cx="5421982" cy="271099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8F56DD-FB53-4C23-93F1-E3D63FA48854}"/>
              </a:ext>
            </a:extLst>
          </p:cNvPr>
          <p:cNvSpPr txBox="1"/>
          <p:nvPr/>
        </p:nvSpPr>
        <p:spPr>
          <a:xfrm>
            <a:off x="1866507" y="4053526"/>
            <a:ext cx="9982987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riblet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>
                <a:ln/>
                <a:solidFill>
                  <a:srgbClr val="E33C4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Data Visualization of Bird Strikes between 2000 – 2011</a:t>
            </a:r>
          </a:p>
          <a:p>
            <a:endParaRPr lang="en-US" sz="2800" b="1" dirty="0">
              <a:ln/>
              <a:solidFill>
                <a:srgbClr val="E33C49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endParaRPr lang="en-US" sz="2800" b="1" dirty="0">
              <a:ln/>
              <a:solidFill>
                <a:srgbClr val="E33C49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endParaRPr lang="en-US" sz="2800" b="1" dirty="0">
              <a:ln/>
              <a:solidFill>
                <a:srgbClr val="E33C49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algn="r"/>
            <a:r>
              <a:rPr lang="en-US" sz="2800" b="1" dirty="0">
                <a:ln/>
                <a:solidFill>
                  <a:srgbClr val="E33C49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									</a:t>
            </a:r>
            <a:r>
              <a:rPr lang="en-US" b="1" dirty="0">
                <a:ln/>
                <a:solidFill>
                  <a:srgbClr val="00206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Presented By: Md Sahil</a:t>
            </a:r>
          </a:p>
          <a:p>
            <a:pPr algn="r"/>
            <a:r>
              <a:rPr lang="en-US" b="1" dirty="0">
                <a:ln/>
                <a:solidFill>
                  <a:srgbClr val="00206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Date: 20-04-2023</a:t>
            </a:r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D90A3036-A22C-4AA3-BE43-64F8DFF44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936" y="5864256"/>
            <a:ext cx="2128932" cy="5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6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B9E110-B569-48AE-8F91-E0C61468D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683" y="1299160"/>
            <a:ext cx="9272219" cy="39421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DD0A5C-DB6F-4454-BE25-F59FC0F03907}"/>
              </a:ext>
            </a:extLst>
          </p:cNvPr>
          <p:cNvSpPr txBox="1"/>
          <p:nvPr/>
        </p:nvSpPr>
        <p:spPr>
          <a:xfrm>
            <a:off x="2594728" y="5662855"/>
            <a:ext cx="9272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0" dirty="0">
                <a:solidFill>
                  <a:srgbClr val="09124F"/>
                </a:solidFill>
                <a:effectLst/>
              </a:rPr>
              <a:t>The top 3 states where most bird strikes happen are California, Texas, and New York respectively.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D6B10-0F57-4529-B3D1-F388273AB7CB}"/>
              </a:ext>
            </a:extLst>
          </p:cNvPr>
          <p:cNvSpPr txBox="1"/>
          <p:nvPr/>
        </p:nvSpPr>
        <p:spPr>
          <a:xfrm>
            <a:off x="2498103" y="348792"/>
            <a:ext cx="953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33C49"/>
                </a:solidFill>
              </a:rPr>
              <a:t>Top Origin States By Number Of Bird Strikes</a:t>
            </a:r>
          </a:p>
        </p:txBody>
      </p:sp>
    </p:spTree>
    <p:extLst>
      <p:ext uri="{BB962C8B-B14F-4D97-AF65-F5344CB8AC3E}">
        <p14:creationId xmlns:p14="http://schemas.microsoft.com/office/powerpoint/2010/main" val="257303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373095-D67A-4A39-ADCD-6C4428D9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70" y="848316"/>
            <a:ext cx="6022400" cy="23808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8676D-CCE2-455C-B469-A62B326BB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9" y="4345754"/>
            <a:ext cx="6022401" cy="22935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B1BEA3-5F95-4A3A-86CE-02E8FB9C7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190" y="2655946"/>
            <a:ext cx="5701400" cy="25005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4F3749-E057-4DB1-9EE4-55CFD082AB83}"/>
              </a:ext>
            </a:extLst>
          </p:cNvPr>
          <p:cNvSpPr txBox="1"/>
          <p:nvPr/>
        </p:nvSpPr>
        <p:spPr>
          <a:xfrm>
            <a:off x="0" y="167232"/>
            <a:ext cx="624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Top 10 Airlines By Number Of Bird Strikes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06D1A-FE7D-404A-86A4-582DA391FB6F}"/>
              </a:ext>
            </a:extLst>
          </p:cNvPr>
          <p:cNvSpPr txBox="1"/>
          <p:nvPr/>
        </p:nvSpPr>
        <p:spPr>
          <a:xfrm>
            <a:off x="156205" y="3429000"/>
            <a:ext cx="593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Top 10 Airlines which generate most cost due to Bird Strikes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A841D-9653-49FB-ACE2-2FCD7FFFE996}"/>
              </a:ext>
            </a:extLst>
          </p:cNvPr>
          <p:cNvSpPr txBox="1"/>
          <p:nvPr/>
        </p:nvSpPr>
        <p:spPr>
          <a:xfrm>
            <a:off x="6400800" y="179458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Top 10 Airlines which have most damage count due to Bird Strikes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AC5F4F-EA8C-4A4D-A50D-3605C2F7B2B4}"/>
              </a:ext>
            </a:extLst>
          </p:cNvPr>
          <p:cNvSpPr txBox="1"/>
          <p:nvPr/>
        </p:nvSpPr>
        <p:spPr>
          <a:xfrm>
            <a:off x="6608190" y="167232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33C49"/>
                </a:solidFill>
              </a:rPr>
              <a:t>Airline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D0D5AF-961F-45FA-BFA0-7E266728061B}"/>
              </a:ext>
            </a:extLst>
          </p:cNvPr>
          <p:cNvSpPr txBox="1"/>
          <p:nvPr/>
        </p:nvSpPr>
        <p:spPr>
          <a:xfrm>
            <a:off x="6478030" y="5352392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0" dirty="0">
                <a:solidFill>
                  <a:srgbClr val="09124F"/>
                </a:solidFill>
                <a:effectLst/>
              </a:rPr>
              <a:t>Business Airlines and Southwest Airlines caused more Bird Strikes and also top in total damage count. Whereas most repair costs are incurred by Business Airlines and then United Airlines.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3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750D26-4B84-4562-B051-74FB3455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406" y="1483569"/>
            <a:ext cx="4619149" cy="37159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32B679-DEF3-4B67-8AD4-A0885AAD949D}"/>
              </a:ext>
            </a:extLst>
          </p:cNvPr>
          <p:cNvSpPr txBox="1"/>
          <p:nvPr/>
        </p:nvSpPr>
        <p:spPr>
          <a:xfrm>
            <a:off x="2585302" y="5804257"/>
            <a:ext cx="9207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0" dirty="0">
                <a:solidFill>
                  <a:srgbClr val="09124F"/>
                </a:solidFill>
                <a:effectLst/>
              </a:rPr>
              <a:t>87.16% of the total number of bird strikes happened at the altitude &lt;1000 ft.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66FFD-5039-4CB5-9802-B45234565DBC}"/>
              </a:ext>
            </a:extLst>
          </p:cNvPr>
          <p:cNvSpPr txBox="1"/>
          <p:nvPr/>
        </p:nvSpPr>
        <p:spPr>
          <a:xfrm>
            <a:off x="2422689" y="443060"/>
            <a:ext cx="9068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33C49"/>
                </a:solidFill>
              </a:rPr>
              <a:t>Altitude bin analysis</a:t>
            </a:r>
          </a:p>
        </p:txBody>
      </p:sp>
    </p:spTree>
    <p:extLst>
      <p:ext uri="{BB962C8B-B14F-4D97-AF65-F5344CB8AC3E}">
        <p14:creationId xmlns:p14="http://schemas.microsoft.com/office/powerpoint/2010/main" val="180227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D89F44-8377-49C8-B66F-599139B7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86" y="1470582"/>
            <a:ext cx="9478036" cy="37712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267B57-0C77-4214-B5BE-AB155CB8BC9C}"/>
              </a:ext>
            </a:extLst>
          </p:cNvPr>
          <p:cNvSpPr txBox="1"/>
          <p:nvPr/>
        </p:nvSpPr>
        <p:spPr>
          <a:xfrm>
            <a:off x="1912686" y="5637476"/>
            <a:ext cx="9644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0" dirty="0">
                <a:solidFill>
                  <a:srgbClr val="09124F"/>
                </a:solidFill>
                <a:effectLst/>
              </a:rPr>
              <a:t>Most of the bird strikes happen during the Approach, Landing roll, Take-off run, and Climb flight phases respectively.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56DC9-0099-4B3C-9BA4-DDF6B2C8BDE3}"/>
              </a:ext>
            </a:extLst>
          </p:cNvPr>
          <p:cNvSpPr txBox="1"/>
          <p:nvPr/>
        </p:nvSpPr>
        <p:spPr>
          <a:xfrm>
            <a:off x="2139885" y="443060"/>
            <a:ext cx="9341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33C49"/>
                </a:solidFill>
              </a:rPr>
              <a:t>Phase of the flight analysis</a:t>
            </a:r>
          </a:p>
        </p:txBody>
      </p:sp>
    </p:spTree>
    <p:extLst>
      <p:ext uri="{BB962C8B-B14F-4D97-AF65-F5344CB8AC3E}">
        <p14:creationId xmlns:p14="http://schemas.microsoft.com/office/powerpoint/2010/main" val="146626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3719D1-8AE9-44C5-A1A8-22943065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13" y="1007794"/>
            <a:ext cx="6768445" cy="26474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33D229-0958-47FF-A259-ECE261712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13" y="3925263"/>
            <a:ext cx="6768445" cy="275562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67B9DD-6876-4733-8308-7F8615CE9DF7}"/>
              </a:ext>
            </a:extLst>
          </p:cNvPr>
          <p:cNvSpPr txBox="1"/>
          <p:nvPr/>
        </p:nvSpPr>
        <p:spPr>
          <a:xfrm>
            <a:off x="209747" y="1512157"/>
            <a:ext cx="1392810" cy="1504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Sky Condition Vs Number Of Bird Strikes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5E2A45-5161-45E3-9422-63EE18BBD1FA}"/>
              </a:ext>
            </a:extLst>
          </p:cNvPr>
          <p:cNvSpPr txBox="1"/>
          <p:nvPr/>
        </p:nvSpPr>
        <p:spPr>
          <a:xfrm>
            <a:off x="172041" y="4102748"/>
            <a:ext cx="1590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Precipitation By Number Of Bird Strikes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5FF68-43FF-4209-A4FB-B9140D593E02}"/>
              </a:ext>
            </a:extLst>
          </p:cNvPr>
          <p:cNvSpPr txBox="1"/>
          <p:nvPr/>
        </p:nvSpPr>
        <p:spPr>
          <a:xfrm>
            <a:off x="8570928" y="5689575"/>
            <a:ext cx="3716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0" dirty="0">
                <a:solidFill>
                  <a:srgbClr val="09124F"/>
                </a:solidFill>
                <a:effectLst/>
              </a:rPr>
              <a:t>Precipitation does not affect that much in Bird Strikes.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33981-EDB9-4E16-89BD-996ECEACB23A}"/>
              </a:ext>
            </a:extLst>
          </p:cNvPr>
          <p:cNvSpPr txBox="1"/>
          <p:nvPr/>
        </p:nvSpPr>
        <p:spPr>
          <a:xfrm>
            <a:off x="8691514" y="2786538"/>
            <a:ext cx="3431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0" dirty="0">
                <a:solidFill>
                  <a:srgbClr val="09124F"/>
                </a:solidFill>
                <a:effectLst/>
              </a:rPr>
              <a:t>Most of the Bird Strikes happened with no clouds</a:t>
            </a:r>
            <a:r>
              <a:rPr lang="en-US" sz="1800" b="1" i="0" dirty="0">
                <a:solidFill>
                  <a:srgbClr val="09124F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A56305-8144-489E-8CD5-4AE268F1290D}"/>
              </a:ext>
            </a:extLst>
          </p:cNvPr>
          <p:cNvSpPr txBox="1"/>
          <p:nvPr/>
        </p:nvSpPr>
        <p:spPr>
          <a:xfrm>
            <a:off x="1762813" y="169682"/>
            <a:ext cx="10218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33C49"/>
                </a:solidFill>
              </a:rPr>
              <a:t>Sky Condition and Precipitation analysis</a:t>
            </a:r>
            <a:endParaRPr lang="en-US" sz="2800" dirty="0">
              <a:solidFill>
                <a:srgbClr val="E33C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9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2745C5-2793-4528-AE56-A269B8233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87" y="1121788"/>
            <a:ext cx="4107129" cy="25479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DFCB11-3890-4501-89B1-962857CFD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488" y="3890801"/>
            <a:ext cx="7205220" cy="28257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2EC304-3944-476C-B4E8-AB05C39FDF9C}"/>
              </a:ext>
            </a:extLst>
          </p:cNvPr>
          <p:cNvSpPr txBox="1"/>
          <p:nvPr/>
        </p:nvSpPr>
        <p:spPr>
          <a:xfrm>
            <a:off x="2017336" y="207390"/>
            <a:ext cx="998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33C49"/>
                </a:solidFill>
              </a:rPr>
              <a:t>Impacts on flight and prior warning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F51E1-571E-483B-9765-AB5DACBE37E6}"/>
              </a:ext>
            </a:extLst>
          </p:cNvPr>
          <p:cNvSpPr txBox="1"/>
          <p:nvPr/>
        </p:nvSpPr>
        <p:spPr>
          <a:xfrm>
            <a:off x="143437" y="1485797"/>
            <a:ext cx="2920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Are Pilots Informed? Vs Number Of Bird Strikes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CA7CA-ADED-446F-9FC5-58DFD953D4D3}"/>
              </a:ext>
            </a:extLst>
          </p:cNvPr>
          <p:cNvSpPr txBox="1"/>
          <p:nvPr/>
        </p:nvSpPr>
        <p:spPr>
          <a:xfrm>
            <a:off x="143437" y="4149747"/>
            <a:ext cx="1798485" cy="122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Impact On Flight Vs Number Of Bird Strikes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ACB609-AD61-48D6-A30E-515EC0073B85}"/>
              </a:ext>
            </a:extLst>
          </p:cNvPr>
          <p:cNvSpPr txBox="1"/>
          <p:nvPr/>
        </p:nvSpPr>
        <p:spPr>
          <a:xfrm>
            <a:off x="7711592" y="1842952"/>
            <a:ext cx="4288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0" dirty="0">
                <a:solidFill>
                  <a:srgbClr val="09124F"/>
                </a:solidFill>
                <a:effectLst/>
                <a:latin typeface="Segoe UI" panose="020B0502040204020203" pitchFamily="34" charset="0"/>
              </a:rPr>
              <a:t>43.06% of the time pilots were informed about wildlife.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6AF40-A13B-4D1B-A3F4-226664AE5DC6}"/>
              </a:ext>
            </a:extLst>
          </p:cNvPr>
          <p:cNvSpPr txBox="1"/>
          <p:nvPr/>
        </p:nvSpPr>
        <p:spPr>
          <a:xfrm>
            <a:off x="9549353" y="4149747"/>
            <a:ext cx="2642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0" dirty="0">
                <a:solidFill>
                  <a:srgbClr val="09124F"/>
                </a:solidFill>
                <a:effectLst/>
                <a:latin typeface="Segoe UI" panose="020B0502040204020203" pitchFamily="34" charset="0"/>
              </a:rPr>
              <a:t>In most cases, there are no impacts in flight due to Bird Strikes. In some cases, precautionary landing and others impacts were observed.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6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2B0FC6-21A7-42A0-A6E8-80F36BC07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80" y="939986"/>
            <a:ext cx="3543145" cy="25055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E80C89-6D5C-4BD2-82A6-49EACEE18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752" y="3712212"/>
            <a:ext cx="7795719" cy="30208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80A778-1FB0-4D45-93B5-4D90AFEE3970}"/>
              </a:ext>
            </a:extLst>
          </p:cNvPr>
          <p:cNvSpPr txBox="1"/>
          <p:nvPr/>
        </p:nvSpPr>
        <p:spPr>
          <a:xfrm>
            <a:off x="568877" y="1344327"/>
            <a:ext cx="1415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Wildlife Size Vs Number Of Bird Strikes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57D6C-5BD7-4D2B-891C-B9F678E7AFD6}"/>
              </a:ext>
            </a:extLst>
          </p:cNvPr>
          <p:cNvSpPr txBox="1"/>
          <p:nvPr/>
        </p:nvSpPr>
        <p:spPr>
          <a:xfrm>
            <a:off x="2119465" y="4743057"/>
            <a:ext cx="15247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Top 10 Wildlife Species According Number Of Bird Strikes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AF0E2-0F5A-4B88-BBE9-913558ABB6C7}"/>
              </a:ext>
            </a:extLst>
          </p:cNvPr>
          <p:cNvSpPr txBox="1"/>
          <p:nvPr/>
        </p:nvSpPr>
        <p:spPr>
          <a:xfrm>
            <a:off x="6309677" y="1592575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0" dirty="0">
                <a:solidFill>
                  <a:srgbClr val="09124F"/>
                </a:solidFill>
                <a:effectLst/>
              </a:rPr>
              <a:t>Most of the Bird Strikes happened with small size wildlife. Most of the species which caused strikes are the unknown small birds, European Starlings, and Unknown medium birds respectively.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936BAA-F98C-4EC8-A175-B5861DBB72DC}"/>
              </a:ext>
            </a:extLst>
          </p:cNvPr>
          <p:cNvSpPr txBox="1"/>
          <p:nvPr/>
        </p:nvSpPr>
        <p:spPr>
          <a:xfrm>
            <a:off x="2479249" y="194898"/>
            <a:ext cx="953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33C49"/>
                </a:solidFill>
              </a:rPr>
              <a:t>Wildlife analysis</a:t>
            </a:r>
          </a:p>
        </p:txBody>
      </p:sp>
    </p:spTree>
    <p:extLst>
      <p:ext uri="{BB962C8B-B14F-4D97-AF65-F5344CB8AC3E}">
        <p14:creationId xmlns:p14="http://schemas.microsoft.com/office/powerpoint/2010/main" val="307495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841704-841C-40B0-899A-7AC6DE66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956" y="867265"/>
            <a:ext cx="5991276" cy="26880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6F066A-456D-4954-8DEE-81EECEA1A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956" y="3761295"/>
            <a:ext cx="7533034" cy="29661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0CAEBD-F16E-4D29-AD24-F85721064A2C}"/>
              </a:ext>
            </a:extLst>
          </p:cNvPr>
          <p:cNvSpPr txBox="1"/>
          <p:nvPr/>
        </p:nvSpPr>
        <p:spPr>
          <a:xfrm>
            <a:off x="304015" y="1417889"/>
            <a:ext cx="1939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Aircraft Size Vs Number Of Bird Strikes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2FA01-1C5B-45D9-BFF2-954FD3CDD539}"/>
              </a:ext>
            </a:extLst>
          </p:cNvPr>
          <p:cNvSpPr txBox="1"/>
          <p:nvPr/>
        </p:nvSpPr>
        <p:spPr>
          <a:xfrm>
            <a:off x="1145512" y="4790406"/>
            <a:ext cx="16829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Number Of Engines Vs Number Of Bird Strikes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151BE-947F-42A9-9093-55F6912FF2FA}"/>
              </a:ext>
            </a:extLst>
          </p:cNvPr>
          <p:cNvSpPr txBox="1"/>
          <p:nvPr/>
        </p:nvSpPr>
        <p:spPr>
          <a:xfrm>
            <a:off x="8936611" y="1621411"/>
            <a:ext cx="2951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0" dirty="0">
                <a:solidFill>
                  <a:srgbClr val="09124F"/>
                </a:solidFill>
                <a:effectLst/>
                <a:latin typeface="Segoe UI" panose="020B0502040204020203" pitchFamily="34" charset="0"/>
              </a:rPr>
              <a:t>69.53% Aircraft size is not large. Most of cases bird strikes happened with 2-engine aircraft.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6B8B1-8FAC-466B-87AA-786393E8F1EB}"/>
              </a:ext>
            </a:extLst>
          </p:cNvPr>
          <p:cNvSpPr txBox="1"/>
          <p:nvPr/>
        </p:nvSpPr>
        <p:spPr>
          <a:xfrm>
            <a:off x="1625581" y="144620"/>
            <a:ext cx="10143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33C49"/>
                </a:solidFill>
              </a:rPr>
              <a:t>Aircraft analysis</a:t>
            </a:r>
          </a:p>
        </p:txBody>
      </p:sp>
    </p:spTree>
    <p:extLst>
      <p:ext uri="{BB962C8B-B14F-4D97-AF65-F5344CB8AC3E}">
        <p14:creationId xmlns:p14="http://schemas.microsoft.com/office/powerpoint/2010/main" val="393063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14473-665E-44C3-AA16-6E7072ADD36F}"/>
              </a:ext>
            </a:extLst>
          </p:cNvPr>
          <p:cNvSpPr txBox="1"/>
          <p:nvPr/>
        </p:nvSpPr>
        <p:spPr>
          <a:xfrm>
            <a:off x="1508289" y="2045616"/>
            <a:ext cx="105108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For Full Project Report Click The Link: </a:t>
            </a:r>
          </a:p>
          <a:p>
            <a:r>
              <a:rPr lang="en-US" dirty="0">
                <a:hlinkClick r:id="rId2"/>
              </a:rPr>
              <a:t>https://www.novypro.com/project/transportation-and-communication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For </a:t>
            </a:r>
            <a:r>
              <a:rPr lang="en-US" b="1" dirty="0" err="1">
                <a:solidFill>
                  <a:srgbClr val="00B050"/>
                </a:solidFill>
              </a:rPr>
              <a:t>Github</a:t>
            </a:r>
            <a:r>
              <a:rPr lang="en-US" b="1" dirty="0">
                <a:solidFill>
                  <a:srgbClr val="00B050"/>
                </a:solidFill>
              </a:rPr>
              <a:t> Repository Click The Link: </a:t>
            </a:r>
            <a:r>
              <a:rPr lang="en-US" dirty="0">
                <a:hlinkClick r:id="rId3"/>
              </a:rPr>
              <a:t>https://github.com/mdsahilmca20/PortfolioProjects/tree/main/Bird%20Strike%20Rate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For Video Presentation Click The Link: </a:t>
            </a:r>
          </a:p>
          <a:p>
            <a:r>
              <a:rPr lang="en-US" dirty="0">
                <a:hlinkClick r:id="rId4"/>
              </a:rPr>
              <a:t>https://youtu.be/_GhEqCaIv6Y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For </a:t>
            </a:r>
            <a:r>
              <a:rPr lang="en-US" b="1" dirty="0" err="1">
                <a:solidFill>
                  <a:srgbClr val="00B050"/>
                </a:solidFill>
              </a:rPr>
              <a:t>Linkedin</a:t>
            </a:r>
            <a:r>
              <a:rPr lang="en-US" b="1" dirty="0">
                <a:solidFill>
                  <a:srgbClr val="00B050"/>
                </a:solidFill>
              </a:rPr>
              <a:t> Post Click The Link:</a:t>
            </a:r>
          </a:p>
          <a:p>
            <a:r>
              <a:rPr lang="en-US" dirty="0">
                <a:hlinkClick r:id="rId5"/>
              </a:rPr>
              <a:t>https://www.linkedin.com/posts/md-sahil-dataanalyst_internship-ineuron-dataanalytics-activity-7055138417000497152-MXYg?utm_source=share&amp;utm_medium=member_desktop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7506C-C79E-4E14-83A9-05386C8C0817}"/>
              </a:ext>
            </a:extLst>
          </p:cNvPr>
          <p:cNvSpPr txBox="1"/>
          <p:nvPr/>
        </p:nvSpPr>
        <p:spPr>
          <a:xfrm>
            <a:off x="1725105" y="339365"/>
            <a:ext cx="1008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33C49"/>
                </a:solidFill>
              </a:rPr>
              <a:t>Important Links</a:t>
            </a:r>
          </a:p>
        </p:txBody>
      </p:sp>
    </p:spTree>
    <p:extLst>
      <p:ext uri="{BB962C8B-B14F-4D97-AF65-F5344CB8AC3E}">
        <p14:creationId xmlns:p14="http://schemas.microsoft.com/office/powerpoint/2010/main" val="3784024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882892F6-13CF-4B69-AD08-412527D1D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43" y="1147673"/>
            <a:ext cx="9064376" cy="504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5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12AFEA-5558-4ABC-869E-AD9677108B7B}"/>
              </a:ext>
            </a:extLst>
          </p:cNvPr>
          <p:cNvSpPr txBox="1"/>
          <p:nvPr/>
        </p:nvSpPr>
        <p:spPr>
          <a:xfrm>
            <a:off x="2498103" y="886120"/>
            <a:ext cx="924769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33C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Objective:</a:t>
            </a:r>
          </a:p>
          <a:p>
            <a:r>
              <a:rPr lang="en-US" dirty="0">
                <a:solidFill>
                  <a:srgbClr val="002060"/>
                </a:solidFill>
              </a:rPr>
              <a:t>Build a dashboard to analyze Bird Strikes between 2000 – 2011 in the US for aircraft safety and wildlife safety.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>
                <a:solidFill>
                  <a:srgbClr val="E33C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Depicting the Number of Bird Strikes.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Cost and damage analysis due to Bird Strikes.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To understand when most bird strikes occur.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Effect of Bird Strikes.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Analyzing wildlife species that are most often struck.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Try to find out patterns between aircraft type and bird strike.</a:t>
            </a:r>
          </a:p>
        </p:txBody>
      </p:sp>
    </p:spTree>
    <p:extLst>
      <p:ext uri="{BB962C8B-B14F-4D97-AF65-F5344CB8AC3E}">
        <p14:creationId xmlns:p14="http://schemas.microsoft.com/office/powerpoint/2010/main" val="41478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29BB1-03C3-4C91-B489-D3BA01E1AC98}"/>
              </a:ext>
            </a:extLst>
          </p:cNvPr>
          <p:cNvSpPr txBox="1"/>
          <p:nvPr/>
        </p:nvSpPr>
        <p:spPr>
          <a:xfrm>
            <a:off x="2384981" y="914400"/>
            <a:ext cx="888947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33C49"/>
                </a:solidFill>
              </a:rPr>
              <a:t>Data Sharing Agreement: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File Name: </a:t>
            </a:r>
            <a:r>
              <a:rPr lang="en-US" dirty="0">
                <a:solidFill>
                  <a:srgbClr val="002060"/>
                </a:solidFill>
              </a:rPr>
              <a:t>Bird Strikes_Final.xlsx</a:t>
            </a:r>
          </a:p>
          <a:p>
            <a:r>
              <a:rPr lang="en-US" b="1" dirty="0">
                <a:solidFill>
                  <a:srgbClr val="00B050"/>
                </a:solidFill>
              </a:rPr>
              <a:t>File Type: </a:t>
            </a:r>
            <a:r>
              <a:rPr lang="en-US" dirty="0">
                <a:solidFill>
                  <a:srgbClr val="002060"/>
                </a:solidFill>
              </a:rPr>
              <a:t>Microsoft Excel Worksheet (.xlsx)</a:t>
            </a:r>
          </a:p>
          <a:p>
            <a:r>
              <a:rPr lang="en-US" b="1" dirty="0">
                <a:solidFill>
                  <a:srgbClr val="00B050"/>
                </a:solidFill>
              </a:rPr>
              <a:t>File Size: </a:t>
            </a:r>
            <a:r>
              <a:rPr lang="en-US" dirty="0">
                <a:solidFill>
                  <a:srgbClr val="002060"/>
                </a:solidFill>
              </a:rPr>
              <a:t>3.74 MB</a:t>
            </a:r>
          </a:p>
          <a:p>
            <a:r>
              <a:rPr lang="en-US" b="1" dirty="0">
                <a:solidFill>
                  <a:srgbClr val="00B050"/>
                </a:solidFill>
              </a:rPr>
              <a:t>Number of rows: </a:t>
            </a:r>
            <a:r>
              <a:rPr lang="en-US" dirty="0">
                <a:solidFill>
                  <a:srgbClr val="002060"/>
                </a:solidFill>
              </a:rPr>
              <a:t>25,559</a:t>
            </a:r>
          </a:p>
          <a:p>
            <a:r>
              <a:rPr lang="en-US" b="1" dirty="0">
                <a:solidFill>
                  <a:srgbClr val="00B050"/>
                </a:solidFill>
              </a:rPr>
              <a:t>Number of columns: </a:t>
            </a:r>
            <a:r>
              <a:rPr lang="en-US" dirty="0">
                <a:solidFill>
                  <a:srgbClr val="002060"/>
                </a:solidFill>
              </a:rPr>
              <a:t>26</a:t>
            </a:r>
          </a:p>
          <a:p>
            <a:r>
              <a:rPr lang="en-US" b="1" dirty="0">
                <a:solidFill>
                  <a:srgbClr val="00B050"/>
                </a:solidFill>
              </a:rPr>
              <a:t>Dataset provider: </a:t>
            </a:r>
            <a:r>
              <a:rPr lang="en-US" dirty="0">
                <a:solidFill>
                  <a:srgbClr val="002060"/>
                </a:solidFill>
              </a:rPr>
              <a:t>Ineuron.ai team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0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80AC8-3074-4130-928C-5B9B7AD362C3}"/>
              </a:ext>
            </a:extLst>
          </p:cNvPr>
          <p:cNvSpPr txBox="1"/>
          <p:nvPr/>
        </p:nvSpPr>
        <p:spPr>
          <a:xfrm>
            <a:off x="1649690" y="122548"/>
            <a:ext cx="1026579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33C49"/>
                </a:solidFill>
              </a:rPr>
              <a:t>Data Attributes (Part–1):</a:t>
            </a:r>
          </a:p>
          <a:p>
            <a:endParaRPr lang="en-US" dirty="0"/>
          </a:p>
          <a:p>
            <a:r>
              <a:rPr lang="en-US" b="1" dirty="0"/>
              <a:t>1) Record ID – </a:t>
            </a:r>
            <a:r>
              <a:rPr lang="en-US" dirty="0"/>
              <a:t>Unique ID of each strike case record</a:t>
            </a:r>
          </a:p>
          <a:p>
            <a:r>
              <a:rPr lang="en-US" b="1" dirty="0"/>
              <a:t>2) Aircraft: Type – </a:t>
            </a:r>
            <a:r>
              <a:rPr lang="en-US" dirty="0"/>
              <a:t>Type of the Aircraft </a:t>
            </a:r>
          </a:p>
          <a:p>
            <a:r>
              <a:rPr lang="en-US" b="1" dirty="0"/>
              <a:t>3) Airport: Name – </a:t>
            </a:r>
            <a:r>
              <a:rPr lang="en-US" dirty="0"/>
              <a:t>Name of the Airport</a:t>
            </a:r>
          </a:p>
          <a:p>
            <a:r>
              <a:rPr lang="en-US" b="1" dirty="0"/>
              <a:t>4) Altitude bin – </a:t>
            </a:r>
            <a:r>
              <a:rPr lang="en-US" dirty="0"/>
              <a:t>Contain Altitude values in respect of 2 bins which are &lt; 1000 ft and &gt; 1000 ft</a:t>
            </a:r>
          </a:p>
          <a:p>
            <a:r>
              <a:rPr lang="en-US" b="1" dirty="0"/>
              <a:t>5) Aircraft: Make/Model – </a:t>
            </a:r>
            <a:r>
              <a:rPr lang="en-US" dirty="0"/>
              <a:t>Contain the model of Aircraft</a:t>
            </a:r>
          </a:p>
          <a:p>
            <a:r>
              <a:rPr lang="en-US" b="1" dirty="0"/>
              <a:t>6) Wildlife: Number struck – </a:t>
            </a:r>
            <a:r>
              <a:rPr lang="en-US" dirty="0"/>
              <a:t>Contain number of wildlife struck in terms of 4 groups which </a:t>
            </a:r>
          </a:p>
          <a:p>
            <a:r>
              <a:rPr lang="en-US" dirty="0"/>
              <a:t>are 1, 2-10, 11-100, over 100</a:t>
            </a:r>
          </a:p>
          <a:p>
            <a:r>
              <a:rPr lang="en-US" b="1" dirty="0"/>
              <a:t>7) Wildlife: Number Struck Actual – </a:t>
            </a:r>
            <a:r>
              <a:rPr lang="en-US" dirty="0"/>
              <a:t>Contain Actual number of wildlife struck</a:t>
            </a:r>
          </a:p>
          <a:p>
            <a:r>
              <a:rPr lang="en-US" b="1" dirty="0"/>
              <a:t>8) Effect: Impact to flight – </a:t>
            </a:r>
            <a:r>
              <a:rPr lang="en-US" dirty="0"/>
              <a:t>Contain categorical value about impact in flight due to bird </a:t>
            </a:r>
          </a:p>
          <a:p>
            <a:r>
              <a:rPr lang="en-US" dirty="0"/>
              <a:t>strike</a:t>
            </a:r>
          </a:p>
          <a:p>
            <a:r>
              <a:rPr lang="en-US" b="1" dirty="0"/>
              <a:t>9) </a:t>
            </a:r>
            <a:r>
              <a:rPr lang="en-US" b="1" dirty="0" err="1"/>
              <a:t>FlightDate</a:t>
            </a:r>
            <a:r>
              <a:rPr lang="en-US" b="1" dirty="0"/>
              <a:t> – </a:t>
            </a:r>
            <a:r>
              <a:rPr lang="en-US" dirty="0"/>
              <a:t>Date of the flight</a:t>
            </a:r>
          </a:p>
          <a:p>
            <a:r>
              <a:rPr lang="en-US" b="1" dirty="0"/>
              <a:t>10) Effect: Indicated Damage – </a:t>
            </a:r>
            <a:r>
              <a:rPr lang="en-US" dirty="0"/>
              <a:t>Contained categorical value about whether damage </a:t>
            </a:r>
          </a:p>
          <a:p>
            <a:r>
              <a:rPr lang="en-US" dirty="0"/>
              <a:t>happened or not. </a:t>
            </a:r>
          </a:p>
          <a:p>
            <a:r>
              <a:rPr lang="en-US" b="1" dirty="0"/>
              <a:t>11) Aircraft: Number of engines? – </a:t>
            </a:r>
            <a:r>
              <a:rPr lang="en-US" dirty="0"/>
              <a:t>Contained the number of engines present in aircraft</a:t>
            </a:r>
          </a:p>
          <a:p>
            <a:r>
              <a:rPr lang="en-US" b="1" dirty="0"/>
              <a:t>12) Aircraft: Airline/Operator – </a:t>
            </a:r>
            <a:r>
              <a:rPr lang="en-US" dirty="0"/>
              <a:t>Contain the name of airlines</a:t>
            </a:r>
          </a:p>
          <a:p>
            <a:r>
              <a:rPr lang="en-US" b="1" dirty="0"/>
              <a:t>13) Origin State – </a:t>
            </a:r>
            <a:r>
              <a:rPr lang="en-US" dirty="0"/>
              <a:t>Contain the name of origin state</a:t>
            </a:r>
          </a:p>
          <a:p>
            <a:r>
              <a:rPr lang="en-US" b="1" dirty="0"/>
              <a:t>14) When: Phase of flight –</a:t>
            </a:r>
            <a:r>
              <a:rPr lang="en-US" dirty="0"/>
              <a:t> Contain categorical value about the phase of flight when strike </a:t>
            </a:r>
          </a:p>
          <a:p>
            <a:r>
              <a:rPr lang="en-US" dirty="0"/>
              <a:t>occurs</a:t>
            </a:r>
          </a:p>
          <a:p>
            <a:r>
              <a:rPr lang="en-US" b="1" dirty="0"/>
              <a:t>15) Conditions: Precipitation – </a:t>
            </a:r>
            <a:r>
              <a:rPr lang="en-US" dirty="0"/>
              <a:t>Contain categorical value about the Precipitation conditions during strikes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5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80AC8-3074-4130-928C-5B9B7AD362C3}"/>
              </a:ext>
            </a:extLst>
          </p:cNvPr>
          <p:cNvSpPr txBox="1"/>
          <p:nvPr/>
        </p:nvSpPr>
        <p:spPr>
          <a:xfrm>
            <a:off x="1762811" y="120402"/>
            <a:ext cx="1026579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33C49"/>
                </a:solidFill>
              </a:rPr>
              <a:t>Data Attributes (Part–2):</a:t>
            </a:r>
          </a:p>
          <a:p>
            <a:endParaRPr lang="en-US" dirty="0"/>
          </a:p>
          <a:p>
            <a:r>
              <a:rPr lang="en-US" b="1" dirty="0"/>
              <a:t>16) Remains of wildlife collected? – </a:t>
            </a:r>
            <a:r>
              <a:rPr lang="en-US" dirty="0"/>
              <a:t>Contain Boolean value about whether remains of </a:t>
            </a:r>
          </a:p>
          <a:p>
            <a:r>
              <a:rPr lang="en-US" dirty="0"/>
              <a:t>wildlife collected or not</a:t>
            </a:r>
          </a:p>
          <a:p>
            <a:r>
              <a:rPr lang="en-US" b="1" dirty="0"/>
              <a:t>17) Remains of wildlife sent to Smithsonian – </a:t>
            </a:r>
            <a:r>
              <a:rPr lang="en-US" dirty="0"/>
              <a:t>Contain Boolean value about whether </a:t>
            </a:r>
          </a:p>
          <a:p>
            <a:r>
              <a:rPr lang="en-US" dirty="0"/>
              <a:t>remains of wildlife sent to Smithsonian or not</a:t>
            </a:r>
          </a:p>
          <a:p>
            <a:r>
              <a:rPr lang="en-US" b="1" dirty="0"/>
              <a:t>18) Remarks – </a:t>
            </a:r>
            <a:r>
              <a:rPr lang="en-US" dirty="0"/>
              <a:t>Contain remarks about strikes</a:t>
            </a:r>
          </a:p>
          <a:p>
            <a:r>
              <a:rPr lang="en-US" b="1" dirty="0"/>
              <a:t>19) Wildlife: Size –</a:t>
            </a:r>
            <a:r>
              <a:rPr lang="en-US" dirty="0"/>
              <a:t> Contain categorical value about the size of wildlife </a:t>
            </a:r>
          </a:p>
          <a:p>
            <a:r>
              <a:rPr lang="en-US" b="1" dirty="0"/>
              <a:t>20) Conditions: Sky – </a:t>
            </a:r>
            <a:r>
              <a:rPr lang="en-US" dirty="0"/>
              <a:t>Contain categorical value about the Sky conditions during strikes </a:t>
            </a:r>
          </a:p>
          <a:p>
            <a:r>
              <a:rPr lang="en-US" b="1" dirty="0"/>
              <a:t>21) Wildlife: Species – </a:t>
            </a:r>
            <a:r>
              <a:rPr lang="en-US" dirty="0"/>
              <a:t>Contain wildlife species name</a:t>
            </a:r>
          </a:p>
          <a:p>
            <a:r>
              <a:rPr lang="en-US" b="1" dirty="0"/>
              <a:t>22) Pilot warned of birds or wildlife?</a:t>
            </a:r>
            <a:r>
              <a:rPr lang="en-US" dirty="0"/>
              <a:t> – Contain Yes(Y)/No(N) value about whether Pilot </a:t>
            </a:r>
          </a:p>
          <a:p>
            <a:r>
              <a:rPr lang="en-US" dirty="0"/>
              <a:t>warned of birds or wildlife before strike or not</a:t>
            </a:r>
          </a:p>
          <a:p>
            <a:r>
              <a:rPr lang="en-US" b="1" dirty="0"/>
              <a:t>23) Cost: Total $ -</a:t>
            </a:r>
            <a:r>
              <a:rPr lang="en-US" dirty="0"/>
              <a:t> Total incurred cost due to bird strikes in dollar</a:t>
            </a:r>
          </a:p>
          <a:p>
            <a:r>
              <a:rPr lang="en-US" b="1" dirty="0"/>
              <a:t>24) Feet above ground – </a:t>
            </a:r>
            <a:r>
              <a:rPr lang="en-US" dirty="0"/>
              <a:t>Contain numeric value about Feet above ground of aircraft during strike</a:t>
            </a:r>
          </a:p>
          <a:p>
            <a:r>
              <a:rPr lang="en-US" b="1" dirty="0"/>
              <a:t>25) Number of people injured –</a:t>
            </a:r>
            <a:r>
              <a:rPr lang="en-US" dirty="0"/>
              <a:t> Number of people injured due to bird strike</a:t>
            </a:r>
          </a:p>
          <a:p>
            <a:r>
              <a:rPr lang="en-US" b="1" dirty="0"/>
              <a:t>26) Is Aircraft Large? – </a:t>
            </a:r>
            <a:r>
              <a:rPr lang="en-US" dirty="0"/>
              <a:t>Contain Yes/No value about whether Is Aircraft Large or not</a:t>
            </a:r>
          </a:p>
        </p:txBody>
      </p:sp>
    </p:spTree>
    <p:extLst>
      <p:ext uri="{BB962C8B-B14F-4D97-AF65-F5344CB8AC3E}">
        <p14:creationId xmlns:p14="http://schemas.microsoft.com/office/powerpoint/2010/main" val="39911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CAD27-B443-4A87-B2C0-D4BCD1FB4055}"/>
              </a:ext>
            </a:extLst>
          </p:cNvPr>
          <p:cNvSpPr txBox="1"/>
          <p:nvPr/>
        </p:nvSpPr>
        <p:spPr>
          <a:xfrm>
            <a:off x="1998482" y="339366"/>
            <a:ext cx="9813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33C49"/>
                </a:solidFill>
              </a:rPr>
              <a:t>Architecture: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8210751-447C-4E57-A846-F121DEF06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63" y="1923068"/>
            <a:ext cx="8704894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5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AD9C32-8776-4186-A0E4-5B42D7409963}"/>
              </a:ext>
            </a:extLst>
          </p:cNvPr>
          <p:cNvSpPr txBox="1"/>
          <p:nvPr/>
        </p:nvSpPr>
        <p:spPr>
          <a:xfrm>
            <a:off x="2017335" y="490194"/>
            <a:ext cx="1000183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33C49"/>
                </a:solidFill>
              </a:rPr>
              <a:t>Data Cleaning and Transformation: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Null values in columns - </a:t>
            </a:r>
            <a:r>
              <a:rPr lang="en-US" dirty="0">
                <a:solidFill>
                  <a:srgbClr val="002060"/>
                </a:solidFill>
              </a:rPr>
              <a:t>If any of the columns in a file have all the values as NULL or missing, we discard such records.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Remove duplicates - </a:t>
            </a:r>
            <a:r>
              <a:rPr lang="en-US" dirty="0">
                <a:solidFill>
                  <a:srgbClr val="002060"/>
                </a:solidFill>
              </a:rPr>
              <a:t>Remove duplicate records if have any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Remove non-useful columns – </a:t>
            </a:r>
            <a:r>
              <a:rPr lang="en-US" dirty="0">
                <a:solidFill>
                  <a:srgbClr val="002060"/>
                </a:solidFill>
              </a:rPr>
              <a:t>Column like “</a:t>
            </a:r>
            <a:r>
              <a:rPr lang="en-US" i="1" dirty="0">
                <a:solidFill>
                  <a:srgbClr val="002060"/>
                </a:solidFill>
              </a:rPr>
              <a:t>Remarks</a:t>
            </a:r>
            <a:r>
              <a:rPr lang="en-US" dirty="0">
                <a:solidFill>
                  <a:srgbClr val="002060"/>
                </a:solidFill>
              </a:rPr>
              <a:t>” is not necessary so we can drop the column. Columns like “</a:t>
            </a:r>
            <a:r>
              <a:rPr lang="en-US" i="1" dirty="0">
                <a:solidFill>
                  <a:srgbClr val="002060"/>
                </a:solidFill>
              </a:rPr>
              <a:t>Remains of wildlife collected?</a:t>
            </a:r>
            <a:r>
              <a:rPr lang="en-US" dirty="0">
                <a:solidFill>
                  <a:srgbClr val="002060"/>
                </a:solidFill>
              </a:rPr>
              <a:t>” and “</a:t>
            </a:r>
            <a:r>
              <a:rPr lang="en-US" i="1" dirty="0">
                <a:solidFill>
                  <a:srgbClr val="002060"/>
                </a:solidFill>
              </a:rPr>
              <a:t>Remains of wildlife sent to Smithsonian</a:t>
            </a:r>
            <a:r>
              <a:rPr lang="en-US" dirty="0">
                <a:solidFill>
                  <a:srgbClr val="002060"/>
                </a:solidFill>
              </a:rPr>
              <a:t>” are not necessary for the study, we also can remove from our model.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Unwanted values in columns -  </a:t>
            </a:r>
            <a:r>
              <a:rPr lang="en-US" dirty="0">
                <a:solidFill>
                  <a:srgbClr val="002060"/>
                </a:solidFill>
              </a:rPr>
              <a:t>Remove rows or replace with other values if any categorical values column contains some unknown or unwanted values. For one record column “Aircraft: Number of engines?” column contain a random letter instead of a digit, so we can remove that record.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Validate data type – </a:t>
            </a:r>
            <a:r>
              <a:rPr lang="en-US" dirty="0">
                <a:solidFill>
                  <a:srgbClr val="002060"/>
                </a:solidFill>
              </a:rPr>
              <a:t>Check data types of columns if necessary change the data type.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algn="ctr"/>
            <a:r>
              <a:rPr lang="en-US" sz="2000" b="1" dirty="0">
                <a:solidFill>
                  <a:srgbClr val="00B050"/>
                </a:solidFill>
              </a:rPr>
              <a:t>Tools used:</a:t>
            </a:r>
          </a:p>
          <a:p>
            <a:r>
              <a:rPr lang="en-US" dirty="0">
                <a:solidFill>
                  <a:srgbClr val="002060"/>
                </a:solidFill>
              </a:rPr>
              <a:t>Most of the cleaning and transformation were done in Python and some of the transformations were done in Power BI Power query editor. </a:t>
            </a:r>
          </a:p>
        </p:txBody>
      </p:sp>
    </p:spTree>
    <p:extLst>
      <p:ext uri="{BB962C8B-B14F-4D97-AF65-F5344CB8AC3E}">
        <p14:creationId xmlns:p14="http://schemas.microsoft.com/office/powerpoint/2010/main" val="303349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6F1D5E-8B4C-49EB-8D75-5B39B4C4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577" y="2387587"/>
            <a:ext cx="2943636" cy="1162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681F09-262B-4F5A-853D-3EDDA2041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213" y="2387587"/>
            <a:ext cx="5639587" cy="116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D9348A-90D8-4CDC-A3DE-0107C2D57766}"/>
              </a:ext>
            </a:extLst>
          </p:cNvPr>
          <p:cNvSpPr txBox="1"/>
          <p:nvPr/>
        </p:nvSpPr>
        <p:spPr>
          <a:xfrm>
            <a:off x="1885361" y="584462"/>
            <a:ext cx="9983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33C49"/>
                </a:solidFill>
              </a:rPr>
              <a:t>Some important KPIs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4CFC7-8035-47AF-922A-E55BCC3FF325}"/>
              </a:ext>
            </a:extLst>
          </p:cNvPr>
          <p:cNvSpPr txBox="1"/>
          <p:nvPr/>
        </p:nvSpPr>
        <p:spPr>
          <a:xfrm>
            <a:off x="3048785" y="4506538"/>
            <a:ext cx="7839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0" dirty="0">
                <a:solidFill>
                  <a:srgbClr val="09124F"/>
                </a:solidFill>
                <a:effectLst/>
              </a:rPr>
              <a:t>So, in total bird strike cases, only 9.63% of times damage happened due to bird strikes.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7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083CC0-7884-4C3F-820A-1D2992A0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79" y="1252105"/>
            <a:ext cx="9693212" cy="37912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07C9D3-C2B3-4612-A6DC-4DBBA389412D}"/>
              </a:ext>
            </a:extLst>
          </p:cNvPr>
          <p:cNvSpPr txBox="1"/>
          <p:nvPr/>
        </p:nvSpPr>
        <p:spPr>
          <a:xfrm>
            <a:off x="2319679" y="377072"/>
            <a:ext cx="9693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33C49"/>
                </a:solidFill>
              </a:rPr>
              <a:t>Number Of Bird Strikes by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883AD-FCD1-4473-9A88-B40964606CE6}"/>
              </a:ext>
            </a:extLst>
          </p:cNvPr>
          <p:cNvSpPr txBox="1"/>
          <p:nvPr/>
        </p:nvSpPr>
        <p:spPr>
          <a:xfrm>
            <a:off x="2111604" y="5674936"/>
            <a:ext cx="982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0" dirty="0">
                <a:solidFill>
                  <a:srgbClr val="09124F"/>
                </a:solidFill>
                <a:effectLst/>
              </a:rPr>
              <a:t>In most of the year except some years in time from July to October, most bird strikes happened.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332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467</TotalTime>
  <Words>1229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Segoe UI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SAHIL</dc:creator>
  <cp:lastModifiedBy>MD SAHIL</cp:lastModifiedBy>
  <cp:revision>107</cp:revision>
  <dcterms:created xsi:type="dcterms:W3CDTF">2023-04-19T11:06:31Z</dcterms:created>
  <dcterms:modified xsi:type="dcterms:W3CDTF">2023-04-21T11:22:57Z</dcterms:modified>
</cp:coreProperties>
</file>