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355" r:id="rId3"/>
    <p:sldId id="381" r:id="rId4"/>
    <p:sldId id="379" r:id="rId5"/>
    <p:sldId id="382" r:id="rId6"/>
    <p:sldId id="383" r:id="rId7"/>
    <p:sldId id="387" r:id="rId8"/>
    <p:sldId id="408" r:id="rId9"/>
    <p:sldId id="407" r:id="rId10"/>
    <p:sldId id="410" r:id="rId11"/>
    <p:sldId id="384" r:id="rId12"/>
    <p:sldId id="388" r:id="rId13"/>
    <p:sldId id="389" r:id="rId14"/>
    <p:sldId id="390" r:id="rId15"/>
    <p:sldId id="392" r:id="rId16"/>
    <p:sldId id="391" r:id="rId17"/>
    <p:sldId id="393" r:id="rId18"/>
    <p:sldId id="386" r:id="rId19"/>
    <p:sldId id="395" r:id="rId20"/>
    <p:sldId id="394" r:id="rId21"/>
    <p:sldId id="285" r:id="rId22"/>
    <p:sldId id="274" r:id="rId23"/>
    <p:sldId id="411" r:id="rId24"/>
    <p:sldId id="413" r:id="rId25"/>
    <p:sldId id="396" r:id="rId26"/>
    <p:sldId id="399" r:id="rId27"/>
    <p:sldId id="397" r:id="rId28"/>
    <p:sldId id="398" r:id="rId29"/>
    <p:sldId id="414" r:id="rId30"/>
    <p:sldId id="415" r:id="rId31"/>
    <p:sldId id="423" r:id="rId32"/>
    <p:sldId id="400" r:id="rId33"/>
    <p:sldId id="260" r:id="rId34"/>
    <p:sldId id="326" r:id="rId35"/>
    <p:sldId id="417" r:id="rId36"/>
    <p:sldId id="321" r:id="rId37"/>
    <p:sldId id="334" r:id="rId38"/>
    <p:sldId id="322" r:id="rId39"/>
    <p:sldId id="323" r:id="rId40"/>
    <p:sldId id="331" r:id="rId41"/>
    <p:sldId id="324" r:id="rId42"/>
    <p:sldId id="325" r:id="rId43"/>
    <p:sldId id="293" r:id="rId44"/>
    <p:sldId id="312" r:id="rId45"/>
    <p:sldId id="270" r:id="rId46"/>
    <p:sldId id="257" r:id="rId47"/>
    <p:sldId id="262" r:id="rId48"/>
    <p:sldId id="428" r:id="rId49"/>
    <p:sldId id="429" r:id="rId50"/>
    <p:sldId id="430" r:id="rId51"/>
    <p:sldId id="427" r:id="rId52"/>
    <p:sldId id="377" r:id="rId53"/>
    <p:sldId id="419" r:id="rId54"/>
    <p:sldId id="420" r:id="rId55"/>
    <p:sldId id="421" r:id="rId56"/>
    <p:sldId id="422" r:id="rId57"/>
    <p:sldId id="291" r:id="rId58"/>
    <p:sldId id="279" r:id="rId59"/>
    <p:sldId id="281" r:id="rId60"/>
    <p:sldId id="282" r:id="rId61"/>
    <p:sldId id="283" r:id="rId62"/>
    <p:sldId id="375" r:id="rId63"/>
    <p:sldId id="426" r:id="rId64"/>
    <p:sldId id="280" r:id="rId65"/>
    <p:sldId id="264" r:id="rId66"/>
    <p:sldId id="263" r:id="rId67"/>
    <p:sldId id="258" r:id="rId68"/>
    <p:sldId id="265" r:id="rId69"/>
    <p:sldId id="298" r:id="rId70"/>
    <p:sldId id="299" r:id="rId71"/>
    <p:sldId id="300" r:id="rId72"/>
    <p:sldId id="301" r:id="rId73"/>
    <p:sldId id="329" r:id="rId74"/>
    <p:sldId id="425" r:id="rId75"/>
    <p:sldId id="348" r:id="rId76"/>
    <p:sldId id="424" r:id="rId77"/>
    <p:sldId id="345" r:id="rId78"/>
    <p:sldId id="347" r:id="rId79"/>
    <p:sldId id="405"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50" autoAdjust="0"/>
    <p:restoredTop sz="94660"/>
  </p:normalViewPr>
  <p:slideViewPr>
    <p:cSldViewPr snapToGrid="0">
      <p:cViewPr varScale="1">
        <p:scale>
          <a:sx n="68" d="100"/>
          <a:sy n="68" d="100"/>
        </p:scale>
        <p:origin x="68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0873E-7DD0-40BB-9CBC-ACB41227A0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1202472-95DF-41C2-8D96-833DF74623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88A82C1-608C-4033-B4DA-8CD4781F5D93}"/>
              </a:ext>
            </a:extLst>
          </p:cNvPr>
          <p:cNvSpPr>
            <a:spLocks noGrp="1"/>
          </p:cNvSpPr>
          <p:nvPr>
            <p:ph type="dt" sz="half" idx="10"/>
          </p:nvPr>
        </p:nvSpPr>
        <p:spPr/>
        <p:txBody>
          <a:bodyPr/>
          <a:lstStyle/>
          <a:p>
            <a:fld id="{8FA9B392-8099-48CC-93FF-D91CDC0F6178}" type="datetimeFigureOut">
              <a:rPr lang="en-GB" smtClean="0"/>
              <a:t>22/06/2022</a:t>
            </a:fld>
            <a:endParaRPr lang="en-GB"/>
          </a:p>
        </p:txBody>
      </p:sp>
      <p:sp>
        <p:nvSpPr>
          <p:cNvPr id="5" name="Footer Placeholder 4">
            <a:extLst>
              <a:ext uri="{FF2B5EF4-FFF2-40B4-BE49-F238E27FC236}">
                <a16:creationId xmlns:a16="http://schemas.microsoft.com/office/drawing/2014/main" id="{F6FE28F5-9691-4B11-9402-2FBC80F60F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6BAEB1-422B-4F4B-8A07-762774085F4B}"/>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1051384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1F9B5-2840-4567-B7AB-9D56C8318E8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9DD404F-ACF6-441F-98CB-29220167D1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A5496D-D68D-47A6-AE95-62C393B3128F}"/>
              </a:ext>
            </a:extLst>
          </p:cNvPr>
          <p:cNvSpPr>
            <a:spLocks noGrp="1"/>
          </p:cNvSpPr>
          <p:nvPr>
            <p:ph type="dt" sz="half" idx="10"/>
          </p:nvPr>
        </p:nvSpPr>
        <p:spPr/>
        <p:txBody>
          <a:bodyPr/>
          <a:lstStyle/>
          <a:p>
            <a:fld id="{8FA9B392-8099-48CC-93FF-D91CDC0F6178}" type="datetimeFigureOut">
              <a:rPr lang="en-GB" smtClean="0"/>
              <a:t>22/06/2022</a:t>
            </a:fld>
            <a:endParaRPr lang="en-GB"/>
          </a:p>
        </p:txBody>
      </p:sp>
      <p:sp>
        <p:nvSpPr>
          <p:cNvPr id="5" name="Footer Placeholder 4">
            <a:extLst>
              <a:ext uri="{FF2B5EF4-FFF2-40B4-BE49-F238E27FC236}">
                <a16:creationId xmlns:a16="http://schemas.microsoft.com/office/drawing/2014/main" id="{BCC9A5D7-632C-4DB1-8943-D2DDD62BD0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C7CDDD-B694-4739-BA26-C382023F3F6D}"/>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3315289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F4D424-CDCC-49C7-B548-4AE7279336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7452E1B-4DC3-4266-817F-51616B4530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0220BE-8852-4A10-955B-05097FAB7E28}"/>
              </a:ext>
            </a:extLst>
          </p:cNvPr>
          <p:cNvSpPr>
            <a:spLocks noGrp="1"/>
          </p:cNvSpPr>
          <p:nvPr>
            <p:ph type="dt" sz="half" idx="10"/>
          </p:nvPr>
        </p:nvSpPr>
        <p:spPr/>
        <p:txBody>
          <a:bodyPr/>
          <a:lstStyle/>
          <a:p>
            <a:fld id="{8FA9B392-8099-48CC-93FF-D91CDC0F6178}" type="datetimeFigureOut">
              <a:rPr lang="en-GB" smtClean="0"/>
              <a:t>22/06/2022</a:t>
            </a:fld>
            <a:endParaRPr lang="en-GB"/>
          </a:p>
        </p:txBody>
      </p:sp>
      <p:sp>
        <p:nvSpPr>
          <p:cNvPr id="5" name="Footer Placeholder 4">
            <a:extLst>
              <a:ext uri="{FF2B5EF4-FFF2-40B4-BE49-F238E27FC236}">
                <a16:creationId xmlns:a16="http://schemas.microsoft.com/office/drawing/2014/main" id="{4D119FA1-9F22-4472-B9E6-44AD3DA386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2E7B4C-7BDE-48EC-B757-4972A8D458A4}"/>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3584945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48F45-1536-4562-BDCC-18A5A2CADD4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C4FC3A-1DA7-41B2-B715-7D296573B1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86B65D3-EA92-442B-A34D-59E5F610F05A}"/>
              </a:ext>
            </a:extLst>
          </p:cNvPr>
          <p:cNvSpPr>
            <a:spLocks noGrp="1"/>
          </p:cNvSpPr>
          <p:nvPr>
            <p:ph type="dt" sz="half" idx="10"/>
          </p:nvPr>
        </p:nvSpPr>
        <p:spPr/>
        <p:txBody>
          <a:bodyPr/>
          <a:lstStyle/>
          <a:p>
            <a:fld id="{8FA9B392-8099-48CC-93FF-D91CDC0F6178}" type="datetimeFigureOut">
              <a:rPr lang="en-GB" smtClean="0"/>
              <a:t>22/06/2022</a:t>
            </a:fld>
            <a:endParaRPr lang="en-GB"/>
          </a:p>
        </p:txBody>
      </p:sp>
      <p:sp>
        <p:nvSpPr>
          <p:cNvPr id="5" name="Footer Placeholder 4">
            <a:extLst>
              <a:ext uri="{FF2B5EF4-FFF2-40B4-BE49-F238E27FC236}">
                <a16:creationId xmlns:a16="http://schemas.microsoft.com/office/drawing/2014/main" id="{2A89EE3D-EFD3-4A84-A2DD-4AF1686CB8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C67060-9D4B-4845-8147-967E6B85DA09}"/>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94690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09A32-560D-4B7F-98C3-C2599D0E26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B3B9DFB-304D-44C7-8C8A-1834DCA2A3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411E6F-16EC-4B78-9AE8-F2E5C03AF2C5}"/>
              </a:ext>
            </a:extLst>
          </p:cNvPr>
          <p:cNvSpPr>
            <a:spLocks noGrp="1"/>
          </p:cNvSpPr>
          <p:nvPr>
            <p:ph type="dt" sz="half" idx="10"/>
          </p:nvPr>
        </p:nvSpPr>
        <p:spPr/>
        <p:txBody>
          <a:bodyPr/>
          <a:lstStyle/>
          <a:p>
            <a:fld id="{8FA9B392-8099-48CC-93FF-D91CDC0F6178}" type="datetimeFigureOut">
              <a:rPr lang="en-GB" smtClean="0"/>
              <a:t>22/06/2022</a:t>
            </a:fld>
            <a:endParaRPr lang="en-GB"/>
          </a:p>
        </p:txBody>
      </p:sp>
      <p:sp>
        <p:nvSpPr>
          <p:cNvPr id="5" name="Footer Placeholder 4">
            <a:extLst>
              <a:ext uri="{FF2B5EF4-FFF2-40B4-BE49-F238E27FC236}">
                <a16:creationId xmlns:a16="http://schemas.microsoft.com/office/drawing/2014/main" id="{4751006B-ED8C-4BB1-A123-ED53816DA0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5FA9321-1AAC-4C4A-B5CA-2EA114781B74}"/>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171230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0D691-918C-4ECF-959A-4464B4A77A7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E5A2397-970C-4DE0-AB8E-52272DF224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3C6FB24-DDE2-461E-97CC-513677F7DB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D0CE840-1C71-4AE9-A08E-4156135956AB}"/>
              </a:ext>
            </a:extLst>
          </p:cNvPr>
          <p:cNvSpPr>
            <a:spLocks noGrp="1"/>
          </p:cNvSpPr>
          <p:nvPr>
            <p:ph type="dt" sz="half" idx="10"/>
          </p:nvPr>
        </p:nvSpPr>
        <p:spPr/>
        <p:txBody>
          <a:bodyPr/>
          <a:lstStyle/>
          <a:p>
            <a:fld id="{8FA9B392-8099-48CC-93FF-D91CDC0F6178}" type="datetimeFigureOut">
              <a:rPr lang="en-GB" smtClean="0"/>
              <a:t>22/06/2022</a:t>
            </a:fld>
            <a:endParaRPr lang="en-GB"/>
          </a:p>
        </p:txBody>
      </p:sp>
      <p:sp>
        <p:nvSpPr>
          <p:cNvPr id="6" name="Footer Placeholder 5">
            <a:extLst>
              <a:ext uri="{FF2B5EF4-FFF2-40B4-BE49-F238E27FC236}">
                <a16:creationId xmlns:a16="http://schemas.microsoft.com/office/drawing/2014/main" id="{B2BD7ECE-1562-4374-8618-87AB50065C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285CC6D-DD29-4633-98CC-B6B9326AD392}"/>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2239624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225C9-6228-45DC-98EF-8D10F680873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DC21077-69E3-45F3-8CC0-B608CFBF3D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350436-CBD7-4028-A14E-C99299D4B3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3FA471B-D4B9-447A-A3DF-9449F9DF05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B164E2-6AE5-4184-B568-A36C2BD8CF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D0EDE75-7D58-4A6D-9716-883ACF0C7E36}"/>
              </a:ext>
            </a:extLst>
          </p:cNvPr>
          <p:cNvSpPr>
            <a:spLocks noGrp="1"/>
          </p:cNvSpPr>
          <p:nvPr>
            <p:ph type="dt" sz="half" idx="10"/>
          </p:nvPr>
        </p:nvSpPr>
        <p:spPr/>
        <p:txBody>
          <a:bodyPr/>
          <a:lstStyle/>
          <a:p>
            <a:fld id="{8FA9B392-8099-48CC-93FF-D91CDC0F6178}" type="datetimeFigureOut">
              <a:rPr lang="en-GB" smtClean="0"/>
              <a:t>22/06/2022</a:t>
            </a:fld>
            <a:endParaRPr lang="en-GB"/>
          </a:p>
        </p:txBody>
      </p:sp>
      <p:sp>
        <p:nvSpPr>
          <p:cNvPr id="8" name="Footer Placeholder 7">
            <a:extLst>
              <a:ext uri="{FF2B5EF4-FFF2-40B4-BE49-F238E27FC236}">
                <a16:creationId xmlns:a16="http://schemas.microsoft.com/office/drawing/2014/main" id="{58581D9C-77C8-4300-8961-94094EA9F79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5725008-C545-4DF7-AB0E-A321C0DCD784}"/>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2794379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FEF0C-189E-4BCF-80DB-D3904CC69C0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09A5824-BB2E-4773-ACD0-9793F9FAB354}"/>
              </a:ext>
            </a:extLst>
          </p:cNvPr>
          <p:cNvSpPr>
            <a:spLocks noGrp="1"/>
          </p:cNvSpPr>
          <p:nvPr>
            <p:ph type="dt" sz="half" idx="10"/>
          </p:nvPr>
        </p:nvSpPr>
        <p:spPr/>
        <p:txBody>
          <a:bodyPr/>
          <a:lstStyle/>
          <a:p>
            <a:fld id="{8FA9B392-8099-48CC-93FF-D91CDC0F6178}" type="datetimeFigureOut">
              <a:rPr lang="en-GB" smtClean="0"/>
              <a:t>22/06/2022</a:t>
            </a:fld>
            <a:endParaRPr lang="en-GB"/>
          </a:p>
        </p:txBody>
      </p:sp>
      <p:sp>
        <p:nvSpPr>
          <p:cNvPr id="4" name="Footer Placeholder 3">
            <a:extLst>
              <a:ext uri="{FF2B5EF4-FFF2-40B4-BE49-F238E27FC236}">
                <a16:creationId xmlns:a16="http://schemas.microsoft.com/office/drawing/2014/main" id="{F255AAD0-ADE3-4C21-ADEE-8780C4E982D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3DF36FA-0393-441A-8423-677BED0675CE}"/>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879233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51666F-3AA4-458D-B381-3B07764134CC}"/>
              </a:ext>
            </a:extLst>
          </p:cNvPr>
          <p:cNvSpPr>
            <a:spLocks noGrp="1"/>
          </p:cNvSpPr>
          <p:nvPr>
            <p:ph type="dt" sz="half" idx="10"/>
          </p:nvPr>
        </p:nvSpPr>
        <p:spPr/>
        <p:txBody>
          <a:bodyPr/>
          <a:lstStyle/>
          <a:p>
            <a:fld id="{8FA9B392-8099-48CC-93FF-D91CDC0F6178}" type="datetimeFigureOut">
              <a:rPr lang="en-GB" smtClean="0"/>
              <a:t>22/06/2022</a:t>
            </a:fld>
            <a:endParaRPr lang="en-GB"/>
          </a:p>
        </p:txBody>
      </p:sp>
      <p:sp>
        <p:nvSpPr>
          <p:cNvPr id="3" name="Footer Placeholder 2">
            <a:extLst>
              <a:ext uri="{FF2B5EF4-FFF2-40B4-BE49-F238E27FC236}">
                <a16:creationId xmlns:a16="http://schemas.microsoft.com/office/drawing/2014/main" id="{DF76D0D5-DE6C-4CAE-8FDC-C95EAE64B0F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98B6FD1-328C-4067-BCB9-B09E816EBCE0}"/>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2578622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8964E-B30E-4660-9A75-B67911E49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C18115E-4626-4038-AAB9-6341F35FBA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31F5262-6CBC-4B27-BF93-2015C53903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75A6E-E795-4306-A4F2-5B450888C3C8}"/>
              </a:ext>
            </a:extLst>
          </p:cNvPr>
          <p:cNvSpPr>
            <a:spLocks noGrp="1"/>
          </p:cNvSpPr>
          <p:nvPr>
            <p:ph type="dt" sz="half" idx="10"/>
          </p:nvPr>
        </p:nvSpPr>
        <p:spPr/>
        <p:txBody>
          <a:bodyPr/>
          <a:lstStyle/>
          <a:p>
            <a:fld id="{8FA9B392-8099-48CC-93FF-D91CDC0F6178}" type="datetimeFigureOut">
              <a:rPr lang="en-GB" smtClean="0"/>
              <a:t>22/06/2022</a:t>
            </a:fld>
            <a:endParaRPr lang="en-GB"/>
          </a:p>
        </p:txBody>
      </p:sp>
      <p:sp>
        <p:nvSpPr>
          <p:cNvPr id="6" name="Footer Placeholder 5">
            <a:extLst>
              <a:ext uri="{FF2B5EF4-FFF2-40B4-BE49-F238E27FC236}">
                <a16:creationId xmlns:a16="http://schemas.microsoft.com/office/drawing/2014/main" id="{12589044-95BD-467A-89A6-CF57B5BC1E5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7011DE0-6BCF-4583-BBB5-3A4E461748CD}"/>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1200189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1B164-67B3-4AC0-8B1A-364D832466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8DB3BDA-4F97-4034-AB53-7F1ABD8844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7500C3F-0A62-4629-9FC8-8912D8314F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1C4CC1-51DE-4AA3-99D2-18D23A8E1D50}"/>
              </a:ext>
            </a:extLst>
          </p:cNvPr>
          <p:cNvSpPr>
            <a:spLocks noGrp="1"/>
          </p:cNvSpPr>
          <p:nvPr>
            <p:ph type="dt" sz="half" idx="10"/>
          </p:nvPr>
        </p:nvSpPr>
        <p:spPr/>
        <p:txBody>
          <a:bodyPr/>
          <a:lstStyle/>
          <a:p>
            <a:fld id="{8FA9B392-8099-48CC-93FF-D91CDC0F6178}" type="datetimeFigureOut">
              <a:rPr lang="en-GB" smtClean="0"/>
              <a:t>22/06/2022</a:t>
            </a:fld>
            <a:endParaRPr lang="en-GB"/>
          </a:p>
        </p:txBody>
      </p:sp>
      <p:sp>
        <p:nvSpPr>
          <p:cNvPr id="6" name="Footer Placeholder 5">
            <a:extLst>
              <a:ext uri="{FF2B5EF4-FFF2-40B4-BE49-F238E27FC236}">
                <a16:creationId xmlns:a16="http://schemas.microsoft.com/office/drawing/2014/main" id="{A10D9FFC-A9B3-4197-80EB-7EB6CDAB47D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995C636-6396-473E-869A-A4A996E78291}"/>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3241453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E22D44-36B3-44D6-87EA-593777991B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9C35575-5230-4BFE-A062-AA797945A4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6998266-7EFE-4914-A3E6-C0AD4C485B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9B392-8099-48CC-93FF-D91CDC0F6178}" type="datetimeFigureOut">
              <a:rPr lang="en-GB" smtClean="0"/>
              <a:t>22/06/2022</a:t>
            </a:fld>
            <a:endParaRPr lang="en-GB"/>
          </a:p>
        </p:txBody>
      </p:sp>
      <p:sp>
        <p:nvSpPr>
          <p:cNvPr id="5" name="Footer Placeholder 4">
            <a:extLst>
              <a:ext uri="{FF2B5EF4-FFF2-40B4-BE49-F238E27FC236}">
                <a16:creationId xmlns:a16="http://schemas.microsoft.com/office/drawing/2014/main" id="{7FED834D-3F62-49F8-B670-97BC82AF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3A74C62-F797-420D-A14F-333DC94D1A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36493-E168-4F90-96B5-B1C1EF9CE98D}" type="slidenum">
              <a:rPr lang="en-GB" smtClean="0"/>
              <a:t>‹#›</a:t>
            </a:fld>
            <a:endParaRPr lang="en-GB"/>
          </a:p>
        </p:txBody>
      </p:sp>
    </p:spTree>
    <p:extLst>
      <p:ext uri="{BB962C8B-B14F-4D97-AF65-F5344CB8AC3E}">
        <p14:creationId xmlns:p14="http://schemas.microsoft.com/office/powerpoint/2010/main" val="3730573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6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hyperlink" Target="http://www.umiacs.umd.edu/~bonnie/courses/cmsc838i/DART/Error.html" TargetMode="External"/><Relationship Id="rId2" Type="http://schemas.openxmlformats.org/officeDocument/2006/relationships/hyperlink" Target="http://www.umiacs.umd.edu/~bonnie/courses/cmsc838i/DART/Coverage/total/ScrollablePicture.html" TargetMode="External"/><Relationship Id="rId1" Type="http://schemas.openxmlformats.org/officeDocument/2006/relationships/slideLayout" Target="../slideLayouts/slideLayout1.xml"/><Relationship Id="rId4" Type="http://schemas.openxmlformats.org/officeDocument/2006/relationships/hyperlink" Target="http://www.umiacs.umd.edu/~bonnie/courses/cmsc838i/DART/Testcase.jpg" TargetMode="External"/></Relationships>
</file>

<file path=ppt/slides/_rels/slide7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6F828D28-8E09-41CC-8229-3070B5467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3D848990-BF8E-497C-ADCA-EB7B6AB285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00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ubtitle 6">
            <a:extLst>
              <a:ext uri="{FF2B5EF4-FFF2-40B4-BE49-F238E27FC236}">
                <a16:creationId xmlns:a16="http://schemas.microsoft.com/office/drawing/2014/main" id="{BC2135B5-88BC-4152-BFD3-6B7E38D68C0F}"/>
              </a:ext>
            </a:extLst>
          </p:cNvPr>
          <p:cNvSpPr>
            <a:spLocks noGrp="1"/>
          </p:cNvSpPr>
          <p:nvPr>
            <p:ph type="subTitle" idx="1"/>
          </p:nvPr>
        </p:nvSpPr>
        <p:spPr>
          <a:xfrm>
            <a:off x="643466" y="4551037"/>
            <a:ext cx="5449479" cy="1578054"/>
          </a:xfrm>
        </p:spPr>
        <p:txBody>
          <a:bodyPr anchor="b">
            <a:normAutofit/>
          </a:bodyPr>
          <a:lstStyle/>
          <a:p>
            <a:pPr algn="l"/>
            <a:r>
              <a:rPr lang="en-US" dirty="0">
                <a:solidFill>
                  <a:srgbClr val="FFFFFF"/>
                </a:solidFill>
                <a:latin typeface="Comic Sans MS" panose="030F0702030302020204" pitchFamily="66" charset="0"/>
              </a:rPr>
              <a:t>Software Engineering Best Practices</a:t>
            </a:r>
          </a:p>
          <a:p>
            <a:r>
              <a:rPr lang="en-US" dirty="0">
                <a:solidFill>
                  <a:srgbClr val="FFFFFF"/>
                </a:solidFill>
                <a:latin typeface="Comic Sans MS" panose="030F0702030302020204" pitchFamily="66" charset="0"/>
              </a:rPr>
              <a:t> by</a:t>
            </a:r>
          </a:p>
          <a:p>
            <a:r>
              <a:rPr lang="en-US" dirty="0">
                <a:solidFill>
                  <a:srgbClr val="FFFFFF"/>
                </a:solidFill>
                <a:latin typeface="Comic Sans MS" panose="030F0702030302020204" pitchFamily="66" charset="0"/>
              </a:rPr>
              <a:t>Girish Godbole </a:t>
            </a:r>
            <a:endParaRPr lang="en-GB" dirty="0">
              <a:solidFill>
                <a:srgbClr val="FFFFFF"/>
              </a:solidFill>
              <a:latin typeface="Comic Sans MS" panose="030F0702030302020204" pitchFamily="66" charset="0"/>
            </a:endParaRPr>
          </a:p>
        </p:txBody>
      </p:sp>
      <p:sp>
        <p:nvSpPr>
          <p:cNvPr id="139" name="Rectangle 138">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1211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8" y="1282744"/>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501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Model Selection</a:t>
            </a:r>
            <a:endParaRPr lang="en-US" dirty="0">
              <a:solidFill>
                <a:srgbClr val="FF0000"/>
              </a:solidFill>
              <a:latin typeface="+mn-lt"/>
            </a:endParaRPr>
          </a:p>
        </p:txBody>
      </p:sp>
      <p:sp>
        <p:nvSpPr>
          <p:cNvPr id="7" name="Rectangle 6">
            <a:extLst>
              <a:ext uri="{FF2B5EF4-FFF2-40B4-BE49-F238E27FC236}">
                <a16:creationId xmlns:a16="http://schemas.microsoft.com/office/drawing/2014/main" id="{D92FEE48-8F22-4886-939B-9A23AA27A7C8}"/>
              </a:ext>
            </a:extLst>
          </p:cNvPr>
          <p:cNvSpPr/>
          <p:nvPr/>
        </p:nvSpPr>
        <p:spPr>
          <a:xfrm>
            <a:off x="406398" y="1057944"/>
            <a:ext cx="11430000" cy="4408130"/>
          </a:xfrm>
          <a:prstGeom prst="rect">
            <a:avLst/>
          </a:prstGeom>
        </p:spPr>
        <p:txBody>
          <a:bodyPr wrap="square">
            <a:spAutoFit/>
          </a:bodyPr>
          <a:lstStyle/>
          <a:p>
            <a:pPr algn="l"/>
            <a:r>
              <a:rPr lang="en-US" sz="2000" dirty="0">
                <a:solidFill>
                  <a:schemeClr val="tx1">
                    <a:lumMod val="65000"/>
                    <a:lumOff val="35000"/>
                  </a:schemeClr>
                </a:solidFill>
              </a:rPr>
              <a:t>Which Model to select ?</a:t>
            </a:r>
          </a:p>
          <a:p>
            <a:pPr algn="l"/>
            <a:r>
              <a:rPr lang="en-US" sz="2000" b="0" i="0" dirty="0">
                <a:solidFill>
                  <a:schemeClr val="tx1">
                    <a:lumMod val="65000"/>
                    <a:lumOff val="35000"/>
                  </a:schemeClr>
                </a:solidFill>
                <a:effectLst/>
              </a:rPr>
              <a:t>Before selecting any model, there are few questions which should be addressed other than looking into the differences in the approach of any model. These questions will not just help to find the model but will also play a role in finding the best according to your demands. These questions are:</a:t>
            </a:r>
          </a:p>
          <a:p>
            <a:pPr algn="l"/>
            <a:endParaRPr lang="en-US" sz="2000" b="0" i="0" dirty="0">
              <a:solidFill>
                <a:schemeClr val="tx1">
                  <a:lumMod val="65000"/>
                  <a:lumOff val="35000"/>
                </a:schemeClr>
              </a:solidFill>
              <a:effectLst/>
            </a:endParaRPr>
          </a:p>
          <a:p>
            <a:pPr algn="l">
              <a:buFont typeface="Arial" panose="020B0604020202020204" pitchFamily="34" charset="0"/>
              <a:buChar char="•"/>
            </a:pPr>
            <a:r>
              <a:rPr lang="en-US" sz="2000" b="0" i="0" dirty="0">
                <a:solidFill>
                  <a:schemeClr val="tx1">
                    <a:lumMod val="65000"/>
                    <a:lumOff val="35000"/>
                  </a:schemeClr>
                </a:solidFill>
                <a:effectLst/>
              </a:rPr>
              <a:t> What is the size of the project you are going to work on?</a:t>
            </a:r>
          </a:p>
          <a:p>
            <a:pPr algn="l">
              <a:buFont typeface="Arial" panose="020B0604020202020204" pitchFamily="34" charset="0"/>
              <a:buChar char="•"/>
            </a:pPr>
            <a:r>
              <a:rPr lang="en-US" sz="2000" b="0" i="0" dirty="0">
                <a:solidFill>
                  <a:schemeClr val="tx1">
                    <a:lumMod val="65000"/>
                    <a:lumOff val="35000"/>
                  </a:schemeClr>
                </a:solidFill>
                <a:effectLst/>
              </a:rPr>
              <a:t> Do you need a prototype?</a:t>
            </a:r>
          </a:p>
          <a:p>
            <a:pPr algn="l">
              <a:buFont typeface="Arial" panose="020B0604020202020204" pitchFamily="34" charset="0"/>
              <a:buChar char="•"/>
            </a:pPr>
            <a:r>
              <a:rPr lang="en-US" sz="2000" b="0" i="0" dirty="0">
                <a:solidFill>
                  <a:schemeClr val="tx1">
                    <a:lumMod val="65000"/>
                    <a:lumOff val="35000"/>
                  </a:schemeClr>
                </a:solidFill>
                <a:effectLst/>
              </a:rPr>
              <a:t> Are you using a packaged solution?</a:t>
            </a:r>
          </a:p>
          <a:p>
            <a:pPr algn="l">
              <a:buFont typeface="Arial" panose="020B0604020202020204" pitchFamily="34" charset="0"/>
              <a:buChar char="•"/>
            </a:pPr>
            <a:r>
              <a:rPr lang="en-US" sz="2000" b="0" i="0" dirty="0">
                <a:solidFill>
                  <a:schemeClr val="tx1">
                    <a:lumMod val="65000"/>
                    <a:lumOff val="35000"/>
                  </a:schemeClr>
                </a:solidFill>
                <a:effectLst/>
              </a:rPr>
              <a:t> How flexible is your team?</a:t>
            </a:r>
          </a:p>
          <a:p>
            <a:pPr algn="l">
              <a:buFont typeface="Arial" panose="020B0604020202020204" pitchFamily="34" charset="0"/>
              <a:buChar char="•"/>
            </a:pPr>
            <a:r>
              <a:rPr lang="en-US" sz="2000" b="0" i="0" dirty="0">
                <a:solidFill>
                  <a:schemeClr val="tx1">
                    <a:lumMod val="65000"/>
                    <a:lumOff val="35000"/>
                  </a:schemeClr>
                </a:solidFill>
                <a:effectLst/>
              </a:rPr>
              <a:t> How much will your customer participate in the process?</a:t>
            </a:r>
          </a:p>
          <a:p>
            <a:pPr algn="l">
              <a:buFont typeface="Arial" panose="020B0604020202020204" pitchFamily="34" charset="0"/>
              <a:buChar char="•"/>
            </a:pPr>
            <a:r>
              <a:rPr lang="en-US" sz="2000" b="0" i="0" dirty="0">
                <a:solidFill>
                  <a:schemeClr val="tx1">
                    <a:lumMod val="65000"/>
                    <a:lumOff val="35000"/>
                  </a:schemeClr>
                </a:solidFill>
                <a:effectLst/>
              </a:rPr>
              <a:t> Does your project manager have experience?</a:t>
            </a:r>
          </a:p>
          <a:p>
            <a:pPr algn="l">
              <a:buFont typeface="Arial" panose="020B0604020202020204" pitchFamily="34" charset="0"/>
              <a:buChar char="•"/>
            </a:pPr>
            <a:endParaRPr lang="en-US" sz="2000" b="0" i="0" dirty="0">
              <a:solidFill>
                <a:schemeClr val="tx1">
                  <a:lumMod val="65000"/>
                  <a:lumOff val="35000"/>
                </a:schemeClr>
              </a:solidFill>
              <a:effectLst/>
            </a:endParaRPr>
          </a:p>
          <a:p>
            <a:pPr algn="l"/>
            <a:r>
              <a:rPr lang="en-US" sz="2000" b="0" i="0" dirty="0">
                <a:solidFill>
                  <a:schemeClr val="tx1">
                    <a:lumMod val="65000"/>
                    <a:lumOff val="35000"/>
                  </a:schemeClr>
                </a:solidFill>
                <a:effectLst/>
              </a:rPr>
              <a:t>Above mentioned important queries need to be answered before going any step ahead.</a:t>
            </a:r>
          </a:p>
          <a:p>
            <a:pPr marL="0" marR="0">
              <a:lnSpc>
                <a:spcPct val="107000"/>
              </a:lnSpc>
              <a:spcBef>
                <a:spcPts val="0"/>
              </a:spcBef>
              <a:spcAft>
                <a:spcPts val="800"/>
              </a:spcAft>
            </a:pPr>
            <a:endParaRPr lang="en-US" sz="2000" dirty="0">
              <a:solidFill>
                <a:schemeClr val="tx1">
                  <a:lumMod val="65000"/>
                  <a:lumOff val="35000"/>
                </a:schemeClr>
              </a:solidFill>
            </a:endParaRPr>
          </a:p>
        </p:txBody>
      </p:sp>
    </p:spTree>
    <p:extLst>
      <p:ext uri="{BB962C8B-B14F-4D97-AF65-F5344CB8AC3E}">
        <p14:creationId xmlns:p14="http://schemas.microsoft.com/office/powerpoint/2010/main" val="3070319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505469"/>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Development Life Cycle –SDLC Model</a:t>
            </a:r>
            <a:endParaRPr lang="en-US" dirty="0">
              <a:solidFill>
                <a:srgbClr val="FF0000"/>
              </a:solidFill>
              <a:latin typeface="+mn-lt"/>
            </a:endParaRPr>
          </a:p>
        </p:txBody>
      </p:sp>
      <p:pic>
        <p:nvPicPr>
          <p:cNvPr id="7" name="Picture 6" descr="SDLC - Software Development Life Cycle - javatpoint">
            <a:extLst>
              <a:ext uri="{FF2B5EF4-FFF2-40B4-BE49-F238E27FC236}">
                <a16:creationId xmlns:a16="http://schemas.microsoft.com/office/drawing/2014/main" id="{2B0BF886-E5D6-4DF7-9B2E-0B0D818CDAE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01221" y="1068972"/>
            <a:ext cx="7772400" cy="5459904"/>
          </a:xfrm>
          <a:prstGeom prst="rect">
            <a:avLst/>
          </a:prstGeom>
          <a:noFill/>
          <a:ln>
            <a:noFill/>
          </a:ln>
        </p:spPr>
      </p:pic>
    </p:spTree>
    <p:extLst>
      <p:ext uri="{BB962C8B-B14F-4D97-AF65-F5344CB8AC3E}">
        <p14:creationId xmlns:p14="http://schemas.microsoft.com/office/powerpoint/2010/main" val="2630520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0"/>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Development Life Cycle –SDLC Model</a:t>
            </a:r>
            <a:endParaRPr lang="en-US" dirty="0">
              <a:solidFill>
                <a:srgbClr val="FF0000"/>
              </a:solidFill>
              <a:latin typeface="+mn-lt"/>
            </a:endParaRPr>
          </a:p>
        </p:txBody>
      </p:sp>
      <p:sp>
        <p:nvSpPr>
          <p:cNvPr id="8" name="TextBox 7">
            <a:extLst>
              <a:ext uri="{FF2B5EF4-FFF2-40B4-BE49-F238E27FC236}">
                <a16:creationId xmlns:a16="http://schemas.microsoft.com/office/drawing/2014/main" id="{5C15446C-FC9E-4FC3-8A05-787B54763BC2}"/>
              </a:ext>
            </a:extLst>
          </p:cNvPr>
          <p:cNvSpPr txBox="1"/>
          <p:nvPr/>
        </p:nvSpPr>
        <p:spPr>
          <a:xfrm>
            <a:off x="300111" y="849960"/>
            <a:ext cx="11804352" cy="5158079"/>
          </a:xfrm>
          <a:prstGeom prst="rect">
            <a:avLst/>
          </a:prstGeom>
          <a:noFill/>
        </p:spPr>
        <p:txBody>
          <a:bodyPr wrap="square">
            <a:spAutoFit/>
          </a:bodyPr>
          <a:lstStyle/>
          <a:p>
            <a:pPr marL="0" marR="0">
              <a:lnSpc>
                <a:spcPct val="107000"/>
              </a:lnSpc>
              <a:spcBef>
                <a:spcPts val="0"/>
              </a:spcBef>
              <a:spcAft>
                <a:spcPts val="800"/>
              </a:spcAft>
            </a:pPr>
            <a:r>
              <a:rPr lang="en-US" sz="2000" b="1" dirty="0">
                <a:solidFill>
                  <a:schemeClr val="tx1">
                    <a:lumMod val="65000"/>
                    <a:lumOff val="35000"/>
                  </a:schemeClr>
                </a:solidFill>
                <a:ea typeface="Calibri" panose="020F0502020204030204" pitchFamily="34" charset="0"/>
                <a:cs typeface="Times New Roman" panose="02020603050405020304" pitchFamily="18" charset="0"/>
              </a:rPr>
              <a:t>SDLC – </a:t>
            </a:r>
          </a:p>
          <a:p>
            <a:pPr marL="0" marR="0">
              <a:lnSpc>
                <a:spcPct val="107000"/>
              </a:lnSpc>
              <a:spcBef>
                <a:spcPts val="0"/>
              </a:spcBef>
              <a:spcAft>
                <a:spcPts val="800"/>
              </a:spcAft>
            </a:pPr>
            <a:r>
              <a:rPr lang="en-US" sz="2000" b="1" dirty="0">
                <a:solidFill>
                  <a:schemeClr val="tx1">
                    <a:lumMod val="65000"/>
                    <a:lumOff val="35000"/>
                  </a:schemeClr>
                </a:solidFill>
                <a:effectLst/>
                <a:ea typeface="Calibri" panose="020F0502020204030204" pitchFamily="34" charset="0"/>
                <a:cs typeface="Times New Roman" panose="02020603050405020304" pitchFamily="18" charset="0"/>
              </a:rPr>
              <a:t>1. </a:t>
            </a:r>
            <a:r>
              <a:rPr lang="en-US" sz="2000" dirty="0">
                <a:solidFill>
                  <a:schemeClr val="tx1">
                    <a:lumMod val="65000"/>
                    <a:lumOff val="35000"/>
                  </a:schemeClr>
                </a:solidFill>
                <a:effectLst/>
                <a:ea typeface="Calibri" panose="020F0502020204030204" pitchFamily="34" charset="0"/>
                <a:cs typeface="Times New Roman" panose="02020603050405020304" pitchFamily="18" charset="0"/>
              </a:rPr>
              <a:t>A framework that describes the activities performed at each stage of a software development project.  </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b="1" dirty="0">
                <a:solidFill>
                  <a:schemeClr val="tx1">
                    <a:lumMod val="65000"/>
                    <a:lumOff val="35000"/>
                  </a:schemeClr>
                </a:solidFill>
                <a:effectLst/>
                <a:ea typeface="Calibri" panose="020F0502020204030204" pitchFamily="34" charset="0"/>
                <a:cs typeface="Times New Roman" panose="02020603050405020304" pitchFamily="18" charset="0"/>
              </a:rPr>
              <a:t>2. I</a:t>
            </a:r>
            <a:r>
              <a:rPr lang="en-GB" sz="2000" dirty="0">
                <a:solidFill>
                  <a:schemeClr val="tx1">
                    <a:lumMod val="65000"/>
                    <a:lumOff val="35000"/>
                  </a:schemeClr>
                </a:solidFill>
                <a:effectLst/>
                <a:ea typeface="Calibri" panose="020F0502020204030204" pitchFamily="34" charset="0"/>
                <a:cs typeface="Times New Roman" panose="02020603050405020304" pitchFamily="18" charset="0"/>
              </a:rPr>
              <a:t>s a systematic process for building software that ensures the quality and correctness of the software built. </a:t>
            </a:r>
          </a:p>
          <a:p>
            <a:pPr marL="0" marR="0">
              <a:lnSpc>
                <a:spcPct val="107000"/>
              </a:lnSpc>
              <a:spcBef>
                <a:spcPts val="0"/>
              </a:spcBef>
              <a:spcAft>
                <a:spcPts val="800"/>
              </a:spcAft>
            </a:pPr>
            <a:r>
              <a:rPr lang="en-GB" sz="2000" dirty="0">
                <a:solidFill>
                  <a:schemeClr val="tx1">
                    <a:lumMod val="65000"/>
                    <a:lumOff val="35000"/>
                  </a:schemeClr>
                </a:solidFill>
                <a:effectLst/>
                <a:ea typeface="Calibri" panose="020F0502020204030204" pitchFamily="34" charset="0"/>
                <a:cs typeface="Times New Roman" panose="02020603050405020304" pitchFamily="18" charset="0"/>
              </a:rPr>
              <a:t>Every phase of the SDLC life Cycle has its own process and deliverables that feed into the next phase.</a:t>
            </a:r>
          </a:p>
          <a:p>
            <a:pPr marL="0" marR="0">
              <a:lnSpc>
                <a:spcPct val="107000"/>
              </a:lnSpc>
              <a:spcBef>
                <a:spcPts val="0"/>
              </a:spcBef>
              <a:spcAft>
                <a:spcPts val="800"/>
              </a:spcAft>
            </a:pPr>
            <a:r>
              <a:rPr lang="en-GB" sz="2000" b="1" dirty="0">
                <a:solidFill>
                  <a:schemeClr val="tx1">
                    <a:lumMod val="65000"/>
                    <a:lumOff val="35000"/>
                  </a:schemeClr>
                </a:solidFill>
                <a:effectLst/>
                <a:ea typeface="Calibri" panose="020F0502020204030204" pitchFamily="34" charset="0"/>
                <a:cs typeface="Times New Roman" panose="02020603050405020304" pitchFamily="18" charset="0"/>
              </a:rPr>
              <a:t>Why </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It offers a basis for project planning, scheduling, and estimating</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Provides a framework for a standard set of activities and deliverables</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It is a mechanism for project tracking and control</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Increases visibility of project planning to all involved stakeholders of the development process</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Increased and enhance development speed</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Improved client relations</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Helps you to decrease project risk and project management plan overhead</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75652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0"/>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Development Life Cycle –SDLC Model</a:t>
            </a:r>
            <a:endParaRPr lang="en-US" dirty="0">
              <a:solidFill>
                <a:srgbClr val="FF0000"/>
              </a:solidFill>
              <a:latin typeface="+mn-lt"/>
            </a:endParaRPr>
          </a:p>
        </p:txBody>
      </p:sp>
      <p:sp>
        <p:nvSpPr>
          <p:cNvPr id="7" name="TextBox 6">
            <a:extLst>
              <a:ext uri="{FF2B5EF4-FFF2-40B4-BE49-F238E27FC236}">
                <a16:creationId xmlns:a16="http://schemas.microsoft.com/office/drawing/2014/main" id="{7260B60A-571F-4228-81BC-3B0D7EF8E7D6}"/>
              </a:ext>
            </a:extLst>
          </p:cNvPr>
          <p:cNvSpPr txBox="1"/>
          <p:nvPr/>
        </p:nvSpPr>
        <p:spPr>
          <a:xfrm>
            <a:off x="310865" y="760086"/>
            <a:ext cx="11379202" cy="5632311"/>
          </a:xfrm>
          <a:prstGeom prst="rect">
            <a:avLst/>
          </a:prstGeom>
          <a:noFill/>
        </p:spPr>
        <p:txBody>
          <a:bodyPr wrap="square">
            <a:spAutoFit/>
          </a:bodyPr>
          <a:lstStyle/>
          <a:p>
            <a:pPr algn="l"/>
            <a:r>
              <a:rPr lang="en-US" sz="2000" b="1" i="0" dirty="0">
                <a:solidFill>
                  <a:schemeClr val="tx1">
                    <a:lumMod val="65000"/>
                    <a:lumOff val="35000"/>
                  </a:schemeClr>
                </a:solidFill>
                <a:effectLst/>
              </a:rPr>
              <a:t>Phase 1: Requirement collection and analysis</a:t>
            </a:r>
          </a:p>
          <a:p>
            <a:pPr algn="l"/>
            <a:r>
              <a:rPr lang="en-US" sz="2000" b="0" i="0" dirty="0">
                <a:solidFill>
                  <a:schemeClr val="tx1">
                    <a:lumMod val="65000"/>
                    <a:lumOff val="35000"/>
                  </a:schemeClr>
                </a:solidFill>
                <a:effectLst/>
              </a:rPr>
              <a:t>The requirement is the first stage in the SDLC process. It is conducted by the senior team members with inputs from all the stakeholders and domain experts in the industry. Planning for the </a:t>
            </a:r>
            <a:r>
              <a:rPr lang="en-US" sz="2000" dirty="0">
                <a:solidFill>
                  <a:schemeClr val="tx1">
                    <a:lumMod val="65000"/>
                    <a:lumOff val="35000"/>
                  </a:schemeClr>
                </a:solidFill>
              </a:rPr>
              <a:t>quality assurance </a:t>
            </a:r>
            <a:r>
              <a:rPr lang="en-US" sz="2000" b="0" i="0" dirty="0">
                <a:solidFill>
                  <a:schemeClr val="tx1">
                    <a:lumMod val="65000"/>
                    <a:lumOff val="35000"/>
                  </a:schemeClr>
                </a:solidFill>
                <a:effectLst/>
              </a:rPr>
              <a:t>requirements and recognition of the risks involved is also done at this stage.</a:t>
            </a:r>
          </a:p>
          <a:p>
            <a:pPr algn="l"/>
            <a:r>
              <a:rPr lang="en-US" sz="2000" b="0" i="0" dirty="0">
                <a:solidFill>
                  <a:schemeClr val="tx1">
                    <a:lumMod val="65000"/>
                    <a:lumOff val="35000"/>
                  </a:schemeClr>
                </a:solidFill>
                <a:effectLst/>
              </a:rPr>
              <a:t>This stage gives a clearer picture of the scope of the entire project and the anticipated issues, opportunities, and directives which triggered the project.</a:t>
            </a:r>
          </a:p>
          <a:p>
            <a:pPr algn="l"/>
            <a:r>
              <a:rPr lang="en-US" sz="2000" b="0" i="0" dirty="0">
                <a:solidFill>
                  <a:schemeClr val="tx1">
                    <a:lumMod val="65000"/>
                    <a:lumOff val="35000"/>
                  </a:schemeClr>
                </a:solidFill>
                <a:effectLst/>
              </a:rPr>
              <a:t>Requirements Gathering stage need teams to get detailed and precise requirements. This helps companies to finalize the necessary timeline to finish the work of that system.</a:t>
            </a:r>
          </a:p>
          <a:p>
            <a:pPr algn="l"/>
            <a:endParaRPr lang="en-US" sz="2000" b="0" i="0" dirty="0">
              <a:solidFill>
                <a:schemeClr val="tx1">
                  <a:lumMod val="65000"/>
                  <a:lumOff val="35000"/>
                </a:schemeClr>
              </a:solidFill>
              <a:effectLst/>
            </a:endParaRPr>
          </a:p>
          <a:p>
            <a:pPr algn="l"/>
            <a:r>
              <a:rPr lang="en-US" sz="2000" b="1" i="0" dirty="0">
                <a:solidFill>
                  <a:schemeClr val="tx1">
                    <a:lumMod val="65000"/>
                    <a:lumOff val="35000"/>
                  </a:schemeClr>
                </a:solidFill>
                <a:effectLst/>
              </a:rPr>
              <a:t>Phase 2: Feasibility study</a:t>
            </a:r>
          </a:p>
          <a:p>
            <a:pPr algn="l"/>
            <a:r>
              <a:rPr lang="en-US" sz="2000" b="0" i="0" dirty="0">
                <a:solidFill>
                  <a:schemeClr val="tx1">
                    <a:lumMod val="65000"/>
                    <a:lumOff val="35000"/>
                  </a:schemeClr>
                </a:solidFill>
                <a:effectLst/>
              </a:rPr>
              <a:t>This process conducted with the help of ‘Software Requirement Specification’ document also known as ‘SRS’ document. It includes everything which should be designed and developed during the project life cycle.</a:t>
            </a:r>
          </a:p>
          <a:p>
            <a:pPr algn="l"/>
            <a:r>
              <a:rPr lang="en-US" sz="2000" i="0" dirty="0">
                <a:solidFill>
                  <a:schemeClr val="tx1">
                    <a:lumMod val="65000"/>
                    <a:lumOff val="35000"/>
                  </a:schemeClr>
                </a:solidFill>
                <a:effectLst/>
              </a:rPr>
              <a:t>There are mainly five types of feasibilities checks:</a:t>
            </a:r>
          </a:p>
          <a:p>
            <a:pPr algn="l">
              <a:buFont typeface="Arial" panose="020B0604020202020204" pitchFamily="34" charset="0"/>
              <a:buChar char="•"/>
            </a:pPr>
            <a:r>
              <a:rPr lang="en-US" sz="2000" b="1" i="0" dirty="0">
                <a:solidFill>
                  <a:schemeClr val="tx1">
                    <a:lumMod val="65000"/>
                    <a:lumOff val="35000"/>
                  </a:schemeClr>
                </a:solidFill>
                <a:effectLst/>
              </a:rPr>
              <a:t>Economic: </a:t>
            </a:r>
            <a:r>
              <a:rPr lang="en-US" sz="2000" b="0" i="0" dirty="0">
                <a:solidFill>
                  <a:schemeClr val="tx1">
                    <a:lumMod val="65000"/>
                    <a:lumOff val="35000"/>
                  </a:schemeClr>
                </a:solidFill>
                <a:effectLst/>
              </a:rPr>
              <a:t>Can we complete the project within the budget or not?</a:t>
            </a:r>
          </a:p>
          <a:p>
            <a:pPr algn="l">
              <a:buFont typeface="Arial" panose="020B0604020202020204" pitchFamily="34" charset="0"/>
              <a:buChar char="•"/>
            </a:pPr>
            <a:r>
              <a:rPr lang="en-US" sz="2000" b="1" i="0" dirty="0">
                <a:solidFill>
                  <a:schemeClr val="tx1">
                    <a:lumMod val="65000"/>
                    <a:lumOff val="35000"/>
                  </a:schemeClr>
                </a:solidFill>
                <a:effectLst/>
              </a:rPr>
              <a:t>Legal:</a:t>
            </a:r>
            <a:r>
              <a:rPr lang="en-US" sz="2000" b="0" i="0" dirty="0">
                <a:solidFill>
                  <a:schemeClr val="tx1">
                    <a:lumMod val="65000"/>
                    <a:lumOff val="35000"/>
                  </a:schemeClr>
                </a:solidFill>
                <a:effectLst/>
              </a:rPr>
              <a:t> Can we handle this project as cyber law and other regulatory framework/compliances.</a:t>
            </a:r>
          </a:p>
          <a:p>
            <a:pPr algn="l">
              <a:buFont typeface="Arial" panose="020B0604020202020204" pitchFamily="34" charset="0"/>
              <a:buChar char="•"/>
            </a:pPr>
            <a:r>
              <a:rPr lang="en-US" sz="2000" b="1" i="0" dirty="0">
                <a:solidFill>
                  <a:schemeClr val="tx1">
                    <a:lumMod val="65000"/>
                    <a:lumOff val="35000"/>
                  </a:schemeClr>
                </a:solidFill>
                <a:effectLst/>
              </a:rPr>
              <a:t>Operation feasibility:</a:t>
            </a:r>
            <a:r>
              <a:rPr lang="en-US" sz="2000" b="0" i="0" dirty="0">
                <a:solidFill>
                  <a:schemeClr val="tx1">
                    <a:lumMod val="65000"/>
                    <a:lumOff val="35000"/>
                  </a:schemeClr>
                </a:solidFill>
                <a:effectLst/>
              </a:rPr>
              <a:t> Can we create operations which is expected by the client?</a:t>
            </a:r>
          </a:p>
          <a:p>
            <a:pPr algn="l">
              <a:buFont typeface="Arial" panose="020B0604020202020204" pitchFamily="34" charset="0"/>
              <a:buChar char="•"/>
            </a:pPr>
            <a:r>
              <a:rPr lang="en-US" sz="2000" b="1" i="0" dirty="0">
                <a:solidFill>
                  <a:schemeClr val="tx1">
                    <a:lumMod val="65000"/>
                    <a:lumOff val="35000"/>
                  </a:schemeClr>
                </a:solidFill>
                <a:effectLst/>
              </a:rPr>
              <a:t>Technical:</a:t>
            </a:r>
            <a:r>
              <a:rPr lang="en-US" sz="2000" b="0" i="0" dirty="0">
                <a:solidFill>
                  <a:schemeClr val="tx1">
                    <a:lumMod val="65000"/>
                    <a:lumOff val="35000"/>
                  </a:schemeClr>
                </a:solidFill>
                <a:effectLst/>
              </a:rPr>
              <a:t> Need to check whether the current computer system can support the software</a:t>
            </a:r>
          </a:p>
          <a:p>
            <a:pPr algn="l">
              <a:buFont typeface="Arial" panose="020B0604020202020204" pitchFamily="34" charset="0"/>
              <a:buChar char="•"/>
            </a:pPr>
            <a:r>
              <a:rPr lang="en-US" sz="2000" b="1" i="0" dirty="0">
                <a:solidFill>
                  <a:schemeClr val="tx1">
                    <a:lumMod val="65000"/>
                    <a:lumOff val="35000"/>
                  </a:schemeClr>
                </a:solidFill>
                <a:effectLst/>
              </a:rPr>
              <a:t>Schedule:</a:t>
            </a:r>
            <a:r>
              <a:rPr lang="en-US" sz="2000" b="0" i="0" dirty="0">
                <a:solidFill>
                  <a:schemeClr val="tx1">
                    <a:lumMod val="65000"/>
                    <a:lumOff val="35000"/>
                  </a:schemeClr>
                </a:solidFill>
                <a:effectLst/>
              </a:rPr>
              <a:t> Decide that the project can be completed within the given schedule or not.</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1820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31974"/>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Development Life Cycle –SDLC Model</a:t>
            </a:r>
            <a:endParaRPr lang="en-US" dirty="0">
              <a:solidFill>
                <a:srgbClr val="FF0000"/>
              </a:solidFill>
              <a:latin typeface="+mn-lt"/>
            </a:endParaRPr>
          </a:p>
        </p:txBody>
      </p:sp>
      <p:sp>
        <p:nvSpPr>
          <p:cNvPr id="8" name="TextBox 7">
            <a:extLst>
              <a:ext uri="{FF2B5EF4-FFF2-40B4-BE49-F238E27FC236}">
                <a16:creationId xmlns:a16="http://schemas.microsoft.com/office/drawing/2014/main" id="{3530385E-FB5A-4749-A7FA-C486B2858EAE}"/>
              </a:ext>
            </a:extLst>
          </p:cNvPr>
          <p:cNvSpPr txBox="1"/>
          <p:nvPr/>
        </p:nvSpPr>
        <p:spPr>
          <a:xfrm>
            <a:off x="406399" y="885938"/>
            <a:ext cx="11125198" cy="5940088"/>
          </a:xfrm>
          <a:prstGeom prst="rect">
            <a:avLst/>
          </a:prstGeom>
          <a:noFill/>
        </p:spPr>
        <p:txBody>
          <a:bodyPr wrap="square">
            <a:spAutoFit/>
          </a:bodyPr>
          <a:lstStyle/>
          <a:p>
            <a:pPr algn="l"/>
            <a:r>
              <a:rPr lang="en-US" sz="2000" b="1" i="0" dirty="0">
                <a:solidFill>
                  <a:schemeClr val="tx1">
                    <a:lumMod val="65000"/>
                    <a:lumOff val="35000"/>
                  </a:schemeClr>
                </a:solidFill>
                <a:effectLst/>
              </a:rPr>
              <a:t>Phase 3: Design</a:t>
            </a:r>
          </a:p>
          <a:p>
            <a:pPr algn="l"/>
            <a:r>
              <a:rPr lang="en-US" sz="2000" b="0" i="0" dirty="0">
                <a:solidFill>
                  <a:schemeClr val="tx1">
                    <a:lumMod val="65000"/>
                    <a:lumOff val="35000"/>
                  </a:schemeClr>
                </a:solidFill>
                <a:effectLst/>
              </a:rPr>
              <a:t>In this third phase, the system and software design documents are prepared as per the requirement specification document. This helps define overall system architecture. This design phase serves as input for the next phase of the model. There are two kinds of design documents developed in this phase:</a:t>
            </a:r>
          </a:p>
          <a:p>
            <a:pPr algn="l"/>
            <a:endParaRPr lang="en-US" sz="2000" b="0" i="0" dirty="0">
              <a:solidFill>
                <a:schemeClr val="tx1">
                  <a:lumMod val="65000"/>
                  <a:lumOff val="35000"/>
                </a:schemeClr>
              </a:solidFill>
              <a:effectLst/>
            </a:endParaRPr>
          </a:p>
          <a:p>
            <a:pPr algn="l"/>
            <a:r>
              <a:rPr lang="en-US" sz="2000" b="0" i="0" dirty="0">
                <a:solidFill>
                  <a:schemeClr val="tx1">
                    <a:lumMod val="65000"/>
                    <a:lumOff val="35000"/>
                  </a:schemeClr>
                </a:solidFill>
                <a:effectLst/>
              </a:rPr>
              <a:t>High-Level Design (HLD)</a:t>
            </a:r>
          </a:p>
          <a:p>
            <a:pPr algn="l">
              <a:buFont typeface="Arial" panose="020B0604020202020204" pitchFamily="34" charset="0"/>
              <a:buChar char="•"/>
            </a:pPr>
            <a:r>
              <a:rPr lang="en-US" sz="2000" b="0" i="0" dirty="0">
                <a:solidFill>
                  <a:schemeClr val="tx1">
                    <a:lumMod val="65000"/>
                    <a:lumOff val="35000"/>
                  </a:schemeClr>
                </a:solidFill>
                <a:effectLst/>
              </a:rPr>
              <a:t> Brief description and name of each module</a:t>
            </a:r>
          </a:p>
          <a:p>
            <a:pPr algn="l">
              <a:buFont typeface="Arial" panose="020B0604020202020204" pitchFamily="34" charset="0"/>
              <a:buChar char="•"/>
            </a:pPr>
            <a:r>
              <a:rPr lang="en-US" sz="2000" b="0" i="0" dirty="0">
                <a:solidFill>
                  <a:schemeClr val="tx1">
                    <a:lumMod val="65000"/>
                    <a:lumOff val="35000"/>
                  </a:schemeClr>
                </a:solidFill>
                <a:effectLst/>
              </a:rPr>
              <a:t> An outline about the functionality of every module</a:t>
            </a:r>
          </a:p>
          <a:p>
            <a:pPr algn="l">
              <a:buFont typeface="Arial" panose="020B0604020202020204" pitchFamily="34" charset="0"/>
              <a:buChar char="•"/>
            </a:pPr>
            <a:r>
              <a:rPr lang="en-US" sz="2000" b="0" i="0" dirty="0">
                <a:solidFill>
                  <a:schemeClr val="tx1">
                    <a:lumMod val="65000"/>
                    <a:lumOff val="35000"/>
                  </a:schemeClr>
                </a:solidFill>
                <a:effectLst/>
              </a:rPr>
              <a:t> Interface relationship and dependencies between modules</a:t>
            </a:r>
          </a:p>
          <a:p>
            <a:pPr algn="l">
              <a:buFont typeface="Arial" panose="020B0604020202020204" pitchFamily="34" charset="0"/>
              <a:buChar char="•"/>
            </a:pPr>
            <a:r>
              <a:rPr lang="en-US" sz="2000" b="0" i="0" dirty="0">
                <a:solidFill>
                  <a:schemeClr val="tx1">
                    <a:lumMod val="65000"/>
                    <a:lumOff val="35000"/>
                  </a:schemeClr>
                </a:solidFill>
                <a:effectLst/>
              </a:rPr>
              <a:t> Database tables identified along with their key elements</a:t>
            </a:r>
          </a:p>
          <a:p>
            <a:pPr algn="l">
              <a:buFont typeface="Arial" panose="020B0604020202020204" pitchFamily="34" charset="0"/>
              <a:buChar char="•"/>
            </a:pPr>
            <a:r>
              <a:rPr lang="en-US" sz="2000" b="0" i="0" dirty="0">
                <a:solidFill>
                  <a:schemeClr val="tx1">
                    <a:lumMod val="65000"/>
                    <a:lumOff val="35000"/>
                  </a:schemeClr>
                </a:solidFill>
                <a:effectLst/>
              </a:rPr>
              <a:t> Complete architecture diagrams along with technology details</a:t>
            </a:r>
          </a:p>
          <a:p>
            <a:pPr algn="l"/>
            <a:endParaRPr lang="en-US" sz="2000" b="0" i="0" dirty="0">
              <a:solidFill>
                <a:schemeClr val="tx1">
                  <a:lumMod val="65000"/>
                  <a:lumOff val="35000"/>
                </a:schemeClr>
              </a:solidFill>
              <a:effectLst/>
            </a:endParaRPr>
          </a:p>
          <a:p>
            <a:pPr algn="l"/>
            <a:r>
              <a:rPr lang="en-US" sz="2000" b="0" i="0" dirty="0">
                <a:solidFill>
                  <a:schemeClr val="tx1">
                    <a:lumMod val="65000"/>
                    <a:lumOff val="35000"/>
                  </a:schemeClr>
                </a:solidFill>
                <a:effectLst/>
              </a:rPr>
              <a:t>Low-Level Design(LLD)</a:t>
            </a:r>
          </a:p>
          <a:p>
            <a:pPr algn="l">
              <a:buFont typeface="Arial" panose="020B0604020202020204" pitchFamily="34" charset="0"/>
              <a:buChar char="•"/>
            </a:pPr>
            <a:r>
              <a:rPr lang="en-US" sz="2000" b="0" i="0" dirty="0">
                <a:solidFill>
                  <a:schemeClr val="tx1">
                    <a:lumMod val="65000"/>
                    <a:lumOff val="35000"/>
                  </a:schemeClr>
                </a:solidFill>
                <a:effectLst/>
              </a:rPr>
              <a:t> Functional logic of the modules</a:t>
            </a:r>
          </a:p>
          <a:p>
            <a:pPr algn="l">
              <a:buFont typeface="Arial" panose="020B0604020202020204" pitchFamily="34" charset="0"/>
              <a:buChar char="•"/>
            </a:pPr>
            <a:r>
              <a:rPr lang="en-US" sz="2000" b="0" i="0" dirty="0">
                <a:solidFill>
                  <a:schemeClr val="tx1">
                    <a:lumMod val="65000"/>
                    <a:lumOff val="35000"/>
                  </a:schemeClr>
                </a:solidFill>
                <a:effectLst/>
              </a:rPr>
              <a:t> Database tables, which include type and size</a:t>
            </a:r>
          </a:p>
          <a:p>
            <a:pPr algn="l">
              <a:buFont typeface="Arial" panose="020B0604020202020204" pitchFamily="34" charset="0"/>
              <a:buChar char="•"/>
            </a:pPr>
            <a:r>
              <a:rPr lang="en-US" sz="2000" b="0" i="0" dirty="0">
                <a:solidFill>
                  <a:schemeClr val="tx1">
                    <a:lumMod val="65000"/>
                    <a:lumOff val="35000"/>
                  </a:schemeClr>
                </a:solidFill>
                <a:effectLst/>
              </a:rPr>
              <a:t> Complete detail of the interface</a:t>
            </a:r>
          </a:p>
          <a:p>
            <a:pPr algn="l">
              <a:buFont typeface="Arial" panose="020B0604020202020204" pitchFamily="34" charset="0"/>
              <a:buChar char="•"/>
            </a:pPr>
            <a:r>
              <a:rPr lang="en-US" sz="2000" b="0" i="0" dirty="0">
                <a:solidFill>
                  <a:schemeClr val="tx1">
                    <a:lumMod val="65000"/>
                    <a:lumOff val="35000"/>
                  </a:schemeClr>
                </a:solidFill>
                <a:effectLst/>
              </a:rPr>
              <a:t> Addresses all types of dependency issues</a:t>
            </a:r>
          </a:p>
          <a:p>
            <a:pPr algn="l">
              <a:buFont typeface="Arial" panose="020B0604020202020204" pitchFamily="34" charset="0"/>
              <a:buChar char="•"/>
            </a:pPr>
            <a:r>
              <a:rPr lang="en-US" sz="2000" b="0" i="0" dirty="0">
                <a:solidFill>
                  <a:schemeClr val="tx1">
                    <a:lumMod val="65000"/>
                    <a:lumOff val="35000"/>
                  </a:schemeClr>
                </a:solidFill>
                <a:effectLst/>
              </a:rPr>
              <a:t> Listing of error messages</a:t>
            </a:r>
          </a:p>
          <a:p>
            <a:pPr algn="l">
              <a:buFont typeface="Arial" panose="020B0604020202020204" pitchFamily="34" charset="0"/>
              <a:buChar char="•"/>
            </a:pPr>
            <a:r>
              <a:rPr lang="en-US" sz="2000" b="0" i="0" dirty="0">
                <a:solidFill>
                  <a:schemeClr val="tx1">
                    <a:lumMod val="65000"/>
                    <a:lumOff val="35000"/>
                  </a:schemeClr>
                </a:solidFill>
                <a:effectLst/>
              </a:rPr>
              <a:t> Complete input and outputs for every module</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14950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228600"/>
            <a:ext cx="11125199" cy="369332"/>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Development Life Cycle –SDLC Model</a:t>
            </a:r>
            <a:endParaRPr lang="en-US" dirty="0">
              <a:solidFill>
                <a:srgbClr val="FF0000"/>
              </a:solidFill>
              <a:latin typeface="+mn-lt"/>
            </a:endParaRPr>
          </a:p>
        </p:txBody>
      </p:sp>
      <p:sp>
        <p:nvSpPr>
          <p:cNvPr id="7" name="TextBox 6">
            <a:extLst>
              <a:ext uri="{FF2B5EF4-FFF2-40B4-BE49-F238E27FC236}">
                <a16:creationId xmlns:a16="http://schemas.microsoft.com/office/drawing/2014/main" id="{ABA090EF-FB1B-48D8-843B-62805DD35F31}"/>
              </a:ext>
            </a:extLst>
          </p:cNvPr>
          <p:cNvSpPr txBox="1"/>
          <p:nvPr/>
        </p:nvSpPr>
        <p:spPr>
          <a:xfrm>
            <a:off x="406399" y="782598"/>
            <a:ext cx="11379202" cy="4708981"/>
          </a:xfrm>
          <a:prstGeom prst="rect">
            <a:avLst/>
          </a:prstGeom>
          <a:noFill/>
        </p:spPr>
        <p:txBody>
          <a:bodyPr wrap="square">
            <a:spAutoFit/>
          </a:bodyPr>
          <a:lstStyle/>
          <a:p>
            <a:pPr algn="l"/>
            <a:r>
              <a:rPr lang="en-US" sz="2000" b="1" i="0" dirty="0">
                <a:solidFill>
                  <a:schemeClr val="tx1">
                    <a:lumMod val="65000"/>
                    <a:lumOff val="35000"/>
                  </a:schemeClr>
                </a:solidFill>
                <a:effectLst/>
              </a:rPr>
              <a:t>Phase 4: Coding</a:t>
            </a:r>
          </a:p>
          <a:p>
            <a:pPr algn="l"/>
            <a:r>
              <a:rPr lang="en-US" sz="2000" b="0" i="0" dirty="0">
                <a:solidFill>
                  <a:schemeClr val="tx1">
                    <a:lumMod val="65000"/>
                    <a:lumOff val="35000"/>
                  </a:schemeClr>
                </a:solidFill>
                <a:effectLst/>
              </a:rPr>
              <a:t>Once the system design phase is over, the next phase is coding. In this phase, developers start build the entire system by writing code using the chosen programming language. In the coding phase, tasks are divided into units or modules and assigned to the various developers. It is the longest phase of the Software Development Life Cycle process.</a:t>
            </a:r>
          </a:p>
          <a:p>
            <a:pPr algn="l"/>
            <a:r>
              <a:rPr lang="en-US" sz="2000" b="0" i="0" dirty="0">
                <a:solidFill>
                  <a:schemeClr val="tx1">
                    <a:lumMod val="65000"/>
                    <a:lumOff val="35000"/>
                  </a:schemeClr>
                </a:solidFill>
                <a:effectLst/>
              </a:rPr>
              <a:t>In this phase, Developer needs to follow certain predefined coding guidelines. They also need to use programming tools like compiler, interpreters, debugger to generate and implement the code.</a:t>
            </a:r>
          </a:p>
          <a:p>
            <a:pPr algn="l"/>
            <a:endParaRPr lang="en-US" sz="2000" b="0" i="0" dirty="0">
              <a:solidFill>
                <a:schemeClr val="tx1">
                  <a:lumMod val="65000"/>
                  <a:lumOff val="35000"/>
                </a:schemeClr>
              </a:solidFill>
              <a:effectLst/>
            </a:endParaRPr>
          </a:p>
          <a:p>
            <a:pPr algn="l"/>
            <a:r>
              <a:rPr lang="en-US" sz="2000" b="1" i="0" dirty="0">
                <a:solidFill>
                  <a:schemeClr val="tx1">
                    <a:lumMod val="65000"/>
                    <a:lumOff val="35000"/>
                  </a:schemeClr>
                </a:solidFill>
                <a:effectLst/>
              </a:rPr>
              <a:t>Phase 5: Testing</a:t>
            </a:r>
          </a:p>
          <a:p>
            <a:pPr algn="l"/>
            <a:r>
              <a:rPr lang="en-US" sz="2000" b="0" i="0" dirty="0">
                <a:solidFill>
                  <a:schemeClr val="tx1">
                    <a:lumMod val="65000"/>
                    <a:lumOff val="35000"/>
                  </a:schemeClr>
                </a:solidFill>
                <a:effectLst/>
              </a:rPr>
              <a:t>Once the software is complete, and it is deployed in the testing environment. The testing team starts testing the functionality of the entire system. This is done to verify that the entire application works according to the customer requirement.</a:t>
            </a:r>
          </a:p>
          <a:p>
            <a:pPr algn="l"/>
            <a:r>
              <a:rPr lang="en-US" sz="2000" b="0" i="0" dirty="0">
                <a:solidFill>
                  <a:schemeClr val="tx1">
                    <a:lumMod val="65000"/>
                    <a:lumOff val="35000"/>
                  </a:schemeClr>
                </a:solidFill>
                <a:effectLst/>
              </a:rPr>
              <a:t>During this phase, QA and testing team may find some bugs/defects which they communicate to developers. The development team fixes the bug and send back to QA for a re-test. This process continues until the software is bug-free, stable, and working according to the business needs of that system.</a:t>
            </a:r>
          </a:p>
        </p:txBody>
      </p:sp>
    </p:spTree>
    <p:extLst>
      <p:ext uri="{BB962C8B-B14F-4D97-AF65-F5344CB8AC3E}">
        <p14:creationId xmlns:p14="http://schemas.microsoft.com/office/powerpoint/2010/main" val="4229193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0"/>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Development Life Cycle –SDLC Model</a:t>
            </a:r>
            <a:endParaRPr lang="en-US" dirty="0">
              <a:solidFill>
                <a:srgbClr val="FF0000"/>
              </a:solidFill>
              <a:latin typeface="+mn-lt"/>
            </a:endParaRPr>
          </a:p>
        </p:txBody>
      </p:sp>
      <p:sp>
        <p:nvSpPr>
          <p:cNvPr id="7" name="TextBox 6">
            <a:extLst>
              <a:ext uri="{FF2B5EF4-FFF2-40B4-BE49-F238E27FC236}">
                <a16:creationId xmlns:a16="http://schemas.microsoft.com/office/drawing/2014/main" id="{170294D8-63CE-4F21-8965-B0338886FFD7}"/>
              </a:ext>
            </a:extLst>
          </p:cNvPr>
          <p:cNvSpPr txBox="1"/>
          <p:nvPr/>
        </p:nvSpPr>
        <p:spPr>
          <a:xfrm>
            <a:off x="406399" y="1083131"/>
            <a:ext cx="11125198" cy="4100353"/>
          </a:xfrm>
          <a:prstGeom prst="rect">
            <a:avLst/>
          </a:prstGeom>
          <a:noFill/>
        </p:spPr>
        <p:txBody>
          <a:bodyPr wrap="square">
            <a:spAutoFit/>
          </a:bodyPr>
          <a:lstStyle/>
          <a:p>
            <a:pPr algn="l"/>
            <a:r>
              <a:rPr lang="en-US" sz="2000" b="1" i="0" dirty="0">
                <a:solidFill>
                  <a:schemeClr val="tx1">
                    <a:lumMod val="65000"/>
                    <a:lumOff val="35000"/>
                  </a:schemeClr>
                </a:solidFill>
                <a:effectLst/>
              </a:rPr>
              <a:t>Phase 6: Installation/Deployment</a:t>
            </a:r>
          </a:p>
          <a:p>
            <a:pPr algn="l"/>
            <a:r>
              <a:rPr lang="en-US" sz="2000" b="0" i="0" dirty="0">
                <a:solidFill>
                  <a:schemeClr val="tx1">
                    <a:lumMod val="65000"/>
                    <a:lumOff val="35000"/>
                  </a:schemeClr>
                </a:solidFill>
                <a:effectLst/>
              </a:rPr>
              <a:t>Once the software testing phase is over and no bugs or errors left in the system then the final deployment process starts. Based on the feedback given by the project manager, the final software is released and checked for deployment issues if any.</a:t>
            </a:r>
          </a:p>
          <a:p>
            <a:pPr algn="l"/>
            <a:endParaRPr lang="en-US" sz="2000" b="0" i="0" dirty="0">
              <a:solidFill>
                <a:schemeClr val="tx1">
                  <a:lumMod val="65000"/>
                  <a:lumOff val="35000"/>
                </a:schemeClr>
              </a:solidFill>
              <a:effectLst/>
            </a:endParaRPr>
          </a:p>
          <a:p>
            <a:pPr algn="l"/>
            <a:r>
              <a:rPr lang="en-US" sz="2000" b="1" i="0" dirty="0">
                <a:solidFill>
                  <a:schemeClr val="tx1">
                    <a:lumMod val="65000"/>
                    <a:lumOff val="35000"/>
                  </a:schemeClr>
                </a:solidFill>
                <a:effectLst/>
              </a:rPr>
              <a:t>Phase 7: Maintenance</a:t>
            </a:r>
          </a:p>
          <a:p>
            <a:pPr algn="l"/>
            <a:r>
              <a:rPr lang="en-US" sz="2000" b="0" i="0" dirty="0">
                <a:solidFill>
                  <a:schemeClr val="tx1">
                    <a:lumMod val="65000"/>
                    <a:lumOff val="35000"/>
                  </a:schemeClr>
                </a:solidFill>
                <a:effectLst/>
              </a:rPr>
              <a:t>Once the system is deployed, and customers start using the developed system, following 3 activities occur</a:t>
            </a:r>
          </a:p>
          <a:p>
            <a:pPr algn="l"/>
            <a:r>
              <a:rPr lang="en-US" sz="2000" b="0" i="0" dirty="0">
                <a:solidFill>
                  <a:schemeClr val="tx1">
                    <a:lumMod val="65000"/>
                    <a:lumOff val="35000"/>
                  </a:schemeClr>
                </a:solidFill>
                <a:effectLst/>
              </a:rPr>
              <a:t>Bug fixing – bugs are reported because of some scenarios which are not tested at all</a:t>
            </a:r>
          </a:p>
          <a:p>
            <a:pPr algn="l"/>
            <a:r>
              <a:rPr lang="en-US" sz="2000" b="0" i="0" dirty="0">
                <a:solidFill>
                  <a:schemeClr val="tx1">
                    <a:lumMod val="65000"/>
                    <a:lumOff val="35000"/>
                  </a:schemeClr>
                </a:solidFill>
                <a:effectLst/>
              </a:rPr>
              <a:t>Upgrade – Upgrading the application to the newer versions of the Software</a:t>
            </a:r>
          </a:p>
          <a:p>
            <a:pPr algn="l"/>
            <a:r>
              <a:rPr lang="en-US" sz="2000" b="0" i="0" dirty="0">
                <a:solidFill>
                  <a:schemeClr val="tx1">
                    <a:lumMod val="65000"/>
                    <a:lumOff val="35000"/>
                  </a:schemeClr>
                </a:solidFill>
                <a:effectLst/>
              </a:rPr>
              <a:t>Enhancement – Adding some new features into the existing software</a:t>
            </a:r>
          </a:p>
          <a:p>
            <a:pPr algn="l"/>
            <a:r>
              <a:rPr lang="en-US" sz="2000" b="0" i="0" dirty="0">
                <a:solidFill>
                  <a:schemeClr val="tx1">
                    <a:lumMod val="65000"/>
                    <a:lumOff val="35000"/>
                  </a:schemeClr>
                </a:solidFill>
                <a:effectLst/>
              </a:rPr>
              <a:t>The focus of this SDLC phase is to ensure that needs continue to be met and that the system continues to perform as per the specification mentioned in the first phase.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602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SDLC – Waterfall Model</a:t>
            </a:r>
            <a:endParaRPr lang="en-US" dirty="0">
              <a:solidFill>
                <a:srgbClr val="FF0000"/>
              </a:solidFill>
              <a:latin typeface="+mn-lt"/>
            </a:endParaRPr>
          </a:p>
        </p:txBody>
      </p:sp>
      <p:pic>
        <p:nvPicPr>
          <p:cNvPr id="7" name="Picture 2" descr="JIRA Waterfall Model - Javatpoint">
            <a:extLst>
              <a:ext uri="{FF2B5EF4-FFF2-40B4-BE49-F238E27FC236}">
                <a16:creationId xmlns:a16="http://schemas.microsoft.com/office/drawing/2014/main" id="{A57388ED-844D-4FE5-BFE2-C51241E3C4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576" y="1367050"/>
            <a:ext cx="8568970" cy="4896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917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SDLC – Waterfall Model</a:t>
            </a:r>
            <a:endParaRPr lang="en-US" dirty="0">
              <a:solidFill>
                <a:srgbClr val="FF0000"/>
              </a:solidFill>
              <a:latin typeface="+mn-lt"/>
            </a:endParaRPr>
          </a:p>
        </p:txBody>
      </p:sp>
      <p:sp>
        <p:nvSpPr>
          <p:cNvPr id="10" name="Rectangle 9">
            <a:extLst>
              <a:ext uri="{FF2B5EF4-FFF2-40B4-BE49-F238E27FC236}">
                <a16:creationId xmlns:a16="http://schemas.microsoft.com/office/drawing/2014/main" id="{6B20BC01-44E2-44B3-966F-357603D5786D}"/>
              </a:ext>
            </a:extLst>
          </p:cNvPr>
          <p:cNvSpPr/>
          <p:nvPr/>
        </p:nvSpPr>
        <p:spPr>
          <a:xfrm>
            <a:off x="369462" y="786714"/>
            <a:ext cx="11125199" cy="5816977"/>
          </a:xfrm>
          <a:prstGeom prst="rect">
            <a:avLst/>
          </a:prstGeom>
        </p:spPr>
        <p:txBody>
          <a:bodyPr wrap="square">
            <a:spAutoFit/>
          </a:bodyPr>
          <a:lstStyle/>
          <a:p>
            <a:r>
              <a:rPr lang="en-US" altLang="en-US" sz="2000" b="1" dirty="0">
                <a:solidFill>
                  <a:schemeClr val="tx1">
                    <a:lumMod val="65000"/>
                    <a:lumOff val="35000"/>
                  </a:schemeClr>
                </a:solidFill>
              </a:rPr>
              <a:t>Waterfall Strengths</a:t>
            </a:r>
          </a:p>
          <a:p>
            <a:r>
              <a:rPr lang="en-US" altLang="en-US" sz="2000" dirty="0">
                <a:solidFill>
                  <a:schemeClr val="tx1">
                    <a:lumMod val="65000"/>
                    <a:lumOff val="35000"/>
                  </a:schemeClr>
                </a:solidFill>
              </a:rPr>
              <a:t>Easy to understand, easy to use</a:t>
            </a:r>
          </a:p>
          <a:p>
            <a:r>
              <a:rPr lang="en-US" altLang="en-US" sz="2000" dirty="0">
                <a:solidFill>
                  <a:schemeClr val="tx1">
                    <a:lumMod val="65000"/>
                    <a:lumOff val="35000"/>
                  </a:schemeClr>
                </a:solidFill>
              </a:rPr>
              <a:t>Provides structure to inexperienced staff</a:t>
            </a:r>
          </a:p>
          <a:p>
            <a:r>
              <a:rPr lang="en-US" altLang="en-US" sz="2000" dirty="0">
                <a:solidFill>
                  <a:schemeClr val="tx1">
                    <a:lumMod val="65000"/>
                    <a:lumOff val="35000"/>
                  </a:schemeClr>
                </a:solidFill>
              </a:rPr>
              <a:t>Milestones are well understood</a:t>
            </a:r>
          </a:p>
          <a:p>
            <a:r>
              <a:rPr lang="en-US" altLang="en-US" sz="2000" dirty="0">
                <a:solidFill>
                  <a:schemeClr val="tx1">
                    <a:lumMod val="65000"/>
                    <a:lumOff val="35000"/>
                  </a:schemeClr>
                </a:solidFill>
              </a:rPr>
              <a:t>Sets requirements stability</a:t>
            </a:r>
          </a:p>
          <a:p>
            <a:r>
              <a:rPr lang="en-US" altLang="en-US" sz="2000" dirty="0">
                <a:solidFill>
                  <a:schemeClr val="tx1">
                    <a:lumMod val="65000"/>
                    <a:lumOff val="35000"/>
                  </a:schemeClr>
                </a:solidFill>
              </a:rPr>
              <a:t>Good for management control (plan, staff, track)</a:t>
            </a:r>
          </a:p>
          <a:p>
            <a:pPr>
              <a:lnSpc>
                <a:spcPct val="90000"/>
              </a:lnSpc>
            </a:pPr>
            <a:r>
              <a:rPr lang="en-US" altLang="en-US" sz="2000" dirty="0">
                <a:solidFill>
                  <a:schemeClr val="tx1">
                    <a:lumMod val="65000"/>
                    <a:lumOff val="35000"/>
                  </a:schemeClr>
                </a:solidFill>
              </a:rPr>
              <a:t>Works well when quality is more important than cost or schedule</a:t>
            </a:r>
          </a:p>
          <a:p>
            <a:pPr>
              <a:lnSpc>
                <a:spcPct val="90000"/>
              </a:lnSpc>
            </a:pPr>
            <a:endParaRPr lang="en-US" altLang="en-US" sz="2000" dirty="0">
              <a:solidFill>
                <a:schemeClr val="tx1">
                  <a:lumMod val="65000"/>
                  <a:lumOff val="35000"/>
                </a:schemeClr>
              </a:solidFill>
            </a:endParaRPr>
          </a:p>
          <a:p>
            <a:pPr>
              <a:lnSpc>
                <a:spcPct val="90000"/>
              </a:lnSpc>
            </a:pPr>
            <a:r>
              <a:rPr lang="en-US" altLang="en-US" sz="2000" b="1" dirty="0">
                <a:solidFill>
                  <a:schemeClr val="tx1">
                    <a:lumMod val="65000"/>
                    <a:lumOff val="35000"/>
                  </a:schemeClr>
                </a:solidFill>
              </a:rPr>
              <a:t>Waterfall Deficiencies</a:t>
            </a:r>
          </a:p>
          <a:p>
            <a:pPr>
              <a:lnSpc>
                <a:spcPct val="90000"/>
              </a:lnSpc>
            </a:pPr>
            <a:r>
              <a:rPr lang="en-US" altLang="en-US" sz="2000" dirty="0">
                <a:solidFill>
                  <a:schemeClr val="tx1">
                    <a:lumMod val="65000"/>
                    <a:lumOff val="35000"/>
                  </a:schemeClr>
                </a:solidFill>
              </a:rPr>
              <a:t>All requirements must be known upfront</a:t>
            </a:r>
          </a:p>
          <a:p>
            <a:pPr>
              <a:lnSpc>
                <a:spcPct val="90000"/>
              </a:lnSpc>
            </a:pPr>
            <a:r>
              <a:rPr lang="en-US" altLang="en-US" sz="2000" dirty="0">
                <a:solidFill>
                  <a:schemeClr val="tx1">
                    <a:lumMod val="65000"/>
                    <a:lumOff val="35000"/>
                  </a:schemeClr>
                </a:solidFill>
              </a:rPr>
              <a:t>Deliverables created for each phase are considered frozen – inhibits flexibility</a:t>
            </a:r>
          </a:p>
          <a:p>
            <a:pPr>
              <a:lnSpc>
                <a:spcPct val="90000"/>
              </a:lnSpc>
            </a:pPr>
            <a:r>
              <a:rPr lang="en-US" altLang="en-US" sz="2000" dirty="0">
                <a:solidFill>
                  <a:schemeClr val="tx1">
                    <a:lumMod val="65000"/>
                    <a:lumOff val="35000"/>
                  </a:schemeClr>
                </a:solidFill>
              </a:rPr>
              <a:t>Can give a false impression of progress</a:t>
            </a:r>
          </a:p>
          <a:p>
            <a:pPr>
              <a:lnSpc>
                <a:spcPct val="90000"/>
              </a:lnSpc>
            </a:pPr>
            <a:r>
              <a:rPr lang="en-US" altLang="en-US" sz="2000" dirty="0">
                <a:solidFill>
                  <a:schemeClr val="tx1">
                    <a:lumMod val="65000"/>
                    <a:lumOff val="35000"/>
                  </a:schemeClr>
                </a:solidFill>
              </a:rPr>
              <a:t>Does not reflect problem-solving nature of software development – iterations of phases</a:t>
            </a:r>
          </a:p>
          <a:p>
            <a:pPr>
              <a:lnSpc>
                <a:spcPct val="90000"/>
              </a:lnSpc>
            </a:pPr>
            <a:r>
              <a:rPr lang="en-US" altLang="en-US" sz="2000" dirty="0">
                <a:solidFill>
                  <a:schemeClr val="tx1">
                    <a:lumMod val="65000"/>
                    <a:lumOff val="35000"/>
                  </a:schemeClr>
                </a:solidFill>
              </a:rPr>
              <a:t>Integration is one big bang at the end</a:t>
            </a:r>
          </a:p>
          <a:p>
            <a:pPr>
              <a:lnSpc>
                <a:spcPct val="90000"/>
              </a:lnSpc>
            </a:pPr>
            <a:r>
              <a:rPr lang="en-US" altLang="en-US" sz="2000" dirty="0">
                <a:solidFill>
                  <a:schemeClr val="tx1">
                    <a:lumMod val="65000"/>
                    <a:lumOff val="35000"/>
                  </a:schemeClr>
                </a:solidFill>
              </a:rPr>
              <a:t>Little opportunity for customer to preview the system (until it may be too late)</a:t>
            </a:r>
          </a:p>
          <a:p>
            <a:pPr>
              <a:lnSpc>
                <a:spcPct val="90000"/>
              </a:lnSpc>
            </a:pPr>
            <a:endParaRPr lang="en-US" altLang="en-US" sz="2000" dirty="0">
              <a:solidFill>
                <a:schemeClr val="tx1">
                  <a:lumMod val="65000"/>
                  <a:lumOff val="35000"/>
                </a:schemeClr>
              </a:solidFill>
            </a:endParaRPr>
          </a:p>
          <a:p>
            <a:pPr>
              <a:lnSpc>
                <a:spcPct val="90000"/>
              </a:lnSpc>
            </a:pPr>
            <a:r>
              <a:rPr lang="en-US" altLang="en-US" sz="2000" b="1" dirty="0">
                <a:solidFill>
                  <a:schemeClr val="tx1">
                    <a:lumMod val="65000"/>
                    <a:lumOff val="35000"/>
                  </a:schemeClr>
                </a:solidFill>
              </a:rPr>
              <a:t>When to use</a:t>
            </a:r>
          </a:p>
          <a:p>
            <a:pPr>
              <a:lnSpc>
                <a:spcPct val="90000"/>
              </a:lnSpc>
            </a:pPr>
            <a:r>
              <a:rPr lang="en-US" altLang="en-US" sz="2000" dirty="0">
                <a:solidFill>
                  <a:schemeClr val="tx1">
                    <a:lumMod val="65000"/>
                    <a:lumOff val="35000"/>
                  </a:schemeClr>
                </a:solidFill>
              </a:rPr>
              <a:t>Requirements are very well known</a:t>
            </a:r>
          </a:p>
          <a:p>
            <a:pPr>
              <a:lnSpc>
                <a:spcPct val="90000"/>
              </a:lnSpc>
            </a:pPr>
            <a:r>
              <a:rPr lang="en-US" altLang="en-US" sz="2000" dirty="0">
                <a:solidFill>
                  <a:schemeClr val="tx1">
                    <a:lumMod val="65000"/>
                    <a:lumOff val="35000"/>
                  </a:schemeClr>
                </a:solidFill>
              </a:rPr>
              <a:t>Product definition is stable. Technology is understood</a:t>
            </a:r>
          </a:p>
          <a:p>
            <a:pPr>
              <a:lnSpc>
                <a:spcPct val="90000"/>
              </a:lnSpc>
            </a:pPr>
            <a:r>
              <a:rPr lang="en-US" altLang="en-US" sz="2000" dirty="0">
                <a:solidFill>
                  <a:schemeClr val="tx1">
                    <a:lumMod val="65000"/>
                    <a:lumOff val="35000"/>
                  </a:schemeClr>
                </a:solidFill>
              </a:rPr>
              <a:t>New version of an existing product. Porting an existing product to a new platform.</a:t>
            </a:r>
          </a:p>
        </p:txBody>
      </p:sp>
    </p:spTree>
    <p:extLst>
      <p:ext uri="{BB962C8B-B14F-4D97-AF65-F5344CB8AC3E}">
        <p14:creationId xmlns:p14="http://schemas.microsoft.com/office/powerpoint/2010/main" val="356532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SDLC – V Model</a:t>
            </a:r>
            <a:endParaRPr lang="en-US" dirty="0">
              <a:solidFill>
                <a:srgbClr val="FF0000"/>
              </a:solidFill>
              <a:latin typeface="+mn-lt"/>
            </a:endParaRPr>
          </a:p>
        </p:txBody>
      </p:sp>
      <p:pic>
        <p:nvPicPr>
          <p:cNvPr id="8" name="Picture 7">
            <a:extLst>
              <a:ext uri="{FF2B5EF4-FFF2-40B4-BE49-F238E27FC236}">
                <a16:creationId xmlns:a16="http://schemas.microsoft.com/office/drawing/2014/main" id="{63B7EF3D-2DD4-48E8-8DDB-48899F750317}"/>
              </a:ext>
            </a:extLst>
          </p:cNvPr>
          <p:cNvPicPr>
            <a:picLocks noChangeAspect="1"/>
          </p:cNvPicPr>
          <p:nvPr/>
        </p:nvPicPr>
        <p:blipFill>
          <a:blip r:embed="rId2"/>
          <a:stretch>
            <a:fillRect/>
          </a:stretch>
        </p:blipFill>
        <p:spPr>
          <a:xfrm>
            <a:off x="1374706" y="1094613"/>
            <a:ext cx="8072506" cy="5160385"/>
          </a:xfrm>
          <a:prstGeom prst="rect">
            <a:avLst/>
          </a:prstGeom>
        </p:spPr>
      </p:pic>
    </p:spTree>
    <p:extLst>
      <p:ext uri="{BB962C8B-B14F-4D97-AF65-F5344CB8AC3E}">
        <p14:creationId xmlns:p14="http://schemas.microsoft.com/office/powerpoint/2010/main" val="184849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184731" y="871984"/>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FF0000"/>
                </a:solidFill>
                <a:effectLst/>
                <a:latin typeface="Verdana" panose="020B0604030504040204" pitchFamily="34" charset="0"/>
              </a:rPr>
            </a:br>
            <a:br>
              <a:rPr lang="en-US" sz="1400" b="0" i="0" dirty="0">
                <a:solidFill>
                  <a:srgbClr val="FF0000"/>
                </a:solidFill>
                <a:effectLst/>
                <a:latin typeface="Verdana" panose="020B0604030504040204" pitchFamily="34" charset="0"/>
              </a:rPr>
            </a:br>
            <a:br>
              <a:rPr lang="en-GB" sz="1800" dirty="0">
                <a:solidFill>
                  <a:srgbClr val="FF0000"/>
                </a:solidFill>
                <a:effectLst/>
                <a:latin typeface="GraphikRegular"/>
                <a:ea typeface="Times New Roman" panose="02020603050405020304" pitchFamily="18" charset="0"/>
                <a:cs typeface="Times New Roman" panose="02020603050405020304" pitchFamily="18" charset="0"/>
              </a:rPr>
            </a:br>
            <a:endParaRPr lang="en-GB" sz="1400" dirty="0">
              <a:solidFill>
                <a:srgbClr val="FF0000"/>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FF0000"/>
              </a:solidFill>
              <a:effectLst/>
              <a:latin typeface="Arial" panose="020B0604020202020204" pitchFamily="34" charset="0"/>
            </a:endParaRPr>
          </a:p>
        </p:txBody>
      </p:sp>
      <p:sp>
        <p:nvSpPr>
          <p:cNvPr id="6" name="Title 1">
            <a:extLst>
              <a:ext uri="{FF2B5EF4-FFF2-40B4-BE49-F238E27FC236}">
                <a16:creationId xmlns:a16="http://schemas.microsoft.com/office/drawing/2014/main" id="{39CA98B1-B7CA-4CFD-9A9C-65D10FCED552}"/>
              </a:ext>
            </a:extLst>
          </p:cNvPr>
          <p:cNvSpPr txBox="1">
            <a:spLocks/>
          </p:cNvSpPr>
          <p:nvPr/>
        </p:nvSpPr>
        <p:spPr>
          <a:xfrm>
            <a:off x="318845" y="142205"/>
            <a:ext cx="5777155" cy="53371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rgbClr val="FF0000"/>
                </a:solidFill>
                <a:latin typeface="+mn-lt"/>
              </a:rPr>
              <a:t>Program Agenda</a:t>
            </a:r>
          </a:p>
        </p:txBody>
      </p:sp>
      <p:sp>
        <p:nvSpPr>
          <p:cNvPr id="7" name="Pentagon 5">
            <a:extLst>
              <a:ext uri="{FF2B5EF4-FFF2-40B4-BE49-F238E27FC236}">
                <a16:creationId xmlns:a16="http://schemas.microsoft.com/office/drawing/2014/main" id="{7D102C3B-18CB-4580-B4AC-A7234E3C6895}"/>
              </a:ext>
            </a:extLst>
          </p:cNvPr>
          <p:cNvSpPr/>
          <p:nvPr/>
        </p:nvSpPr>
        <p:spPr>
          <a:xfrm>
            <a:off x="1979612" y="1536789"/>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rgbClr val="FF0000"/>
                </a:solidFill>
              </a:rPr>
              <a:t>1</a:t>
            </a:r>
          </a:p>
        </p:txBody>
      </p:sp>
      <p:sp>
        <p:nvSpPr>
          <p:cNvPr id="8" name="Pentagon 15">
            <a:extLst>
              <a:ext uri="{FF2B5EF4-FFF2-40B4-BE49-F238E27FC236}">
                <a16:creationId xmlns:a16="http://schemas.microsoft.com/office/drawing/2014/main" id="{844FF5A7-F8C2-4477-BA92-67ABF9C653E8}"/>
              </a:ext>
            </a:extLst>
          </p:cNvPr>
          <p:cNvSpPr/>
          <p:nvPr/>
        </p:nvSpPr>
        <p:spPr>
          <a:xfrm>
            <a:off x="1979612" y="2113125"/>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rgbClr val="FF0000"/>
                </a:solidFill>
              </a:rPr>
              <a:t>2</a:t>
            </a:r>
          </a:p>
        </p:txBody>
      </p:sp>
      <p:sp>
        <p:nvSpPr>
          <p:cNvPr id="9" name="Pentagon 16">
            <a:extLst>
              <a:ext uri="{FF2B5EF4-FFF2-40B4-BE49-F238E27FC236}">
                <a16:creationId xmlns:a16="http://schemas.microsoft.com/office/drawing/2014/main" id="{14BA2553-2DD6-4E66-BB7F-48160C597BC9}"/>
              </a:ext>
            </a:extLst>
          </p:cNvPr>
          <p:cNvSpPr/>
          <p:nvPr/>
        </p:nvSpPr>
        <p:spPr>
          <a:xfrm>
            <a:off x="1979612" y="2662524"/>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rgbClr val="FF0000"/>
                </a:solidFill>
              </a:rPr>
              <a:t>3</a:t>
            </a:r>
          </a:p>
        </p:txBody>
      </p:sp>
      <p:sp>
        <p:nvSpPr>
          <p:cNvPr id="10" name="Pentagon 17">
            <a:extLst>
              <a:ext uri="{FF2B5EF4-FFF2-40B4-BE49-F238E27FC236}">
                <a16:creationId xmlns:a16="http://schemas.microsoft.com/office/drawing/2014/main" id="{86DE34AB-214B-40C9-B4A7-7894BFAE9645}"/>
              </a:ext>
            </a:extLst>
          </p:cNvPr>
          <p:cNvSpPr/>
          <p:nvPr/>
        </p:nvSpPr>
        <p:spPr>
          <a:xfrm>
            <a:off x="1979612" y="3178626"/>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rgbClr val="FF0000"/>
                </a:solidFill>
              </a:rPr>
              <a:t>4</a:t>
            </a:r>
          </a:p>
        </p:txBody>
      </p:sp>
      <p:sp>
        <p:nvSpPr>
          <p:cNvPr id="11" name="Pentagon 18">
            <a:extLst>
              <a:ext uri="{FF2B5EF4-FFF2-40B4-BE49-F238E27FC236}">
                <a16:creationId xmlns:a16="http://schemas.microsoft.com/office/drawing/2014/main" id="{ABDA0A7A-6650-4F90-8A62-507DB92AC061}"/>
              </a:ext>
            </a:extLst>
          </p:cNvPr>
          <p:cNvSpPr/>
          <p:nvPr/>
        </p:nvSpPr>
        <p:spPr>
          <a:xfrm>
            <a:off x="1979612" y="3756717"/>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rgbClr val="FF0000"/>
                </a:solidFill>
              </a:rPr>
              <a:t>5</a:t>
            </a:r>
          </a:p>
        </p:txBody>
      </p:sp>
      <p:sp>
        <p:nvSpPr>
          <p:cNvPr id="12" name="Content Placeholder 2">
            <a:extLst>
              <a:ext uri="{FF2B5EF4-FFF2-40B4-BE49-F238E27FC236}">
                <a16:creationId xmlns:a16="http://schemas.microsoft.com/office/drawing/2014/main" id="{5B40D043-6305-4EB9-AEEC-9FB980F73695}"/>
              </a:ext>
            </a:extLst>
          </p:cNvPr>
          <p:cNvSpPr txBox="1">
            <a:spLocks/>
          </p:cNvSpPr>
          <p:nvPr/>
        </p:nvSpPr>
        <p:spPr>
          <a:xfrm>
            <a:off x="2665412" y="1445454"/>
            <a:ext cx="8861082" cy="39624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t>Software Engineering - An Overview</a:t>
            </a:r>
          </a:p>
          <a:p>
            <a:pPr>
              <a:lnSpc>
                <a:spcPct val="100000"/>
              </a:lnSpc>
            </a:pPr>
            <a:r>
              <a:rPr lang="en-GB" dirty="0"/>
              <a:t>Software Development Models &amp; Architecture</a:t>
            </a:r>
          </a:p>
          <a:p>
            <a:pPr>
              <a:lnSpc>
                <a:spcPct val="100000"/>
              </a:lnSpc>
            </a:pPr>
            <a:r>
              <a:rPr lang="en-GB" dirty="0"/>
              <a:t>Software Requirements Engineering</a:t>
            </a:r>
          </a:p>
          <a:p>
            <a:pPr>
              <a:lnSpc>
                <a:spcPct val="100000"/>
              </a:lnSpc>
            </a:pPr>
            <a:r>
              <a:rPr lang="en-GB" dirty="0"/>
              <a:t>Software Project Management(SPM)</a:t>
            </a:r>
          </a:p>
          <a:p>
            <a:pPr>
              <a:lnSpc>
                <a:spcPct val="100000"/>
              </a:lnSpc>
            </a:pPr>
            <a:r>
              <a:rPr lang="en-GB" dirty="0"/>
              <a:t>Software Testing and Debugging</a:t>
            </a:r>
            <a:endParaRPr lang="en-US" dirty="0"/>
          </a:p>
        </p:txBody>
      </p:sp>
    </p:spTree>
    <p:extLst>
      <p:ext uri="{BB962C8B-B14F-4D97-AF65-F5344CB8AC3E}">
        <p14:creationId xmlns:p14="http://schemas.microsoft.com/office/powerpoint/2010/main" val="4160835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SDLC – V Model</a:t>
            </a:r>
            <a:endParaRPr lang="en-US" dirty="0">
              <a:solidFill>
                <a:srgbClr val="FF0000"/>
              </a:solidFill>
              <a:latin typeface="+mn-lt"/>
            </a:endParaRPr>
          </a:p>
        </p:txBody>
      </p:sp>
      <p:sp>
        <p:nvSpPr>
          <p:cNvPr id="9" name="TextBox 8">
            <a:extLst>
              <a:ext uri="{FF2B5EF4-FFF2-40B4-BE49-F238E27FC236}">
                <a16:creationId xmlns:a16="http://schemas.microsoft.com/office/drawing/2014/main" id="{7523E73C-A553-4C4B-838F-5D61C893515B}"/>
              </a:ext>
            </a:extLst>
          </p:cNvPr>
          <p:cNvSpPr txBox="1"/>
          <p:nvPr/>
        </p:nvSpPr>
        <p:spPr>
          <a:xfrm>
            <a:off x="337130" y="1210616"/>
            <a:ext cx="10972800" cy="5201424"/>
          </a:xfrm>
          <a:prstGeom prst="rect">
            <a:avLst/>
          </a:prstGeom>
          <a:noFill/>
        </p:spPr>
        <p:txBody>
          <a:bodyPr wrap="square">
            <a:spAutoFit/>
          </a:bodyPr>
          <a:lstStyle/>
          <a:p>
            <a:r>
              <a:rPr lang="en-US" altLang="en-US" sz="2000" b="1" dirty="0">
                <a:solidFill>
                  <a:schemeClr val="tx1">
                    <a:lumMod val="65000"/>
                    <a:lumOff val="35000"/>
                  </a:schemeClr>
                </a:solidFill>
              </a:rPr>
              <a:t>V Model Strengths</a:t>
            </a:r>
          </a:p>
          <a:p>
            <a:r>
              <a:rPr lang="en-US" altLang="en-US" sz="2000" dirty="0">
                <a:solidFill>
                  <a:schemeClr val="tx1">
                    <a:lumMod val="65000"/>
                    <a:lumOff val="35000"/>
                  </a:schemeClr>
                </a:solidFill>
              </a:rPr>
              <a:t>Emphasize planning for verification and validation of the product in early stages of product development</a:t>
            </a:r>
          </a:p>
          <a:p>
            <a:r>
              <a:rPr lang="en-US" altLang="en-US" sz="2000" dirty="0">
                <a:solidFill>
                  <a:schemeClr val="tx1">
                    <a:lumMod val="65000"/>
                    <a:lumOff val="35000"/>
                  </a:schemeClr>
                </a:solidFill>
              </a:rPr>
              <a:t>Each deliverable must be testable</a:t>
            </a:r>
          </a:p>
          <a:p>
            <a:r>
              <a:rPr lang="en-US" altLang="en-US" sz="2000" dirty="0">
                <a:solidFill>
                  <a:schemeClr val="tx1">
                    <a:lumMod val="65000"/>
                    <a:lumOff val="35000"/>
                  </a:schemeClr>
                </a:solidFill>
              </a:rPr>
              <a:t>Project management can track progress by milestones </a:t>
            </a:r>
          </a:p>
          <a:p>
            <a:r>
              <a:rPr lang="en-US" altLang="en-US" sz="2000" dirty="0">
                <a:solidFill>
                  <a:schemeClr val="tx1">
                    <a:lumMod val="65000"/>
                    <a:lumOff val="35000"/>
                  </a:schemeClr>
                </a:solidFill>
              </a:rPr>
              <a:t>Easy to use</a:t>
            </a:r>
          </a:p>
          <a:p>
            <a:endParaRPr lang="en-US" altLang="en-US" sz="2000" dirty="0">
              <a:solidFill>
                <a:schemeClr val="tx1">
                  <a:lumMod val="65000"/>
                  <a:lumOff val="35000"/>
                </a:schemeClr>
              </a:solidFill>
            </a:endParaRPr>
          </a:p>
          <a:p>
            <a:r>
              <a:rPr lang="en-US" altLang="en-US" sz="2000" b="1" dirty="0">
                <a:solidFill>
                  <a:schemeClr val="tx1">
                    <a:lumMod val="65000"/>
                    <a:lumOff val="35000"/>
                  </a:schemeClr>
                </a:solidFill>
              </a:rPr>
              <a:t>V Model weakness</a:t>
            </a:r>
          </a:p>
          <a:p>
            <a:r>
              <a:rPr lang="en-US" altLang="en-US" sz="2000" dirty="0">
                <a:solidFill>
                  <a:schemeClr val="tx1">
                    <a:lumMod val="65000"/>
                    <a:lumOff val="35000"/>
                  </a:schemeClr>
                </a:solidFill>
              </a:rPr>
              <a:t>Does not easily handle concurrent events</a:t>
            </a:r>
          </a:p>
          <a:p>
            <a:r>
              <a:rPr lang="en-US" altLang="en-US" sz="2000" dirty="0">
                <a:solidFill>
                  <a:schemeClr val="tx1">
                    <a:lumMod val="65000"/>
                    <a:lumOff val="35000"/>
                  </a:schemeClr>
                </a:solidFill>
              </a:rPr>
              <a:t>Does not handle iterations or phases</a:t>
            </a:r>
          </a:p>
          <a:p>
            <a:r>
              <a:rPr lang="en-US" altLang="en-US" sz="2000" dirty="0">
                <a:solidFill>
                  <a:schemeClr val="tx1">
                    <a:lumMod val="65000"/>
                    <a:lumOff val="35000"/>
                  </a:schemeClr>
                </a:solidFill>
              </a:rPr>
              <a:t>Does not easily handle dynamic changes in requirements</a:t>
            </a:r>
          </a:p>
          <a:p>
            <a:r>
              <a:rPr lang="en-US" altLang="en-US" sz="2000" dirty="0">
                <a:solidFill>
                  <a:schemeClr val="tx1">
                    <a:lumMod val="65000"/>
                    <a:lumOff val="35000"/>
                  </a:schemeClr>
                </a:solidFill>
              </a:rPr>
              <a:t>Does not contain risk analysis activities</a:t>
            </a:r>
          </a:p>
          <a:p>
            <a:endParaRPr lang="en-US" altLang="en-US" sz="2000" dirty="0">
              <a:solidFill>
                <a:schemeClr val="tx1">
                  <a:lumMod val="65000"/>
                  <a:lumOff val="35000"/>
                </a:schemeClr>
              </a:solidFill>
            </a:endParaRPr>
          </a:p>
          <a:p>
            <a:pPr>
              <a:lnSpc>
                <a:spcPct val="90000"/>
              </a:lnSpc>
            </a:pPr>
            <a:r>
              <a:rPr lang="en-US" altLang="en-US" sz="2000" b="1" dirty="0">
                <a:solidFill>
                  <a:schemeClr val="tx1">
                    <a:lumMod val="65000"/>
                    <a:lumOff val="35000"/>
                  </a:schemeClr>
                </a:solidFill>
              </a:rPr>
              <a:t>When to use</a:t>
            </a:r>
          </a:p>
          <a:p>
            <a:pPr>
              <a:lnSpc>
                <a:spcPct val="90000"/>
              </a:lnSpc>
            </a:pPr>
            <a:r>
              <a:rPr lang="en-US" altLang="en-US" sz="2000" dirty="0">
                <a:solidFill>
                  <a:schemeClr val="tx1">
                    <a:lumMod val="65000"/>
                    <a:lumOff val="35000"/>
                  </a:schemeClr>
                </a:solidFill>
              </a:rPr>
              <a:t>Excellent choice for systems requiring high reliability – hospital patient control applications</a:t>
            </a:r>
          </a:p>
          <a:p>
            <a:pPr>
              <a:lnSpc>
                <a:spcPct val="90000"/>
              </a:lnSpc>
            </a:pPr>
            <a:r>
              <a:rPr lang="en-US" altLang="en-US" sz="2000" dirty="0">
                <a:solidFill>
                  <a:schemeClr val="tx1">
                    <a:lumMod val="65000"/>
                    <a:lumOff val="35000"/>
                  </a:schemeClr>
                </a:solidFill>
              </a:rPr>
              <a:t>All requirements are known up-front</a:t>
            </a:r>
          </a:p>
          <a:p>
            <a:pPr>
              <a:lnSpc>
                <a:spcPct val="90000"/>
              </a:lnSpc>
            </a:pPr>
            <a:r>
              <a:rPr lang="en-US" altLang="en-US" sz="2000" dirty="0">
                <a:solidFill>
                  <a:schemeClr val="tx1">
                    <a:lumMod val="65000"/>
                    <a:lumOff val="35000"/>
                  </a:schemeClr>
                </a:solidFill>
              </a:rPr>
              <a:t>When it can be modified to handle changing requirements beyond analysis phase </a:t>
            </a:r>
          </a:p>
          <a:p>
            <a:pPr>
              <a:lnSpc>
                <a:spcPct val="90000"/>
              </a:lnSpc>
            </a:pPr>
            <a:r>
              <a:rPr lang="en-US" altLang="en-US" sz="2000" dirty="0">
                <a:solidFill>
                  <a:schemeClr val="tx1">
                    <a:lumMod val="65000"/>
                    <a:lumOff val="35000"/>
                  </a:schemeClr>
                </a:solidFill>
              </a:rPr>
              <a:t>Solution and technology are known</a:t>
            </a:r>
          </a:p>
        </p:txBody>
      </p:sp>
    </p:spTree>
    <p:extLst>
      <p:ext uri="{BB962C8B-B14F-4D97-AF65-F5344CB8AC3E}">
        <p14:creationId xmlns:p14="http://schemas.microsoft.com/office/powerpoint/2010/main" val="63709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8" y="38504"/>
            <a:ext cx="8385909" cy="703065"/>
          </a:xfrm>
        </p:spPr>
        <p:txBody>
          <a:bodyPr anchor="ctr">
            <a:normAutofit/>
          </a:bodyPr>
          <a:lstStyle/>
          <a:p>
            <a:pPr algn="l"/>
            <a:r>
              <a:rPr lang="en-US" sz="3600" i="0" dirty="0">
                <a:solidFill>
                  <a:srgbClr val="FF0000"/>
                </a:solidFill>
                <a:effectLst/>
              </a:rPr>
              <a:t>Verification Vs. Validation</a:t>
            </a:r>
          </a:p>
        </p:txBody>
      </p:sp>
      <p:graphicFrame>
        <p:nvGraphicFramePr>
          <p:cNvPr id="2" name="Table 1">
            <a:extLst>
              <a:ext uri="{FF2B5EF4-FFF2-40B4-BE49-F238E27FC236}">
                <a16:creationId xmlns:a16="http://schemas.microsoft.com/office/drawing/2014/main" id="{7AE26B9D-8316-4AEF-AFE4-8EF43359DD03}"/>
              </a:ext>
            </a:extLst>
          </p:cNvPr>
          <p:cNvGraphicFramePr>
            <a:graphicFrameLocks noGrp="1"/>
          </p:cNvGraphicFramePr>
          <p:nvPr/>
        </p:nvGraphicFramePr>
        <p:xfrm>
          <a:off x="406398" y="872197"/>
          <a:ext cx="11379204" cy="5915025"/>
        </p:xfrm>
        <a:graphic>
          <a:graphicData uri="http://schemas.openxmlformats.org/drawingml/2006/table">
            <a:tbl>
              <a:tblPr>
                <a:tableStyleId>{00A15C55-8517-42AA-B614-E9B94910E393}</a:tableStyleId>
              </a:tblPr>
              <a:tblGrid>
                <a:gridCol w="5471888">
                  <a:extLst>
                    <a:ext uri="{9D8B030D-6E8A-4147-A177-3AD203B41FA5}">
                      <a16:colId xmlns:a16="http://schemas.microsoft.com/office/drawing/2014/main" val="1125424760"/>
                    </a:ext>
                  </a:extLst>
                </a:gridCol>
                <a:gridCol w="5907316">
                  <a:extLst>
                    <a:ext uri="{9D8B030D-6E8A-4147-A177-3AD203B41FA5}">
                      <a16:colId xmlns:a16="http://schemas.microsoft.com/office/drawing/2014/main" val="2574730774"/>
                    </a:ext>
                  </a:extLst>
                </a:gridCol>
              </a:tblGrid>
              <a:tr h="200025">
                <a:tc>
                  <a:txBody>
                    <a:bodyPr/>
                    <a:lstStyle/>
                    <a:p>
                      <a:pPr algn="ctr" fontAlgn="t"/>
                      <a:r>
                        <a:rPr lang="en-US" sz="2000" b="1" u="none" strike="noStrike" dirty="0">
                          <a:effectLst/>
                        </a:rPr>
                        <a:t>Verification</a:t>
                      </a:r>
                      <a:endParaRPr lang="en-GB" sz="2000" b="1" i="0" u="none" strike="noStrike" dirty="0">
                        <a:solidFill>
                          <a:srgbClr val="000000"/>
                        </a:solidFill>
                        <a:effectLst/>
                        <a:latin typeface="Calibri" panose="020F0502020204030204" pitchFamily="34" charset="0"/>
                      </a:endParaRPr>
                    </a:p>
                  </a:txBody>
                  <a:tcPr marL="9525" marR="9525" marT="9525" marB="0">
                    <a:solidFill>
                      <a:schemeClr val="bg1">
                        <a:lumMod val="65000"/>
                      </a:schemeClr>
                    </a:solidFill>
                  </a:tcPr>
                </a:tc>
                <a:tc>
                  <a:txBody>
                    <a:bodyPr/>
                    <a:lstStyle/>
                    <a:p>
                      <a:pPr algn="ctr" fontAlgn="t"/>
                      <a:r>
                        <a:rPr lang="en-US" sz="2000" b="1" u="none" strike="noStrike" dirty="0">
                          <a:effectLst/>
                        </a:rPr>
                        <a:t>Validation</a:t>
                      </a:r>
                      <a:endParaRPr lang="en-GB" sz="2000" b="1" i="0" u="none" strike="noStrike" dirty="0">
                        <a:solidFill>
                          <a:srgbClr val="000000"/>
                        </a:solidFill>
                        <a:effectLst/>
                        <a:latin typeface="Calibri" panose="020F0502020204030204" pitchFamily="34" charset="0"/>
                      </a:endParaRPr>
                    </a:p>
                  </a:txBody>
                  <a:tcPr marL="9525" marR="9525" marT="9525" marB="0">
                    <a:solidFill>
                      <a:schemeClr val="bg1">
                        <a:lumMod val="65000"/>
                      </a:schemeClr>
                    </a:solidFill>
                  </a:tcPr>
                </a:tc>
                <a:extLst>
                  <a:ext uri="{0D108BD9-81ED-4DB2-BD59-A6C34878D82A}">
                    <a16:rowId xmlns:a16="http://schemas.microsoft.com/office/drawing/2014/main" val="3280261486"/>
                  </a:ext>
                </a:extLst>
              </a:tr>
              <a:tr h="200025">
                <a:tc>
                  <a:txBody>
                    <a:bodyPr/>
                    <a:lstStyle/>
                    <a:p>
                      <a:pPr algn="l" fontAlgn="t"/>
                      <a:r>
                        <a:rPr lang="en-US" sz="1800" u="none" strike="noStrike" dirty="0">
                          <a:effectLst/>
                        </a:rPr>
                        <a:t>Are we building the system, right?</a:t>
                      </a:r>
                      <a:endParaRPr lang="en-GB" sz="1800" b="0" i="0" u="none" strike="noStrike" dirty="0">
                        <a:solidFill>
                          <a:srgbClr val="000000"/>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US" sz="1800" u="none" strike="noStrike">
                          <a:effectLst/>
                        </a:rPr>
                        <a:t>Are we building the right system?</a:t>
                      </a:r>
                      <a:endParaRPr lang="en-GB" sz="1800" b="0" i="0" u="none" strike="noStrike">
                        <a:solidFill>
                          <a:srgbClr val="000000"/>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2684882555"/>
                  </a:ext>
                </a:extLst>
              </a:tr>
              <a:tr h="400050">
                <a:tc>
                  <a:txBody>
                    <a:bodyPr/>
                    <a:lstStyle/>
                    <a:p>
                      <a:pPr algn="l" fontAlgn="t"/>
                      <a:r>
                        <a:rPr lang="en-US" sz="1800" u="none" strike="noStrike" dirty="0">
                          <a:effectLst/>
                        </a:rPr>
                        <a:t>Verification process includes checking of documents, design, code and program </a:t>
                      </a:r>
                      <a:endParaRPr lang="en-GB" sz="1800" b="0" i="0" u="none" strike="noStrike" dirty="0">
                        <a:solidFill>
                          <a:srgbClr val="222222"/>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US" sz="1800" u="none" strike="noStrike">
                          <a:effectLst/>
                        </a:rPr>
                        <a:t>Validation process includes testing and validation of the actual product.</a:t>
                      </a:r>
                      <a:endParaRPr lang="en-GB" sz="1800" b="0" i="0" u="none" strike="noStrike">
                        <a:solidFill>
                          <a:srgbClr val="222222"/>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3410661922"/>
                  </a:ext>
                </a:extLst>
              </a:tr>
              <a:tr h="200025">
                <a:tc>
                  <a:txBody>
                    <a:bodyPr/>
                    <a:lstStyle/>
                    <a:p>
                      <a:pPr algn="l" fontAlgn="t"/>
                      <a:r>
                        <a:rPr lang="en-GB" sz="1800" u="none" strike="noStrike" dirty="0">
                          <a:effectLst/>
                        </a:rPr>
                        <a:t>Verification is the static testing.</a:t>
                      </a:r>
                      <a:endParaRPr lang="en-GB" sz="1800" b="0" i="0" u="none" strike="noStrike" dirty="0">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GB" sz="1800" u="none" strike="noStrike" dirty="0">
                          <a:effectLst/>
                        </a:rPr>
                        <a:t>Validation is the dynamic testing.</a:t>
                      </a:r>
                      <a:endParaRPr lang="en-GB" sz="1800" b="0" i="0" u="none" strike="noStrike" dirty="0">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2310517724"/>
                  </a:ext>
                </a:extLst>
              </a:tr>
              <a:tr h="400050">
                <a:tc>
                  <a:txBody>
                    <a:bodyPr/>
                    <a:lstStyle/>
                    <a:p>
                      <a:pPr algn="l" fontAlgn="t"/>
                      <a:r>
                        <a:rPr lang="en-US" sz="1800" u="none" strike="noStrike" dirty="0">
                          <a:effectLst/>
                        </a:rPr>
                        <a:t>Verification uses methods like reviews, walkthroughs, inspections and desk-checking</a:t>
                      </a:r>
                      <a:endParaRPr lang="en-GB" sz="1800" b="0" i="0" u="none" strike="noStrike" dirty="0">
                        <a:solidFill>
                          <a:srgbClr val="000000"/>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US" sz="1800" u="none" strike="noStrike" dirty="0">
                          <a:effectLst/>
                        </a:rPr>
                        <a:t>Validation uses methods like black box testing, white box testing and non-functional testing.</a:t>
                      </a:r>
                      <a:endParaRPr lang="en-GB" sz="1800" b="0" i="0" u="none" strike="noStrike" dirty="0">
                        <a:solidFill>
                          <a:srgbClr val="000000"/>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3429432731"/>
                  </a:ext>
                </a:extLst>
              </a:tr>
              <a:tr h="200025">
                <a:tc>
                  <a:txBody>
                    <a:bodyPr/>
                    <a:lstStyle/>
                    <a:p>
                      <a:pPr algn="l" fontAlgn="t"/>
                      <a:r>
                        <a:rPr lang="en-US" sz="1800" u="none" strike="noStrike" dirty="0">
                          <a:effectLst/>
                        </a:rPr>
                        <a:t>Verification does not involve code execution</a:t>
                      </a:r>
                      <a:endParaRPr lang="en-GB" sz="1800" b="0" i="0" u="none" strike="noStrike" dirty="0">
                        <a:solidFill>
                          <a:srgbClr val="343434"/>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US" sz="1800" u="none" strike="noStrike" dirty="0">
                          <a:effectLst/>
                        </a:rPr>
                        <a:t>Validation involves code execution.</a:t>
                      </a:r>
                      <a:endParaRPr lang="en-GB" sz="1800" b="0" i="0" u="none" strike="noStrike" dirty="0">
                        <a:solidFill>
                          <a:srgbClr val="343434"/>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1457735258"/>
                  </a:ext>
                </a:extLst>
              </a:tr>
              <a:tr h="400050">
                <a:tc>
                  <a:txBody>
                    <a:bodyPr/>
                    <a:lstStyle/>
                    <a:p>
                      <a:pPr algn="l" fontAlgn="t"/>
                      <a:r>
                        <a:rPr lang="en-GB" sz="1800" u="none" strike="noStrike" dirty="0">
                          <a:effectLst/>
                        </a:rPr>
                        <a:t>It checks whether the software conforms to specifications or not.</a:t>
                      </a:r>
                      <a:endParaRPr lang="en-GB" sz="1800" b="0" i="0" u="none" strike="noStrike" dirty="0">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GB" sz="1800" u="none" strike="noStrike" dirty="0">
                          <a:effectLst/>
                        </a:rPr>
                        <a:t>It checks whether the software meets the requirements and expectations of a customer or not.</a:t>
                      </a:r>
                      <a:endParaRPr lang="en-GB" sz="1800" b="0" i="0" u="none" strike="noStrike" dirty="0">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2872751729"/>
                  </a:ext>
                </a:extLst>
              </a:tr>
              <a:tr h="400050">
                <a:tc>
                  <a:txBody>
                    <a:bodyPr/>
                    <a:lstStyle/>
                    <a:p>
                      <a:pPr algn="l" fontAlgn="t"/>
                      <a:r>
                        <a:rPr lang="en-US" sz="1800" u="none" strike="noStrike">
                          <a:effectLst/>
                        </a:rPr>
                        <a:t>Cost of errors caught in Verification is less than errors found in Validation.</a:t>
                      </a:r>
                      <a:endParaRPr lang="en-GB" sz="1800" b="0" i="0" u="none" strike="noStrike">
                        <a:solidFill>
                          <a:srgbClr val="000000"/>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US" sz="1800" u="none" strike="noStrike" dirty="0">
                          <a:effectLst/>
                        </a:rPr>
                        <a:t>Cost of errors caught in Validation is more than errors found in Verification.</a:t>
                      </a:r>
                      <a:endParaRPr lang="en-GB" sz="1800" b="0" i="0" u="none" strike="noStrike" dirty="0">
                        <a:solidFill>
                          <a:srgbClr val="000000"/>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3294038225"/>
                  </a:ext>
                </a:extLst>
              </a:tr>
              <a:tr h="400050">
                <a:tc>
                  <a:txBody>
                    <a:bodyPr/>
                    <a:lstStyle/>
                    <a:p>
                      <a:pPr algn="l" fontAlgn="t"/>
                      <a:r>
                        <a:rPr lang="en-GB" sz="1800" u="none" strike="noStrike">
                          <a:effectLst/>
                        </a:rPr>
                        <a:t>It can find the bugs in the early stage of the development.</a:t>
                      </a:r>
                      <a:endParaRPr lang="en-GB" sz="1800" b="0" i="0" u="none" strike="noStrike">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GB" sz="1800" u="none" strike="noStrike" dirty="0">
                          <a:effectLst/>
                        </a:rPr>
                        <a:t>It can only find the bugs that could not be found by the verification process.</a:t>
                      </a:r>
                      <a:endParaRPr lang="en-GB" sz="1800" b="0" i="0" u="none" strike="noStrike" dirty="0">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2391706350"/>
                  </a:ext>
                </a:extLst>
              </a:tr>
              <a:tr h="400050">
                <a:tc>
                  <a:txBody>
                    <a:bodyPr/>
                    <a:lstStyle/>
                    <a:p>
                      <a:pPr algn="l" fontAlgn="t"/>
                      <a:r>
                        <a:rPr lang="en-GB" sz="1800" u="none" strike="noStrike" dirty="0">
                          <a:effectLst/>
                        </a:rPr>
                        <a:t>The goal of verification is application and software architecture and specification.</a:t>
                      </a:r>
                      <a:endParaRPr lang="en-GB" sz="1800" b="0" i="0" u="none" strike="noStrike" dirty="0">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GB" sz="1800" u="none" strike="noStrike" dirty="0">
                          <a:effectLst/>
                        </a:rPr>
                        <a:t>The goal of validation is an actual product.</a:t>
                      </a:r>
                      <a:endParaRPr lang="en-GB" sz="1800" b="0" i="0" u="none" strike="noStrike" dirty="0">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1859797073"/>
                  </a:ext>
                </a:extLst>
              </a:tr>
              <a:tr h="400050">
                <a:tc>
                  <a:txBody>
                    <a:bodyPr/>
                    <a:lstStyle/>
                    <a:p>
                      <a:pPr algn="l" fontAlgn="t"/>
                      <a:r>
                        <a:rPr lang="en-GB" sz="1800" u="none" strike="noStrike">
                          <a:effectLst/>
                        </a:rPr>
                        <a:t>Quality assurance team does verification.</a:t>
                      </a:r>
                      <a:endParaRPr lang="en-GB" sz="1800" b="0" i="0" u="none" strike="noStrike">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GB" sz="1800" u="none" strike="noStrike" dirty="0">
                          <a:effectLst/>
                        </a:rPr>
                        <a:t>Validation is executed on software code with the help of testing team.</a:t>
                      </a:r>
                      <a:endParaRPr lang="en-GB" sz="1800" b="0" i="0" u="none" strike="noStrike" dirty="0">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3921105265"/>
                  </a:ext>
                </a:extLst>
              </a:tr>
              <a:tr h="200025">
                <a:tc>
                  <a:txBody>
                    <a:bodyPr/>
                    <a:lstStyle/>
                    <a:p>
                      <a:pPr algn="l" fontAlgn="t"/>
                      <a:r>
                        <a:rPr lang="en-GB" sz="1800" u="none" strike="noStrike">
                          <a:effectLst/>
                        </a:rPr>
                        <a:t>It comes before validation.</a:t>
                      </a:r>
                      <a:endParaRPr lang="en-GB" sz="1800" b="0" i="0" u="none" strike="noStrike">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GB" sz="1800" u="none" strike="noStrike" dirty="0">
                          <a:effectLst/>
                        </a:rPr>
                        <a:t>It comes after verification.</a:t>
                      </a:r>
                      <a:endParaRPr lang="en-GB" sz="1800" b="0" i="0" u="none" strike="noStrike" dirty="0">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858977160"/>
                  </a:ext>
                </a:extLst>
              </a:tr>
              <a:tr h="400050">
                <a:tc>
                  <a:txBody>
                    <a:bodyPr/>
                    <a:lstStyle/>
                    <a:p>
                      <a:pPr algn="l" fontAlgn="t"/>
                      <a:r>
                        <a:rPr lang="en-GB" sz="1800" u="none" strike="noStrike">
                          <a:effectLst/>
                        </a:rPr>
                        <a:t>It consists of checking of documents/files and is performed by human.</a:t>
                      </a:r>
                      <a:endParaRPr lang="en-GB" sz="1800" b="0" i="0" u="none" strike="noStrike">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GB" sz="1800" u="none" strike="noStrike" dirty="0">
                          <a:effectLst/>
                        </a:rPr>
                        <a:t>It consists of execution of program and is performed by computer.</a:t>
                      </a:r>
                      <a:endParaRPr lang="en-GB" sz="1800" b="0" i="0" u="none" strike="noStrike" dirty="0">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828568766"/>
                  </a:ext>
                </a:extLst>
              </a:tr>
            </a:tbl>
          </a:graphicData>
        </a:graphic>
      </p:graphicFrame>
    </p:spTree>
    <p:extLst>
      <p:ext uri="{BB962C8B-B14F-4D97-AF65-F5344CB8AC3E}">
        <p14:creationId xmlns:p14="http://schemas.microsoft.com/office/powerpoint/2010/main" val="1769063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43229" y="227189"/>
            <a:ext cx="8006820" cy="703065"/>
          </a:xfrm>
        </p:spPr>
        <p:txBody>
          <a:bodyPr anchor="ctr">
            <a:normAutofit/>
          </a:bodyPr>
          <a:lstStyle/>
          <a:p>
            <a:pPr algn="l"/>
            <a:r>
              <a:rPr lang="en-US" sz="3600" i="0" dirty="0">
                <a:solidFill>
                  <a:srgbClr val="FF0000"/>
                </a:solidFill>
                <a:effectLst/>
              </a:rPr>
              <a:t>Static Testing Vs. Dynamic Testing</a:t>
            </a:r>
          </a:p>
        </p:txBody>
      </p:sp>
      <p:graphicFrame>
        <p:nvGraphicFramePr>
          <p:cNvPr id="4" name="Table 3">
            <a:extLst>
              <a:ext uri="{FF2B5EF4-FFF2-40B4-BE49-F238E27FC236}">
                <a16:creationId xmlns:a16="http://schemas.microsoft.com/office/drawing/2014/main" id="{16898A83-F21B-4F1E-B1E2-6F99A3E6A70F}"/>
              </a:ext>
            </a:extLst>
          </p:cNvPr>
          <p:cNvGraphicFramePr>
            <a:graphicFrameLocks noGrp="1"/>
          </p:cNvGraphicFramePr>
          <p:nvPr/>
        </p:nvGraphicFramePr>
        <p:xfrm>
          <a:off x="443229" y="1070673"/>
          <a:ext cx="11305541" cy="5034134"/>
        </p:xfrm>
        <a:graphic>
          <a:graphicData uri="http://schemas.openxmlformats.org/drawingml/2006/table">
            <a:tbl>
              <a:tblPr>
                <a:tableStyleId>{00A15C55-8517-42AA-B614-E9B94910E393}</a:tableStyleId>
              </a:tblPr>
              <a:tblGrid>
                <a:gridCol w="5316221">
                  <a:extLst>
                    <a:ext uri="{9D8B030D-6E8A-4147-A177-3AD203B41FA5}">
                      <a16:colId xmlns:a16="http://schemas.microsoft.com/office/drawing/2014/main" val="1066275719"/>
                    </a:ext>
                  </a:extLst>
                </a:gridCol>
                <a:gridCol w="5989320">
                  <a:extLst>
                    <a:ext uri="{9D8B030D-6E8A-4147-A177-3AD203B41FA5}">
                      <a16:colId xmlns:a16="http://schemas.microsoft.com/office/drawing/2014/main" val="3922466021"/>
                    </a:ext>
                  </a:extLst>
                </a:gridCol>
              </a:tblGrid>
              <a:tr h="178667">
                <a:tc>
                  <a:txBody>
                    <a:bodyPr/>
                    <a:lstStyle/>
                    <a:p>
                      <a:pPr algn="ctr" fontAlgn="t"/>
                      <a:r>
                        <a:rPr lang="en-GB" sz="2000" b="1" u="none" strike="noStrike" dirty="0">
                          <a:solidFill>
                            <a:srgbClr val="273239"/>
                          </a:solidFill>
                          <a:effectLst/>
                        </a:rPr>
                        <a:t>Static Testing</a:t>
                      </a:r>
                      <a:endParaRPr lang="en-GB" sz="2000" b="1" i="0" u="none" strike="noStrike" dirty="0">
                        <a:solidFill>
                          <a:srgbClr val="273239"/>
                        </a:solidFill>
                        <a:effectLst/>
                        <a:latin typeface="Calibri" panose="020F0502020204030204" pitchFamily="34" charset="0"/>
                      </a:endParaRPr>
                    </a:p>
                  </a:txBody>
                  <a:tcPr marL="9525" marR="9525" marT="9525" marB="0">
                    <a:solidFill>
                      <a:schemeClr val="bg1">
                        <a:lumMod val="65000"/>
                      </a:schemeClr>
                    </a:solidFill>
                  </a:tcPr>
                </a:tc>
                <a:tc>
                  <a:txBody>
                    <a:bodyPr/>
                    <a:lstStyle/>
                    <a:p>
                      <a:pPr algn="ctr" fontAlgn="t"/>
                      <a:r>
                        <a:rPr lang="en-GB" sz="2000" b="1" u="none" strike="noStrike" dirty="0">
                          <a:solidFill>
                            <a:srgbClr val="273239"/>
                          </a:solidFill>
                          <a:effectLst/>
                        </a:rPr>
                        <a:t>Dynamic Testing</a:t>
                      </a:r>
                      <a:endParaRPr lang="en-GB" sz="2000" b="1" i="0" u="none" strike="noStrike" dirty="0">
                        <a:solidFill>
                          <a:srgbClr val="273239"/>
                        </a:solidFill>
                        <a:effectLst/>
                        <a:latin typeface="Calibri" panose="020F0502020204030204" pitchFamily="34" charset="0"/>
                      </a:endParaRPr>
                    </a:p>
                  </a:txBody>
                  <a:tcPr marL="9525" marR="9525" marT="9525" marB="0">
                    <a:solidFill>
                      <a:schemeClr val="bg1">
                        <a:lumMod val="65000"/>
                      </a:schemeClr>
                    </a:solidFill>
                  </a:tcPr>
                </a:tc>
                <a:extLst>
                  <a:ext uri="{0D108BD9-81ED-4DB2-BD59-A6C34878D82A}">
                    <a16:rowId xmlns:a16="http://schemas.microsoft.com/office/drawing/2014/main" val="785160318"/>
                  </a:ext>
                </a:extLst>
              </a:tr>
              <a:tr h="536001">
                <a:tc>
                  <a:txBody>
                    <a:bodyPr/>
                    <a:lstStyle/>
                    <a:p>
                      <a:pPr algn="l" fontAlgn="t"/>
                      <a:r>
                        <a:rPr lang="en-US" sz="1800" u="none" strike="noStrike" dirty="0">
                          <a:effectLst/>
                        </a:rPr>
                        <a:t>It is performed in the early stage of the software development.</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US" sz="1800" u="none" strike="noStrike">
                          <a:effectLst/>
                        </a:rPr>
                        <a:t>It is performed at the later stage of the software development.</a:t>
                      </a:r>
                      <a:endParaRPr lang="en-US" sz="1800" b="0" i="0" u="none" strike="noStrike">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216066341"/>
                  </a:ext>
                </a:extLst>
              </a:tr>
              <a:tr h="357334">
                <a:tc>
                  <a:txBody>
                    <a:bodyPr/>
                    <a:lstStyle/>
                    <a:p>
                      <a:pPr algn="l" fontAlgn="t"/>
                      <a:r>
                        <a:rPr lang="en-US" sz="1800" u="none" strike="noStrike" dirty="0">
                          <a:effectLst/>
                        </a:rPr>
                        <a:t>In static testing whole code is not executed.</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US" sz="1800" u="none" strike="noStrike">
                          <a:effectLst/>
                        </a:rPr>
                        <a:t>In dynamic testing whole code is executed.</a:t>
                      </a:r>
                      <a:endParaRPr lang="en-US" sz="1800" b="0" i="0" u="none" strike="noStrike">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965348002"/>
                  </a:ext>
                </a:extLst>
              </a:tr>
              <a:tr h="357334">
                <a:tc>
                  <a:txBody>
                    <a:bodyPr/>
                    <a:lstStyle/>
                    <a:p>
                      <a:pPr algn="l" fontAlgn="t"/>
                      <a:r>
                        <a:rPr lang="en-US" sz="1800" u="none" strike="noStrike" dirty="0">
                          <a:effectLst/>
                        </a:rPr>
                        <a:t>Static testing prevents the defects.</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US" sz="1800" u="none" strike="noStrike">
                          <a:effectLst/>
                        </a:rPr>
                        <a:t>Dynamic testing finds and fixes the defects.</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3167005331"/>
                  </a:ext>
                </a:extLst>
              </a:tr>
              <a:tr h="357334">
                <a:tc>
                  <a:txBody>
                    <a:bodyPr/>
                    <a:lstStyle/>
                    <a:p>
                      <a:pPr algn="l" fontAlgn="t"/>
                      <a:r>
                        <a:rPr lang="en-US" sz="1800" u="none" strike="noStrike" dirty="0">
                          <a:effectLst/>
                        </a:rPr>
                        <a:t>Static testing is performed before code deployment.</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US" sz="1800" u="none" strike="noStrike" dirty="0">
                          <a:effectLst/>
                        </a:rPr>
                        <a:t>Dynamic testing is performed after code deployment.</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3593287502"/>
                  </a:ext>
                </a:extLst>
              </a:tr>
              <a:tr h="178667">
                <a:tc>
                  <a:txBody>
                    <a:bodyPr/>
                    <a:lstStyle/>
                    <a:p>
                      <a:pPr algn="l" fontAlgn="t"/>
                      <a:r>
                        <a:rPr lang="en-US" sz="1800" u="none" strike="noStrike" dirty="0">
                          <a:effectLst/>
                        </a:rPr>
                        <a:t>Static testing is less costly.</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US" sz="1800" u="none" strike="noStrike" dirty="0">
                          <a:effectLst/>
                        </a:rPr>
                        <a:t>Dynamic testing is highly costly.</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2800878996"/>
                  </a:ext>
                </a:extLst>
              </a:tr>
              <a:tr h="357334">
                <a:tc>
                  <a:txBody>
                    <a:bodyPr/>
                    <a:lstStyle/>
                    <a:p>
                      <a:pPr algn="l" fontAlgn="t"/>
                      <a:r>
                        <a:rPr lang="en-US" sz="1800" u="none" strike="noStrike">
                          <a:effectLst/>
                        </a:rPr>
                        <a:t>Static Testing involves checklist for testing process.</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US" sz="1800" u="none" strike="noStrike" dirty="0">
                          <a:effectLst/>
                        </a:rPr>
                        <a:t>Dynamic Testing involves test cases for testing process.</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20034222"/>
                  </a:ext>
                </a:extLst>
              </a:tr>
              <a:tr h="357334">
                <a:tc>
                  <a:txBody>
                    <a:bodyPr/>
                    <a:lstStyle/>
                    <a:p>
                      <a:pPr algn="l" fontAlgn="t"/>
                      <a:r>
                        <a:rPr lang="en-US" sz="1800" u="none" strike="noStrike" dirty="0">
                          <a:effectLst/>
                        </a:rPr>
                        <a:t>It includes walkthroughs, code review, inspection etc.</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US" sz="1800" u="none" strike="noStrike" dirty="0">
                          <a:effectLst/>
                        </a:rPr>
                        <a:t>It involves functional and nonfunctional testing.</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2581982869"/>
                  </a:ext>
                </a:extLst>
              </a:tr>
              <a:tr h="536001">
                <a:tc>
                  <a:txBody>
                    <a:bodyPr/>
                    <a:lstStyle/>
                    <a:p>
                      <a:pPr algn="l" fontAlgn="t"/>
                      <a:r>
                        <a:rPr lang="en-US" sz="1800" u="none" strike="noStrike" dirty="0">
                          <a:effectLst/>
                        </a:rPr>
                        <a:t>It generally takes shorter time.</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US" sz="1800" u="none" strike="noStrike" dirty="0">
                          <a:effectLst/>
                        </a:rPr>
                        <a:t>It usually takes longer time as it involves running several test cases.</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3182864867"/>
                  </a:ext>
                </a:extLst>
              </a:tr>
              <a:tr h="714669">
                <a:tc>
                  <a:txBody>
                    <a:bodyPr/>
                    <a:lstStyle/>
                    <a:p>
                      <a:pPr algn="l" fontAlgn="t"/>
                      <a:r>
                        <a:rPr lang="en-US" sz="1800" u="none" strike="noStrike">
                          <a:effectLst/>
                        </a:rPr>
                        <a:t>It can discover variety of bugs.</a:t>
                      </a:r>
                      <a:endParaRPr lang="en-US" sz="1800" b="0" i="0" u="none" strike="noStrike">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US" sz="1800" u="none" strike="noStrike" dirty="0">
                          <a:effectLst/>
                        </a:rPr>
                        <a:t>It expose the bugs that are explorable through execution hence discover only limited type of bugs.</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1619830494"/>
                  </a:ext>
                </a:extLst>
              </a:tr>
              <a:tr h="536001">
                <a:tc>
                  <a:txBody>
                    <a:bodyPr/>
                    <a:lstStyle/>
                    <a:p>
                      <a:pPr algn="l" fontAlgn="t"/>
                      <a:r>
                        <a:rPr lang="en-US" sz="1800" u="none" strike="noStrike">
                          <a:effectLst/>
                        </a:rPr>
                        <a:t>Static Testing may complete 100% statement coverage in comparably less time.</a:t>
                      </a:r>
                      <a:endParaRPr lang="en-US" sz="1800" b="0" i="0" u="none" strike="noStrike">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US" sz="1800" u="none" strike="noStrike" dirty="0">
                          <a:effectLst/>
                        </a:rPr>
                        <a:t>While dynamic testing only achieves less than 50% statement coverage.</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1250713086"/>
                  </a:ext>
                </a:extLst>
              </a:tr>
              <a:tr h="178667">
                <a:tc>
                  <a:txBody>
                    <a:bodyPr/>
                    <a:lstStyle/>
                    <a:p>
                      <a:pPr algn="l" fontAlgn="t"/>
                      <a:r>
                        <a:rPr lang="en-GB" sz="1800" u="none" strike="noStrike">
                          <a:effectLst/>
                        </a:rPr>
                        <a:t>Verification</a:t>
                      </a:r>
                      <a:endParaRPr lang="en-GB" sz="1800" b="0" i="0" u="none" strike="noStrike">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GB" sz="1800" u="none" strike="noStrike" dirty="0">
                          <a:effectLst/>
                        </a:rPr>
                        <a:t>Validation </a:t>
                      </a:r>
                      <a:endParaRPr lang="en-GB"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521427171"/>
                  </a:ext>
                </a:extLst>
              </a:tr>
            </a:tbl>
          </a:graphicData>
        </a:graphic>
      </p:graphicFrame>
    </p:spTree>
    <p:extLst>
      <p:ext uri="{BB962C8B-B14F-4D97-AF65-F5344CB8AC3E}">
        <p14:creationId xmlns:p14="http://schemas.microsoft.com/office/powerpoint/2010/main" val="1709261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8" y="1282744"/>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92365" y="11780"/>
            <a:ext cx="11125199" cy="609296"/>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a:t>
            </a:r>
            <a:r>
              <a:rPr lang="en-US" sz="3600" b="0" i="0" dirty="0">
                <a:solidFill>
                  <a:srgbClr val="FF0000"/>
                </a:solidFill>
                <a:effectLst/>
                <a:latin typeface="+mn-lt"/>
              </a:rPr>
              <a:t>Iterative Model</a:t>
            </a:r>
            <a:r>
              <a:rPr lang="en-US" dirty="0">
                <a:solidFill>
                  <a:srgbClr val="FF0000"/>
                </a:solidFill>
                <a:latin typeface="+mn-lt"/>
                <a:cs typeface="Times New Roman" pitchFamily="18" charset="0"/>
              </a:rPr>
              <a:t> </a:t>
            </a:r>
            <a:endParaRPr lang="en-US" sz="3600" b="0" i="0" cap="all" dirty="0">
              <a:solidFill>
                <a:srgbClr val="FF0000"/>
              </a:solidFill>
              <a:effectLst/>
              <a:latin typeface="+mn-lt"/>
            </a:endParaRPr>
          </a:p>
        </p:txBody>
      </p:sp>
      <p:sp>
        <p:nvSpPr>
          <p:cNvPr id="7" name="Rectangle 6">
            <a:extLst>
              <a:ext uri="{FF2B5EF4-FFF2-40B4-BE49-F238E27FC236}">
                <a16:creationId xmlns:a16="http://schemas.microsoft.com/office/drawing/2014/main" id="{D92FEE48-8F22-4886-939B-9A23AA27A7C8}"/>
              </a:ext>
            </a:extLst>
          </p:cNvPr>
          <p:cNvSpPr/>
          <p:nvPr/>
        </p:nvSpPr>
        <p:spPr>
          <a:xfrm>
            <a:off x="92366" y="653230"/>
            <a:ext cx="5902174" cy="6247864"/>
          </a:xfrm>
          <a:prstGeom prst="rect">
            <a:avLst/>
          </a:prstGeom>
        </p:spPr>
        <p:txBody>
          <a:bodyPr wrap="square">
            <a:spAutoFit/>
          </a:bodyPr>
          <a:lstStyle/>
          <a:p>
            <a:pPr algn="l"/>
            <a:r>
              <a:rPr lang="en-US" sz="2000" b="0" i="0" dirty="0">
                <a:solidFill>
                  <a:schemeClr val="tx1">
                    <a:lumMod val="65000"/>
                    <a:lumOff val="35000"/>
                  </a:schemeClr>
                </a:solidFill>
                <a:effectLst/>
              </a:rPr>
              <a:t>In a practical software development project, the old waterfall model is not going to be a big help. It has a lot of errors in it when it comes to bigger and complex projects. So, Iterative can be a good alternative. In the Iterative model, the development begins by specifying and implementing part of the software which you will review later to identify the further requirements.</a:t>
            </a:r>
          </a:p>
          <a:p>
            <a:pPr algn="l"/>
            <a:r>
              <a:rPr lang="en-US" sz="2000" b="0" i="0" dirty="0">
                <a:solidFill>
                  <a:schemeClr val="tx1">
                    <a:lumMod val="65000"/>
                    <a:lumOff val="35000"/>
                  </a:schemeClr>
                </a:solidFill>
                <a:effectLst/>
              </a:rPr>
              <a:t>According to the iterative model, you can make software by using some of the software specifications and develop the first version of the software. And later, if you or your client realize that you need some modification than it can be easily made using a new iteration.</a:t>
            </a:r>
          </a:p>
          <a:p>
            <a:pPr algn="l"/>
            <a:endParaRPr lang="en-US" sz="2000" dirty="0">
              <a:solidFill>
                <a:schemeClr val="tx1">
                  <a:lumMod val="65000"/>
                  <a:lumOff val="35000"/>
                </a:schemeClr>
              </a:solidFill>
            </a:endParaRPr>
          </a:p>
          <a:p>
            <a:r>
              <a:rPr lang="en-US" sz="2000" b="0" i="0" dirty="0">
                <a:solidFill>
                  <a:schemeClr val="tx1">
                    <a:lumMod val="65000"/>
                    <a:lumOff val="35000"/>
                  </a:schemeClr>
                </a:solidFill>
                <a:effectLst/>
              </a:rPr>
              <a:t>The process of Iterative model is cyclic, once the initial planning is complete, few of the phases are kept repeating repeatedly, with the completion of each cycle incrementally improving and iterating on the software.</a:t>
            </a:r>
          </a:p>
          <a:p>
            <a:pPr algn="l"/>
            <a:endParaRPr lang="en-US" sz="2000" b="0" i="0" dirty="0">
              <a:solidFill>
                <a:schemeClr val="tx1">
                  <a:lumMod val="65000"/>
                  <a:lumOff val="35000"/>
                </a:schemeClr>
              </a:solidFill>
              <a:effectLst/>
            </a:endParaRPr>
          </a:p>
        </p:txBody>
      </p:sp>
      <p:pic>
        <p:nvPicPr>
          <p:cNvPr id="2050" name="Picture 2" descr="Iterative Model">
            <a:extLst>
              <a:ext uri="{FF2B5EF4-FFF2-40B4-BE49-F238E27FC236}">
                <a16:creationId xmlns:a16="http://schemas.microsoft.com/office/drawing/2014/main" id="{B635A641-C206-40FD-8682-63C84EF4AA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776355"/>
            <a:ext cx="5902175" cy="5801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633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81701"/>
            <a:ext cx="11125199" cy="505153"/>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a:t>
            </a:r>
            <a:r>
              <a:rPr lang="en-US" b="0" i="0" dirty="0">
                <a:solidFill>
                  <a:srgbClr val="FF0000"/>
                </a:solidFill>
                <a:effectLst/>
                <a:latin typeface="+mn-lt"/>
              </a:rPr>
              <a:t>Iterative Model</a:t>
            </a:r>
            <a:r>
              <a:rPr lang="en-US" dirty="0">
                <a:solidFill>
                  <a:srgbClr val="FF0000"/>
                </a:solidFill>
                <a:latin typeface="+mn-lt"/>
                <a:cs typeface="Times New Roman" pitchFamily="18" charset="0"/>
              </a:rPr>
              <a:t> </a:t>
            </a:r>
            <a:endParaRPr lang="en-US" dirty="0">
              <a:solidFill>
                <a:srgbClr val="FF0000"/>
              </a:solidFill>
              <a:latin typeface="+mn-lt"/>
            </a:endParaRPr>
          </a:p>
        </p:txBody>
      </p:sp>
      <p:sp>
        <p:nvSpPr>
          <p:cNvPr id="7" name="Rectangle 6">
            <a:extLst>
              <a:ext uri="{FF2B5EF4-FFF2-40B4-BE49-F238E27FC236}">
                <a16:creationId xmlns:a16="http://schemas.microsoft.com/office/drawing/2014/main" id="{D92FEE48-8F22-4886-939B-9A23AA27A7C8}"/>
              </a:ext>
            </a:extLst>
          </p:cNvPr>
          <p:cNvSpPr/>
          <p:nvPr/>
        </p:nvSpPr>
        <p:spPr>
          <a:xfrm>
            <a:off x="381000" y="745588"/>
            <a:ext cx="11430000" cy="6247864"/>
          </a:xfrm>
          <a:prstGeom prst="rect">
            <a:avLst/>
          </a:prstGeom>
        </p:spPr>
        <p:txBody>
          <a:bodyPr wrap="square">
            <a:spAutoFit/>
          </a:bodyPr>
          <a:lstStyle/>
          <a:p>
            <a:pPr algn="just"/>
            <a:r>
              <a:rPr lang="en-US" sz="2000" b="1" i="0" dirty="0">
                <a:solidFill>
                  <a:schemeClr val="tx1">
                    <a:lumMod val="65000"/>
                    <a:lumOff val="35000"/>
                  </a:schemeClr>
                </a:solidFill>
                <a:effectLst/>
              </a:rPr>
              <a:t>Advantage(Pros) of Iterative Model:</a:t>
            </a:r>
          </a:p>
          <a:p>
            <a:pPr algn="just">
              <a:buFont typeface="+mj-lt"/>
              <a:buAutoNum type="arabicPeriod"/>
            </a:pPr>
            <a:r>
              <a:rPr lang="en-US" sz="2000" b="0" i="0" dirty="0">
                <a:solidFill>
                  <a:schemeClr val="tx1">
                    <a:lumMod val="65000"/>
                    <a:lumOff val="35000"/>
                  </a:schemeClr>
                </a:solidFill>
                <a:effectLst/>
              </a:rPr>
              <a:t> Testing and debugging during smaller iteration is easy.</a:t>
            </a:r>
          </a:p>
          <a:p>
            <a:pPr algn="just">
              <a:buFont typeface="+mj-lt"/>
              <a:buAutoNum type="arabicPeriod"/>
            </a:pPr>
            <a:r>
              <a:rPr lang="en-US" sz="2000" b="0" i="0" dirty="0">
                <a:solidFill>
                  <a:schemeClr val="tx1">
                    <a:lumMod val="65000"/>
                    <a:lumOff val="35000"/>
                  </a:schemeClr>
                </a:solidFill>
                <a:effectLst/>
              </a:rPr>
              <a:t> A Parallel development can plan.</a:t>
            </a:r>
          </a:p>
          <a:p>
            <a:pPr algn="just">
              <a:buFont typeface="+mj-lt"/>
              <a:buAutoNum type="arabicPeriod"/>
            </a:pPr>
            <a:r>
              <a:rPr lang="en-US" sz="2000" b="0" i="0" dirty="0">
                <a:solidFill>
                  <a:schemeClr val="tx1">
                    <a:lumMod val="65000"/>
                    <a:lumOff val="35000"/>
                  </a:schemeClr>
                </a:solidFill>
                <a:effectLst/>
              </a:rPr>
              <a:t> It is easily acceptable to ever-changing needs of the project.</a:t>
            </a:r>
          </a:p>
          <a:p>
            <a:pPr algn="just">
              <a:buFont typeface="+mj-lt"/>
              <a:buAutoNum type="arabicPeriod"/>
            </a:pPr>
            <a:r>
              <a:rPr lang="en-US" sz="2000" b="0" i="0" dirty="0">
                <a:solidFill>
                  <a:schemeClr val="tx1">
                    <a:lumMod val="65000"/>
                    <a:lumOff val="35000"/>
                  </a:schemeClr>
                </a:solidFill>
                <a:effectLst/>
              </a:rPr>
              <a:t> Risks are identified and resolved during iteration.</a:t>
            </a:r>
          </a:p>
          <a:p>
            <a:pPr algn="just">
              <a:buFont typeface="+mj-lt"/>
              <a:buAutoNum type="arabicPeriod"/>
            </a:pPr>
            <a:r>
              <a:rPr lang="en-US" sz="2000" b="0" i="0" dirty="0">
                <a:solidFill>
                  <a:schemeClr val="tx1">
                    <a:lumMod val="65000"/>
                    <a:lumOff val="35000"/>
                  </a:schemeClr>
                </a:solidFill>
                <a:effectLst/>
              </a:rPr>
              <a:t> Limited time spent on documentation and extra time on designing.</a:t>
            </a:r>
          </a:p>
          <a:p>
            <a:endParaRPr lang="en-US" sz="2000" dirty="0">
              <a:solidFill>
                <a:schemeClr val="tx1">
                  <a:lumMod val="65000"/>
                  <a:lumOff val="35000"/>
                </a:schemeClr>
              </a:solidFill>
            </a:endParaRPr>
          </a:p>
          <a:p>
            <a:r>
              <a:rPr lang="en-US" sz="2000" b="1" i="0" dirty="0">
                <a:solidFill>
                  <a:schemeClr val="tx1">
                    <a:lumMod val="65000"/>
                    <a:lumOff val="35000"/>
                  </a:schemeClr>
                </a:solidFill>
                <a:effectLst/>
              </a:rPr>
              <a:t>Disadvantage(Cons) of Iterative Model:</a:t>
            </a:r>
          </a:p>
          <a:p>
            <a:r>
              <a:rPr lang="en-US" sz="2000" b="0" i="0" dirty="0">
                <a:solidFill>
                  <a:schemeClr val="tx1">
                    <a:lumMod val="65000"/>
                    <a:lumOff val="35000"/>
                  </a:schemeClr>
                </a:solidFill>
                <a:effectLst/>
              </a:rPr>
              <a:t>1. It is not suitable for smaller projects.</a:t>
            </a:r>
            <a:br>
              <a:rPr lang="en-US" sz="2000" b="0" i="0" dirty="0">
                <a:solidFill>
                  <a:schemeClr val="tx1">
                    <a:lumMod val="65000"/>
                    <a:lumOff val="35000"/>
                  </a:schemeClr>
                </a:solidFill>
                <a:effectLst/>
              </a:rPr>
            </a:br>
            <a:r>
              <a:rPr lang="en-US" sz="2000" b="0" i="0" dirty="0">
                <a:solidFill>
                  <a:schemeClr val="tx1">
                    <a:lumMod val="65000"/>
                    <a:lumOff val="35000"/>
                  </a:schemeClr>
                </a:solidFill>
                <a:effectLst/>
              </a:rPr>
              <a:t>2. More Resources may be required.</a:t>
            </a:r>
            <a:br>
              <a:rPr lang="en-US" sz="2000" b="0" i="0" dirty="0">
                <a:solidFill>
                  <a:schemeClr val="tx1">
                    <a:lumMod val="65000"/>
                    <a:lumOff val="35000"/>
                  </a:schemeClr>
                </a:solidFill>
                <a:effectLst/>
              </a:rPr>
            </a:br>
            <a:r>
              <a:rPr lang="en-US" sz="2000" b="0" i="0" dirty="0">
                <a:solidFill>
                  <a:schemeClr val="tx1">
                    <a:lumMod val="65000"/>
                    <a:lumOff val="35000"/>
                  </a:schemeClr>
                </a:solidFill>
                <a:effectLst/>
              </a:rPr>
              <a:t>3. Design can be changed again and again because of imperfect requirements.</a:t>
            </a:r>
            <a:br>
              <a:rPr lang="en-US" sz="2000" b="0" i="0" dirty="0">
                <a:solidFill>
                  <a:schemeClr val="tx1">
                    <a:lumMod val="65000"/>
                    <a:lumOff val="35000"/>
                  </a:schemeClr>
                </a:solidFill>
                <a:effectLst/>
              </a:rPr>
            </a:br>
            <a:r>
              <a:rPr lang="en-US" sz="2000" b="0" i="0" dirty="0">
                <a:solidFill>
                  <a:schemeClr val="tx1">
                    <a:lumMod val="65000"/>
                    <a:lumOff val="35000"/>
                  </a:schemeClr>
                </a:solidFill>
                <a:effectLst/>
              </a:rPr>
              <a:t>4. Requirement changes can cause over budget.</a:t>
            </a:r>
            <a:br>
              <a:rPr lang="en-US" sz="2000" b="0" i="0" dirty="0">
                <a:solidFill>
                  <a:schemeClr val="tx1">
                    <a:lumMod val="65000"/>
                    <a:lumOff val="35000"/>
                  </a:schemeClr>
                </a:solidFill>
                <a:effectLst/>
              </a:rPr>
            </a:br>
            <a:r>
              <a:rPr lang="en-US" sz="2000" b="0" i="0" dirty="0">
                <a:solidFill>
                  <a:schemeClr val="tx1">
                    <a:lumMod val="65000"/>
                    <a:lumOff val="35000"/>
                  </a:schemeClr>
                </a:solidFill>
                <a:effectLst/>
              </a:rPr>
              <a:t>5. Project completion date not confirmed because of changing requirements.</a:t>
            </a:r>
          </a:p>
          <a:p>
            <a:endParaRPr lang="en-US" sz="2000" b="1" dirty="0">
              <a:solidFill>
                <a:schemeClr val="tx1">
                  <a:lumMod val="65000"/>
                  <a:lumOff val="35000"/>
                </a:schemeClr>
              </a:solidFill>
            </a:endParaRPr>
          </a:p>
          <a:p>
            <a:pPr algn="just"/>
            <a:r>
              <a:rPr lang="en-US" sz="2000" b="1" i="0" dirty="0">
                <a:solidFill>
                  <a:schemeClr val="tx1">
                    <a:lumMod val="65000"/>
                    <a:lumOff val="35000"/>
                  </a:schemeClr>
                </a:solidFill>
                <a:effectLst/>
              </a:rPr>
              <a:t>When to use the Iterative Model?</a:t>
            </a:r>
          </a:p>
          <a:p>
            <a:pPr algn="just">
              <a:buFont typeface="+mj-lt"/>
              <a:buAutoNum type="arabicPeriod"/>
            </a:pPr>
            <a:r>
              <a:rPr lang="en-US" sz="2000" b="0" i="0" dirty="0">
                <a:solidFill>
                  <a:schemeClr val="tx1">
                    <a:lumMod val="65000"/>
                    <a:lumOff val="35000"/>
                  </a:schemeClr>
                </a:solidFill>
                <a:effectLst/>
              </a:rPr>
              <a:t> When requirements are defined clearly and easy to understand.</a:t>
            </a:r>
          </a:p>
          <a:p>
            <a:pPr algn="just">
              <a:buFont typeface="+mj-lt"/>
              <a:buAutoNum type="arabicPeriod"/>
            </a:pPr>
            <a:r>
              <a:rPr lang="en-US" sz="2000" b="0" i="0" dirty="0">
                <a:solidFill>
                  <a:schemeClr val="tx1">
                    <a:lumMod val="65000"/>
                    <a:lumOff val="35000"/>
                  </a:schemeClr>
                </a:solidFill>
                <a:effectLst/>
              </a:rPr>
              <a:t> When the software application is large.</a:t>
            </a:r>
          </a:p>
          <a:p>
            <a:pPr algn="l"/>
            <a:r>
              <a:rPr lang="en-US" sz="2000" b="0" i="0" dirty="0">
                <a:solidFill>
                  <a:schemeClr val="tx1">
                    <a:lumMod val="65000"/>
                    <a:lumOff val="35000"/>
                  </a:schemeClr>
                </a:solidFill>
                <a:effectLst/>
              </a:rPr>
              <a:t>3. New technology involved</a:t>
            </a:r>
          </a:p>
          <a:p>
            <a:pPr algn="l"/>
            <a:r>
              <a:rPr lang="en-US" sz="2000" dirty="0">
                <a:solidFill>
                  <a:schemeClr val="tx1">
                    <a:lumMod val="65000"/>
                    <a:lumOff val="35000"/>
                  </a:schemeClr>
                </a:solidFill>
              </a:rPr>
              <a:t>4. </a:t>
            </a:r>
            <a:r>
              <a:rPr lang="en-US" sz="2000" b="0" i="0" dirty="0">
                <a:solidFill>
                  <a:schemeClr val="tx1">
                    <a:lumMod val="65000"/>
                    <a:lumOff val="35000"/>
                  </a:schemeClr>
                </a:solidFill>
                <a:effectLst/>
              </a:rPr>
              <a:t>Being learned by the development team</a:t>
            </a:r>
          </a:p>
          <a:p>
            <a:pPr algn="l"/>
            <a:r>
              <a:rPr lang="en-US" sz="2000" b="0" i="0" dirty="0">
                <a:solidFill>
                  <a:schemeClr val="tx1">
                    <a:lumMod val="65000"/>
                    <a:lumOff val="35000"/>
                  </a:schemeClr>
                </a:solidFill>
                <a:effectLst/>
              </a:rPr>
              <a:t>5. Big project with high-risk features and goals will change later on.</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2403132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SDLC – Spiral Model</a:t>
            </a:r>
            <a:endParaRPr lang="en-US" dirty="0">
              <a:solidFill>
                <a:srgbClr val="FF0000"/>
              </a:solidFill>
              <a:latin typeface="+mn-lt"/>
            </a:endParaRPr>
          </a:p>
        </p:txBody>
      </p:sp>
      <p:pic>
        <p:nvPicPr>
          <p:cNvPr id="7" name="Picture 8">
            <a:extLst>
              <a:ext uri="{FF2B5EF4-FFF2-40B4-BE49-F238E27FC236}">
                <a16:creationId xmlns:a16="http://schemas.microsoft.com/office/drawing/2014/main" id="{8A332550-7DE3-4D5A-9E32-52C5B3CDDF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726122" y="884405"/>
            <a:ext cx="6281148" cy="51919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extBox 7">
            <a:extLst>
              <a:ext uri="{FF2B5EF4-FFF2-40B4-BE49-F238E27FC236}">
                <a16:creationId xmlns:a16="http://schemas.microsoft.com/office/drawing/2014/main" id="{C4AD155A-8173-47AF-8EB7-E2954AB08F4E}"/>
              </a:ext>
            </a:extLst>
          </p:cNvPr>
          <p:cNvSpPr txBox="1"/>
          <p:nvPr/>
        </p:nvSpPr>
        <p:spPr>
          <a:xfrm>
            <a:off x="184730" y="898053"/>
            <a:ext cx="5345915" cy="5355312"/>
          </a:xfrm>
          <a:prstGeom prst="rect">
            <a:avLst/>
          </a:prstGeom>
          <a:noFill/>
        </p:spPr>
        <p:txBody>
          <a:bodyPr wrap="square">
            <a:spAutoFit/>
          </a:bodyPr>
          <a:lstStyle/>
          <a:p>
            <a:pPr algn="l"/>
            <a:r>
              <a:rPr lang="en-US" b="1" i="0" dirty="0">
                <a:solidFill>
                  <a:schemeClr val="tx1">
                    <a:lumMod val="65000"/>
                    <a:lumOff val="35000"/>
                  </a:schemeClr>
                </a:solidFill>
                <a:effectLst/>
                <a:latin typeface="Source Sans Pro" panose="020B0503030403020204" pitchFamily="34" charset="0"/>
              </a:rPr>
              <a:t>Spiral Model</a:t>
            </a:r>
            <a:r>
              <a:rPr lang="en-US" b="0" i="0" dirty="0">
                <a:solidFill>
                  <a:schemeClr val="tx1">
                    <a:lumMod val="65000"/>
                    <a:lumOff val="35000"/>
                  </a:schemeClr>
                </a:solidFill>
                <a:effectLst/>
                <a:latin typeface="Source Sans Pro" panose="020B0503030403020204" pitchFamily="34" charset="0"/>
              </a:rPr>
              <a:t> is a risk-driven software development process model. It is a combination of waterfall model and iterative model.</a:t>
            </a:r>
          </a:p>
          <a:p>
            <a:pPr algn="l"/>
            <a:r>
              <a:rPr lang="en-US" b="0" i="0" dirty="0">
                <a:solidFill>
                  <a:schemeClr val="tx1">
                    <a:lumMod val="65000"/>
                    <a:lumOff val="35000"/>
                  </a:schemeClr>
                </a:solidFill>
                <a:effectLst/>
                <a:latin typeface="Source Sans Pro" panose="020B0503030403020204" pitchFamily="34" charset="0"/>
              </a:rPr>
              <a:t>Spiral Model helps to adopt software development elements of multiple process models for the software project based on unique risk patterns ensuring efficient development process.</a:t>
            </a:r>
          </a:p>
          <a:p>
            <a:pPr algn="l"/>
            <a:r>
              <a:rPr lang="en-US" b="0" i="0" dirty="0">
                <a:solidFill>
                  <a:schemeClr val="tx1">
                    <a:lumMod val="65000"/>
                    <a:lumOff val="35000"/>
                  </a:schemeClr>
                </a:solidFill>
                <a:effectLst/>
                <a:latin typeface="Source Sans Pro" panose="020B0503030403020204" pitchFamily="34" charset="0"/>
              </a:rPr>
              <a:t>Each phase of spiral model in software engineering begins with a design goal and ends with the client reviewing the progress. </a:t>
            </a:r>
          </a:p>
          <a:p>
            <a:pPr algn="l"/>
            <a:endParaRPr lang="en-US" dirty="0">
              <a:solidFill>
                <a:schemeClr val="tx1">
                  <a:lumMod val="65000"/>
                  <a:lumOff val="35000"/>
                </a:schemeClr>
              </a:solidFill>
              <a:latin typeface="Source Sans Pro" panose="020B0503030403020204" pitchFamily="34" charset="0"/>
            </a:endParaRPr>
          </a:p>
          <a:p>
            <a:pPr algn="l"/>
            <a:r>
              <a:rPr lang="en-US" b="0" i="0" dirty="0">
                <a:solidFill>
                  <a:schemeClr val="tx1">
                    <a:lumMod val="65000"/>
                    <a:lumOff val="35000"/>
                  </a:schemeClr>
                </a:solidFill>
                <a:effectLst/>
                <a:latin typeface="Source Sans Pro" panose="020B0503030403020204" pitchFamily="34" charset="0"/>
              </a:rPr>
              <a:t>The development process in Spiral model in SDLC, starts with a small set of requirement and goes through each development phase for those set of requirements. </a:t>
            </a:r>
          </a:p>
          <a:p>
            <a:pPr algn="l"/>
            <a:r>
              <a:rPr lang="en-US" b="0" i="0" dirty="0">
                <a:solidFill>
                  <a:schemeClr val="tx1">
                    <a:lumMod val="65000"/>
                    <a:lumOff val="35000"/>
                  </a:schemeClr>
                </a:solidFill>
                <a:effectLst/>
                <a:latin typeface="Source Sans Pro" panose="020B0503030403020204" pitchFamily="34" charset="0"/>
              </a:rPr>
              <a:t>The software engineering team adds functionality for the additional requirement in every-increasing spirals until the application is ready for the production phase. </a:t>
            </a:r>
          </a:p>
        </p:txBody>
      </p:sp>
    </p:spTree>
    <p:extLst>
      <p:ext uri="{BB962C8B-B14F-4D97-AF65-F5344CB8AC3E}">
        <p14:creationId xmlns:p14="http://schemas.microsoft.com/office/powerpoint/2010/main" val="2500572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SDLC – Spiral Model</a:t>
            </a:r>
            <a:endParaRPr lang="en-US" dirty="0">
              <a:solidFill>
                <a:srgbClr val="FF0000"/>
              </a:solidFill>
              <a:latin typeface="+mn-lt"/>
            </a:endParaRPr>
          </a:p>
        </p:txBody>
      </p:sp>
      <p:sp>
        <p:nvSpPr>
          <p:cNvPr id="9" name="TextBox 8">
            <a:extLst>
              <a:ext uri="{FF2B5EF4-FFF2-40B4-BE49-F238E27FC236}">
                <a16:creationId xmlns:a16="http://schemas.microsoft.com/office/drawing/2014/main" id="{7523E73C-A553-4C4B-838F-5D61C893515B}"/>
              </a:ext>
            </a:extLst>
          </p:cNvPr>
          <p:cNvSpPr txBox="1"/>
          <p:nvPr/>
        </p:nvSpPr>
        <p:spPr>
          <a:xfrm>
            <a:off x="260930" y="1027736"/>
            <a:ext cx="10972800" cy="5324535"/>
          </a:xfrm>
          <a:prstGeom prst="rect">
            <a:avLst/>
          </a:prstGeom>
          <a:noFill/>
        </p:spPr>
        <p:txBody>
          <a:bodyPr wrap="square">
            <a:spAutoFit/>
          </a:bodyPr>
          <a:lstStyle/>
          <a:p>
            <a:r>
              <a:rPr lang="en-US" altLang="en-US" sz="2000" b="1" dirty="0">
                <a:solidFill>
                  <a:schemeClr val="tx1">
                    <a:lumMod val="65000"/>
                    <a:lumOff val="35000"/>
                  </a:schemeClr>
                </a:solidFill>
              </a:rPr>
              <a:t>Determine objectives, alternatives and constraints </a:t>
            </a:r>
          </a:p>
          <a:p>
            <a:r>
              <a:rPr lang="en-US" altLang="en-US" sz="2000" dirty="0">
                <a:solidFill>
                  <a:schemeClr val="tx1">
                    <a:lumMod val="65000"/>
                    <a:lumOff val="35000"/>
                  </a:schemeClr>
                </a:solidFill>
              </a:rPr>
              <a:t>Objectives:  functionality, performance, hardware/software interface, critical success factors, etc.</a:t>
            </a:r>
          </a:p>
          <a:p>
            <a:r>
              <a:rPr lang="en-US" altLang="en-US" sz="2000" dirty="0">
                <a:solidFill>
                  <a:schemeClr val="tx1">
                    <a:lumMod val="65000"/>
                    <a:lumOff val="35000"/>
                  </a:schemeClr>
                </a:solidFill>
              </a:rPr>
              <a:t>Alternatives: build, reuse, buy, sub-contract, etc.</a:t>
            </a:r>
          </a:p>
          <a:p>
            <a:r>
              <a:rPr lang="en-US" altLang="en-US" sz="2000" dirty="0">
                <a:solidFill>
                  <a:schemeClr val="tx1">
                    <a:lumMod val="65000"/>
                    <a:lumOff val="35000"/>
                  </a:schemeClr>
                </a:solidFill>
              </a:rPr>
              <a:t>Constraints:  cost, schedule, interface, etc.</a:t>
            </a:r>
          </a:p>
          <a:p>
            <a:endParaRPr lang="en-US" altLang="en-US" sz="2000" dirty="0">
              <a:solidFill>
                <a:schemeClr val="tx1">
                  <a:lumMod val="65000"/>
                  <a:lumOff val="35000"/>
                </a:schemeClr>
              </a:solidFill>
            </a:endParaRPr>
          </a:p>
          <a:p>
            <a:r>
              <a:rPr lang="en-US" altLang="en-US" sz="2000" b="1" dirty="0">
                <a:solidFill>
                  <a:schemeClr val="tx1">
                    <a:lumMod val="65000"/>
                    <a:lumOff val="35000"/>
                  </a:schemeClr>
                </a:solidFill>
              </a:rPr>
              <a:t>Evaluate alternatives,  identify and resolve risks </a:t>
            </a:r>
          </a:p>
          <a:p>
            <a:r>
              <a:rPr lang="en-US" altLang="en-US" sz="2000" dirty="0">
                <a:solidFill>
                  <a:schemeClr val="tx1">
                    <a:lumMod val="65000"/>
                    <a:lumOff val="35000"/>
                  </a:schemeClr>
                </a:solidFill>
              </a:rPr>
              <a:t>Study alternatives relative to objectives and constraints</a:t>
            </a:r>
          </a:p>
          <a:p>
            <a:r>
              <a:rPr lang="en-US" altLang="en-US" sz="2000" dirty="0">
                <a:solidFill>
                  <a:schemeClr val="tx1">
                    <a:lumMod val="65000"/>
                    <a:lumOff val="35000"/>
                  </a:schemeClr>
                </a:solidFill>
              </a:rPr>
              <a:t>Identify risks (lack of experience, new technology, tight schedules, poor process, etc.</a:t>
            </a:r>
          </a:p>
          <a:p>
            <a:r>
              <a:rPr lang="en-US" altLang="en-US" sz="2000" dirty="0">
                <a:solidFill>
                  <a:schemeClr val="tx1">
                    <a:lumMod val="65000"/>
                    <a:lumOff val="35000"/>
                  </a:schemeClr>
                </a:solidFill>
              </a:rPr>
              <a:t>Resolve risks (evaluate if money could be lost by continuing system development</a:t>
            </a:r>
          </a:p>
          <a:p>
            <a:endParaRPr lang="en-US" altLang="en-US" sz="2000" dirty="0">
              <a:solidFill>
                <a:schemeClr val="tx1">
                  <a:lumMod val="65000"/>
                  <a:lumOff val="35000"/>
                </a:schemeClr>
              </a:solidFill>
            </a:endParaRPr>
          </a:p>
          <a:p>
            <a:r>
              <a:rPr lang="en-US" altLang="en-US" sz="2000" b="1" dirty="0">
                <a:solidFill>
                  <a:schemeClr val="tx1">
                    <a:lumMod val="65000"/>
                    <a:lumOff val="35000"/>
                  </a:schemeClr>
                </a:solidFill>
              </a:rPr>
              <a:t>Develop next-level product</a:t>
            </a:r>
          </a:p>
          <a:p>
            <a:r>
              <a:rPr lang="en-US" altLang="en-US" sz="2000" dirty="0">
                <a:solidFill>
                  <a:schemeClr val="tx1">
                    <a:lumMod val="65000"/>
                    <a:lumOff val="35000"/>
                  </a:schemeClr>
                </a:solidFill>
              </a:rPr>
              <a:t>Typical activities:</a:t>
            </a:r>
          </a:p>
          <a:p>
            <a:pPr marL="0" lvl="1"/>
            <a:r>
              <a:rPr lang="en-US" altLang="en-US" sz="2000" dirty="0">
                <a:solidFill>
                  <a:schemeClr val="tx1">
                    <a:lumMod val="65000"/>
                    <a:lumOff val="35000"/>
                  </a:schemeClr>
                </a:solidFill>
              </a:rPr>
              <a:t>Create a design</a:t>
            </a:r>
          </a:p>
          <a:p>
            <a:pPr marL="0" lvl="1"/>
            <a:r>
              <a:rPr lang="en-US" altLang="en-US" sz="2000" dirty="0">
                <a:solidFill>
                  <a:schemeClr val="tx1">
                    <a:lumMod val="65000"/>
                    <a:lumOff val="35000"/>
                  </a:schemeClr>
                </a:solidFill>
              </a:rPr>
              <a:t>Review design</a:t>
            </a:r>
          </a:p>
          <a:p>
            <a:pPr marL="0" lvl="1"/>
            <a:r>
              <a:rPr lang="en-US" altLang="en-US" sz="2000" dirty="0">
                <a:solidFill>
                  <a:schemeClr val="tx1">
                    <a:lumMod val="65000"/>
                    <a:lumOff val="35000"/>
                  </a:schemeClr>
                </a:solidFill>
              </a:rPr>
              <a:t>Develop code</a:t>
            </a:r>
          </a:p>
          <a:p>
            <a:pPr marL="0" lvl="1"/>
            <a:r>
              <a:rPr lang="en-US" altLang="en-US" sz="2000" dirty="0">
                <a:solidFill>
                  <a:schemeClr val="tx1">
                    <a:lumMod val="65000"/>
                    <a:lumOff val="35000"/>
                  </a:schemeClr>
                </a:solidFill>
              </a:rPr>
              <a:t>Inspect code</a:t>
            </a:r>
          </a:p>
          <a:p>
            <a:pPr marL="0" lvl="1"/>
            <a:r>
              <a:rPr lang="en-US" altLang="en-US" sz="2000" dirty="0">
                <a:solidFill>
                  <a:schemeClr val="tx1">
                    <a:lumMod val="65000"/>
                    <a:lumOff val="35000"/>
                  </a:schemeClr>
                </a:solidFill>
              </a:rPr>
              <a:t>Test product</a:t>
            </a:r>
          </a:p>
        </p:txBody>
      </p:sp>
    </p:spTree>
    <p:extLst>
      <p:ext uri="{BB962C8B-B14F-4D97-AF65-F5344CB8AC3E}">
        <p14:creationId xmlns:p14="http://schemas.microsoft.com/office/powerpoint/2010/main" val="1892450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SDLC – Spiral Model</a:t>
            </a:r>
            <a:endParaRPr lang="en-US" dirty="0">
              <a:solidFill>
                <a:srgbClr val="FF0000"/>
              </a:solidFill>
              <a:latin typeface="+mn-lt"/>
            </a:endParaRPr>
          </a:p>
        </p:txBody>
      </p:sp>
      <p:sp>
        <p:nvSpPr>
          <p:cNvPr id="9" name="TextBox 8">
            <a:extLst>
              <a:ext uri="{FF2B5EF4-FFF2-40B4-BE49-F238E27FC236}">
                <a16:creationId xmlns:a16="http://schemas.microsoft.com/office/drawing/2014/main" id="{7523E73C-A553-4C4B-838F-5D61C893515B}"/>
              </a:ext>
            </a:extLst>
          </p:cNvPr>
          <p:cNvSpPr txBox="1"/>
          <p:nvPr/>
        </p:nvSpPr>
        <p:spPr>
          <a:xfrm>
            <a:off x="337130" y="1112142"/>
            <a:ext cx="10972800" cy="5016758"/>
          </a:xfrm>
          <a:prstGeom prst="rect">
            <a:avLst/>
          </a:prstGeom>
          <a:noFill/>
        </p:spPr>
        <p:txBody>
          <a:bodyPr wrap="square">
            <a:spAutoFit/>
          </a:bodyPr>
          <a:lstStyle/>
          <a:p>
            <a:pPr marL="0" lvl="1"/>
            <a:r>
              <a:rPr lang="en-US" altLang="en-US" sz="2000" b="1" dirty="0">
                <a:solidFill>
                  <a:schemeClr val="tx1">
                    <a:lumMod val="65000"/>
                    <a:lumOff val="35000"/>
                  </a:schemeClr>
                </a:solidFill>
              </a:rPr>
              <a:t>Plan next phase</a:t>
            </a:r>
          </a:p>
          <a:p>
            <a:r>
              <a:rPr lang="en-US" altLang="en-US" sz="2000" dirty="0">
                <a:solidFill>
                  <a:schemeClr val="tx1">
                    <a:lumMod val="65000"/>
                    <a:lumOff val="35000"/>
                  </a:schemeClr>
                </a:solidFill>
              </a:rPr>
              <a:t>Typical activities</a:t>
            </a:r>
          </a:p>
          <a:p>
            <a:pPr marL="0" lvl="1"/>
            <a:r>
              <a:rPr lang="en-US" altLang="en-US" sz="2000" dirty="0">
                <a:solidFill>
                  <a:schemeClr val="tx1">
                    <a:lumMod val="65000"/>
                    <a:lumOff val="35000"/>
                  </a:schemeClr>
                </a:solidFill>
              </a:rPr>
              <a:t>Develop project plan</a:t>
            </a:r>
          </a:p>
          <a:p>
            <a:pPr marL="0" lvl="1"/>
            <a:r>
              <a:rPr lang="en-US" altLang="en-US" sz="2000" dirty="0">
                <a:solidFill>
                  <a:schemeClr val="tx1">
                    <a:lumMod val="65000"/>
                    <a:lumOff val="35000"/>
                  </a:schemeClr>
                </a:solidFill>
              </a:rPr>
              <a:t>Develop configuration management plan</a:t>
            </a:r>
          </a:p>
          <a:p>
            <a:pPr marL="0" lvl="1"/>
            <a:r>
              <a:rPr lang="en-US" altLang="en-US" sz="2000" dirty="0">
                <a:solidFill>
                  <a:schemeClr val="tx1">
                    <a:lumMod val="65000"/>
                    <a:lumOff val="35000"/>
                  </a:schemeClr>
                </a:solidFill>
              </a:rPr>
              <a:t>Develop a test plan</a:t>
            </a:r>
          </a:p>
          <a:p>
            <a:pPr marL="0" lvl="1"/>
            <a:r>
              <a:rPr lang="en-US" altLang="en-US" sz="2000" dirty="0">
                <a:solidFill>
                  <a:schemeClr val="tx1">
                    <a:lumMod val="65000"/>
                    <a:lumOff val="35000"/>
                  </a:schemeClr>
                </a:solidFill>
              </a:rPr>
              <a:t>Develop an installation plan</a:t>
            </a:r>
          </a:p>
          <a:p>
            <a:pPr marL="0" lvl="1"/>
            <a:endParaRPr lang="en-US" altLang="en-US" sz="2000" dirty="0">
              <a:solidFill>
                <a:schemeClr val="tx1">
                  <a:lumMod val="65000"/>
                  <a:lumOff val="35000"/>
                </a:schemeClr>
              </a:solidFill>
            </a:endParaRPr>
          </a:p>
          <a:p>
            <a:r>
              <a:rPr lang="en-US" altLang="en-US" sz="2000" b="1" dirty="0">
                <a:solidFill>
                  <a:schemeClr val="tx1">
                    <a:lumMod val="65000"/>
                    <a:lumOff val="35000"/>
                  </a:schemeClr>
                </a:solidFill>
              </a:rPr>
              <a:t>Spiral Model Strengths</a:t>
            </a:r>
          </a:p>
          <a:p>
            <a:r>
              <a:rPr lang="en-US" altLang="en-US" sz="2000" dirty="0">
                <a:solidFill>
                  <a:schemeClr val="tx1">
                    <a:lumMod val="65000"/>
                    <a:lumOff val="35000"/>
                  </a:schemeClr>
                </a:solidFill>
              </a:rPr>
              <a:t>Provides early indication of insurmountable risks, without much cost</a:t>
            </a:r>
          </a:p>
          <a:p>
            <a:r>
              <a:rPr lang="en-US" altLang="en-US" sz="2000" dirty="0">
                <a:solidFill>
                  <a:schemeClr val="tx1">
                    <a:lumMod val="65000"/>
                    <a:lumOff val="35000"/>
                  </a:schemeClr>
                </a:solidFill>
              </a:rPr>
              <a:t>Users see the system early because of rapid prototyping tools</a:t>
            </a:r>
          </a:p>
          <a:p>
            <a:r>
              <a:rPr lang="en-US" altLang="en-US" sz="2000" dirty="0">
                <a:solidFill>
                  <a:schemeClr val="tx1">
                    <a:lumMod val="65000"/>
                    <a:lumOff val="35000"/>
                  </a:schemeClr>
                </a:solidFill>
              </a:rPr>
              <a:t>Critical high-risk functions are developed first</a:t>
            </a:r>
          </a:p>
          <a:p>
            <a:r>
              <a:rPr lang="en-US" altLang="en-US" sz="2000" dirty="0">
                <a:solidFill>
                  <a:schemeClr val="tx1">
                    <a:lumMod val="65000"/>
                    <a:lumOff val="35000"/>
                  </a:schemeClr>
                </a:solidFill>
              </a:rPr>
              <a:t>The design does not have to be perfect </a:t>
            </a:r>
          </a:p>
          <a:p>
            <a:r>
              <a:rPr lang="en-US" altLang="en-US" sz="2000" dirty="0">
                <a:solidFill>
                  <a:schemeClr val="tx1">
                    <a:lumMod val="65000"/>
                    <a:lumOff val="35000"/>
                  </a:schemeClr>
                </a:solidFill>
              </a:rPr>
              <a:t>Users can be closely tied to all lifecycle steps</a:t>
            </a:r>
          </a:p>
          <a:p>
            <a:r>
              <a:rPr lang="en-US" altLang="en-US" sz="2000" dirty="0">
                <a:solidFill>
                  <a:schemeClr val="tx1">
                    <a:lumMod val="65000"/>
                    <a:lumOff val="35000"/>
                  </a:schemeClr>
                </a:solidFill>
              </a:rPr>
              <a:t>Early and frequent feedback from users</a:t>
            </a:r>
          </a:p>
          <a:p>
            <a:r>
              <a:rPr lang="en-US" altLang="en-US" sz="2000" dirty="0">
                <a:solidFill>
                  <a:schemeClr val="tx1">
                    <a:lumMod val="65000"/>
                    <a:lumOff val="35000"/>
                  </a:schemeClr>
                </a:solidFill>
              </a:rPr>
              <a:t>Cumulative costs assessed frequently </a:t>
            </a:r>
          </a:p>
          <a:p>
            <a:pPr marL="0" lvl="1"/>
            <a:endParaRPr lang="en-US" altLang="en-US" sz="2000" dirty="0">
              <a:solidFill>
                <a:schemeClr val="tx1">
                  <a:lumMod val="65000"/>
                  <a:lumOff val="35000"/>
                </a:schemeClr>
              </a:solidFill>
            </a:endParaRPr>
          </a:p>
        </p:txBody>
      </p:sp>
    </p:spTree>
    <p:extLst>
      <p:ext uri="{BB962C8B-B14F-4D97-AF65-F5344CB8AC3E}">
        <p14:creationId xmlns:p14="http://schemas.microsoft.com/office/powerpoint/2010/main" val="3696087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SDLC – Spiral Model</a:t>
            </a:r>
            <a:endParaRPr lang="en-US" dirty="0">
              <a:solidFill>
                <a:srgbClr val="FF0000"/>
              </a:solidFill>
              <a:latin typeface="+mn-lt"/>
            </a:endParaRPr>
          </a:p>
        </p:txBody>
      </p:sp>
      <p:sp>
        <p:nvSpPr>
          <p:cNvPr id="9" name="TextBox 8">
            <a:extLst>
              <a:ext uri="{FF2B5EF4-FFF2-40B4-BE49-F238E27FC236}">
                <a16:creationId xmlns:a16="http://schemas.microsoft.com/office/drawing/2014/main" id="{7523E73C-A553-4C4B-838F-5D61C893515B}"/>
              </a:ext>
            </a:extLst>
          </p:cNvPr>
          <p:cNvSpPr txBox="1"/>
          <p:nvPr/>
        </p:nvSpPr>
        <p:spPr>
          <a:xfrm>
            <a:off x="337130" y="1084007"/>
            <a:ext cx="10972800" cy="5546134"/>
          </a:xfrm>
          <a:prstGeom prst="rect">
            <a:avLst/>
          </a:prstGeom>
          <a:noFill/>
        </p:spPr>
        <p:txBody>
          <a:bodyPr wrap="square">
            <a:spAutoFit/>
          </a:bodyPr>
          <a:lstStyle/>
          <a:p>
            <a:r>
              <a:rPr lang="en-US" altLang="en-US" sz="2000" b="1" dirty="0">
                <a:solidFill>
                  <a:schemeClr val="tx1">
                    <a:lumMod val="65000"/>
                    <a:lumOff val="35000"/>
                  </a:schemeClr>
                </a:solidFill>
              </a:rPr>
              <a:t>Spiral Model weakness</a:t>
            </a:r>
          </a:p>
          <a:p>
            <a:pPr>
              <a:lnSpc>
                <a:spcPct val="90000"/>
              </a:lnSpc>
            </a:pPr>
            <a:r>
              <a:rPr lang="en-US" altLang="en-US" sz="2000" dirty="0">
                <a:solidFill>
                  <a:schemeClr val="tx1">
                    <a:lumMod val="65000"/>
                    <a:lumOff val="35000"/>
                  </a:schemeClr>
                </a:solidFill>
              </a:rPr>
              <a:t>Time spent for evaluating risks too large for small or low-risk projects</a:t>
            </a:r>
          </a:p>
          <a:p>
            <a:pPr>
              <a:lnSpc>
                <a:spcPct val="90000"/>
              </a:lnSpc>
            </a:pPr>
            <a:r>
              <a:rPr lang="en-US" altLang="en-US" sz="2000" dirty="0">
                <a:solidFill>
                  <a:schemeClr val="tx1">
                    <a:lumMod val="65000"/>
                    <a:lumOff val="35000"/>
                  </a:schemeClr>
                </a:solidFill>
              </a:rPr>
              <a:t>Time spent planning, resetting objectives, doing risk analysis and prototyping may  be excessive</a:t>
            </a:r>
          </a:p>
          <a:p>
            <a:pPr>
              <a:lnSpc>
                <a:spcPct val="90000"/>
              </a:lnSpc>
            </a:pPr>
            <a:r>
              <a:rPr lang="en-US" altLang="en-US" sz="2000" dirty="0">
                <a:solidFill>
                  <a:schemeClr val="tx1">
                    <a:lumMod val="65000"/>
                    <a:lumOff val="35000"/>
                  </a:schemeClr>
                </a:solidFill>
              </a:rPr>
              <a:t>The model is complex </a:t>
            </a:r>
          </a:p>
          <a:p>
            <a:pPr>
              <a:lnSpc>
                <a:spcPct val="90000"/>
              </a:lnSpc>
            </a:pPr>
            <a:r>
              <a:rPr lang="en-US" altLang="en-US" sz="2000" dirty="0">
                <a:solidFill>
                  <a:schemeClr val="tx1">
                    <a:lumMod val="65000"/>
                    <a:lumOff val="35000"/>
                  </a:schemeClr>
                </a:solidFill>
              </a:rPr>
              <a:t>Risk assessment expertise is required</a:t>
            </a:r>
          </a:p>
          <a:p>
            <a:pPr>
              <a:lnSpc>
                <a:spcPct val="90000"/>
              </a:lnSpc>
            </a:pPr>
            <a:r>
              <a:rPr lang="en-US" altLang="en-US" sz="2000" dirty="0">
                <a:solidFill>
                  <a:schemeClr val="tx1">
                    <a:lumMod val="65000"/>
                    <a:lumOff val="35000"/>
                  </a:schemeClr>
                </a:solidFill>
              </a:rPr>
              <a:t>Spiral may continue indefinitely</a:t>
            </a:r>
          </a:p>
          <a:p>
            <a:pPr>
              <a:lnSpc>
                <a:spcPct val="90000"/>
              </a:lnSpc>
            </a:pPr>
            <a:r>
              <a:rPr lang="en-US" altLang="en-US" sz="2000" dirty="0">
                <a:solidFill>
                  <a:schemeClr val="tx1">
                    <a:lumMod val="65000"/>
                    <a:lumOff val="35000"/>
                  </a:schemeClr>
                </a:solidFill>
              </a:rPr>
              <a:t>Developers must be reassigned during non-development phase activities</a:t>
            </a:r>
          </a:p>
          <a:p>
            <a:pPr>
              <a:lnSpc>
                <a:spcPct val="90000"/>
              </a:lnSpc>
            </a:pPr>
            <a:r>
              <a:rPr lang="en-US" altLang="en-US" sz="2000" dirty="0">
                <a:solidFill>
                  <a:schemeClr val="tx1">
                    <a:lumMod val="65000"/>
                    <a:lumOff val="35000"/>
                  </a:schemeClr>
                </a:solidFill>
              </a:rPr>
              <a:t>May be hard to define objective, verifiable milestones that indicate readiness to proceed through the next iteration</a:t>
            </a:r>
          </a:p>
          <a:p>
            <a:endParaRPr lang="en-US" altLang="en-US" sz="2000" dirty="0">
              <a:solidFill>
                <a:schemeClr val="tx1">
                  <a:lumMod val="65000"/>
                  <a:lumOff val="35000"/>
                </a:schemeClr>
              </a:solidFill>
            </a:endParaRPr>
          </a:p>
          <a:p>
            <a:pPr>
              <a:lnSpc>
                <a:spcPct val="90000"/>
              </a:lnSpc>
            </a:pPr>
            <a:r>
              <a:rPr lang="en-US" altLang="en-US" sz="2000" b="1" dirty="0">
                <a:solidFill>
                  <a:schemeClr val="tx1">
                    <a:lumMod val="65000"/>
                    <a:lumOff val="35000"/>
                  </a:schemeClr>
                </a:solidFill>
              </a:rPr>
              <a:t>When to use</a:t>
            </a:r>
          </a:p>
          <a:p>
            <a:pPr algn="l"/>
            <a:r>
              <a:rPr lang="en-US" sz="2000" dirty="0">
                <a:solidFill>
                  <a:schemeClr val="tx1">
                    <a:lumMod val="65000"/>
                    <a:lumOff val="35000"/>
                  </a:schemeClr>
                </a:solidFill>
              </a:rPr>
              <a:t>A Spiral model in software engineering is used when project is large</a:t>
            </a:r>
          </a:p>
          <a:p>
            <a:r>
              <a:rPr lang="en-US" altLang="en-US" sz="2000" dirty="0">
                <a:solidFill>
                  <a:schemeClr val="tx1">
                    <a:lumMod val="65000"/>
                    <a:lumOff val="35000"/>
                  </a:schemeClr>
                </a:solidFill>
              </a:rPr>
              <a:t>When creation of a prototype is applicable and appropriate</a:t>
            </a:r>
          </a:p>
          <a:p>
            <a:pPr>
              <a:lnSpc>
                <a:spcPct val="80000"/>
              </a:lnSpc>
            </a:pPr>
            <a:r>
              <a:rPr lang="en-US" altLang="en-US" sz="2000" dirty="0">
                <a:solidFill>
                  <a:schemeClr val="tx1">
                    <a:lumMod val="65000"/>
                    <a:lumOff val="35000"/>
                  </a:schemeClr>
                </a:solidFill>
              </a:rPr>
              <a:t>When costs and risk evaluation is important</a:t>
            </a:r>
          </a:p>
          <a:p>
            <a:pPr>
              <a:lnSpc>
                <a:spcPct val="80000"/>
              </a:lnSpc>
            </a:pPr>
            <a:r>
              <a:rPr lang="en-US" altLang="en-US" sz="2000" dirty="0">
                <a:solidFill>
                  <a:schemeClr val="tx1">
                    <a:lumMod val="65000"/>
                    <a:lumOff val="35000"/>
                  </a:schemeClr>
                </a:solidFill>
              </a:rPr>
              <a:t>For medium to high-risk projects</a:t>
            </a:r>
          </a:p>
          <a:p>
            <a:pPr>
              <a:lnSpc>
                <a:spcPct val="80000"/>
              </a:lnSpc>
            </a:pPr>
            <a:r>
              <a:rPr lang="en-US" altLang="en-US" sz="2000" dirty="0">
                <a:solidFill>
                  <a:schemeClr val="tx1">
                    <a:lumMod val="65000"/>
                    <a:lumOff val="35000"/>
                  </a:schemeClr>
                </a:solidFill>
              </a:rPr>
              <a:t>Long-term project commitment unwise because of potential changes to economic priorities</a:t>
            </a:r>
          </a:p>
          <a:p>
            <a:pPr>
              <a:lnSpc>
                <a:spcPct val="80000"/>
              </a:lnSpc>
            </a:pPr>
            <a:r>
              <a:rPr lang="en-US" altLang="en-US" sz="2000" dirty="0">
                <a:solidFill>
                  <a:schemeClr val="tx1">
                    <a:lumMod val="65000"/>
                    <a:lumOff val="35000"/>
                  </a:schemeClr>
                </a:solidFill>
              </a:rPr>
              <a:t>Users are unsure of their needs</a:t>
            </a:r>
          </a:p>
          <a:p>
            <a:pPr>
              <a:lnSpc>
                <a:spcPct val="80000"/>
              </a:lnSpc>
            </a:pPr>
            <a:r>
              <a:rPr lang="en-US" altLang="en-US" sz="2000" dirty="0">
                <a:solidFill>
                  <a:schemeClr val="tx1">
                    <a:lumMod val="65000"/>
                    <a:lumOff val="35000"/>
                  </a:schemeClr>
                </a:solidFill>
              </a:rPr>
              <a:t>Requirements are complex</a:t>
            </a:r>
          </a:p>
          <a:p>
            <a:pPr>
              <a:lnSpc>
                <a:spcPct val="80000"/>
              </a:lnSpc>
            </a:pPr>
            <a:r>
              <a:rPr lang="en-US" altLang="en-US" sz="2000" dirty="0">
                <a:solidFill>
                  <a:schemeClr val="tx1">
                    <a:lumMod val="65000"/>
                    <a:lumOff val="35000"/>
                  </a:schemeClr>
                </a:solidFill>
              </a:rPr>
              <a:t>New product line </a:t>
            </a:r>
          </a:p>
          <a:p>
            <a:pPr>
              <a:lnSpc>
                <a:spcPct val="80000"/>
              </a:lnSpc>
            </a:pPr>
            <a:r>
              <a:rPr lang="en-US" altLang="en-US" sz="2000" dirty="0">
                <a:solidFill>
                  <a:schemeClr val="tx1">
                    <a:lumMod val="65000"/>
                    <a:lumOff val="35000"/>
                  </a:schemeClr>
                </a:solidFill>
              </a:rPr>
              <a:t>Significant changes are expected (research and exploration)</a:t>
            </a:r>
          </a:p>
        </p:txBody>
      </p:sp>
    </p:spTree>
    <p:extLst>
      <p:ext uri="{BB962C8B-B14F-4D97-AF65-F5344CB8AC3E}">
        <p14:creationId xmlns:p14="http://schemas.microsoft.com/office/powerpoint/2010/main" val="3815204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8" y="1282744"/>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80021"/>
            <a:ext cx="11125199" cy="520480"/>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a:t>
            </a:r>
            <a:r>
              <a:rPr lang="en-US" b="0" i="0" dirty="0">
                <a:solidFill>
                  <a:srgbClr val="FF0000"/>
                </a:solidFill>
                <a:effectLst/>
                <a:latin typeface="+mn-lt"/>
              </a:rPr>
              <a:t>RAD Model</a:t>
            </a:r>
            <a:r>
              <a:rPr lang="en-US" dirty="0">
                <a:solidFill>
                  <a:srgbClr val="FF0000"/>
                </a:solidFill>
                <a:latin typeface="+mn-lt"/>
                <a:cs typeface="Times New Roman" pitchFamily="18" charset="0"/>
              </a:rPr>
              <a:t> </a:t>
            </a:r>
            <a:endParaRPr lang="en-US" b="0" i="0" cap="all" dirty="0">
              <a:solidFill>
                <a:srgbClr val="FF0000"/>
              </a:solidFill>
              <a:effectLst/>
              <a:latin typeface="+mn-lt"/>
            </a:endParaRPr>
          </a:p>
        </p:txBody>
      </p:sp>
      <p:sp>
        <p:nvSpPr>
          <p:cNvPr id="7" name="Rectangle 6">
            <a:extLst>
              <a:ext uri="{FF2B5EF4-FFF2-40B4-BE49-F238E27FC236}">
                <a16:creationId xmlns:a16="http://schemas.microsoft.com/office/drawing/2014/main" id="{D92FEE48-8F22-4886-939B-9A23AA27A7C8}"/>
              </a:ext>
            </a:extLst>
          </p:cNvPr>
          <p:cNvSpPr/>
          <p:nvPr/>
        </p:nvSpPr>
        <p:spPr>
          <a:xfrm>
            <a:off x="487287" y="896801"/>
            <a:ext cx="5317983" cy="5940088"/>
          </a:xfrm>
          <a:prstGeom prst="rect">
            <a:avLst/>
          </a:prstGeom>
        </p:spPr>
        <p:txBody>
          <a:bodyPr wrap="square">
            <a:spAutoFit/>
          </a:bodyPr>
          <a:lstStyle/>
          <a:p>
            <a:pPr algn="l"/>
            <a:r>
              <a:rPr lang="en-US" sz="1900" b="0" i="0" dirty="0">
                <a:solidFill>
                  <a:srgbClr val="222222"/>
                </a:solidFill>
                <a:effectLst/>
              </a:rPr>
              <a:t>RAD is completely different from any other types of engineering because changes can be made almost instantaneously, and it even gives the edge to make amendments at the end of the development process.</a:t>
            </a:r>
          </a:p>
          <a:p>
            <a:pPr algn="l"/>
            <a:r>
              <a:rPr lang="en-US" sz="1900" b="0" i="0" dirty="0">
                <a:solidFill>
                  <a:srgbClr val="222222"/>
                </a:solidFill>
                <a:effectLst/>
              </a:rPr>
              <a:t>The key benefit of the rapid application development approach is fast turn out of the project and it really attracts the developers as it is working in a fast-paced environment which is ideal for software development.</a:t>
            </a:r>
          </a:p>
          <a:p>
            <a:pPr algn="l"/>
            <a:r>
              <a:rPr lang="en-US" sz="1900" b="0" i="0" dirty="0">
                <a:solidFill>
                  <a:srgbClr val="222222"/>
                </a:solidFill>
                <a:effectLst/>
              </a:rPr>
              <a:t>By minimizing the planning stage and maximizing the prototype development, the rapid pace is achieved in the </a:t>
            </a:r>
            <a:r>
              <a:rPr lang="en-US" sz="1900" b="1" dirty="0">
                <a:solidFill>
                  <a:srgbClr val="000000"/>
                </a:solidFill>
              </a:rPr>
              <a:t>RAD Model</a:t>
            </a:r>
            <a:endParaRPr lang="en-US" sz="1900" dirty="0">
              <a:solidFill>
                <a:srgbClr val="222222"/>
              </a:solidFill>
            </a:endParaRPr>
          </a:p>
          <a:p>
            <a:pPr algn="l"/>
            <a:endParaRPr lang="en-US" sz="1900" b="0" i="0" dirty="0">
              <a:solidFill>
                <a:srgbClr val="222222"/>
              </a:solidFill>
              <a:effectLst/>
            </a:endParaRPr>
          </a:p>
          <a:p>
            <a:pPr algn="l"/>
            <a:r>
              <a:rPr lang="en-US" sz="1900" b="0" i="0" dirty="0">
                <a:solidFill>
                  <a:srgbClr val="222222"/>
                </a:solidFill>
                <a:effectLst/>
              </a:rPr>
              <a:t>By this approach, it has become easy for the stakeholders and the project managers to accurately measure progress and communicate in real time to focus on changes and take care of error as soon as possible. That brings efficiency, faster development, and effective communication.</a:t>
            </a:r>
            <a:endParaRPr lang="en-US" sz="1900" dirty="0">
              <a:solidFill>
                <a:schemeClr val="bg1">
                  <a:lumMod val="50000"/>
                </a:schemeClr>
              </a:solidFill>
            </a:endParaRPr>
          </a:p>
        </p:txBody>
      </p:sp>
      <p:pic>
        <p:nvPicPr>
          <p:cNvPr id="4098" name="Picture 2" descr="Lightbox">
            <a:extLst>
              <a:ext uri="{FF2B5EF4-FFF2-40B4-BE49-F238E27FC236}">
                <a16:creationId xmlns:a16="http://schemas.microsoft.com/office/drawing/2014/main" id="{BBFDD33F-5390-4EFB-8F14-27E5ACBE0B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2837" y="951164"/>
            <a:ext cx="6086227" cy="54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710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33277"/>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What</a:t>
            </a:r>
            <a:endParaRPr lang="en-US" dirty="0">
              <a:solidFill>
                <a:srgbClr val="FF0000"/>
              </a:solidFill>
              <a:latin typeface="+mn-lt"/>
            </a:endParaRPr>
          </a:p>
        </p:txBody>
      </p:sp>
      <p:pic>
        <p:nvPicPr>
          <p:cNvPr id="7" name="Picture 6">
            <a:extLst>
              <a:ext uri="{FF2B5EF4-FFF2-40B4-BE49-F238E27FC236}">
                <a16:creationId xmlns:a16="http://schemas.microsoft.com/office/drawing/2014/main" id="{8C1291A1-5749-4F3D-A5DD-AEDA0C0D69F5}"/>
              </a:ext>
            </a:extLst>
          </p:cNvPr>
          <p:cNvPicPr>
            <a:picLocks noChangeAspect="1"/>
          </p:cNvPicPr>
          <p:nvPr/>
        </p:nvPicPr>
        <p:blipFill>
          <a:blip r:embed="rId2"/>
          <a:stretch>
            <a:fillRect/>
          </a:stretch>
        </p:blipFill>
        <p:spPr>
          <a:xfrm>
            <a:off x="1370012" y="1066800"/>
            <a:ext cx="9144000" cy="5181600"/>
          </a:xfrm>
          <a:prstGeom prst="rect">
            <a:avLst/>
          </a:prstGeom>
        </p:spPr>
      </p:pic>
    </p:spTree>
    <p:extLst>
      <p:ext uri="{BB962C8B-B14F-4D97-AF65-F5344CB8AC3E}">
        <p14:creationId xmlns:p14="http://schemas.microsoft.com/office/powerpoint/2010/main" val="4033948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8" y="1282744"/>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464209"/>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RAD</a:t>
            </a:r>
            <a:r>
              <a:rPr lang="en-US" b="0" i="0" dirty="0">
                <a:solidFill>
                  <a:srgbClr val="FF0000"/>
                </a:solidFill>
                <a:effectLst/>
                <a:latin typeface="+mn-lt"/>
              </a:rPr>
              <a:t> Model</a:t>
            </a:r>
            <a:r>
              <a:rPr lang="en-US" dirty="0">
                <a:solidFill>
                  <a:srgbClr val="FF0000"/>
                </a:solidFill>
                <a:latin typeface="+mn-lt"/>
                <a:cs typeface="Times New Roman" pitchFamily="18" charset="0"/>
              </a:rPr>
              <a:t> </a:t>
            </a:r>
            <a:endParaRPr lang="en-US" b="0" i="0" cap="all" dirty="0">
              <a:solidFill>
                <a:srgbClr val="FF0000"/>
              </a:solidFill>
              <a:effectLst/>
              <a:latin typeface="+mn-lt"/>
            </a:endParaRPr>
          </a:p>
        </p:txBody>
      </p:sp>
      <p:sp>
        <p:nvSpPr>
          <p:cNvPr id="7" name="Rectangle 6">
            <a:extLst>
              <a:ext uri="{FF2B5EF4-FFF2-40B4-BE49-F238E27FC236}">
                <a16:creationId xmlns:a16="http://schemas.microsoft.com/office/drawing/2014/main" id="{D92FEE48-8F22-4886-939B-9A23AA27A7C8}"/>
              </a:ext>
            </a:extLst>
          </p:cNvPr>
          <p:cNvSpPr/>
          <p:nvPr/>
        </p:nvSpPr>
        <p:spPr>
          <a:xfrm>
            <a:off x="300111" y="692859"/>
            <a:ext cx="11698064" cy="6247864"/>
          </a:xfrm>
          <a:prstGeom prst="rect">
            <a:avLst/>
          </a:prstGeom>
        </p:spPr>
        <p:txBody>
          <a:bodyPr wrap="square">
            <a:spAutoFit/>
          </a:bodyPr>
          <a:lstStyle/>
          <a:p>
            <a:pPr algn="l"/>
            <a:r>
              <a:rPr lang="en-US" sz="2000" dirty="0">
                <a:solidFill>
                  <a:schemeClr val="tx1">
                    <a:lumMod val="65000"/>
                    <a:lumOff val="35000"/>
                  </a:schemeClr>
                </a:solidFill>
              </a:rPr>
              <a:t>Advantages of Rapid Application Development</a:t>
            </a:r>
          </a:p>
          <a:p>
            <a:pPr marL="342900" indent="-342900" algn="l">
              <a:buFont typeface="Arial" panose="020B0604020202020204" pitchFamily="34" charset="0"/>
              <a:buChar char="•"/>
            </a:pPr>
            <a:r>
              <a:rPr lang="en-US" sz="2000" b="0" i="0" dirty="0">
                <a:solidFill>
                  <a:schemeClr val="tx1">
                    <a:lumMod val="65000"/>
                    <a:lumOff val="35000"/>
                  </a:schemeClr>
                </a:solidFill>
                <a:effectLst/>
              </a:rPr>
              <a:t>RAD breaks the project into smaller manageable tasks.</a:t>
            </a:r>
          </a:p>
          <a:p>
            <a:pPr marL="342900" indent="-342900">
              <a:buFont typeface="Arial" panose="020B0604020202020204" pitchFamily="34" charset="0"/>
              <a:buChar char="•"/>
            </a:pPr>
            <a:r>
              <a:rPr lang="en-US" sz="2000" dirty="0">
                <a:solidFill>
                  <a:schemeClr val="tx1">
                    <a:lumMod val="65000"/>
                    <a:lumOff val="35000"/>
                  </a:schemeClr>
                </a:solidFill>
              </a:rPr>
              <a:t>Clients get the best version in a shorter period.</a:t>
            </a:r>
          </a:p>
          <a:p>
            <a:pPr marL="342900" indent="-342900">
              <a:buFont typeface="Arial" panose="020B0604020202020204" pitchFamily="34" charset="0"/>
              <a:buChar char="•"/>
            </a:pPr>
            <a:r>
              <a:rPr lang="en-US" sz="2000" b="0" i="0" dirty="0">
                <a:solidFill>
                  <a:schemeClr val="tx1">
                    <a:lumMod val="65000"/>
                    <a:lumOff val="35000"/>
                  </a:schemeClr>
                </a:solidFill>
                <a:effectLst/>
                <a:latin typeface="inter-regular"/>
              </a:rPr>
              <a:t>This model is flexible for change.</a:t>
            </a:r>
          </a:p>
          <a:p>
            <a:pPr marL="342900" indent="-342900">
              <a:buFont typeface="Arial" panose="020B0604020202020204" pitchFamily="34" charset="0"/>
              <a:buChar char="•"/>
            </a:pPr>
            <a:r>
              <a:rPr lang="en-US" sz="2000" b="0" i="0" dirty="0">
                <a:solidFill>
                  <a:schemeClr val="tx1">
                    <a:lumMod val="65000"/>
                    <a:lumOff val="35000"/>
                  </a:schemeClr>
                </a:solidFill>
                <a:effectLst/>
                <a:latin typeface="inter-regular"/>
              </a:rPr>
              <a:t>It increases the reusability of features, </a:t>
            </a:r>
            <a:r>
              <a:rPr lang="en-GB" sz="2000" b="0" i="0" dirty="0">
                <a:solidFill>
                  <a:schemeClr val="tx1">
                    <a:lumMod val="65000"/>
                    <a:lumOff val="35000"/>
                  </a:schemeClr>
                </a:solidFill>
                <a:effectLst/>
                <a:latin typeface="inter-regular"/>
              </a:rPr>
              <a:t>It reduced development time.</a:t>
            </a:r>
          </a:p>
          <a:p>
            <a:pPr marL="342900" indent="-342900">
              <a:buFont typeface="Arial" panose="020B0604020202020204" pitchFamily="34" charset="0"/>
              <a:buChar char="•"/>
            </a:pPr>
            <a:r>
              <a:rPr lang="en-US" sz="2000" dirty="0">
                <a:solidFill>
                  <a:schemeClr val="tx1">
                    <a:lumMod val="65000"/>
                    <a:lumOff val="35000"/>
                  </a:schemeClr>
                </a:solidFill>
              </a:rPr>
              <a:t>Regular communication and constant feedback increases the efficiency of the design and build process.</a:t>
            </a:r>
          </a:p>
          <a:p>
            <a:endParaRPr lang="en-US" sz="2000" dirty="0">
              <a:solidFill>
                <a:schemeClr val="tx1">
                  <a:lumMod val="65000"/>
                  <a:lumOff val="35000"/>
                </a:schemeClr>
              </a:solidFill>
            </a:endParaRPr>
          </a:p>
          <a:p>
            <a:r>
              <a:rPr lang="en-US" sz="2000" dirty="0">
                <a:solidFill>
                  <a:schemeClr val="tx1">
                    <a:lumMod val="65000"/>
                    <a:lumOff val="35000"/>
                  </a:schemeClr>
                </a:solidFill>
              </a:rPr>
              <a:t>Disadvantages of Rapid Application Development</a:t>
            </a:r>
          </a:p>
          <a:p>
            <a:pPr marL="342900" indent="-342900">
              <a:buFont typeface="Arial" panose="020B0604020202020204" pitchFamily="34" charset="0"/>
              <a:buChar char="•"/>
            </a:pPr>
            <a:r>
              <a:rPr lang="en-US" sz="2000" dirty="0">
                <a:solidFill>
                  <a:schemeClr val="tx1">
                    <a:lumMod val="65000"/>
                    <a:lumOff val="35000"/>
                  </a:schemeClr>
                </a:solidFill>
              </a:rPr>
              <a:t>In the hurry of completing everything timely, it is very common to leave something important unattended.</a:t>
            </a:r>
          </a:p>
          <a:p>
            <a:pPr marL="342900" indent="-342900">
              <a:buFont typeface="Arial" panose="020B0604020202020204" pitchFamily="34" charset="0"/>
              <a:buChar char="•"/>
            </a:pPr>
            <a:r>
              <a:rPr lang="en-US" sz="2000" dirty="0">
                <a:solidFill>
                  <a:schemeClr val="tx1">
                    <a:lumMod val="65000"/>
                    <a:lumOff val="35000"/>
                  </a:schemeClr>
                </a:solidFill>
              </a:rPr>
              <a:t>No so cost friendly, depending on the iterations</a:t>
            </a:r>
          </a:p>
          <a:p>
            <a:pPr marL="342900" indent="-342900">
              <a:buFont typeface="Arial" panose="020B0604020202020204" pitchFamily="34" charset="0"/>
              <a:buChar char="•"/>
            </a:pPr>
            <a:r>
              <a:rPr lang="en-US" sz="2000" dirty="0">
                <a:solidFill>
                  <a:schemeClr val="tx1">
                    <a:lumMod val="65000"/>
                    <a:lumOff val="35000"/>
                  </a:schemeClr>
                </a:solidFill>
              </a:rPr>
              <a:t>It required highly skilled designers.</a:t>
            </a:r>
          </a:p>
          <a:p>
            <a:pPr marL="342900" indent="-342900">
              <a:buFont typeface="Arial" panose="020B0604020202020204" pitchFamily="34" charset="0"/>
              <a:buChar char="•"/>
            </a:pPr>
            <a:r>
              <a:rPr lang="en-US" sz="2000" dirty="0">
                <a:solidFill>
                  <a:schemeClr val="tx1">
                    <a:lumMod val="65000"/>
                    <a:lumOff val="35000"/>
                  </a:schemeClr>
                </a:solidFill>
              </a:rPr>
              <a:t>All application is not compatible with RAD.</a:t>
            </a:r>
          </a:p>
          <a:p>
            <a:pPr marL="342900" indent="-342900">
              <a:buFont typeface="Arial" panose="020B0604020202020204" pitchFamily="34" charset="0"/>
              <a:buChar char="•"/>
            </a:pPr>
            <a:r>
              <a:rPr lang="en-US" sz="2000" dirty="0">
                <a:solidFill>
                  <a:schemeClr val="tx1">
                    <a:lumMod val="65000"/>
                    <a:lumOff val="35000"/>
                  </a:schemeClr>
                </a:solidFill>
              </a:rPr>
              <a:t>For smaller projects, we cannot use the RAD model.</a:t>
            </a:r>
          </a:p>
          <a:p>
            <a:pPr marL="342900" indent="-342900">
              <a:buFont typeface="Arial" panose="020B0604020202020204" pitchFamily="34" charset="0"/>
              <a:buChar char="•"/>
            </a:pPr>
            <a:r>
              <a:rPr lang="en-US" sz="2000" dirty="0">
                <a:solidFill>
                  <a:schemeClr val="tx1">
                    <a:lumMod val="65000"/>
                    <a:lumOff val="35000"/>
                  </a:schemeClr>
                </a:solidFill>
              </a:rPr>
              <a:t>On the high technical risk, it's not suitable.</a:t>
            </a:r>
          </a:p>
          <a:p>
            <a:pPr algn="just"/>
            <a:endParaRPr lang="en-US" sz="2000" b="0" i="0" dirty="0">
              <a:solidFill>
                <a:schemeClr val="tx1">
                  <a:lumMod val="65000"/>
                  <a:lumOff val="35000"/>
                </a:schemeClr>
              </a:solidFill>
              <a:effectLst/>
              <a:latin typeface="erdana"/>
            </a:endParaRPr>
          </a:p>
          <a:p>
            <a:pPr algn="just"/>
            <a:r>
              <a:rPr lang="en-US" sz="2000" b="0" i="0" dirty="0">
                <a:solidFill>
                  <a:schemeClr val="tx1">
                    <a:lumMod val="65000"/>
                    <a:lumOff val="35000"/>
                  </a:schemeClr>
                </a:solidFill>
                <a:effectLst/>
                <a:latin typeface="erdana"/>
              </a:rPr>
              <a:t>When to use RAD Model?</a:t>
            </a:r>
          </a:p>
          <a:p>
            <a:pPr marL="342900" indent="-342900">
              <a:buFont typeface="Arial" panose="020B0604020202020204" pitchFamily="34" charset="0"/>
              <a:buChar char="•"/>
            </a:pPr>
            <a:r>
              <a:rPr lang="en-US" sz="2000" dirty="0">
                <a:solidFill>
                  <a:schemeClr val="tx1">
                    <a:lumMod val="65000"/>
                    <a:lumOff val="35000"/>
                  </a:schemeClr>
                </a:solidFill>
              </a:rPr>
              <a:t>When the system should need to create the project that modularizes in a short span time (2-3 months).</a:t>
            </a:r>
          </a:p>
          <a:p>
            <a:pPr marL="342900" indent="-342900">
              <a:buFont typeface="Arial" panose="020B0604020202020204" pitchFamily="34" charset="0"/>
              <a:buChar char="•"/>
            </a:pPr>
            <a:r>
              <a:rPr lang="en-US" sz="2000" dirty="0">
                <a:solidFill>
                  <a:schemeClr val="tx1">
                    <a:lumMod val="65000"/>
                    <a:lumOff val="35000"/>
                  </a:schemeClr>
                </a:solidFill>
              </a:rPr>
              <a:t>When the requirements are well-known, When the technical risk is limited.</a:t>
            </a:r>
          </a:p>
          <a:p>
            <a:pPr marL="342900" indent="-342900">
              <a:buFont typeface="Arial" panose="020B0604020202020204" pitchFamily="34" charset="0"/>
              <a:buChar char="•"/>
            </a:pPr>
            <a:r>
              <a:rPr lang="en-US" sz="2000" dirty="0">
                <a:solidFill>
                  <a:schemeClr val="tx1">
                    <a:lumMod val="65000"/>
                    <a:lumOff val="35000"/>
                  </a:schemeClr>
                </a:solidFill>
              </a:rPr>
              <a:t>When there's a necessity to make a system, which modularized in 2-3 months of period.</a:t>
            </a:r>
          </a:p>
          <a:p>
            <a:pPr marL="342900" indent="-342900">
              <a:buFont typeface="Arial" panose="020B0604020202020204" pitchFamily="34" charset="0"/>
              <a:buChar char="•"/>
            </a:pPr>
            <a:r>
              <a:rPr lang="en-US" sz="2000" dirty="0">
                <a:solidFill>
                  <a:schemeClr val="tx1">
                    <a:lumMod val="65000"/>
                    <a:lumOff val="35000"/>
                  </a:schemeClr>
                </a:solidFill>
              </a:rPr>
              <a:t>It should be used only if the budget allows the use of automatic code generating tools.</a:t>
            </a:r>
          </a:p>
        </p:txBody>
      </p:sp>
    </p:spTree>
    <p:extLst>
      <p:ext uri="{BB962C8B-B14F-4D97-AF65-F5344CB8AC3E}">
        <p14:creationId xmlns:p14="http://schemas.microsoft.com/office/powerpoint/2010/main" val="2949643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8" y="1282744"/>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464209"/>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Agile vs RAD</a:t>
            </a:r>
            <a:r>
              <a:rPr lang="en-US" b="0" i="0" dirty="0">
                <a:solidFill>
                  <a:srgbClr val="FF0000"/>
                </a:solidFill>
                <a:effectLst/>
                <a:latin typeface="+mn-lt"/>
              </a:rPr>
              <a:t> Model</a:t>
            </a:r>
            <a:r>
              <a:rPr lang="en-US" dirty="0">
                <a:solidFill>
                  <a:srgbClr val="FF0000"/>
                </a:solidFill>
                <a:latin typeface="+mn-lt"/>
                <a:cs typeface="Times New Roman" pitchFamily="18" charset="0"/>
              </a:rPr>
              <a:t> </a:t>
            </a:r>
            <a:endParaRPr lang="en-US" b="0" i="0" cap="all" dirty="0">
              <a:solidFill>
                <a:srgbClr val="FF0000"/>
              </a:solidFill>
              <a:effectLst/>
              <a:latin typeface="+mn-lt"/>
            </a:endParaRPr>
          </a:p>
        </p:txBody>
      </p:sp>
      <p:sp>
        <p:nvSpPr>
          <p:cNvPr id="7" name="Rectangle 6">
            <a:extLst>
              <a:ext uri="{FF2B5EF4-FFF2-40B4-BE49-F238E27FC236}">
                <a16:creationId xmlns:a16="http://schemas.microsoft.com/office/drawing/2014/main" id="{D92FEE48-8F22-4886-939B-9A23AA27A7C8}"/>
              </a:ext>
            </a:extLst>
          </p:cNvPr>
          <p:cNvSpPr/>
          <p:nvPr/>
        </p:nvSpPr>
        <p:spPr>
          <a:xfrm>
            <a:off x="300111" y="692859"/>
            <a:ext cx="11698064" cy="400110"/>
          </a:xfrm>
          <a:prstGeom prst="rect">
            <a:avLst/>
          </a:prstGeom>
        </p:spPr>
        <p:txBody>
          <a:bodyPr wrap="square">
            <a:spAutoFit/>
          </a:bodyPr>
          <a:lstStyle/>
          <a:p>
            <a:pPr algn="l"/>
            <a:endParaRPr lang="en-US" sz="2000" dirty="0">
              <a:solidFill>
                <a:schemeClr val="tx1">
                  <a:lumMod val="65000"/>
                  <a:lumOff val="35000"/>
                </a:schemeClr>
              </a:solidFill>
            </a:endParaRPr>
          </a:p>
        </p:txBody>
      </p:sp>
      <p:graphicFrame>
        <p:nvGraphicFramePr>
          <p:cNvPr id="3" name="Table 2">
            <a:extLst>
              <a:ext uri="{FF2B5EF4-FFF2-40B4-BE49-F238E27FC236}">
                <a16:creationId xmlns:a16="http://schemas.microsoft.com/office/drawing/2014/main" id="{D0DA9226-9E16-4712-8E6C-BD9B4EBC2D27}"/>
              </a:ext>
            </a:extLst>
          </p:cNvPr>
          <p:cNvGraphicFramePr>
            <a:graphicFrameLocks noGrp="1"/>
          </p:cNvGraphicFramePr>
          <p:nvPr>
            <p:extLst>
              <p:ext uri="{D42A27DB-BD31-4B8C-83A1-F6EECF244321}">
                <p14:modId xmlns:p14="http://schemas.microsoft.com/office/powerpoint/2010/main" val="3394486397"/>
              </p:ext>
            </p:extLst>
          </p:nvPr>
        </p:nvGraphicFramePr>
        <p:xfrm>
          <a:off x="300111" y="692859"/>
          <a:ext cx="11485492" cy="5913484"/>
        </p:xfrm>
        <a:graphic>
          <a:graphicData uri="http://schemas.openxmlformats.org/drawingml/2006/table">
            <a:tbl>
              <a:tblPr>
                <a:tableStyleId>{08FB837D-C827-4EFA-A057-4D05807E0F7C}</a:tableStyleId>
              </a:tblPr>
              <a:tblGrid>
                <a:gridCol w="5742746">
                  <a:extLst>
                    <a:ext uri="{9D8B030D-6E8A-4147-A177-3AD203B41FA5}">
                      <a16:colId xmlns:a16="http://schemas.microsoft.com/office/drawing/2014/main" val="2069739908"/>
                    </a:ext>
                  </a:extLst>
                </a:gridCol>
                <a:gridCol w="5742746">
                  <a:extLst>
                    <a:ext uri="{9D8B030D-6E8A-4147-A177-3AD203B41FA5}">
                      <a16:colId xmlns:a16="http://schemas.microsoft.com/office/drawing/2014/main" val="3818704218"/>
                    </a:ext>
                  </a:extLst>
                </a:gridCol>
              </a:tblGrid>
              <a:tr h="327373">
                <a:tc>
                  <a:txBody>
                    <a:bodyPr/>
                    <a:lstStyle/>
                    <a:p>
                      <a:pPr algn="l" fontAlgn="base"/>
                      <a:r>
                        <a:rPr lang="en-GB" sz="2000" b="0" dirty="0">
                          <a:effectLst/>
                        </a:rPr>
                        <a:t>Agile model</a:t>
                      </a:r>
                    </a:p>
                  </a:txBody>
                  <a:tcPr marL="81843" marR="81843" marT="40922" marB="40922" anchor="ctr">
                    <a:solidFill>
                      <a:schemeClr val="bg2">
                        <a:lumMod val="75000"/>
                      </a:schemeClr>
                    </a:solidFill>
                  </a:tcPr>
                </a:tc>
                <a:tc>
                  <a:txBody>
                    <a:bodyPr/>
                    <a:lstStyle/>
                    <a:p>
                      <a:pPr algn="l" fontAlgn="base"/>
                      <a:r>
                        <a:rPr lang="en-GB" sz="2000" b="0" dirty="0">
                          <a:effectLst/>
                        </a:rPr>
                        <a:t>RAD model</a:t>
                      </a:r>
                    </a:p>
                  </a:txBody>
                  <a:tcPr marL="81843" marR="81843" marT="40922" marB="40922" anchor="ctr">
                    <a:solidFill>
                      <a:schemeClr val="bg2">
                        <a:lumMod val="75000"/>
                      </a:schemeClr>
                    </a:solidFill>
                  </a:tcPr>
                </a:tc>
                <a:extLst>
                  <a:ext uri="{0D108BD9-81ED-4DB2-BD59-A6C34878D82A}">
                    <a16:rowId xmlns:a16="http://schemas.microsoft.com/office/drawing/2014/main" val="1271103210"/>
                  </a:ext>
                </a:extLst>
              </a:tr>
              <a:tr h="1091245">
                <a:tc>
                  <a:txBody>
                    <a:bodyPr/>
                    <a:lstStyle/>
                    <a:p>
                      <a:pPr algn="just" fontAlgn="base"/>
                      <a:r>
                        <a:rPr lang="en-US" sz="2000" b="0" dirty="0">
                          <a:effectLst/>
                        </a:rPr>
                        <a:t>The Agile model does not recommend developing prototypes but emphasizes the systematic development of each incremental feature at the end of each iteration.</a:t>
                      </a:r>
                    </a:p>
                  </a:txBody>
                  <a:tcPr marL="85253" marR="85253" marT="119355" marB="119355" anchor="ctr"/>
                </a:tc>
                <a:tc>
                  <a:txBody>
                    <a:bodyPr/>
                    <a:lstStyle/>
                    <a:p>
                      <a:pPr algn="just" fontAlgn="base"/>
                      <a:r>
                        <a:rPr lang="en-US" sz="2000" b="0">
                          <a:effectLst/>
                        </a:rPr>
                        <a:t>The central theme of RAD is based on designing quick and dirty prototypes, which are then refined into production quality code.</a:t>
                      </a:r>
                    </a:p>
                  </a:txBody>
                  <a:tcPr marL="85253" marR="85253" marT="119355" marB="119355" anchor="ctr"/>
                </a:tc>
                <a:extLst>
                  <a:ext uri="{0D108BD9-81ED-4DB2-BD59-A6C34878D82A}">
                    <a16:rowId xmlns:a16="http://schemas.microsoft.com/office/drawing/2014/main" val="3245004801"/>
                  </a:ext>
                </a:extLst>
              </a:tr>
              <a:tr h="920738">
                <a:tc>
                  <a:txBody>
                    <a:bodyPr/>
                    <a:lstStyle/>
                    <a:p>
                      <a:pPr algn="just" fontAlgn="base"/>
                      <a:r>
                        <a:rPr lang="en-US" sz="2000" b="0" dirty="0">
                          <a:effectLst/>
                        </a:rPr>
                        <a:t>Agile projects logically break down the solution into features that are incrementally developed and delivered.</a:t>
                      </a:r>
                    </a:p>
                  </a:txBody>
                  <a:tcPr marL="85253" marR="85253" marT="119355" marB="119355" anchor="ctr"/>
                </a:tc>
                <a:tc>
                  <a:txBody>
                    <a:bodyPr/>
                    <a:lstStyle/>
                    <a:p>
                      <a:pPr algn="just" fontAlgn="base"/>
                      <a:r>
                        <a:rPr lang="en-US" sz="2000" b="0" dirty="0">
                          <a:effectLst/>
                        </a:rPr>
                        <a:t>The developers using the RAD model focus on developing all the features of an application by first doing it badly and then successively improving the code over time.</a:t>
                      </a:r>
                    </a:p>
                  </a:txBody>
                  <a:tcPr marL="85253" marR="85253" marT="119355" marB="119355" anchor="ctr"/>
                </a:tc>
                <a:extLst>
                  <a:ext uri="{0D108BD9-81ED-4DB2-BD59-A6C34878D82A}">
                    <a16:rowId xmlns:a16="http://schemas.microsoft.com/office/drawing/2014/main" val="3710809951"/>
                  </a:ext>
                </a:extLst>
              </a:tr>
              <a:tr h="1091245">
                <a:tc>
                  <a:txBody>
                    <a:bodyPr/>
                    <a:lstStyle/>
                    <a:p>
                      <a:pPr algn="just" fontAlgn="base"/>
                      <a:r>
                        <a:rPr lang="en-US" sz="2000" b="0">
                          <a:effectLst/>
                        </a:rPr>
                        <a:t>The Agile team only demonstrate completed work to the customer after each iteration.</a:t>
                      </a:r>
                    </a:p>
                  </a:txBody>
                  <a:tcPr marL="85253" marR="85253" marT="119355" marB="119355" anchor="ctr"/>
                </a:tc>
                <a:tc>
                  <a:txBody>
                    <a:bodyPr/>
                    <a:lstStyle/>
                    <a:p>
                      <a:pPr algn="just" fontAlgn="base"/>
                      <a:r>
                        <a:rPr lang="en-US" sz="2000" b="0" dirty="0">
                          <a:effectLst/>
                        </a:rPr>
                        <a:t>Whereas RAD teams demonstrate to customers screen mock up and prototypes, that may be based on simplifications such as table lookup rather than actual computations.</a:t>
                      </a:r>
                    </a:p>
                  </a:txBody>
                  <a:tcPr marL="85253" marR="85253" marT="119355" marB="119355" anchor="ctr"/>
                </a:tc>
                <a:extLst>
                  <a:ext uri="{0D108BD9-81ED-4DB2-BD59-A6C34878D82A}">
                    <a16:rowId xmlns:a16="http://schemas.microsoft.com/office/drawing/2014/main" val="1804259442"/>
                  </a:ext>
                </a:extLst>
              </a:tr>
              <a:tr h="920738">
                <a:tc>
                  <a:txBody>
                    <a:bodyPr/>
                    <a:lstStyle/>
                    <a:p>
                      <a:pPr algn="just" fontAlgn="base"/>
                      <a:r>
                        <a:rPr lang="en-US" sz="2000" b="0">
                          <a:effectLst/>
                        </a:rPr>
                        <a:t>Agile model is not suitable for small projects as it is difficult to divide the project into small parts that can be incrementally developed.</a:t>
                      </a:r>
                    </a:p>
                  </a:txBody>
                  <a:tcPr marL="85253" marR="85253" marT="119355" marB="119355" anchor="ctr"/>
                </a:tc>
                <a:tc>
                  <a:txBody>
                    <a:bodyPr/>
                    <a:lstStyle/>
                    <a:p>
                      <a:pPr algn="just" fontAlgn="base"/>
                      <a:r>
                        <a:rPr lang="en-US" sz="2000" b="0" dirty="0">
                          <a:effectLst/>
                        </a:rPr>
                        <a:t>When the company has not developed a almost similar type of project, then it is hard to use RAD model as it is unable to reuse the existing code.</a:t>
                      </a:r>
                    </a:p>
                  </a:txBody>
                  <a:tcPr marL="85253" marR="85253" marT="119355" marB="119355" anchor="ctr"/>
                </a:tc>
                <a:extLst>
                  <a:ext uri="{0D108BD9-81ED-4DB2-BD59-A6C34878D82A}">
                    <a16:rowId xmlns:a16="http://schemas.microsoft.com/office/drawing/2014/main" val="909164130"/>
                  </a:ext>
                </a:extLst>
              </a:tr>
            </a:tbl>
          </a:graphicData>
        </a:graphic>
      </p:graphicFrame>
    </p:spTree>
    <p:extLst>
      <p:ext uri="{BB962C8B-B14F-4D97-AF65-F5344CB8AC3E}">
        <p14:creationId xmlns:p14="http://schemas.microsoft.com/office/powerpoint/2010/main" val="4214720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SDLC – Agile Methodologies</a:t>
            </a:r>
            <a:endParaRPr lang="en-US" dirty="0">
              <a:solidFill>
                <a:srgbClr val="FF0000"/>
              </a:solidFill>
              <a:latin typeface="+mn-lt"/>
            </a:endParaRPr>
          </a:p>
        </p:txBody>
      </p:sp>
      <p:sp>
        <p:nvSpPr>
          <p:cNvPr id="9" name="TextBox 8">
            <a:extLst>
              <a:ext uri="{FF2B5EF4-FFF2-40B4-BE49-F238E27FC236}">
                <a16:creationId xmlns:a16="http://schemas.microsoft.com/office/drawing/2014/main" id="{7523E73C-A553-4C4B-838F-5D61C893515B}"/>
              </a:ext>
            </a:extLst>
          </p:cNvPr>
          <p:cNvSpPr txBox="1"/>
          <p:nvPr/>
        </p:nvSpPr>
        <p:spPr>
          <a:xfrm>
            <a:off x="337130" y="1084007"/>
            <a:ext cx="10972800" cy="3785652"/>
          </a:xfrm>
          <a:prstGeom prst="rect">
            <a:avLst/>
          </a:prstGeom>
          <a:noFill/>
        </p:spPr>
        <p:txBody>
          <a:bodyPr wrap="square">
            <a:spAutoFit/>
          </a:bodyPr>
          <a:lstStyle/>
          <a:p>
            <a:r>
              <a:rPr lang="en-US" altLang="en-US" sz="2000" dirty="0">
                <a:solidFill>
                  <a:schemeClr val="tx1">
                    <a:lumMod val="65000"/>
                    <a:lumOff val="35000"/>
                  </a:schemeClr>
                </a:solidFill>
              </a:rPr>
              <a:t>Agile -  </a:t>
            </a:r>
            <a:r>
              <a:rPr lang="en-US" sz="2000" dirty="0">
                <a:solidFill>
                  <a:schemeClr val="tx1">
                    <a:lumMod val="65000"/>
                    <a:lumOff val="35000"/>
                  </a:schemeClr>
                </a:solidFill>
              </a:rPr>
              <a:t>“quick to move or drive”</a:t>
            </a:r>
            <a:endParaRPr lang="en-US" altLang="en-US" sz="2000" dirty="0">
              <a:solidFill>
                <a:schemeClr val="tx1">
                  <a:lumMod val="65000"/>
                  <a:lumOff val="35000"/>
                </a:schemeClr>
              </a:solidFill>
            </a:endParaRPr>
          </a:p>
          <a:p>
            <a:endParaRPr lang="en-US" altLang="en-US" sz="2000" b="1" dirty="0">
              <a:solidFill>
                <a:schemeClr val="tx1">
                  <a:lumMod val="65000"/>
                  <a:lumOff val="35000"/>
                </a:schemeClr>
              </a:solidFill>
            </a:endParaRPr>
          </a:p>
          <a:p>
            <a:r>
              <a:rPr lang="en-US" altLang="en-US" sz="2000" b="1" dirty="0">
                <a:solidFill>
                  <a:schemeClr val="tx1">
                    <a:lumMod val="65000"/>
                    <a:lumOff val="35000"/>
                  </a:schemeClr>
                </a:solidFill>
              </a:rPr>
              <a:t>Agile Software development methodology.</a:t>
            </a:r>
          </a:p>
          <a:p>
            <a:endParaRPr lang="en-US" altLang="en-US" sz="2000" b="1" dirty="0">
              <a:solidFill>
                <a:schemeClr val="tx1">
                  <a:lumMod val="65000"/>
                  <a:lumOff val="35000"/>
                </a:schemeClr>
              </a:solidFill>
            </a:endParaRPr>
          </a:p>
          <a:p>
            <a:pPr algn="l">
              <a:buFont typeface="+mj-lt"/>
              <a:buAutoNum type="arabicPeriod"/>
            </a:pPr>
            <a:r>
              <a:rPr lang="en-GB" sz="2000" dirty="0">
                <a:solidFill>
                  <a:schemeClr val="tx1">
                    <a:lumMod val="65000"/>
                    <a:lumOff val="35000"/>
                  </a:schemeClr>
                </a:solidFill>
              </a:rPr>
              <a:t> Adaptive Software Development (ASD)</a:t>
            </a:r>
          </a:p>
          <a:p>
            <a:pPr algn="l">
              <a:buFont typeface="+mj-lt"/>
              <a:buAutoNum type="arabicPeriod"/>
            </a:pPr>
            <a:r>
              <a:rPr lang="en-GB" sz="2000" dirty="0">
                <a:solidFill>
                  <a:schemeClr val="tx1">
                    <a:lumMod val="65000"/>
                    <a:lumOff val="35000"/>
                  </a:schemeClr>
                </a:solidFill>
              </a:rPr>
              <a:t> Crystal Methods</a:t>
            </a:r>
          </a:p>
          <a:p>
            <a:pPr algn="l">
              <a:buFont typeface="+mj-lt"/>
              <a:buAutoNum type="arabicPeriod"/>
            </a:pPr>
            <a:r>
              <a:rPr lang="en-GB" sz="2000" dirty="0">
                <a:solidFill>
                  <a:schemeClr val="tx1">
                    <a:lumMod val="65000"/>
                    <a:lumOff val="35000"/>
                  </a:schemeClr>
                </a:solidFill>
              </a:rPr>
              <a:t> Dynamic Systems Development Method (DSDM)</a:t>
            </a:r>
          </a:p>
          <a:p>
            <a:pPr algn="l">
              <a:buFont typeface="+mj-lt"/>
              <a:buAutoNum type="arabicPeriod"/>
            </a:pPr>
            <a:r>
              <a:rPr lang="en-GB" sz="2000" dirty="0">
                <a:solidFill>
                  <a:schemeClr val="tx1">
                    <a:lumMod val="65000"/>
                    <a:lumOff val="35000"/>
                  </a:schemeClr>
                </a:solidFill>
              </a:rPr>
              <a:t> Extreme Programming (XP)</a:t>
            </a:r>
          </a:p>
          <a:p>
            <a:pPr algn="l">
              <a:buFont typeface="+mj-lt"/>
              <a:buAutoNum type="arabicPeriod"/>
            </a:pPr>
            <a:r>
              <a:rPr lang="en-GB" sz="2000" dirty="0">
                <a:solidFill>
                  <a:schemeClr val="tx1">
                    <a:lumMod val="65000"/>
                    <a:lumOff val="35000"/>
                  </a:schemeClr>
                </a:solidFill>
              </a:rPr>
              <a:t> Feature-Driven Development (FDD)</a:t>
            </a:r>
          </a:p>
          <a:p>
            <a:pPr algn="l">
              <a:buFont typeface="+mj-lt"/>
              <a:buAutoNum type="arabicPeriod"/>
            </a:pPr>
            <a:r>
              <a:rPr lang="en-GB" sz="2000" dirty="0">
                <a:solidFill>
                  <a:schemeClr val="tx1">
                    <a:lumMod val="65000"/>
                    <a:lumOff val="35000"/>
                  </a:schemeClr>
                </a:solidFill>
              </a:rPr>
              <a:t> Lean Software Development (LSD)</a:t>
            </a:r>
          </a:p>
          <a:p>
            <a:pPr algn="l">
              <a:buFont typeface="+mj-lt"/>
              <a:buAutoNum type="arabicPeriod"/>
            </a:pPr>
            <a:r>
              <a:rPr lang="en-GB" sz="2000" dirty="0">
                <a:solidFill>
                  <a:schemeClr val="tx1">
                    <a:lumMod val="65000"/>
                    <a:lumOff val="35000"/>
                  </a:schemeClr>
                </a:solidFill>
              </a:rPr>
              <a:t> SCRUM</a:t>
            </a:r>
          </a:p>
          <a:p>
            <a:pPr algn="l">
              <a:buFont typeface="+mj-lt"/>
              <a:buAutoNum type="arabicPeriod"/>
            </a:pPr>
            <a:r>
              <a:rPr lang="en-GB" sz="2000" dirty="0">
                <a:solidFill>
                  <a:schemeClr val="tx1">
                    <a:lumMod val="65000"/>
                    <a:lumOff val="35000"/>
                  </a:schemeClr>
                </a:solidFill>
              </a:rPr>
              <a:t> Kanban</a:t>
            </a:r>
          </a:p>
        </p:txBody>
      </p:sp>
    </p:spTree>
    <p:extLst>
      <p:ext uri="{BB962C8B-B14F-4D97-AF65-F5344CB8AC3E}">
        <p14:creationId xmlns:p14="http://schemas.microsoft.com/office/powerpoint/2010/main" val="36725826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84821"/>
            <a:ext cx="5689601" cy="918346"/>
          </a:xfrm>
        </p:spPr>
        <p:txBody>
          <a:bodyPr anchor="ctr">
            <a:normAutofit/>
          </a:bodyPr>
          <a:lstStyle/>
          <a:p>
            <a:pPr algn="l"/>
            <a:r>
              <a:rPr lang="en-GB" sz="3600" dirty="0">
                <a:solidFill>
                  <a:srgbClr val="FF0000"/>
                </a:solidFill>
                <a:cs typeface="Times New Roman" pitchFamily="18" charset="0"/>
              </a:rPr>
              <a:t>Agile – Approach</a:t>
            </a:r>
            <a:endParaRPr lang="en-GB" sz="3600" dirty="0">
              <a:solidFill>
                <a:schemeClr val="tx1">
                  <a:lumMod val="85000"/>
                  <a:lumOff val="15000"/>
                </a:schemeClr>
              </a:solidFill>
            </a:endParaRPr>
          </a:p>
        </p:txBody>
      </p:sp>
      <p:pic>
        <p:nvPicPr>
          <p:cNvPr id="1026" name="Picture 2" descr="traditional-vs-agile-approach">
            <a:extLst>
              <a:ext uri="{FF2B5EF4-FFF2-40B4-BE49-F238E27FC236}">
                <a16:creationId xmlns:a16="http://schemas.microsoft.com/office/drawing/2014/main" id="{0B9A4FA5-753C-48C9-90C1-B616B3737A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114" y="1162824"/>
            <a:ext cx="10958286" cy="5267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40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1"/>
            <a:ext cx="5689601" cy="674931"/>
          </a:xfrm>
        </p:spPr>
        <p:txBody>
          <a:bodyPr anchor="ctr">
            <a:normAutofit/>
          </a:bodyPr>
          <a:lstStyle/>
          <a:p>
            <a:pPr algn="l"/>
            <a:r>
              <a:rPr lang="en-GB" sz="3600" dirty="0">
                <a:solidFill>
                  <a:srgbClr val="FF0000"/>
                </a:solidFill>
                <a:cs typeface="Times New Roman" pitchFamily="18" charset="0"/>
              </a:rPr>
              <a:t>Traditional vs Agile Approach</a:t>
            </a:r>
            <a:endParaRPr lang="en-GB" sz="3600" dirty="0">
              <a:solidFill>
                <a:schemeClr val="tx1">
                  <a:lumMod val="85000"/>
                  <a:lumOff val="15000"/>
                </a:schemeClr>
              </a:solidFill>
            </a:endParaRPr>
          </a:p>
        </p:txBody>
      </p:sp>
      <p:pic>
        <p:nvPicPr>
          <p:cNvPr id="48130" name="Picture 2" descr=" ">
            <a:extLst>
              <a:ext uri="{FF2B5EF4-FFF2-40B4-BE49-F238E27FC236}">
                <a16:creationId xmlns:a16="http://schemas.microsoft.com/office/drawing/2014/main" id="{401E1EF7-9BE1-493F-A7AA-51FA1803F6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353" y="1061062"/>
            <a:ext cx="10489293" cy="5627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427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229965"/>
            <a:ext cx="5689601" cy="604495"/>
          </a:xfrm>
        </p:spPr>
        <p:txBody>
          <a:bodyPr anchor="ctr">
            <a:normAutofit/>
          </a:bodyPr>
          <a:lstStyle/>
          <a:p>
            <a:pPr algn="l"/>
            <a:r>
              <a:rPr lang="en-GB" sz="3600" dirty="0">
                <a:solidFill>
                  <a:srgbClr val="FF0000"/>
                </a:solidFill>
                <a:cs typeface="Times New Roman" pitchFamily="18" charset="0"/>
              </a:rPr>
              <a:t>Agile Methods and Practices </a:t>
            </a:r>
            <a:endParaRPr lang="en-GB" sz="3600" dirty="0">
              <a:solidFill>
                <a:schemeClr val="tx1">
                  <a:lumMod val="85000"/>
                  <a:lumOff val="15000"/>
                </a:schemeClr>
              </a:solidFill>
            </a:endParaRPr>
          </a:p>
        </p:txBody>
      </p:sp>
      <p:pic>
        <p:nvPicPr>
          <p:cNvPr id="4" name="Picture 4" descr="Agile Process Model">
            <a:extLst>
              <a:ext uri="{FF2B5EF4-FFF2-40B4-BE49-F238E27FC236}">
                <a16:creationId xmlns:a16="http://schemas.microsoft.com/office/drawing/2014/main" id="{EAFFA68B-0DD4-4109-B512-F595C0A227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3692" y="998806"/>
            <a:ext cx="6960384" cy="5715783"/>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Scrum agile umbrella">
            <a:extLst>
              <a:ext uri="{FF2B5EF4-FFF2-40B4-BE49-F238E27FC236}">
                <a16:creationId xmlns:a16="http://schemas.microsoft.com/office/drawing/2014/main" id="{2CA7797D-0DB8-4EA4-870F-9BCA1C697C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398" y="1282308"/>
            <a:ext cx="4250007" cy="4288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5822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56488" y="139026"/>
            <a:ext cx="7888707" cy="604495"/>
          </a:xfrm>
        </p:spPr>
        <p:txBody>
          <a:bodyPr anchor="ctr">
            <a:normAutofit/>
          </a:bodyPr>
          <a:lstStyle/>
          <a:p>
            <a:pPr algn="l"/>
            <a:r>
              <a:rPr lang="en-GB" sz="3600" dirty="0">
                <a:solidFill>
                  <a:srgbClr val="FF0000"/>
                </a:solidFill>
                <a:cs typeface="Times New Roman" pitchFamily="18" charset="0"/>
              </a:rPr>
              <a:t>Agile Methods and Practices</a:t>
            </a:r>
            <a:endParaRPr lang="en-GB" sz="3600" dirty="0">
              <a:solidFill>
                <a:schemeClr val="tx1">
                  <a:lumMod val="85000"/>
                  <a:lumOff val="15000"/>
                </a:schemeClr>
              </a:solidFill>
            </a:endParaRPr>
          </a:p>
        </p:txBody>
      </p:sp>
      <p:sp>
        <p:nvSpPr>
          <p:cNvPr id="5" name="TextBox 4">
            <a:extLst>
              <a:ext uri="{FF2B5EF4-FFF2-40B4-BE49-F238E27FC236}">
                <a16:creationId xmlns:a16="http://schemas.microsoft.com/office/drawing/2014/main" id="{FF8D698E-72C8-4EDD-AD6A-E2C30831A04B}"/>
              </a:ext>
            </a:extLst>
          </p:cNvPr>
          <p:cNvSpPr txBox="1"/>
          <p:nvPr/>
        </p:nvSpPr>
        <p:spPr>
          <a:xfrm>
            <a:off x="256488" y="873936"/>
            <a:ext cx="11408899" cy="5940088"/>
          </a:xfrm>
          <a:prstGeom prst="rect">
            <a:avLst/>
          </a:prstGeom>
          <a:noFill/>
        </p:spPr>
        <p:txBody>
          <a:bodyPr wrap="square">
            <a:spAutoFit/>
          </a:bodyPr>
          <a:lstStyle/>
          <a:p>
            <a:pPr algn="l"/>
            <a:r>
              <a:rPr lang="en-US" sz="2000" b="1" i="0" dirty="0">
                <a:solidFill>
                  <a:schemeClr val="tx1">
                    <a:lumMod val="65000"/>
                    <a:lumOff val="35000"/>
                  </a:schemeClr>
                </a:solidFill>
                <a:effectLst/>
              </a:rPr>
              <a:t>Extreme Programming (XP) –</a:t>
            </a:r>
          </a:p>
          <a:p>
            <a:pPr algn="l"/>
            <a:r>
              <a:rPr lang="en-US" sz="2000" b="0" i="0" dirty="0">
                <a:solidFill>
                  <a:schemeClr val="tx1">
                    <a:lumMod val="65000"/>
                    <a:lumOff val="35000"/>
                  </a:schemeClr>
                </a:solidFill>
                <a:effectLst/>
              </a:rPr>
              <a:t>Extreme Programming (XP) also emphasizes speed and continuous delivery. Like Scrum, XP enables closely-knit teams to deliver working software increments at frequent intervals, usually every 1-3 weeks. It relies on customers to communicate the most useful features of a software product and developers to work towards implementing that feedback.</a:t>
            </a:r>
          </a:p>
          <a:p>
            <a:pPr algn="l"/>
            <a:endParaRPr lang="en-US" sz="2000" dirty="0">
              <a:solidFill>
                <a:schemeClr val="tx1">
                  <a:lumMod val="65000"/>
                  <a:lumOff val="35000"/>
                </a:schemeClr>
              </a:solidFill>
            </a:endParaRPr>
          </a:p>
          <a:p>
            <a:pPr algn="l" fontAlgn="base"/>
            <a:r>
              <a:rPr lang="en-US" sz="2000" dirty="0">
                <a:solidFill>
                  <a:schemeClr val="tx1">
                    <a:lumMod val="65000"/>
                    <a:lumOff val="35000"/>
                  </a:schemeClr>
                </a:solidFill>
              </a:rPr>
              <a:t>The five basic component of Extreme Programming are:</a:t>
            </a:r>
          </a:p>
          <a:p>
            <a:pPr algn="l" fontAlgn="base">
              <a:buFont typeface="+mj-lt"/>
              <a:buAutoNum type="arabicPeriod"/>
            </a:pPr>
            <a:r>
              <a:rPr lang="en-US" sz="2000" dirty="0">
                <a:solidFill>
                  <a:schemeClr val="tx1">
                    <a:lumMod val="65000"/>
                    <a:lumOff val="35000"/>
                  </a:schemeClr>
                </a:solidFill>
              </a:rPr>
              <a:t>Communication</a:t>
            </a:r>
          </a:p>
          <a:p>
            <a:pPr algn="l" fontAlgn="base">
              <a:buFont typeface="+mj-lt"/>
              <a:buAutoNum type="arabicPeriod"/>
            </a:pPr>
            <a:r>
              <a:rPr lang="en-US" sz="2000" dirty="0">
                <a:solidFill>
                  <a:schemeClr val="tx1">
                    <a:lumMod val="65000"/>
                    <a:lumOff val="35000"/>
                  </a:schemeClr>
                </a:solidFill>
              </a:rPr>
              <a:t>Simplicity</a:t>
            </a:r>
          </a:p>
          <a:p>
            <a:pPr algn="l" fontAlgn="base">
              <a:buFont typeface="+mj-lt"/>
              <a:buAutoNum type="arabicPeriod"/>
            </a:pPr>
            <a:r>
              <a:rPr lang="en-US" sz="2000" dirty="0">
                <a:solidFill>
                  <a:schemeClr val="tx1">
                    <a:lumMod val="65000"/>
                    <a:lumOff val="35000"/>
                  </a:schemeClr>
                </a:solidFill>
              </a:rPr>
              <a:t>Feedback</a:t>
            </a:r>
          </a:p>
          <a:p>
            <a:pPr algn="l" fontAlgn="base">
              <a:buFont typeface="+mj-lt"/>
              <a:buAutoNum type="arabicPeriod"/>
            </a:pPr>
            <a:r>
              <a:rPr lang="en-US" sz="2000" dirty="0">
                <a:solidFill>
                  <a:schemeClr val="tx1">
                    <a:lumMod val="65000"/>
                    <a:lumOff val="35000"/>
                  </a:schemeClr>
                </a:solidFill>
              </a:rPr>
              <a:t>Respect</a:t>
            </a:r>
          </a:p>
          <a:p>
            <a:pPr algn="l" fontAlgn="base">
              <a:buFont typeface="+mj-lt"/>
              <a:buAutoNum type="arabicPeriod"/>
            </a:pPr>
            <a:r>
              <a:rPr lang="en-US" sz="2000" dirty="0">
                <a:solidFill>
                  <a:schemeClr val="tx1">
                    <a:lumMod val="65000"/>
                    <a:lumOff val="35000"/>
                  </a:schemeClr>
                </a:solidFill>
              </a:rPr>
              <a:t>Courage</a:t>
            </a:r>
          </a:p>
          <a:p>
            <a:pPr algn="l" fontAlgn="base">
              <a:buFont typeface="+mj-lt"/>
              <a:buAutoNum type="arabicPeriod"/>
            </a:pPr>
            <a:endParaRPr lang="en-US" sz="2000" dirty="0">
              <a:solidFill>
                <a:schemeClr val="tx1">
                  <a:lumMod val="65000"/>
                  <a:lumOff val="35000"/>
                </a:schemeClr>
              </a:solidFill>
            </a:endParaRPr>
          </a:p>
          <a:p>
            <a:pPr algn="l" fontAlgn="base"/>
            <a:r>
              <a:rPr lang="en-US" sz="2000" b="0" i="0" dirty="0">
                <a:solidFill>
                  <a:srgbClr val="273239"/>
                </a:solidFill>
                <a:effectLst/>
                <a:latin typeface="urw-din"/>
              </a:rPr>
              <a:t>Extreme Programming allow changes in their set timelines.</a:t>
            </a:r>
            <a:endParaRPr lang="en-US" sz="2000" b="0" i="0" dirty="0">
              <a:solidFill>
                <a:schemeClr val="tx1">
                  <a:lumMod val="65000"/>
                  <a:lumOff val="35000"/>
                </a:schemeClr>
              </a:solidFill>
              <a:effectLst/>
              <a:latin typeface="urw-din"/>
            </a:endParaRPr>
          </a:p>
          <a:p>
            <a:pPr algn="l" fontAlgn="base"/>
            <a:r>
              <a:rPr lang="en-US" sz="2000" b="0" i="0" dirty="0">
                <a:solidFill>
                  <a:srgbClr val="273239"/>
                </a:solidFill>
                <a:effectLst/>
                <a:latin typeface="urw-din"/>
              </a:rPr>
              <a:t>In Extreme Programming(XP), teamwork for 1-2 weeks only.</a:t>
            </a:r>
            <a:endParaRPr lang="en-US" sz="2000" dirty="0">
              <a:solidFill>
                <a:schemeClr val="tx1">
                  <a:lumMod val="65000"/>
                  <a:lumOff val="35000"/>
                </a:schemeClr>
              </a:solidFill>
              <a:latin typeface="urw-din"/>
            </a:endParaRPr>
          </a:p>
          <a:p>
            <a:pPr algn="l" fontAlgn="base"/>
            <a:r>
              <a:rPr lang="en-US" sz="2000" b="0" i="0" dirty="0">
                <a:solidFill>
                  <a:srgbClr val="273239"/>
                </a:solidFill>
                <a:effectLst/>
                <a:latin typeface="urw-din"/>
              </a:rPr>
              <a:t>Extreme Programming emphasizes strong engineering practices</a:t>
            </a:r>
            <a:endParaRPr lang="en-US" sz="2000" b="0" i="0" dirty="0">
              <a:solidFill>
                <a:schemeClr val="tx1">
                  <a:lumMod val="65000"/>
                  <a:lumOff val="35000"/>
                </a:schemeClr>
              </a:solidFill>
              <a:effectLst/>
              <a:latin typeface="urw-din"/>
            </a:endParaRPr>
          </a:p>
          <a:p>
            <a:pPr algn="l" fontAlgn="base"/>
            <a:r>
              <a:rPr lang="en-US" sz="2000" b="0" i="0" dirty="0">
                <a:solidFill>
                  <a:srgbClr val="273239"/>
                </a:solidFill>
                <a:effectLst/>
                <a:latin typeface="urw-din"/>
              </a:rPr>
              <a:t>In Extreme Programming, team must follow a strict priority order or pre-determined priority order</a:t>
            </a:r>
            <a:endParaRPr lang="en-US" sz="2000" dirty="0">
              <a:solidFill>
                <a:schemeClr val="tx1">
                  <a:lumMod val="65000"/>
                  <a:lumOff val="35000"/>
                </a:schemeClr>
              </a:solidFill>
              <a:latin typeface="urw-din"/>
            </a:endParaRPr>
          </a:p>
          <a:p>
            <a:pPr algn="l" fontAlgn="base"/>
            <a:r>
              <a:rPr lang="en-US" sz="2000" b="0" i="0" dirty="0">
                <a:solidFill>
                  <a:srgbClr val="273239"/>
                </a:solidFill>
                <a:effectLst/>
                <a:latin typeface="urw-din"/>
              </a:rPr>
              <a:t>Extreme Programming(XP) can be directly applied to a team. Extreme Programming is also known for its </a:t>
            </a:r>
            <a:r>
              <a:rPr lang="en-US" sz="2000" b="1" i="0" dirty="0">
                <a:solidFill>
                  <a:srgbClr val="273239"/>
                </a:solidFill>
                <a:effectLst/>
                <a:latin typeface="urw-din"/>
              </a:rPr>
              <a:t>Ready-to-apply</a:t>
            </a:r>
            <a:r>
              <a:rPr lang="en-US" sz="2000" b="0" i="0" dirty="0">
                <a:solidFill>
                  <a:srgbClr val="273239"/>
                </a:solidFill>
                <a:effectLst/>
                <a:latin typeface="urw-din"/>
              </a:rPr>
              <a:t> features.</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4252961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56488" y="139026"/>
            <a:ext cx="7888707" cy="604495"/>
          </a:xfrm>
        </p:spPr>
        <p:txBody>
          <a:bodyPr anchor="ctr">
            <a:normAutofit/>
          </a:bodyPr>
          <a:lstStyle/>
          <a:p>
            <a:pPr algn="l"/>
            <a:r>
              <a:rPr lang="en-GB" sz="3600" dirty="0">
                <a:solidFill>
                  <a:srgbClr val="FF0000"/>
                </a:solidFill>
                <a:cs typeface="Times New Roman" pitchFamily="18" charset="0"/>
              </a:rPr>
              <a:t>Agile Methods and Practices</a:t>
            </a:r>
            <a:endParaRPr lang="en-GB" sz="3600" dirty="0">
              <a:solidFill>
                <a:schemeClr val="tx1">
                  <a:lumMod val="85000"/>
                  <a:lumOff val="15000"/>
                </a:schemeClr>
              </a:solidFill>
            </a:endParaRPr>
          </a:p>
        </p:txBody>
      </p:sp>
      <p:sp>
        <p:nvSpPr>
          <p:cNvPr id="5" name="TextBox 4">
            <a:extLst>
              <a:ext uri="{FF2B5EF4-FFF2-40B4-BE49-F238E27FC236}">
                <a16:creationId xmlns:a16="http://schemas.microsoft.com/office/drawing/2014/main" id="{FF8D698E-72C8-4EDD-AD6A-E2C30831A04B}"/>
              </a:ext>
            </a:extLst>
          </p:cNvPr>
          <p:cNvSpPr txBox="1"/>
          <p:nvPr/>
        </p:nvSpPr>
        <p:spPr>
          <a:xfrm>
            <a:off x="256488" y="778886"/>
            <a:ext cx="11408899" cy="5632311"/>
          </a:xfrm>
          <a:prstGeom prst="rect">
            <a:avLst/>
          </a:prstGeom>
          <a:noFill/>
        </p:spPr>
        <p:txBody>
          <a:bodyPr wrap="square">
            <a:spAutoFit/>
          </a:bodyPr>
          <a:lstStyle/>
          <a:p>
            <a:pPr algn="l"/>
            <a:r>
              <a:rPr lang="en-US" sz="2000" b="1" i="0" dirty="0">
                <a:solidFill>
                  <a:schemeClr val="tx1">
                    <a:lumMod val="65000"/>
                    <a:lumOff val="35000"/>
                  </a:schemeClr>
                </a:solidFill>
                <a:effectLst/>
              </a:rPr>
              <a:t>Feature-Driven Development (FDD) –</a:t>
            </a:r>
          </a:p>
          <a:p>
            <a:pPr algn="l"/>
            <a:r>
              <a:rPr lang="en-US" sz="2000" b="0" i="0" dirty="0">
                <a:solidFill>
                  <a:schemeClr val="tx1">
                    <a:lumMod val="65000"/>
                    <a:lumOff val="35000"/>
                  </a:schemeClr>
                </a:solidFill>
                <a:effectLst/>
              </a:rPr>
              <a:t>Feature-Driven Development, or FDD, </a:t>
            </a:r>
            <a:r>
              <a:rPr lang="en-US" sz="2000" dirty="0">
                <a:solidFill>
                  <a:schemeClr val="tx1">
                    <a:lumMod val="65000"/>
                    <a:lumOff val="35000"/>
                  </a:schemeClr>
                </a:solidFill>
              </a:rPr>
              <a:t>provides a framework for product development that </a:t>
            </a:r>
            <a:r>
              <a:rPr lang="en-US" sz="2000" b="0" i="0" dirty="0">
                <a:solidFill>
                  <a:schemeClr val="tx1">
                    <a:lumMod val="65000"/>
                    <a:lumOff val="35000"/>
                  </a:schemeClr>
                </a:solidFill>
                <a:effectLst/>
              </a:rPr>
              <a:t>starts with an overall model and gets progressively more granular. Like other Agile methodologies, FDD aims to deliver working software quickly in a repeatable way. It uses the concept of “just enough design initially” (JEDI) to do so, leveraging two-week increments to run “plan by feature, design by feature, build by feature” iterations.</a:t>
            </a:r>
          </a:p>
          <a:p>
            <a:pPr algn="l"/>
            <a:r>
              <a:rPr lang="en-US" sz="2000" b="0" i="0" dirty="0">
                <a:solidFill>
                  <a:schemeClr val="tx1">
                    <a:lumMod val="65000"/>
                    <a:lumOff val="35000"/>
                  </a:schemeClr>
                </a:solidFill>
                <a:effectLst/>
              </a:rPr>
              <a:t>Organizations that practice Agile like Feature-Driven Development for its feature-centric approach and its scalability.</a:t>
            </a:r>
          </a:p>
          <a:p>
            <a:pPr algn="l"/>
            <a:endParaRPr lang="en-US" sz="2000" b="0" i="0" dirty="0">
              <a:solidFill>
                <a:schemeClr val="tx1">
                  <a:lumMod val="65000"/>
                  <a:lumOff val="35000"/>
                </a:schemeClr>
              </a:solidFill>
              <a:effectLst/>
            </a:endParaRPr>
          </a:p>
          <a:p>
            <a:pPr algn="l"/>
            <a:r>
              <a:rPr lang="en-US" sz="2000" dirty="0">
                <a:solidFill>
                  <a:schemeClr val="tx1">
                    <a:lumMod val="65000"/>
                    <a:lumOff val="35000"/>
                  </a:schemeClr>
                </a:solidFill>
                <a:latin typeface="Europa"/>
              </a:rPr>
              <a:t>Five Step Process - </a:t>
            </a:r>
            <a:endParaRPr lang="en-GB" sz="2000" b="0" i="0" dirty="0">
              <a:solidFill>
                <a:srgbClr val="515151"/>
              </a:solidFill>
              <a:effectLst/>
              <a:latin typeface="Europa"/>
            </a:endParaRPr>
          </a:p>
          <a:p>
            <a:pPr lvl="1"/>
            <a:r>
              <a:rPr lang="en-GB" sz="2000" dirty="0">
                <a:solidFill>
                  <a:schemeClr val="tx1">
                    <a:lumMod val="65000"/>
                    <a:lumOff val="35000"/>
                  </a:schemeClr>
                </a:solidFill>
              </a:rPr>
              <a:t>Developing an overall model</a:t>
            </a:r>
          </a:p>
          <a:p>
            <a:pPr lvl="1"/>
            <a:r>
              <a:rPr lang="en-GB" sz="2000" dirty="0">
                <a:solidFill>
                  <a:schemeClr val="tx1">
                    <a:lumMod val="65000"/>
                    <a:lumOff val="35000"/>
                  </a:schemeClr>
                </a:solidFill>
              </a:rPr>
              <a:t>Building the feature list</a:t>
            </a:r>
          </a:p>
          <a:p>
            <a:pPr lvl="1"/>
            <a:r>
              <a:rPr lang="en-GB" sz="2000" dirty="0">
                <a:solidFill>
                  <a:schemeClr val="tx1">
                    <a:lumMod val="65000"/>
                    <a:lumOff val="35000"/>
                  </a:schemeClr>
                </a:solidFill>
              </a:rPr>
              <a:t>Planning by feature</a:t>
            </a:r>
          </a:p>
          <a:p>
            <a:pPr lvl="1"/>
            <a:r>
              <a:rPr lang="en-GB" sz="2000" dirty="0">
                <a:solidFill>
                  <a:schemeClr val="tx1">
                    <a:lumMod val="65000"/>
                    <a:lumOff val="35000"/>
                  </a:schemeClr>
                </a:solidFill>
              </a:rPr>
              <a:t>Designing by feature</a:t>
            </a:r>
          </a:p>
          <a:p>
            <a:pPr lvl="1"/>
            <a:r>
              <a:rPr lang="en-GB" sz="2000" dirty="0">
                <a:solidFill>
                  <a:schemeClr val="tx1">
                    <a:lumMod val="65000"/>
                    <a:lumOff val="35000"/>
                  </a:schemeClr>
                </a:solidFill>
              </a:rPr>
              <a:t>Building by feature</a:t>
            </a:r>
          </a:p>
          <a:p>
            <a:br>
              <a:rPr lang="en-GB" sz="2000" dirty="0">
                <a:solidFill>
                  <a:schemeClr val="tx1">
                    <a:lumMod val="65000"/>
                    <a:lumOff val="35000"/>
                  </a:schemeClr>
                </a:solidFill>
              </a:rPr>
            </a:br>
            <a:r>
              <a:rPr lang="en-US" altLang="en-US" sz="2000" dirty="0">
                <a:solidFill>
                  <a:schemeClr val="tx1">
                    <a:lumMod val="65000"/>
                    <a:lumOff val="35000"/>
                  </a:schemeClr>
                </a:solidFill>
              </a:rPr>
              <a:t>FDD is amazing for big projects and is quite scalable and prone to get achieve success.</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chemeClr val="tx1">
                    <a:lumMod val="65000"/>
                    <a:lumOff val="35000"/>
                  </a:schemeClr>
                </a:solidFill>
              </a:rPr>
              <a:t>FDD is very effective in helping with complex projects that are in a critical situation. </a:t>
            </a:r>
            <a:endParaRPr lang="en-US" sz="2000" b="0" i="1" dirty="0">
              <a:solidFill>
                <a:schemeClr val="tx1">
                  <a:lumMod val="65000"/>
                  <a:lumOff val="35000"/>
                </a:schemeClr>
              </a:solidFill>
              <a:effectLst/>
            </a:endParaRPr>
          </a:p>
        </p:txBody>
      </p:sp>
    </p:spTree>
    <p:extLst>
      <p:ext uri="{BB962C8B-B14F-4D97-AF65-F5344CB8AC3E}">
        <p14:creationId xmlns:p14="http://schemas.microsoft.com/office/powerpoint/2010/main" val="27343211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56488" y="139026"/>
            <a:ext cx="7888707" cy="604495"/>
          </a:xfrm>
        </p:spPr>
        <p:txBody>
          <a:bodyPr anchor="ctr">
            <a:normAutofit/>
          </a:bodyPr>
          <a:lstStyle/>
          <a:p>
            <a:pPr algn="l"/>
            <a:r>
              <a:rPr lang="en-GB" sz="3600" dirty="0">
                <a:solidFill>
                  <a:srgbClr val="FF0000"/>
                </a:solidFill>
                <a:cs typeface="Times New Roman" pitchFamily="18" charset="0"/>
              </a:rPr>
              <a:t>Agile Methods and Practices </a:t>
            </a:r>
            <a:endParaRPr lang="en-GB" sz="3600" dirty="0">
              <a:solidFill>
                <a:schemeClr val="tx1">
                  <a:lumMod val="85000"/>
                  <a:lumOff val="15000"/>
                </a:schemeClr>
              </a:solidFill>
            </a:endParaRPr>
          </a:p>
        </p:txBody>
      </p:sp>
      <p:sp>
        <p:nvSpPr>
          <p:cNvPr id="5" name="TextBox 4">
            <a:extLst>
              <a:ext uri="{FF2B5EF4-FFF2-40B4-BE49-F238E27FC236}">
                <a16:creationId xmlns:a16="http://schemas.microsoft.com/office/drawing/2014/main" id="{FF8D698E-72C8-4EDD-AD6A-E2C30831A04B}"/>
              </a:ext>
            </a:extLst>
          </p:cNvPr>
          <p:cNvSpPr txBox="1"/>
          <p:nvPr/>
        </p:nvSpPr>
        <p:spPr>
          <a:xfrm>
            <a:off x="391550" y="930206"/>
            <a:ext cx="11408899" cy="5324535"/>
          </a:xfrm>
          <a:prstGeom prst="rect">
            <a:avLst/>
          </a:prstGeom>
          <a:noFill/>
        </p:spPr>
        <p:txBody>
          <a:bodyPr wrap="square">
            <a:spAutoFit/>
          </a:bodyPr>
          <a:lstStyle/>
          <a:p>
            <a:r>
              <a:rPr lang="en-US" sz="2000" b="1" dirty="0">
                <a:solidFill>
                  <a:schemeClr val="tx1">
                    <a:lumMod val="65000"/>
                    <a:lumOff val="35000"/>
                  </a:schemeClr>
                </a:solidFill>
              </a:rPr>
              <a:t>Lean Software Development –</a:t>
            </a:r>
          </a:p>
          <a:p>
            <a:pPr algn="l"/>
            <a:endParaRPr lang="en-US" sz="2000" b="1" i="0" dirty="0">
              <a:solidFill>
                <a:schemeClr val="tx1">
                  <a:lumMod val="65000"/>
                  <a:lumOff val="35000"/>
                </a:schemeClr>
              </a:solidFill>
              <a:effectLst/>
            </a:endParaRPr>
          </a:p>
          <a:p>
            <a:pPr algn="l"/>
            <a:r>
              <a:rPr lang="en-US" sz="2000" b="0" i="0" dirty="0">
                <a:solidFill>
                  <a:schemeClr val="tx1">
                    <a:lumMod val="65000"/>
                    <a:lumOff val="35000"/>
                  </a:schemeClr>
                </a:solidFill>
                <a:effectLst/>
              </a:rPr>
              <a:t>Lean software development is more flexible than Scrum or XP, with fewer strict guidelines, rules, or methods. Lean is based on a set of principles developed to </a:t>
            </a:r>
            <a:r>
              <a:rPr lang="en-US" sz="2000" dirty="0">
                <a:solidFill>
                  <a:schemeClr val="tx1">
                    <a:lumMod val="65000"/>
                    <a:lumOff val="35000"/>
                  </a:schemeClr>
                </a:solidFill>
              </a:rPr>
              <a:t>ensure value and efficiency</a:t>
            </a:r>
            <a:r>
              <a:rPr lang="en-US" sz="2000" b="0" i="0" dirty="0">
                <a:solidFill>
                  <a:schemeClr val="tx1">
                    <a:lumMod val="65000"/>
                    <a:lumOff val="35000"/>
                  </a:schemeClr>
                </a:solidFill>
                <a:effectLst/>
              </a:rPr>
              <a:t> in production in the mid 20th century and has evolved into the software setting. Lean relies on five principles of Lean management:</a:t>
            </a:r>
          </a:p>
          <a:p>
            <a:pPr algn="l"/>
            <a:endParaRPr lang="en-US" sz="2000" b="0" i="0" dirty="0">
              <a:solidFill>
                <a:schemeClr val="tx1">
                  <a:lumMod val="65000"/>
                  <a:lumOff val="35000"/>
                </a:schemeClr>
              </a:solidFill>
              <a:effectLst/>
            </a:endParaRPr>
          </a:p>
          <a:p>
            <a:pPr algn="l">
              <a:buFont typeface="+mj-lt"/>
              <a:buAutoNum type="arabicPeriod"/>
            </a:pPr>
            <a:r>
              <a:rPr lang="en-US" sz="2000" b="0" i="0" dirty="0">
                <a:solidFill>
                  <a:schemeClr val="tx1">
                    <a:lumMod val="65000"/>
                    <a:lumOff val="35000"/>
                  </a:schemeClr>
                </a:solidFill>
                <a:effectLst/>
              </a:rPr>
              <a:t>Identify value</a:t>
            </a:r>
          </a:p>
          <a:p>
            <a:pPr algn="l">
              <a:buFont typeface="+mj-lt"/>
              <a:buAutoNum type="arabicPeriod"/>
            </a:pPr>
            <a:r>
              <a:rPr lang="en-US" sz="2000" b="0" i="0" dirty="0">
                <a:solidFill>
                  <a:schemeClr val="tx1">
                    <a:lumMod val="65000"/>
                    <a:lumOff val="35000"/>
                  </a:schemeClr>
                </a:solidFill>
                <a:effectLst/>
              </a:rPr>
              <a:t>Value stream mapping</a:t>
            </a:r>
          </a:p>
          <a:p>
            <a:pPr algn="l">
              <a:buFont typeface="+mj-lt"/>
              <a:buAutoNum type="arabicPeriod"/>
            </a:pPr>
            <a:r>
              <a:rPr lang="en-US" sz="2000" b="0" i="0" dirty="0">
                <a:solidFill>
                  <a:schemeClr val="tx1">
                    <a:lumMod val="65000"/>
                    <a:lumOff val="35000"/>
                  </a:schemeClr>
                </a:solidFill>
                <a:effectLst/>
              </a:rPr>
              <a:t>Create continuous workflow</a:t>
            </a:r>
          </a:p>
          <a:p>
            <a:pPr algn="l">
              <a:buFont typeface="+mj-lt"/>
              <a:buAutoNum type="arabicPeriod"/>
            </a:pPr>
            <a:r>
              <a:rPr lang="en-US" sz="2000" b="0" i="0" dirty="0">
                <a:solidFill>
                  <a:schemeClr val="tx1">
                    <a:lumMod val="65000"/>
                    <a:lumOff val="35000"/>
                  </a:schemeClr>
                </a:solidFill>
                <a:effectLst/>
              </a:rPr>
              <a:t>Create a pull system</a:t>
            </a:r>
          </a:p>
          <a:p>
            <a:pPr algn="l">
              <a:buFont typeface="+mj-lt"/>
              <a:buAutoNum type="arabicPeriod"/>
            </a:pPr>
            <a:r>
              <a:rPr lang="en-US" sz="2000" b="0" i="0" dirty="0">
                <a:solidFill>
                  <a:schemeClr val="tx1">
                    <a:lumMod val="65000"/>
                    <a:lumOff val="35000"/>
                  </a:schemeClr>
                </a:solidFill>
                <a:effectLst/>
              </a:rPr>
              <a:t>Continuous improvement</a:t>
            </a:r>
          </a:p>
          <a:p>
            <a:pPr algn="l"/>
            <a:endParaRPr lang="en-US" sz="2000" b="0" i="0" dirty="0">
              <a:solidFill>
                <a:schemeClr val="tx1">
                  <a:lumMod val="65000"/>
                  <a:lumOff val="35000"/>
                </a:schemeClr>
              </a:solidFill>
              <a:effectLst/>
            </a:endParaRPr>
          </a:p>
          <a:p>
            <a:pPr algn="l"/>
            <a:r>
              <a:rPr lang="en-US" sz="2000" b="0" i="0" dirty="0">
                <a:solidFill>
                  <a:schemeClr val="tx1">
                    <a:lumMod val="65000"/>
                    <a:lumOff val="35000"/>
                  </a:schemeClr>
                </a:solidFill>
                <a:effectLst/>
              </a:rPr>
              <a:t>Lean particularly emphasizes eliminating waste. In the context of software development, that includes cutting out wasted time and unproductive tasks, efficiently using team resources, giving teams and individuals decision-making authority, and prioritizing only the features of a system that deliver true value.</a:t>
            </a:r>
          </a:p>
          <a:p>
            <a:pPr algn="l"/>
            <a:endParaRPr lang="en-US" sz="2000" b="0" i="1" dirty="0">
              <a:solidFill>
                <a:schemeClr val="tx1">
                  <a:lumMod val="65000"/>
                  <a:lumOff val="35000"/>
                </a:schemeClr>
              </a:solidFill>
              <a:effectLst/>
            </a:endParaRPr>
          </a:p>
        </p:txBody>
      </p:sp>
    </p:spTree>
    <p:extLst>
      <p:ext uri="{BB962C8B-B14F-4D97-AF65-F5344CB8AC3E}">
        <p14:creationId xmlns:p14="http://schemas.microsoft.com/office/powerpoint/2010/main" val="41155567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56488" y="139026"/>
            <a:ext cx="7888707" cy="604495"/>
          </a:xfrm>
        </p:spPr>
        <p:txBody>
          <a:bodyPr anchor="ctr">
            <a:normAutofit/>
          </a:bodyPr>
          <a:lstStyle/>
          <a:p>
            <a:pPr algn="l"/>
            <a:r>
              <a:rPr lang="en-GB" sz="3600" dirty="0">
                <a:solidFill>
                  <a:srgbClr val="FF0000"/>
                </a:solidFill>
                <a:cs typeface="Times New Roman" pitchFamily="18" charset="0"/>
              </a:rPr>
              <a:t>Agile Methods and Practices </a:t>
            </a:r>
            <a:endParaRPr lang="en-GB" sz="3600" dirty="0">
              <a:solidFill>
                <a:schemeClr val="tx1">
                  <a:lumMod val="85000"/>
                  <a:lumOff val="15000"/>
                </a:schemeClr>
              </a:solidFill>
            </a:endParaRPr>
          </a:p>
        </p:txBody>
      </p:sp>
      <p:sp>
        <p:nvSpPr>
          <p:cNvPr id="5" name="TextBox 4">
            <a:extLst>
              <a:ext uri="{FF2B5EF4-FFF2-40B4-BE49-F238E27FC236}">
                <a16:creationId xmlns:a16="http://schemas.microsoft.com/office/drawing/2014/main" id="{FF8D698E-72C8-4EDD-AD6A-E2C30831A04B}"/>
              </a:ext>
            </a:extLst>
          </p:cNvPr>
          <p:cNvSpPr txBox="1"/>
          <p:nvPr/>
        </p:nvSpPr>
        <p:spPr>
          <a:xfrm>
            <a:off x="391550" y="930206"/>
            <a:ext cx="11408899" cy="5940088"/>
          </a:xfrm>
          <a:prstGeom prst="rect">
            <a:avLst/>
          </a:prstGeom>
          <a:noFill/>
        </p:spPr>
        <p:txBody>
          <a:bodyPr wrap="square">
            <a:spAutoFit/>
          </a:bodyPr>
          <a:lstStyle/>
          <a:p>
            <a:pPr algn="l"/>
            <a:r>
              <a:rPr lang="en-US" sz="2000" b="1" i="0" dirty="0">
                <a:solidFill>
                  <a:schemeClr val="tx1">
                    <a:lumMod val="65000"/>
                    <a:lumOff val="35000"/>
                  </a:schemeClr>
                </a:solidFill>
                <a:effectLst/>
              </a:rPr>
              <a:t>Kanban –</a:t>
            </a:r>
          </a:p>
          <a:p>
            <a:pPr algn="l"/>
            <a:r>
              <a:rPr lang="en-US" sz="2000" b="0" i="0" dirty="0">
                <a:solidFill>
                  <a:schemeClr val="tx1">
                    <a:lumMod val="65000"/>
                    <a:lumOff val="35000"/>
                  </a:schemeClr>
                </a:solidFill>
                <a:effectLst/>
              </a:rPr>
              <a:t>Kanban focuses on helping teams work together more effectively to </a:t>
            </a:r>
            <a:r>
              <a:rPr lang="en-US" sz="2000" dirty="0">
                <a:solidFill>
                  <a:schemeClr val="tx1">
                    <a:lumMod val="65000"/>
                    <a:lumOff val="35000"/>
                  </a:schemeClr>
                </a:solidFill>
              </a:rPr>
              <a:t>enable continuous delivery</a:t>
            </a:r>
            <a:r>
              <a:rPr lang="en-US" sz="2000" b="0" i="0" dirty="0">
                <a:solidFill>
                  <a:schemeClr val="tx1">
                    <a:lumMod val="65000"/>
                    <a:lumOff val="35000"/>
                  </a:schemeClr>
                </a:solidFill>
                <a:effectLst/>
              </a:rPr>
              <a:t> of quality products. Kanban is unique, however, for offering a highly visual method for actively managing the creation of products.</a:t>
            </a:r>
          </a:p>
          <a:p>
            <a:pPr algn="l"/>
            <a:endParaRPr lang="en-US" sz="2000" b="0" i="0" dirty="0">
              <a:solidFill>
                <a:schemeClr val="tx1">
                  <a:lumMod val="65000"/>
                  <a:lumOff val="35000"/>
                </a:schemeClr>
              </a:solidFill>
              <a:effectLst/>
            </a:endParaRPr>
          </a:p>
          <a:p>
            <a:pPr algn="l"/>
            <a:r>
              <a:rPr lang="en-US" sz="2000" b="0" i="0" dirty="0">
                <a:solidFill>
                  <a:schemeClr val="tx1">
                    <a:lumMod val="65000"/>
                    <a:lumOff val="35000"/>
                  </a:schemeClr>
                </a:solidFill>
                <a:effectLst/>
              </a:rPr>
              <a:t>The Kanban Agile methodology relies on six fundamental practices:</a:t>
            </a:r>
          </a:p>
          <a:p>
            <a:pPr algn="l">
              <a:buFont typeface="+mj-lt"/>
              <a:buAutoNum type="arabicPeriod"/>
            </a:pPr>
            <a:r>
              <a:rPr lang="en-US" sz="2000" b="0" i="0" dirty="0">
                <a:solidFill>
                  <a:schemeClr val="tx1">
                    <a:lumMod val="65000"/>
                    <a:lumOff val="35000"/>
                  </a:schemeClr>
                </a:solidFill>
                <a:effectLst/>
              </a:rPr>
              <a:t>Visualize the workflow</a:t>
            </a:r>
          </a:p>
          <a:p>
            <a:pPr algn="l">
              <a:buFont typeface="+mj-lt"/>
              <a:buAutoNum type="arabicPeriod"/>
            </a:pPr>
            <a:r>
              <a:rPr lang="en-US" sz="2000" b="0" i="0" dirty="0">
                <a:solidFill>
                  <a:schemeClr val="tx1">
                    <a:lumMod val="65000"/>
                    <a:lumOff val="35000"/>
                  </a:schemeClr>
                </a:solidFill>
                <a:effectLst/>
              </a:rPr>
              <a:t>Limit work in progress</a:t>
            </a:r>
          </a:p>
          <a:p>
            <a:pPr algn="l">
              <a:buFont typeface="+mj-lt"/>
              <a:buAutoNum type="arabicPeriod"/>
            </a:pPr>
            <a:r>
              <a:rPr lang="en-US" sz="2000" b="0" i="0" dirty="0">
                <a:solidFill>
                  <a:schemeClr val="tx1">
                    <a:lumMod val="65000"/>
                    <a:lumOff val="35000"/>
                  </a:schemeClr>
                </a:solidFill>
                <a:effectLst/>
              </a:rPr>
              <a:t>Manage flow</a:t>
            </a:r>
          </a:p>
          <a:p>
            <a:pPr algn="l">
              <a:buFont typeface="+mj-lt"/>
              <a:buAutoNum type="arabicPeriod"/>
            </a:pPr>
            <a:r>
              <a:rPr lang="en-US" sz="2000" b="0" i="0" dirty="0">
                <a:solidFill>
                  <a:schemeClr val="tx1">
                    <a:lumMod val="65000"/>
                    <a:lumOff val="35000"/>
                  </a:schemeClr>
                </a:solidFill>
                <a:effectLst/>
              </a:rPr>
              <a:t>Make process policies explicit</a:t>
            </a:r>
          </a:p>
          <a:p>
            <a:pPr algn="l">
              <a:buFont typeface="+mj-lt"/>
              <a:buAutoNum type="arabicPeriod"/>
            </a:pPr>
            <a:r>
              <a:rPr lang="en-US" sz="2000" b="0" i="0" dirty="0">
                <a:solidFill>
                  <a:schemeClr val="tx1">
                    <a:lumMod val="65000"/>
                    <a:lumOff val="35000"/>
                  </a:schemeClr>
                </a:solidFill>
                <a:effectLst/>
              </a:rPr>
              <a:t>Implement feedback loops</a:t>
            </a:r>
          </a:p>
          <a:p>
            <a:pPr algn="l">
              <a:buFont typeface="+mj-lt"/>
              <a:buAutoNum type="arabicPeriod"/>
            </a:pPr>
            <a:r>
              <a:rPr lang="en-US" sz="2000" b="0" i="0" dirty="0">
                <a:solidFill>
                  <a:schemeClr val="tx1">
                    <a:lumMod val="65000"/>
                    <a:lumOff val="35000"/>
                  </a:schemeClr>
                </a:solidFill>
                <a:effectLst/>
              </a:rPr>
              <a:t>Improve collaboratively</a:t>
            </a:r>
          </a:p>
          <a:p>
            <a:pPr algn="l"/>
            <a:endParaRPr lang="en-US" sz="2000" b="0" i="0" dirty="0">
              <a:solidFill>
                <a:schemeClr val="tx1">
                  <a:lumMod val="65000"/>
                  <a:lumOff val="35000"/>
                </a:schemeClr>
              </a:solidFill>
              <a:effectLst/>
            </a:endParaRPr>
          </a:p>
          <a:p>
            <a:pPr algn="l"/>
            <a:r>
              <a:rPr lang="en-US" sz="2000" b="0" i="0" dirty="0">
                <a:solidFill>
                  <a:schemeClr val="tx1">
                    <a:lumMod val="65000"/>
                    <a:lumOff val="35000"/>
                  </a:schemeClr>
                </a:solidFill>
                <a:effectLst/>
              </a:rPr>
              <a:t>Kanban achieves these practices using a Kanban board. The Kanban board facilitates the visual approach to Agile using columns to represent work that is To Do, Doing, and Done. This Agile methodology improves collaboration and efficiency and helps define the best possible team workflow.</a:t>
            </a:r>
          </a:p>
          <a:p>
            <a:pPr algn="l"/>
            <a:r>
              <a:rPr lang="en-US" sz="2000" dirty="0">
                <a:solidFill>
                  <a:schemeClr val="tx1">
                    <a:lumMod val="65000"/>
                    <a:lumOff val="35000"/>
                  </a:schemeClr>
                </a:solidFill>
              </a:rPr>
              <a:t>To Do, In Progress, In Review, and Done (or Completed). </a:t>
            </a:r>
          </a:p>
          <a:p>
            <a:pPr algn="l"/>
            <a:r>
              <a:rPr lang="en-US" sz="2000" dirty="0">
                <a:solidFill>
                  <a:schemeClr val="tx1">
                    <a:lumMod val="65000"/>
                    <a:lumOff val="35000"/>
                  </a:schemeClr>
                </a:solidFill>
              </a:rPr>
              <a:t>The most important metrics are lead time and cycle time. Each of these metrics measures the average amount of time it takes for tasks to move through the board. </a:t>
            </a:r>
          </a:p>
        </p:txBody>
      </p:sp>
    </p:spTree>
    <p:extLst>
      <p:ext uri="{BB962C8B-B14F-4D97-AF65-F5344CB8AC3E}">
        <p14:creationId xmlns:p14="http://schemas.microsoft.com/office/powerpoint/2010/main" val="1131780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20113"/>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An Overview </a:t>
            </a:r>
            <a:endParaRPr lang="en-US" dirty="0">
              <a:solidFill>
                <a:srgbClr val="FF0000"/>
              </a:solidFill>
              <a:latin typeface="+mn-lt"/>
            </a:endParaRPr>
          </a:p>
        </p:txBody>
      </p:sp>
      <p:sp>
        <p:nvSpPr>
          <p:cNvPr id="10" name="Rectangle 9">
            <a:extLst>
              <a:ext uri="{FF2B5EF4-FFF2-40B4-BE49-F238E27FC236}">
                <a16:creationId xmlns:a16="http://schemas.microsoft.com/office/drawing/2014/main" id="{23841258-35C2-4057-85AD-0D93D819CE63}"/>
              </a:ext>
            </a:extLst>
          </p:cNvPr>
          <p:cNvSpPr/>
          <p:nvPr/>
        </p:nvSpPr>
        <p:spPr>
          <a:xfrm>
            <a:off x="406399" y="862612"/>
            <a:ext cx="11275984" cy="5633081"/>
          </a:xfrm>
          <a:prstGeom prst="rect">
            <a:avLst/>
          </a:prstGeom>
        </p:spPr>
        <p:txBody>
          <a:bodyPr wrap="square">
            <a:spAutoFit/>
          </a:bodyPr>
          <a:lstStyle/>
          <a:p>
            <a:pPr marR="0" lvl="0">
              <a:lnSpc>
                <a:spcPct val="107000"/>
              </a:lnSpc>
              <a:spcBef>
                <a:spcPts val="0"/>
              </a:spcBef>
              <a:spcAft>
                <a:spcPts val="800"/>
              </a:spcAft>
              <a:tabLst>
                <a:tab pos="457200" algn="l"/>
              </a:tabLst>
            </a:pPr>
            <a:r>
              <a:rPr lang="en-US" sz="2000" b="1" dirty="0">
                <a:solidFill>
                  <a:schemeClr val="tx1">
                    <a:lumMod val="65000"/>
                    <a:lumOff val="35000"/>
                  </a:schemeClr>
                </a:solidFill>
                <a:effectLst/>
                <a:ea typeface="Calibri" panose="020F0502020204030204" pitchFamily="34" charset="0"/>
                <a:cs typeface="Times New Roman" panose="02020603050405020304" pitchFamily="18" charset="0"/>
              </a:rPr>
              <a:t>Software </a:t>
            </a:r>
            <a:r>
              <a:rPr lang="en-US" sz="2000" dirty="0">
                <a:solidFill>
                  <a:schemeClr val="tx1">
                    <a:lumMod val="65000"/>
                    <a:lumOff val="35000"/>
                  </a:schemeClr>
                </a:solidFill>
                <a:effectLst/>
                <a:ea typeface="Calibri" panose="020F0502020204030204" pitchFamily="34" charset="0"/>
                <a:cs typeface="Times New Roman" panose="02020603050405020304" pitchFamily="18" charset="0"/>
              </a:rPr>
              <a:t>is more than just a program code. A program is an executable code, which serves some computational purpose. Software is collection of executable programming code, associated libraries and documentations. Software, when made for</a:t>
            </a:r>
            <a:r>
              <a:rPr lang="en-US" sz="2000" dirty="0">
                <a:solidFill>
                  <a:schemeClr val="tx1">
                    <a:lumMod val="65000"/>
                    <a:lumOff val="35000"/>
                  </a:schemeClr>
                </a:solidFill>
                <a:cs typeface="Times New Roman" panose="02020603050405020304" pitchFamily="18" charset="0"/>
              </a:rPr>
              <a:t> a </a:t>
            </a:r>
            <a:r>
              <a:rPr lang="en-US" sz="2000" dirty="0">
                <a:solidFill>
                  <a:schemeClr val="tx1">
                    <a:lumMod val="65000"/>
                    <a:lumOff val="35000"/>
                  </a:schemeClr>
                </a:solidFill>
                <a:effectLst/>
                <a:ea typeface="Calibri" panose="020F0502020204030204" pitchFamily="34" charset="0"/>
                <a:cs typeface="Times New Roman" panose="02020603050405020304" pitchFamily="18" charset="0"/>
              </a:rPr>
              <a:t>specific requirement is called </a:t>
            </a:r>
            <a:r>
              <a:rPr lang="en-US" sz="2000" b="1" dirty="0">
                <a:solidFill>
                  <a:schemeClr val="tx1">
                    <a:lumMod val="65000"/>
                    <a:lumOff val="35000"/>
                  </a:schemeClr>
                </a:solidFill>
                <a:effectLst/>
                <a:ea typeface="Calibri" panose="020F0502020204030204" pitchFamily="34" charset="0"/>
                <a:cs typeface="Times New Roman" panose="02020603050405020304" pitchFamily="18" charset="0"/>
              </a:rPr>
              <a:t>software product.</a:t>
            </a:r>
          </a:p>
          <a:p>
            <a:pPr marR="0" lvl="0">
              <a:lnSpc>
                <a:spcPct val="107000"/>
              </a:lnSpc>
              <a:spcBef>
                <a:spcPts val="0"/>
              </a:spcBef>
              <a:spcAft>
                <a:spcPts val="800"/>
              </a:spcAft>
              <a:tabLst>
                <a:tab pos="457200" algn="l"/>
              </a:tabLst>
            </a:pPr>
            <a:r>
              <a:rPr lang="en-US" sz="2000" dirty="0">
                <a:solidFill>
                  <a:schemeClr val="tx1">
                    <a:lumMod val="65000"/>
                    <a:lumOff val="35000"/>
                  </a:schemeClr>
                </a:solidFill>
                <a:cs typeface="Times New Roman" panose="02020603050405020304" pitchFamily="18" charset="0"/>
              </a:rPr>
              <a:t>“A set of executable program in an application”</a:t>
            </a:r>
          </a:p>
          <a:p>
            <a:pPr marR="0" lvl="0">
              <a:lnSpc>
                <a:spcPct val="107000"/>
              </a:lnSpc>
              <a:spcBef>
                <a:spcPts val="0"/>
              </a:spcBef>
              <a:spcAft>
                <a:spcPts val="800"/>
              </a:spcAft>
              <a:tabLst>
                <a:tab pos="457200" algn="l"/>
              </a:tabLst>
            </a:pPr>
            <a:endParaRPr lang="en-US" sz="2000" b="1" dirty="0">
              <a:solidFill>
                <a:schemeClr val="tx1">
                  <a:lumMod val="65000"/>
                  <a:lumOff val="35000"/>
                </a:schemeClr>
              </a:solidFill>
              <a:effectLst/>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sz="2000" b="1" dirty="0">
                <a:solidFill>
                  <a:schemeClr val="tx1">
                    <a:lumMod val="65000"/>
                    <a:lumOff val="35000"/>
                  </a:schemeClr>
                </a:solidFill>
                <a:effectLst/>
                <a:ea typeface="Calibri" panose="020F0502020204030204" pitchFamily="34" charset="0"/>
                <a:cs typeface="Times New Roman" panose="02020603050405020304" pitchFamily="18" charset="0"/>
              </a:rPr>
              <a:t>Engineering</a:t>
            </a:r>
            <a:r>
              <a:rPr lang="en-US" sz="2000" dirty="0">
                <a:solidFill>
                  <a:schemeClr val="tx1">
                    <a:lumMod val="65000"/>
                    <a:lumOff val="35000"/>
                  </a:schemeClr>
                </a:solidFill>
                <a:effectLst/>
                <a:ea typeface="Calibri" panose="020F0502020204030204" pitchFamily="34" charset="0"/>
                <a:cs typeface="Times New Roman" panose="02020603050405020304" pitchFamily="18" charset="0"/>
              </a:rPr>
              <a:t> on the other hand, is all about developing products, using well-defined, scientific principles and methods.</a:t>
            </a:r>
          </a:p>
          <a:p>
            <a:pPr marR="0" lvl="0">
              <a:lnSpc>
                <a:spcPct val="107000"/>
              </a:lnSpc>
              <a:spcBef>
                <a:spcPts val="0"/>
              </a:spcBef>
              <a:spcAft>
                <a:spcPts val="800"/>
              </a:spcAft>
              <a:tabLst>
                <a:tab pos="457200" algn="l"/>
              </a:tabLst>
            </a:pPr>
            <a:endParaRPr lang="en-US" sz="2000" dirty="0">
              <a:solidFill>
                <a:schemeClr val="tx1">
                  <a:lumMod val="65000"/>
                  <a:lumOff val="35000"/>
                </a:schemeClr>
              </a:solidFill>
              <a:ea typeface="Calibri" panose="020F0502020204030204" pitchFamily="34" charset="0"/>
              <a:cs typeface="Times New Roman" panose="02020603050405020304" pitchFamily="18" charset="0"/>
            </a:endParaRPr>
          </a:p>
          <a:p>
            <a:pPr>
              <a:lnSpc>
                <a:spcPct val="107000"/>
              </a:lnSpc>
              <a:spcAft>
                <a:spcPts val="800"/>
              </a:spcAft>
              <a:tabLst>
                <a:tab pos="457200" algn="l"/>
              </a:tabLst>
            </a:pPr>
            <a:r>
              <a:rPr lang="en-GB" sz="2000" b="1" dirty="0">
                <a:solidFill>
                  <a:schemeClr val="tx1">
                    <a:lumMod val="65000"/>
                    <a:lumOff val="35000"/>
                  </a:schemeClr>
                </a:solidFill>
                <a:cs typeface="Times New Roman" panose="02020603050405020304" pitchFamily="18" charset="0"/>
              </a:rPr>
              <a:t>Software</a:t>
            </a: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 </a:t>
            </a:r>
            <a:r>
              <a:rPr lang="en-US" sz="2000" b="1" dirty="0">
                <a:solidFill>
                  <a:schemeClr val="tx1">
                    <a:lumMod val="65000"/>
                    <a:lumOff val="35000"/>
                  </a:schemeClr>
                </a:solidFill>
                <a:effectLst/>
                <a:ea typeface="Calibri" panose="020F0502020204030204" pitchFamily="34" charset="0"/>
                <a:cs typeface="Times New Roman" panose="02020603050405020304" pitchFamily="18" charset="0"/>
              </a:rPr>
              <a:t>Engineering </a:t>
            </a: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Software engineering is the systematic, disciplined and quantifiable approach to the design, development, testing, implementation, and maintenance of application </a:t>
            </a:r>
            <a:r>
              <a:rPr lang="en-GB" sz="2000" dirty="0">
                <a:solidFill>
                  <a:schemeClr val="tx1">
                    <a:lumMod val="65000"/>
                    <a:lumOff val="35000"/>
                  </a:schemeClr>
                </a:solidFill>
                <a:cs typeface="Times New Roman" panose="02020603050405020304" pitchFamily="18" charset="0"/>
              </a:rPr>
              <a:t>software and </a:t>
            </a: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computer systems software.</a:t>
            </a:r>
          </a:p>
          <a:p>
            <a:pPr marL="0" marR="0">
              <a:lnSpc>
                <a:spcPct val="107000"/>
              </a:lnSpc>
              <a:spcBef>
                <a:spcPts val="0"/>
              </a:spcBef>
              <a:spcAft>
                <a:spcPts val="1950"/>
              </a:spcAf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Broadly, software engineering can be divided into two categories: applications engineering and systems engineering. Applications engineering is the process to develop software applications for businesses and organizations, whereas systems engineering refers to the coordination of the development and maintenance of computer systems for businesses and organizations.</a:t>
            </a:r>
            <a:endParaRPr lang="en-GB" sz="20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60525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84822"/>
            <a:ext cx="5689601" cy="674834"/>
          </a:xfrm>
        </p:spPr>
        <p:txBody>
          <a:bodyPr anchor="ctr">
            <a:normAutofit/>
          </a:bodyPr>
          <a:lstStyle/>
          <a:p>
            <a:pPr algn="l"/>
            <a:r>
              <a:rPr lang="en-GB" sz="3600" dirty="0">
                <a:solidFill>
                  <a:srgbClr val="FF0000"/>
                </a:solidFill>
                <a:cs typeface="Times New Roman" pitchFamily="18" charset="0"/>
              </a:rPr>
              <a:t>Agile – Scrum Vs Kanban</a:t>
            </a:r>
            <a:endParaRPr lang="en-GB" sz="3600" dirty="0">
              <a:solidFill>
                <a:schemeClr val="tx1">
                  <a:lumMod val="85000"/>
                  <a:lumOff val="15000"/>
                </a:schemeClr>
              </a:solidFill>
            </a:endParaRPr>
          </a:p>
        </p:txBody>
      </p:sp>
      <p:graphicFrame>
        <p:nvGraphicFramePr>
          <p:cNvPr id="2" name="Table 1">
            <a:extLst>
              <a:ext uri="{FF2B5EF4-FFF2-40B4-BE49-F238E27FC236}">
                <a16:creationId xmlns:a16="http://schemas.microsoft.com/office/drawing/2014/main" id="{8C5313BA-3BB0-4B0B-A2F7-195721970D45}"/>
              </a:ext>
            </a:extLst>
          </p:cNvPr>
          <p:cNvGraphicFramePr>
            <a:graphicFrameLocks noGrp="1"/>
          </p:cNvGraphicFramePr>
          <p:nvPr/>
        </p:nvGraphicFramePr>
        <p:xfrm>
          <a:off x="406399" y="1305122"/>
          <a:ext cx="11168968" cy="4279580"/>
        </p:xfrm>
        <a:graphic>
          <a:graphicData uri="http://schemas.openxmlformats.org/drawingml/2006/table">
            <a:tbl>
              <a:tblPr/>
              <a:tblGrid>
                <a:gridCol w="2509076">
                  <a:extLst>
                    <a:ext uri="{9D8B030D-6E8A-4147-A177-3AD203B41FA5}">
                      <a16:colId xmlns:a16="http://schemas.microsoft.com/office/drawing/2014/main" val="3126367845"/>
                    </a:ext>
                  </a:extLst>
                </a:gridCol>
                <a:gridCol w="4528062">
                  <a:extLst>
                    <a:ext uri="{9D8B030D-6E8A-4147-A177-3AD203B41FA5}">
                      <a16:colId xmlns:a16="http://schemas.microsoft.com/office/drawing/2014/main" val="3721470080"/>
                    </a:ext>
                  </a:extLst>
                </a:gridCol>
                <a:gridCol w="4131830">
                  <a:extLst>
                    <a:ext uri="{9D8B030D-6E8A-4147-A177-3AD203B41FA5}">
                      <a16:colId xmlns:a16="http://schemas.microsoft.com/office/drawing/2014/main" val="2953541895"/>
                    </a:ext>
                  </a:extLst>
                </a:gridCol>
              </a:tblGrid>
              <a:tr h="178342">
                <a:tc>
                  <a:txBody>
                    <a:bodyPr/>
                    <a:lstStyle/>
                    <a:p>
                      <a:pPr algn="l" fontAlgn="base"/>
                      <a:endParaRPr lang="en-GB" sz="2000" b="0" dirty="0">
                        <a:solidFill>
                          <a:srgbClr val="253858"/>
                        </a:solidFill>
                        <a:effectLst/>
                        <a:latin typeface="+mn-lt"/>
                      </a:endParaRPr>
                    </a:p>
                  </a:txBody>
                  <a:tcPr marL="52300" marR="52300" marT="52300" marB="52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ase"/>
                      <a:r>
                        <a:rPr lang="en-GB" sz="2000" b="0" dirty="0">
                          <a:solidFill>
                            <a:srgbClr val="253858"/>
                          </a:solidFill>
                          <a:effectLst/>
                          <a:latin typeface="+mn-lt"/>
                        </a:rPr>
                        <a:t>Scrum</a:t>
                      </a:r>
                    </a:p>
                  </a:txBody>
                  <a:tcPr marL="52300" marR="52300" marT="52300" marB="52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ase"/>
                      <a:r>
                        <a:rPr lang="en-GB" sz="2000" b="0" dirty="0">
                          <a:solidFill>
                            <a:srgbClr val="253858"/>
                          </a:solidFill>
                          <a:effectLst/>
                          <a:latin typeface="+mn-lt"/>
                        </a:rPr>
                        <a:t>Kanban</a:t>
                      </a:r>
                    </a:p>
                  </a:txBody>
                  <a:tcPr marL="52300" marR="52300" marT="52300" marB="52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07221097"/>
                  </a:ext>
                </a:extLst>
              </a:tr>
              <a:tr h="774036">
                <a:tc>
                  <a:txBody>
                    <a:bodyPr/>
                    <a:lstStyle/>
                    <a:p>
                      <a:pPr algn="l" fontAlgn="base"/>
                      <a:r>
                        <a:rPr lang="en-GB" sz="2000" b="0" dirty="0">
                          <a:effectLst/>
                          <a:latin typeface="+mn-lt"/>
                        </a:rPr>
                        <a:t>Cadence</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ase"/>
                      <a:r>
                        <a:rPr lang="en-US" sz="2000" b="0" dirty="0">
                          <a:effectLst/>
                          <a:latin typeface="+mn-lt"/>
                        </a:rPr>
                        <a:t>Regular fixed length sprints (i.e., 2 weeks)</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ase"/>
                      <a:r>
                        <a:rPr lang="en-GB" sz="2000" b="0" dirty="0">
                          <a:effectLst/>
                          <a:latin typeface="+mn-lt"/>
                        </a:rPr>
                        <a:t>Continuous flow</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231324766"/>
                  </a:ext>
                </a:extLst>
              </a:tr>
              <a:tr h="585757">
                <a:tc>
                  <a:txBody>
                    <a:bodyPr/>
                    <a:lstStyle/>
                    <a:p>
                      <a:pPr algn="l" fontAlgn="base"/>
                      <a:r>
                        <a:rPr lang="en-GB" sz="2000" b="0" dirty="0">
                          <a:effectLst/>
                          <a:latin typeface="+mn-lt"/>
                        </a:rPr>
                        <a:t>Release methodology</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ase"/>
                      <a:r>
                        <a:rPr lang="en-US" sz="2000" b="0" dirty="0">
                          <a:effectLst/>
                          <a:latin typeface="+mn-lt"/>
                        </a:rPr>
                        <a:t>At the end of each sprint</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ase"/>
                      <a:r>
                        <a:rPr lang="en-GB" sz="2000" b="0">
                          <a:effectLst/>
                          <a:latin typeface="+mn-lt"/>
                        </a:rPr>
                        <a:t>Continuous delivery</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602830176"/>
                  </a:ext>
                </a:extLst>
              </a:tr>
              <a:tr h="962315">
                <a:tc>
                  <a:txBody>
                    <a:bodyPr/>
                    <a:lstStyle/>
                    <a:p>
                      <a:pPr algn="l" fontAlgn="base"/>
                      <a:r>
                        <a:rPr lang="en-GB" sz="2000" b="0">
                          <a:effectLst/>
                          <a:latin typeface="+mn-lt"/>
                        </a:rPr>
                        <a:t>Roles</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ase"/>
                      <a:r>
                        <a:rPr lang="en-US" sz="2000" b="0" dirty="0">
                          <a:effectLst/>
                          <a:latin typeface="+mn-lt"/>
                        </a:rPr>
                        <a:t>Product owner, scrum master, development team</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ase"/>
                      <a:r>
                        <a:rPr lang="en-GB" sz="2000" b="0" dirty="0">
                          <a:effectLst/>
                          <a:latin typeface="+mn-lt"/>
                        </a:rPr>
                        <a:t>No required roles</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501717346"/>
                  </a:ext>
                </a:extLst>
              </a:tr>
              <a:tr h="585757">
                <a:tc>
                  <a:txBody>
                    <a:bodyPr/>
                    <a:lstStyle/>
                    <a:p>
                      <a:pPr algn="l" fontAlgn="base"/>
                      <a:r>
                        <a:rPr lang="en-GB" sz="2000" b="0">
                          <a:effectLst/>
                          <a:latin typeface="+mn-lt"/>
                        </a:rPr>
                        <a:t>Key metrics</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ase"/>
                      <a:r>
                        <a:rPr lang="en-GB" sz="2000" b="0" dirty="0">
                          <a:effectLst/>
                          <a:latin typeface="+mn-lt"/>
                        </a:rPr>
                        <a:t>Velocity</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ase"/>
                      <a:r>
                        <a:rPr lang="en-US" sz="2000" b="0" dirty="0">
                          <a:effectLst/>
                          <a:latin typeface="+mn-lt"/>
                        </a:rPr>
                        <a:t>Lead time, cycle time, WIP</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798558386"/>
                  </a:ext>
                </a:extLst>
              </a:tr>
              <a:tr h="962315">
                <a:tc>
                  <a:txBody>
                    <a:bodyPr/>
                    <a:lstStyle/>
                    <a:p>
                      <a:pPr algn="l" fontAlgn="base"/>
                      <a:r>
                        <a:rPr lang="en-GB" sz="2000" b="0" dirty="0">
                          <a:effectLst/>
                          <a:latin typeface="+mn-lt"/>
                        </a:rPr>
                        <a:t>Change philosophy</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ase"/>
                      <a:r>
                        <a:rPr lang="en-US" sz="2000" b="0" dirty="0">
                          <a:effectLst/>
                          <a:latin typeface="+mn-lt"/>
                        </a:rPr>
                        <a:t>Teams should not make changes during the sprint.</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ase"/>
                      <a:r>
                        <a:rPr lang="en-US" sz="2000" b="0" dirty="0">
                          <a:effectLst/>
                          <a:latin typeface="+mn-lt"/>
                        </a:rPr>
                        <a:t>Change can happen at any time</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63734021"/>
                  </a:ext>
                </a:extLst>
              </a:tr>
            </a:tbl>
          </a:graphicData>
        </a:graphic>
      </p:graphicFrame>
      <p:sp>
        <p:nvSpPr>
          <p:cNvPr id="4" name="Rectangle 1">
            <a:extLst>
              <a:ext uri="{FF2B5EF4-FFF2-40B4-BE49-F238E27FC236}">
                <a16:creationId xmlns:a16="http://schemas.microsoft.com/office/drawing/2014/main" id="{9BC0ABDB-4BE8-47C2-B9E5-9BD762BE50E8}"/>
              </a:ext>
            </a:extLst>
          </p:cNvPr>
          <p:cNvSpPr>
            <a:spLocks noChangeArrowheads="1"/>
          </p:cNvSpPr>
          <p:nvPr/>
        </p:nvSpPr>
        <p:spPr bwMode="auto">
          <a:xfrm>
            <a:off x="4191000"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3F21ED08-C3EC-4D71-B9D1-C68F53D74582}"/>
              </a:ext>
            </a:extLst>
          </p:cNvPr>
          <p:cNvGraphicFramePr>
            <a:graphicFrameLocks noGrp="1"/>
          </p:cNvGraphicFramePr>
          <p:nvPr/>
        </p:nvGraphicFramePr>
        <p:xfrm>
          <a:off x="406399" y="5584702"/>
          <a:ext cx="11168968" cy="818798"/>
        </p:xfrm>
        <a:graphic>
          <a:graphicData uri="http://schemas.openxmlformats.org/drawingml/2006/table">
            <a:tbl>
              <a:tblPr/>
              <a:tblGrid>
                <a:gridCol w="2509076">
                  <a:extLst>
                    <a:ext uri="{9D8B030D-6E8A-4147-A177-3AD203B41FA5}">
                      <a16:colId xmlns:a16="http://schemas.microsoft.com/office/drawing/2014/main" val="18459569"/>
                    </a:ext>
                  </a:extLst>
                </a:gridCol>
                <a:gridCol w="4528062">
                  <a:extLst>
                    <a:ext uri="{9D8B030D-6E8A-4147-A177-3AD203B41FA5}">
                      <a16:colId xmlns:a16="http://schemas.microsoft.com/office/drawing/2014/main" val="1494518824"/>
                    </a:ext>
                  </a:extLst>
                </a:gridCol>
                <a:gridCol w="4131830">
                  <a:extLst>
                    <a:ext uri="{9D8B030D-6E8A-4147-A177-3AD203B41FA5}">
                      <a16:colId xmlns:a16="http://schemas.microsoft.com/office/drawing/2014/main" val="631806785"/>
                    </a:ext>
                  </a:extLst>
                </a:gridCol>
              </a:tblGrid>
              <a:tr h="774036">
                <a:tc>
                  <a:txBody>
                    <a:bodyPr/>
                    <a:lstStyle/>
                    <a:p>
                      <a:pPr algn="l" fontAlgn="base"/>
                      <a:r>
                        <a:rPr lang="en-GB" sz="2000" b="0" dirty="0">
                          <a:effectLst/>
                          <a:latin typeface="+mn-lt"/>
                        </a:rPr>
                        <a:t>Approach</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fontAlgn="base"/>
                      <a:r>
                        <a:rPr lang="en-GB" sz="2000" b="0" i="0" kern="1200" dirty="0">
                          <a:solidFill>
                            <a:schemeClr val="tx1"/>
                          </a:solidFill>
                          <a:effectLst/>
                          <a:latin typeface="+mn-lt"/>
                          <a:ea typeface="+mn-ea"/>
                          <a:cs typeface="+mn-cs"/>
                        </a:rPr>
                        <a:t>A structured agile approach</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fontAlgn="base"/>
                      <a:r>
                        <a:rPr lang="en-GB" sz="2000" b="0" i="0" kern="1200" dirty="0">
                          <a:solidFill>
                            <a:schemeClr val="tx1"/>
                          </a:solidFill>
                          <a:effectLst/>
                          <a:latin typeface="+mn-lt"/>
                          <a:ea typeface="+mn-ea"/>
                          <a:cs typeface="+mn-cs"/>
                        </a:rPr>
                        <a:t>Continuous improvement, flexible processes</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684707544"/>
                  </a:ext>
                </a:extLst>
              </a:tr>
            </a:tbl>
          </a:graphicData>
        </a:graphic>
      </p:graphicFrame>
    </p:spTree>
    <p:extLst>
      <p:ext uri="{BB962C8B-B14F-4D97-AF65-F5344CB8AC3E}">
        <p14:creationId xmlns:p14="http://schemas.microsoft.com/office/powerpoint/2010/main" val="28729231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56488" y="139026"/>
            <a:ext cx="7888707" cy="604495"/>
          </a:xfrm>
        </p:spPr>
        <p:txBody>
          <a:bodyPr anchor="ctr">
            <a:normAutofit/>
          </a:bodyPr>
          <a:lstStyle/>
          <a:p>
            <a:pPr algn="l"/>
            <a:r>
              <a:rPr lang="en-GB" sz="3600" dirty="0">
                <a:solidFill>
                  <a:srgbClr val="FF0000"/>
                </a:solidFill>
                <a:cs typeface="Times New Roman" pitchFamily="18" charset="0"/>
              </a:rPr>
              <a:t>Agile Methods and Practices </a:t>
            </a:r>
            <a:endParaRPr lang="en-GB" sz="3600" dirty="0">
              <a:solidFill>
                <a:schemeClr val="tx1">
                  <a:lumMod val="85000"/>
                  <a:lumOff val="15000"/>
                </a:schemeClr>
              </a:solidFill>
            </a:endParaRPr>
          </a:p>
        </p:txBody>
      </p:sp>
      <p:sp>
        <p:nvSpPr>
          <p:cNvPr id="5" name="TextBox 4">
            <a:extLst>
              <a:ext uri="{FF2B5EF4-FFF2-40B4-BE49-F238E27FC236}">
                <a16:creationId xmlns:a16="http://schemas.microsoft.com/office/drawing/2014/main" id="{FF8D698E-72C8-4EDD-AD6A-E2C30831A04B}"/>
              </a:ext>
            </a:extLst>
          </p:cNvPr>
          <p:cNvSpPr txBox="1"/>
          <p:nvPr/>
        </p:nvSpPr>
        <p:spPr>
          <a:xfrm>
            <a:off x="391550" y="930206"/>
            <a:ext cx="11408899" cy="5324535"/>
          </a:xfrm>
          <a:prstGeom prst="rect">
            <a:avLst/>
          </a:prstGeom>
          <a:noFill/>
        </p:spPr>
        <p:txBody>
          <a:bodyPr wrap="square">
            <a:spAutoFit/>
          </a:bodyPr>
          <a:lstStyle/>
          <a:p>
            <a:pPr algn="l"/>
            <a:r>
              <a:rPr lang="en-US" sz="2000" b="1" i="0" dirty="0">
                <a:solidFill>
                  <a:schemeClr val="tx1">
                    <a:lumMod val="65000"/>
                    <a:lumOff val="35000"/>
                  </a:schemeClr>
                </a:solidFill>
                <a:effectLst/>
              </a:rPr>
              <a:t>Dynamic Systems Development Method (DSDM)</a:t>
            </a:r>
          </a:p>
          <a:p>
            <a:pPr algn="l"/>
            <a:endParaRPr lang="en-US" sz="2000" b="1" i="0" dirty="0">
              <a:solidFill>
                <a:schemeClr val="tx1">
                  <a:lumMod val="65000"/>
                  <a:lumOff val="35000"/>
                </a:schemeClr>
              </a:solidFill>
              <a:effectLst/>
            </a:endParaRPr>
          </a:p>
          <a:p>
            <a:pPr algn="l"/>
            <a:r>
              <a:rPr lang="en-US" sz="2000" b="0" i="0" dirty="0">
                <a:solidFill>
                  <a:schemeClr val="tx1">
                    <a:lumMod val="65000"/>
                    <a:lumOff val="35000"/>
                  </a:schemeClr>
                </a:solidFill>
                <a:effectLst/>
              </a:rPr>
              <a:t>The Dynamic Systems Development Method (DSDM) rounds out our list of well-known Agile methodologies. DSDM originated in the 1990s to provide a common industry framework for rapid software delivery. Today, it has matured into a comprehensive </a:t>
            </a:r>
          </a:p>
          <a:p>
            <a:pPr algn="l"/>
            <a:endParaRPr lang="en-US" sz="2000" dirty="0">
              <a:solidFill>
                <a:schemeClr val="tx1">
                  <a:lumMod val="65000"/>
                  <a:lumOff val="35000"/>
                </a:schemeClr>
              </a:solidFill>
            </a:endParaRPr>
          </a:p>
          <a:p>
            <a:pPr algn="l"/>
            <a:r>
              <a:rPr lang="en-US" sz="2000" b="0" i="0" dirty="0">
                <a:solidFill>
                  <a:schemeClr val="tx1">
                    <a:lumMod val="65000"/>
                    <a:lumOff val="35000"/>
                  </a:schemeClr>
                </a:solidFill>
                <a:effectLst/>
              </a:rPr>
              <a:t>Agile methodology that revolves around:</a:t>
            </a:r>
          </a:p>
          <a:p>
            <a:pPr algn="l">
              <a:buFont typeface="Arial" panose="020B0604020202020204" pitchFamily="34" charset="0"/>
              <a:buChar char="•"/>
            </a:pPr>
            <a:r>
              <a:rPr lang="en-US" sz="2000" b="0" i="0" dirty="0">
                <a:solidFill>
                  <a:schemeClr val="tx1">
                    <a:lumMod val="65000"/>
                    <a:lumOff val="35000"/>
                  </a:schemeClr>
                </a:solidFill>
                <a:effectLst/>
              </a:rPr>
              <a:t>Business needs and value</a:t>
            </a:r>
          </a:p>
          <a:p>
            <a:pPr algn="l">
              <a:buFont typeface="Arial" panose="020B0604020202020204" pitchFamily="34" charset="0"/>
              <a:buChar char="•"/>
            </a:pPr>
            <a:r>
              <a:rPr lang="en-US" sz="2000" b="0" i="0" dirty="0">
                <a:solidFill>
                  <a:schemeClr val="tx1">
                    <a:lumMod val="65000"/>
                    <a:lumOff val="35000"/>
                  </a:schemeClr>
                </a:solidFill>
                <a:effectLst/>
              </a:rPr>
              <a:t>Active user involvement</a:t>
            </a:r>
          </a:p>
          <a:p>
            <a:pPr algn="l">
              <a:buFont typeface="Arial" panose="020B0604020202020204" pitchFamily="34" charset="0"/>
              <a:buChar char="•"/>
            </a:pPr>
            <a:r>
              <a:rPr lang="en-US" sz="2000" b="0" i="0" dirty="0">
                <a:solidFill>
                  <a:schemeClr val="tx1">
                    <a:lumMod val="65000"/>
                    <a:lumOff val="35000"/>
                  </a:schemeClr>
                </a:solidFill>
                <a:effectLst/>
              </a:rPr>
              <a:t>Empowered teams</a:t>
            </a:r>
          </a:p>
          <a:p>
            <a:pPr algn="l">
              <a:buFont typeface="Arial" panose="020B0604020202020204" pitchFamily="34" charset="0"/>
              <a:buChar char="•"/>
            </a:pPr>
            <a:r>
              <a:rPr lang="en-US" sz="2000" b="0" i="0" dirty="0">
                <a:solidFill>
                  <a:schemeClr val="tx1">
                    <a:lumMod val="65000"/>
                    <a:lumOff val="35000"/>
                  </a:schemeClr>
                </a:solidFill>
                <a:effectLst/>
              </a:rPr>
              <a:t>Frequent delivery</a:t>
            </a:r>
          </a:p>
          <a:p>
            <a:pPr algn="l">
              <a:buFont typeface="Arial" panose="020B0604020202020204" pitchFamily="34" charset="0"/>
              <a:buChar char="•"/>
            </a:pPr>
            <a:r>
              <a:rPr lang="en-US" sz="2000" b="0" i="0" dirty="0">
                <a:solidFill>
                  <a:schemeClr val="tx1">
                    <a:lumMod val="65000"/>
                    <a:lumOff val="35000"/>
                  </a:schemeClr>
                </a:solidFill>
                <a:effectLst/>
              </a:rPr>
              <a:t>Integrated testing</a:t>
            </a:r>
          </a:p>
          <a:p>
            <a:pPr algn="l">
              <a:buFont typeface="Arial" panose="020B0604020202020204" pitchFamily="34" charset="0"/>
              <a:buChar char="•"/>
            </a:pPr>
            <a:r>
              <a:rPr lang="en-US" sz="2000" b="0" i="0" dirty="0">
                <a:solidFill>
                  <a:schemeClr val="tx1">
                    <a:lumMod val="65000"/>
                    <a:lumOff val="35000"/>
                  </a:schemeClr>
                </a:solidFill>
                <a:effectLst/>
              </a:rPr>
              <a:t>Stakeholder collaboration</a:t>
            </a:r>
          </a:p>
          <a:p>
            <a:pPr algn="l">
              <a:buFont typeface="Arial" panose="020B0604020202020204" pitchFamily="34" charset="0"/>
              <a:buChar char="•"/>
            </a:pPr>
            <a:endParaRPr lang="en-US" sz="2000" b="0" i="0" dirty="0">
              <a:solidFill>
                <a:schemeClr val="tx1">
                  <a:lumMod val="65000"/>
                  <a:lumOff val="35000"/>
                </a:schemeClr>
              </a:solidFill>
              <a:effectLst/>
            </a:endParaRPr>
          </a:p>
          <a:p>
            <a:pPr algn="l"/>
            <a:r>
              <a:rPr lang="en-US" sz="2000" b="0" i="0" dirty="0">
                <a:solidFill>
                  <a:schemeClr val="tx1">
                    <a:lumMod val="65000"/>
                    <a:lumOff val="35000"/>
                  </a:schemeClr>
                </a:solidFill>
                <a:effectLst/>
              </a:rPr>
              <a:t>The DSDM framework is particularly useful for prioritizing requirements. It also mandates that rework is to be expected, so any development changes must be reversible. DSDM relies on sprints, similar to other Agile methodologies, and is often used in conjunction with approaches like Scrum and XP.</a:t>
            </a:r>
            <a:endParaRPr lang="en-US" sz="2000" b="0" i="1" dirty="0">
              <a:solidFill>
                <a:schemeClr val="tx1">
                  <a:lumMod val="65000"/>
                  <a:lumOff val="35000"/>
                </a:schemeClr>
              </a:solidFill>
              <a:effectLst/>
            </a:endParaRPr>
          </a:p>
        </p:txBody>
      </p:sp>
    </p:spTree>
    <p:extLst>
      <p:ext uri="{BB962C8B-B14F-4D97-AF65-F5344CB8AC3E}">
        <p14:creationId xmlns:p14="http://schemas.microsoft.com/office/powerpoint/2010/main" val="18246335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56488" y="139026"/>
            <a:ext cx="7888707" cy="604495"/>
          </a:xfrm>
        </p:spPr>
        <p:txBody>
          <a:bodyPr anchor="ctr">
            <a:normAutofit/>
          </a:bodyPr>
          <a:lstStyle/>
          <a:p>
            <a:pPr algn="l"/>
            <a:r>
              <a:rPr lang="en-GB" sz="3600" dirty="0">
                <a:solidFill>
                  <a:srgbClr val="FF0000"/>
                </a:solidFill>
                <a:cs typeface="Times New Roman" pitchFamily="18" charset="0"/>
              </a:rPr>
              <a:t>Agile Methods and Practices </a:t>
            </a:r>
            <a:endParaRPr lang="en-GB" sz="3600" dirty="0">
              <a:solidFill>
                <a:schemeClr val="tx1">
                  <a:lumMod val="85000"/>
                  <a:lumOff val="15000"/>
                </a:schemeClr>
              </a:solidFill>
            </a:endParaRPr>
          </a:p>
        </p:txBody>
      </p:sp>
      <p:sp>
        <p:nvSpPr>
          <p:cNvPr id="5" name="TextBox 4">
            <a:extLst>
              <a:ext uri="{FF2B5EF4-FFF2-40B4-BE49-F238E27FC236}">
                <a16:creationId xmlns:a16="http://schemas.microsoft.com/office/drawing/2014/main" id="{FF8D698E-72C8-4EDD-AD6A-E2C30831A04B}"/>
              </a:ext>
            </a:extLst>
          </p:cNvPr>
          <p:cNvSpPr txBox="1"/>
          <p:nvPr/>
        </p:nvSpPr>
        <p:spPr>
          <a:xfrm>
            <a:off x="391550" y="930206"/>
            <a:ext cx="11408899" cy="4093428"/>
          </a:xfrm>
          <a:prstGeom prst="rect">
            <a:avLst/>
          </a:prstGeom>
          <a:noFill/>
        </p:spPr>
        <p:txBody>
          <a:bodyPr wrap="square">
            <a:spAutoFit/>
          </a:bodyPr>
          <a:lstStyle/>
          <a:p>
            <a:pPr algn="l"/>
            <a:r>
              <a:rPr lang="en-US" sz="2000" b="1" i="0" dirty="0">
                <a:solidFill>
                  <a:schemeClr val="tx1">
                    <a:lumMod val="65000"/>
                    <a:lumOff val="35000"/>
                  </a:schemeClr>
                </a:solidFill>
                <a:effectLst/>
              </a:rPr>
              <a:t>Crystal - </a:t>
            </a:r>
          </a:p>
          <a:p>
            <a:pPr algn="l"/>
            <a:r>
              <a:rPr lang="en-US" sz="2000" b="0" i="0" dirty="0">
                <a:solidFill>
                  <a:schemeClr val="tx1">
                    <a:lumMod val="65000"/>
                    <a:lumOff val="35000"/>
                  </a:schemeClr>
                </a:solidFill>
                <a:effectLst/>
              </a:rPr>
              <a:t>The Crystal Agile methodology focuses more on the interactions of the people involved in a project versus the tools and techniques of development. A lightweight model, Crystal emphasizes interaction, people, community, skills, communications, and talents.</a:t>
            </a:r>
          </a:p>
          <a:p>
            <a:pPr algn="l"/>
            <a:endParaRPr lang="en-US" sz="2000" b="0" i="0" dirty="0">
              <a:solidFill>
                <a:schemeClr val="tx1">
                  <a:lumMod val="65000"/>
                  <a:lumOff val="35000"/>
                </a:schemeClr>
              </a:solidFill>
              <a:effectLst/>
            </a:endParaRPr>
          </a:p>
          <a:p>
            <a:pPr algn="l"/>
            <a:r>
              <a:rPr lang="en-US" sz="2000" b="0" i="0" dirty="0">
                <a:solidFill>
                  <a:schemeClr val="tx1">
                    <a:lumMod val="65000"/>
                    <a:lumOff val="35000"/>
                  </a:schemeClr>
                </a:solidFill>
                <a:effectLst/>
              </a:rPr>
              <a:t>Crystal categorizes projects based on three criteria:</a:t>
            </a:r>
          </a:p>
          <a:p>
            <a:pPr algn="l">
              <a:buFont typeface="+mj-lt"/>
              <a:buAutoNum type="arabicPeriod"/>
            </a:pPr>
            <a:r>
              <a:rPr lang="en-US" sz="2000" b="0" i="0" dirty="0">
                <a:solidFill>
                  <a:schemeClr val="tx1">
                    <a:lumMod val="65000"/>
                    <a:lumOff val="35000"/>
                  </a:schemeClr>
                </a:solidFill>
                <a:effectLst/>
              </a:rPr>
              <a:t>Team size</a:t>
            </a:r>
          </a:p>
          <a:p>
            <a:pPr algn="l">
              <a:buFont typeface="+mj-lt"/>
              <a:buAutoNum type="arabicPeriod"/>
            </a:pPr>
            <a:r>
              <a:rPr lang="en-US" sz="2000" b="0" i="0" dirty="0">
                <a:solidFill>
                  <a:schemeClr val="tx1">
                    <a:lumMod val="65000"/>
                    <a:lumOff val="35000"/>
                  </a:schemeClr>
                </a:solidFill>
                <a:effectLst/>
              </a:rPr>
              <a:t>System criticality</a:t>
            </a:r>
          </a:p>
          <a:p>
            <a:pPr algn="l">
              <a:buFont typeface="+mj-lt"/>
              <a:buAutoNum type="arabicPeriod"/>
            </a:pPr>
            <a:r>
              <a:rPr lang="en-US" sz="2000" b="0" i="0" dirty="0">
                <a:solidFill>
                  <a:schemeClr val="tx1">
                    <a:lumMod val="65000"/>
                    <a:lumOff val="35000"/>
                  </a:schemeClr>
                </a:solidFill>
                <a:effectLst/>
              </a:rPr>
              <a:t>Project priorities</a:t>
            </a:r>
          </a:p>
          <a:p>
            <a:pPr algn="l"/>
            <a:endParaRPr lang="en-US" sz="2000" b="0" i="0" dirty="0">
              <a:solidFill>
                <a:schemeClr val="tx1">
                  <a:lumMod val="65000"/>
                  <a:lumOff val="35000"/>
                </a:schemeClr>
              </a:solidFill>
              <a:effectLst/>
            </a:endParaRPr>
          </a:p>
          <a:p>
            <a:pPr algn="l"/>
            <a:r>
              <a:rPr lang="en-US" sz="2000" b="0" i="0" dirty="0">
                <a:solidFill>
                  <a:schemeClr val="tx1">
                    <a:lumMod val="65000"/>
                    <a:lumOff val="35000"/>
                  </a:schemeClr>
                </a:solidFill>
                <a:effectLst/>
              </a:rPr>
              <a:t>The approach is similar to other Agile methodologies in its attention to early and often delivery of software, high involvement of users, and removal of red tape. Crystal’s assertion that every project is unique, however, has led to its reputation as one of the most flexible Agile methodologies.</a:t>
            </a:r>
          </a:p>
        </p:txBody>
      </p:sp>
    </p:spTree>
    <p:extLst>
      <p:ext uri="{BB962C8B-B14F-4D97-AF65-F5344CB8AC3E}">
        <p14:creationId xmlns:p14="http://schemas.microsoft.com/office/powerpoint/2010/main" val="18148402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70555" y="84822"/>
            <a:ext cx="5689601" cy="604495"/>
          </a:xfrm>
        </p:spPr>
        <p:txBody>
          <a:bodyPr anchor="ctr">
            <a:normAutofit/>
          </a:bodyPr>
          <a:lstStyle/>
          <a:p>
            <a:pPr algn="l"/>
            <a:r>
              <a:rPr lang="en-GB" sz="3600" dirty="0">
                <a:solidFill>
                  <a:srgbClr val="FF0000"/>
                </a:solidFill>
                <a:cs typeface="Times New Roman" pitchFamily="18" charset="0"/>
              </a:rPr>
              <a:t>Agile Methods and Practices </a:t>
            </a:r>
            <a:endParaRPr lang="en-GB" sz="3600" dirty="0">
              <a:solidFill>
                <a:schemeClr val="tx1">
                  <a:lumMod val="85000"/>
                  <a:lumOff val="15000"/>
                </a:schemeClr>
              </a:solidFill>
            </a:endParaRPr>
          </a:p>
        </p:txBody>
      </p:sp>
      <p:sp>
        <p:nvSpPr>
          <p:cNvPr id="6" name="TextBox 5">
            <a:extLst>
              <a:ext uri="{FF2B5EF4-FFF2-40B4-BE49-F238E27FC236}">
                <a16:creationId xmlns:a16="http://schemas.microsoft.com/office/drawing/2014/main" id="{351B5A27-FFE8-41E5-A7E5-7D00E85F19FD}"/>
              </a:ext>
            </a:extLst>
          </p:cNvPr>
          <p:cNvSpPr txBox="1"/>
          <p:nvPr/>
        </p:nvSpPr>
        <p:spPr>
          <a:xfrm>
            <a:off x="373204" y="913091"/>
            <a:ext cx="11173903" cy="1938992"/>
          </a:xfrm>
          <a:prstGeom prst="rect">
            <a:avLst/>
          </a:prstGeom>
          <a:noFill/>
        </p:spPr>
        <p:txBody>
          <a:bodyPr wrap="square">
            <a:spAutoFit/>
          </a:bodyPr>
          <a:lstStyle/>
          <a:p>
            <a:pPr algn="l"/>
            <a:r>
              <a:rPr lang="en-US" sz="2000" b="1" i="0" dirty="0">
                <a:solidFill>
                  <a:schemeClr val="tx1">
                    <a:lumMod val="65000"/>
                    <a:lumOff val="35000"/>
                  </a:schemeClr>
                </a:solidFill>
                <a:effectLst/>
              </a:rPr>
              <a:t>Scrum</a:t>
            </a:r>
          </a:p>
          <a:p>
            <a:pPr algn="l"/>
            <a:endParaRPr lang="en-US" sz="2000" b="1" i="0" dirty="0">
              <a:solidFill>
                <a:schemeClr val="tx1">
                  <a:lumMod val="65000"/>
                  <a:lumOff val="35000"/>
                </a:schemeClr>
              </a:solidFill>
              <a:effectLst/>
            </a:endParaRPr>
          </a:p>
          <a:p>
            <a:pPr algn="l"/>
            <a:r>
              <a:rPr lang="en-US" sz="2000" b="0" i="0" dirty="0">
                <a:solidFill>
                  <a:schemeClr val="tx1">
                    <a:lumMod val="65000"/>
                    <a:lumOff val="35000"/>
                  </a:schemeClr>
                </a:solidFill>
                <a:effectLst/>
              </a:rPr>
              <a:t>SCRUM is an agile development method which concentrates specifically on how to manage tasks within a team-based development environment. Basically, Scrum is derived from activity that occurs during a rugby match. Scrum believes in empowering the development team and advocates working in small teams (say- 7 to 9 members). Agile and Scrum consist of three roles, and their responsibilities are explained as follows:</a:t>
            </a:r>
          </a:p>
        </p:txBody>
      </p:sp>
    </p:spTree>
    <p:extLst>
      <p:ext uri="{BB962C8B-B14F-4D97-AF65-F5344CB8AC3E}">
        <p14:creationId xmlns:p14="http://schemas.microsoft.com/office/powerpoint/2010/main" val="290445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6" name="Picture 4" descr="Agile uses incremental, iterative work sequences called sprints.">
            <a:extLst>
              <a:ext uri="{FF2B5EF4-FFF2-40B4-BE49-F238E27FC236}">
                <a16:creationId xmlns:a16="http://schemas.microsoft.com/office/drawing/2014/main" id="{AA712E38-4754-4A7D-9BC5-33C91666E5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908" y="886265"/>
            <a:ext cx="11444184" cy="56552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91B37BA-F246-4AB0-BF7E-85FF6EC2BFF8}"/>
              </a:ext>
            </a:extLst>
          </p:cNvPr>
          <p:cNvSpPr txBox="1"/>
          <p:nvPr/>
        </p:nvSpPr>
        <p:spPr>
          <a:xfrm>
            <a:off x="373908" y="131857"/>
            <a:ext cx="6098344" cy="646331"/>
          </a:xfrm>
          <a:prstGeom prst="rect">
            <a:avLst/>
          </a:prstGeom>
          <a:noFill/>
        </p:spPr>
        <p:txBody>
          <a:bodyPr wrap="square">
            <a:spAutoFit/>
          </a:bodyPr>
          <a:lstStyle/>
          <a:p>
            <a:r>
              <a:rPr lang="en-GB" sz="3600" dirty="0">
                <a:solidFill>
                  <a:srgbClr val="FF0000"/>
                </a:solidFill>
                <a:cs typeface="Times New Roman" pitchFamily="18" charset="0"/>
              </a:rPr>
              <a:t>Agile – Scrum Framework</a:t>
            </a:r>
            <a:endParaRPr lang="en-GB" sz="3600" dirty="0"/>
          </a:p>
        </p:txBody>
      </p:sp>
    </p:spTree>
    <p:extLst>
      <p:ext uri="{BB962C8B-B14F-4D97-AF65-F5344CB8AC3E}">
        <p14:creationId xmlns:p14="http://schemas.microsoft.com/office/powerpoint/2010/main" val="11026050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348568" y="986393"/>
            <a:ext cx="11591777" cy="5074172"/>
          </a:xfrm>
        </p:spPr>
        <p:txBody>
          <a:bodyPr anchor="ctr">
            <a:noAutofit/>
          </a:bodyPr>
          <a:lstStyle/>
          <a:p>
            <a:pPr marR="0" algn="l">
              <a:lnSpc>
                <a:spcPct val="107000"/>
              </a:lnSpc>
              <a:spcBef>
                <a:spcPts val="0"/>
              </a:spcBef>
              <a:spcAft>
                <a:spcPts val="800"/>
              </a:spcAft>
            </a:pPr>
            <a:r>
              <a:rPr lang="en-GB" sz="2000" b="1" dirty="0">
                <a:solidFill>
                  <a:schemeClr val="tx1">
                    <a:lumMod val="65000"/>
                    <a:lumOff val="35000"/>
                  </a:schemeClr>
                </a:solidFill>
                <a:latin typeface="+mn-lt"/>
              </a:rPr>
              <a:t>What is Requirement ?</a:t>
            </a:r>
            <a:br>
              <a:rPr lang="en-GB" sz="2000" dirty="0">
                <a:solidFill>
                  <a:schemeClr val="tx1">
                    <a:lumMod val="65000"/>
                    <a:lumOff val="35000"/>
                  </a:schemeClr>
                </a:solidFill>
                <a:latin typeface="+mn-lt"/>
              </a:rPr>
            </a:br>
            <a:br>
              <a:rPr lang="en-GB" sz="2000" dirty="0">
                <a:solidFill>
                  <a:schemeClr val="tx1">
                    <a:lumMod val="65000"/>
                    <a:lumOff val="35000"/>
                  </a:schemeClr>
                </a:solidFill>
                <a:latin typeface="+mn-lt"/>
              </a:rPr>
            </a:br>
            <a:r>
              <a:rPr lang="en-GB" sz="2000" dirty="0">
                <a:solidFill>
                  <a:schemeClr val="tx1">
                    <a:lumMod val="65000"/>
                    <a:lumOff val="35000"/>
                  </a:schemeClr>
                </a:solidFill>
                <a:latin typeface="+mn-lt"/>
              </a:rPr>
              <a:t>(1) A condition or capability needed by a user to solve a problem or achieve an objective. </a:t>
            </a:r>
            <a:br>
              <a:rPr lang="en-GB" sz="2000" dirty="0">
                <a:solidFill>
                  <a:schemeClr val="tx1">
                    <a:lumMod val="65000"/>
                    <a:lumOff val="35000"/>
                  </a:schemeClr>
                </a:solidFill>
                <a:latin typeface="+mn-lt"/>
              </a:rPr>
            </a:br>
            <a:r>
              <a:rPr lang="en-GB" sz="2000" dirty="0">
                <a:solidFill>
                  <a:schemeClr val="tx1">
                    <a:lumMod val="65000"/>
                    <a:lumOff val="35000"/>
                  </a:schemeClr>
                </a:solidFill>
                <a:latin typeface="+mn-lt"/>
              </a:rPr>
              <a:t>(2) A condition or capability that must be met or possessed by a system or system component to satisfy a contract, standard, specification, or other formally imposed documents.</a:t>
            </a:r>
            <a:br>
              <a:rPr lang="en-GB" sz="2000" dirty="0">
                <a:solidFill>
                  <a:schemeClr val="tx1">
                    <a:lumMod val="65000"/>
                    <a:lumOff val="35000"/>
                  </a:schemeClr>
                </a:solidFill>
                <a:latin typeface="+mn-lt"/>
              </a:rPr>
            </a:br>
            <a:br>
              <a:rPr lang="en-GB" sz="2000" dirty="0">
                <a:solidFill>
                  <a:schemeClr val="tx1">
                    <a:lumMod val="65000"/>
                    <a:lumOff val="35000"/>
                  </a:schemeClr>
                </a:solidFill>
                <a:latin typeface="+mn-lt"/>
              </a:rPr>
            </a:br>
            <a:r>
              <a:rPr lang="en-GB" sz="2000" b="1" dirty="0">
                <a:solidFill>
                  <a:schemeClr val="tx1">
                    <a:lumMod val="65000"/>
                    <a:lumOff val="35000"/>
                  </a:schemeClr>
                </a:solidFill>
                <a:latin typeface="+mn-lt"/>
              </a:rPr>
              <a:t>Type of Requirements –</a:t>
            </a:r>
            <a:br>
              <a:rPr lang="en-GB" sz="2000" dirty="0">
                <a:solidFill>
                  <a:schemeClr val="tx1">
                    <a:lumMod val="65000"/>
                    <a:lumOff val="35000"/>
                  </a:schemeClr>
                </a:solidFill>
                <a:latin typeface="+mn-lt"/>
              </a:rPr>
            </a:br>
            <a:br>
              <a:rPr lang="en-GB" sz="2000" dirty="0">
                <a:solidFill>
                  <a:schemeClr val="tx1">
                    <a:lumMod val="65000"/>
                    <a:lumOff val="35000"/>
                  </a:schemeClr>
                </a:solidFill>
                <a:latin typeface="+mn-lt"/>
              </a:rPr>
            </a:br>
            <a:r>
              <a:rPr lang="en-GB" sz="2000" dirty="0">
                <a:solidFill>
                  <a:schemeClr val="tx1">
                    <a:lumMod val="65000"/>
                    <a:lumOff val="35000"/>
                  </a:schemeClr>
                </a:solidFill>
                <a:effectLst/>
                <a:latin typeface="+mn-lt"/>
                <a:ea typeface="Calibri" panose="020F0502020204030204" pitchFamily="34" charset="0"/>
                <a:cs typeface="Calibri" panose="020F0502020204030204" pitchFamily="34" charset="0"/>
              </a:rPr>
              <a:t>Business Requirements</a:t>
            </a:r>
            <a:br>
              <a:rPr lang="en-GB" sz="2000" dirty="0">
                <a:solidFill>
                  <a:schemeClr val="tx1">
                    <a:lumMod val="65000"/>
                    <a:lumOff val="35000"/>
                  </a:schemeClr>
                </a:solidFill>
                <a:effectLst/>
                <a:latin typeface="+mn-lt"/>
                <a:ea typeface="Calibri" panose="020F0502020204030204" pitchFamily="34" charset="0"/>
                <a:cs typeface="Times New Roman" panose="02020603050405020304" pitchFamily="18" charset="0"/>
              </a:rPr>
            </a:br>
            <a:r>
              <a:rPr lang="en-GB" sz="2000" dirty="0">
                <a:solidFill>
                  <a:schemeClr val="tx1">
                    <a:lumMod val="65000"/>
                    <a:lumOff val="35000"/>
                  </a:schemeClr>
                </a:solidFill>
                <a:effectLst/>
                <a:latin typeface="+mn-lt"/>
                <a:ea typeface="Calibri" panose="020F0502020204030204" pitchFamily="34" charset="0"/>
                <a:cs typeface="Calibri" panose="020F0502020204030204" pitchFamily="34" charset="0"/>
              </a:rPr>
              <a:t>Customer Requirements</a:t>
            </a:r>
            <a:br>
              <a:rPr lang="en-GB" sz="2000" dirty="0">
                <a:solidFill>
                  <a:schemeClr val="tx1">
                    <a:lumMod val="65000"/>
                    <a:lumOff val="35000"/>
                  </a:schemeClr>
                </a:solidFill>
                <a:effectLst/>
                <a:latin typeface="+mn-lt"/>
                <a:ea typeface="Calibri" panose="020F0502020204030204" pitchFamily="34" charset="0"/>
                <a:cs typeface="Times New Roman" panose="02020603050405020304" pitchFamily="18" charset="0"/>
              </a:rPr>
            </a:br>
            <a:r>
              <a:rPr lang="en-GB" sz="2000" dirty="0">
                <a:solidFill>
                  <a:schemeClr val="tx1">
                    <a:lumMod val="65000"/>
                    <a:lumOff val="35000"/>
                  </a:schemeClr>
                </a:solidFill>
                <a:effectLst/>
                <a:latin typeface="+mn-lt"/>
                <a:ea typeface="Calibri" panose="020F0502020204030204" pitchFamily="34" charset="0"/>
                <a:cs typeface="Calibri" panose="020F0502020204030204" pitchFamily="34" charset="0"/>
              </a:rPr>
              <a:t>Functional Requirements</a:t>
            </a:r>
            <a:br>
              <a:rPr lang="en-GB" sz="2000" dirty="0">
                <a:solidFill>
                  <a:schemeClr val="tx1">
                    <a:lumMod val="65000"/>
                    <a:lumOff val="35000"/>
                  </a:schemeClr>
                </a:solidFill>
                <a:effectLst/>
                <a:latin typeface="+mn-lt"/>
                <a:ea typeface="Calibri" panose="020F0502020204030204" pitchFamily="34" charset="0"/>
                <a:cs typeface="Times New Roman" panose="02020603050405020304" pitchFamily="18" charset="0"/>
              </a:rPr>
            </a:br>
            <a:r>
              <a:rPr lang="en-GB" sz="2000" dirty="0">
                <a:solidFill>
                  <a:schemeClr val="tx1">
                    <a:lumMod val="65000"/>
                    <a:lumOff val="35000"/>
                  </a:schemeClr>
                </a:solidFill>
                <a:effectLst/>
                <a:latin typeface="+mn-lt"/>
                <a:ea typeface="Calibri" panose="020F0502020204030204" pitchFamily="34" charset="0"/>
                <a:cs typeface="Calibri" panose="020F0502020204030204" pitchFamily="34" charset="0"/>
              </a:rPr>
              <a:t>Non-functional Requirements</a:t>
            </a:r>
            <a:br>
              <a:rPr lang="en-GB" sz="2000" dirty="0">
                <a:solidFill>
                  <a:schemeClr val="tx1">
                    <a:lumMod val="65000"/>
                    <a:lumOff val="35000"/>
                  </a:schemeClr>
                </a:solidFill>
                <a:effectLst/>
                <a:latin typeface="+mn-lt"/>
                <a:ea typeface="Calibri" panose="020F0502020204030204" pitchFamily="34" charset="0"/>
                <a:cs typeface="Times New Roman" panose="02020603050405020304" pitchFamily="18" charset="0"/>
              </a:rPr>
            </a:br>
            <a:r>
              <a:rPr lang="en-GB" sz="2000" dirty="0">
                <a:solidFill>
                  <a:schemeClr val="tx1">
                    <a:lumMod val="65000"/>
                    <a:lumOff val="35000"/>
                  </a:schemeClr>
                </a:solidFill>
                <a:effectLst/>
                <a:latin typeface="+mn-lt"/>
                <a:ea typeface="Calibri" panose="020F0502020204030204" pitchFamily="34" charset="0"/>
                <a:cs typeface="Calibri" panose="020F0502020204030204" pitchFamily="34" charset="0"/>
              </a:rPr>
              <a:t>Quality / Testing Requirements</a:t>
            </a:r>
            <a:br>
              <a:rPr lang="en-GB" sz="2000" dirty="0">
                <a:solidFill>
                  <a:schemeClr val="tx1">
                    <a:lumMod val="65000"/>
                    <a:lumOff val="35000"/>
                  </a:schemeClr>
                </a:solidFill>
                <a:effectLst/>
                <a:latin typeface="+mn-lt"/>
                <a:ea typeface="Calibri" panose="020F0502020204030204" pitchFamily="34" charset="0"/>
                <a:cs typeface="Times New Roman" panose="02020603050405020304" pitchFamily="18" charset="0"/>
              </a:rPr>
            </a:br>
            <a:r>
              <a:rPr lang="en-GB" sz="2000" dirty="0">
                <a:solidFill>
                  <a:schemeClr val="tx1">
                    <a:lumMod val="65000"/>
                    <a:lumOff val="35000"/>
                  </a:schemeClr>
                </a:solidFill>
                <a:effectLst/>
                <a:latin typeface="+mn-lt"/>
                <a:ea typeface="Calibri" panose="020F0502020204030204" pitchFamily="34" charset="0"/>
                <a:cs typeface="Calibri" panose="020F0502020204030204" pitchFamily="34" charset="0"/>
              </a:rPr>
              <a:t>Technology requirement Requirements</a:t>
            </a:r>
            <a:br>
              <a:rPr lang="en-GB" sz="2000" dirty="0">
                <a:solidFill>
                  <a:schemeClr val="tx1">
                    <a:lumMod val="65000"/>
                    <a:lumOff val="35000"/>
                  </a:schemeClr>
                </a:solidFill>
                <a:effectLst/>
                <a:latin typeface="+mn-lt"/>
                <a:ea typeface="Calibri" panose="020F0502020204030204" pitchFamily="34" charset="0"/>
                <a:cs typeface="Times New Roman" panose="02020603050405020304" pitchFamily="18" charset="0"/>
              </a:rPr>
            </a:br>
            <a:r>
              <a:rPr lang="en-GB" sz="2000" dirty="0">
                <a:solidFill>
                  <a:schemeClr val="tx1">
                    <a:lumMod val="65000"/>
                    <a:lumOff val="35000"/>
                  </a:schemeClr>
                </a:solidFill>
                <a:effectLst/>
                <a:latin typeface="+mn-lt"/>
                <a:ea typeface="Calibri" panose="020F0502020204030204" pitchFamily="34" charset="0"/>
              </a:rPr>
              <a:t>Implementation/Transition Requirements</a:t>
            </a:r>
            <a:endParaRPr lang="en-GB" sz="2000" dirty="0">
              <a:solidFill>
                <a:schemeClr val="tx1">
                  <a:lumMod val="65000"/>
                  <a:lumOff val="35000"/>
                </a:schemeClr>
              </a:solidFill>
              <a:latin typeface="+mn-lt"/>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51655" y="68048"/>
            <a:ext cx="5689601" cy="918345"/>
          </a:xfrm>
        </p:spPr>
        <p:txBody>
          <a:bodyPr anchor="ctr">
            <a:normAutofit/>
          </a:bodyPr>
          <a:lstStyle/>
          <a:p>
            <a:pPr algn="l"/>
            <a:r>
              <a:rPr lang="en-GB" sz="3600" dirty="0">
                <a:solidFill>
                  <a:srgbClr val="FF0000"/>
                </a:solidFill>
                <a:cs typeface="Times New Roman" pitchFamily="18" charset="0"/>
              </a:rPr>
              <a:t>Requirement Engineering</a:t>
            </a:r>
            <a:endParaRPr lang="en-GB" sz="3600" dirty="0">
              <a:solidFill>
                <a:schemeClr val="tx1">
                  <a:lumMod val="85000"/>
                  <a:lumOff val="15000"/>
                </a:schemeClr>
              </a:solidFill>
            </a:endParaRPr>
          </a:p>
        </p:txBody>
      </p:sp>
    </p:spTree>
    <p:extLst>
      <p:ext uri="{BB962C8B-B14F-4D97-AF65-F5344CB8AC3E}">
        <p14:creationId xmlns:p14="http://schemas.microsoft.com/office/powerpoint/2010/main" val="17074992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79790" y="0"/>
            <a:ext cx="5689601" cy="918345"/>
          </a:xfrm>
        </p:spPr>
        <p:txBody>
          <a:bodyPr anchor="ctr">
            <a:normAutofit/>
          </a:bodyPr>
          <a:lstStyle/>
          <a:p>
            <a:pPr algn="l"/>
            <a:r>
              <a:rPr lang="en-GB" sz="3600" dirty="0">
                <a:solidFill>
                  <a:srgbClr val="FF0000"/>
                </a:solidFill>
                <a:cs typeface="Times New Roman" pitchFamily="18" charset="0"/>
              </a:rPr>
              <a:t>Requirement Engineering</a:t>
            </a:r>
            <a:endParaRPr lang="en-GB" sz="3600" dirty="0">
              <a:solidFill>
                <a:schemeClr val="tx1">
                  <a:lumMod val="85000"/>
                  <a:lumOff val="15000"/>
                </a:schemeClr>
              </a:solidFill>
            </a:endParaRPr>
          </a:p>
        </p:txBody>
      </p:sp>
      <p:pic>
        <p:nvPicPr>
          <p:cNvPr id="1028" name="Picture 4" descr="Project failure factors | Download Scientific Diagram">
            <a:extLst>
              <a:ext uri="{FF2B5EF4-FFF2-40B4-BE49-F238E27FC236}">
                <a16:creationId xmlns:a16="http://schemas.microsoft.com/office/drawing/2014/main" id="{ACC755CA-19DC-4AA4-82F5-09950C7EFA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798" y="1617785"/>
            <a:ext cx="8316571" cy="5071084"/>
          </a:xfrm>
          <a:prstGeom prst="rect">
            <a:avLst/>
          </a:prstGeom>
          <a:noFill/>
          <a:effectLst>
            <a:outerShdw blurRad="50800" dist="50800" dir="5400000" algn="ctr" rotWithShape="0">
              <a:schemeClr val="tx1"/>
            </a:outerShdw>
          </a:effectLst>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30DB066-46F4-42E3-8E34-9512B72B4465}"/>
              </a:ext>
            </a:extLst>
          </p:cNvPr>
          <p:cNvSpPr txBox="1"/>
          <p:nvPr/>
        </p:nvSpPr>
        <p:spPr>
          <a:xfrm>
            <a:off x="406399" y="1087476"/>
            <a:ext cx="6098344" cy="400110"/>
          </a:xfrm>
          <a:prstGeom prst="rect">
            <a:avLst/>
          </a:prstGeom>
          <a:noFill/>
        </p:spPr>
        <p:txBody>
          <a:bodyPr wrap="square">
            <a:spAutoFit/>
          </a:bodyPr>
          <a:lstStyle/>
          <a:p>
            <a:pPr marR="0" lvl="0">
              <a:spcBef>
                <a:spcPts val="0"/>
              </a:spcBef>
              <a:spcAft>
                <a:spcPts val="0"/>
              </a:spcAft>
            </a:pPr>
            <a:r>
              <a:rPr lang="en-IN" sz="2000" dirty="0">
                <a:solidFill>
                  <a:schemeClr val="tx1">
                    <a:lumMod val="65000"/>
                    <a:lumOff val="35000"/>
                  </a:schemeClr>
                </a:solidFill>
                <a:effectLst/>
                <a:ea typeface="Calibri" panose="020F0502020204030204" pitchFamily="34" charset="0"/>
                <a:cs typeface="Times New Roman" panose="02020603050405020304" pitchFamily="18" charset="0"/>
              </a:rPr>
              <a:t>Why do Projects fail ? – Current Survey</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18889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37587" y="0"/>
            <a:ext cx="5689601" cy="918345"/>
          </a:xfrm>
        </p:spPr>
        <p:txBody>
          <a:bodyPr anchor="ctr">
            <a:normAutofit/>
          </a:bodyPr>
          <a:lstStyle/>
          <a:p>
            <a:pPr algn="l"/>
            <a:r>
              <a:rPr lang="en-GB" sz="3600" dirty="0">
                <a:solidFill>
                  <a:srgbClr val="FF0000"/>
                </a:solidFill>
                <a:cs typeface="Times New Roman" pitchFamily="18" charset="0"/>
              </a:rPr>
              <a:t>Requirement Engineering</a:t>
            </a:r>
            <a:endParaRPr lang="en-GB" sz="3600" dirty="0">
              <a:solidFill>
                <a:schemeClr val="tx1">
                  <a:lumMod val="85000"/>
                  <a:lumOff val="15000"/>
                </a:schemeClr>
              </a:solidFill>
            </a:endParaRPr>
          </a:p>
        </p:txBody>
      </p:sp>
      <p:pic>
        <p:nvPicPr>
          <p:cNvPr id="4" name="Picture 3" descr="10. Classification of the activities involved in Requirements Engineering |  Download Scientific Diagram">
            <a:extLst>
              <a:ext uri="{FF2B5EF4-FFF2-40B4-BE49-F238E27FC236}">
                <a16:creationId xmlns:a16="http://schemas.microsoft.com/office/drawing/2014/main" id="{25613D20-DD02-4541-B3CB-A31B836DB64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38587" y="1424153"/>
            <a:ext cx="9992270" cy="4840233"/>
          </a:xfrm>
          <a:prstGeom prst="rect">
            <a:avLst/>
          </a:prstGeom>
          <a:noFill/>
          <a:ln>
            <a:noFill/>
          </a:ln>
        </p:spPr>
      </p:pic>
    </p:spTree>
    <p:extLst>
      <p:ext uri="{BB962C8B-B14F-4D97-AF65-F5344CB8AC3E}">
        <p14:creationId xmlns:p14="http://schemas.microsoft.com/office/powerpoint/2010/main" val="24204752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37587" y="0"/>
            <a:ext cx="5689601" cy="716719"/>
          </a:xfrm>
        </p:spPr>
        <p:txBody>
          <a:bodyPr anchor="ctr">
            <a:normAutofit/>
          </a:bodyPr>
          <a:lstStyle/>
          <a:p>
            <a:pPr algn="l"/>
            <a:r>
              <a:rPr lang="en-GB" sz="3600" dirty="0">
                <a:solidFill>
                  <a:srgbClr val="FF0000"/>
                </a:solidFill>
                <a:cs typeface="Times New Roman" pitchFamily="18" charset="0"/>
              </a:rPr>
              <a:t>Requirement Engineering</a:t>
            </a:r>
            <a:endParaRPr lang="en-GB" sz="3600" dirty="0">
              <a:solidFill>
                <a:schemeClr val="tx1">
                  <a:lumMod val="85000"/>
                  <a:lumOff val="15000"/>
                </a:schemeClr>
              </a:solidFill>
            </a:endParaRPr>
          </a:p>
        </p:txBody>
      </p:sp>
      <p:sp>
        <p:nvSpPr>
          <p:cNvPr id="5" name="TextBox 4">
            <a:extLst>
              <a:ext uri="{FF2B5EF4-FFF2-40B4-BE49-F238E27FC236}">
                <a16:creationId xmlns:a16="http://schemas.microsoft.com/office/drawing/2014/main" id="{4B7EF44C-EA91-4BE5-9983-91084934D5BD}"/>
              </a:ext>
            </a:extLst>
          </p:cNvPr>
          <p:cNvSpPr txBox="1"/>
          <p:nvPr/>
        </p:nvSpPr>
        <p:spPr>
          <a:xfrm>
            <a:off x="237586" y="716719"/>
            <a:ext cx="11818425" cy="6005490"/>
          </a:xfrm>
          <a:prstGeom prst="rect">
            <a:avLst/>
          </a:prstGeom>
          <a:noFill/>
        </p:spPr>
        <p:txBody>
          <a:bodyPr wrap="square">
            <a:spAutoFit/>
          </a:bodyPr>
          <a:lstStyle/>
          <a:p>
            <a:pPr marL="0" marR="0" fontAlgn="base">
              <a:lnSpc>
                <a:spcPct val="107000"/>
              </a:lnSpc>
              <a:spcBef>
                <a:spcPts val="0"/>
              </a:spcBef>
              <a:spcAft>
                <a:spcPts val="0"/>
              </a:spcAft>
            </a:pP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Software Requirement Specification (SRS) / Requirement Specification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n-GB"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a:t>
            </a: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software requirement specification</a:t>
            </a:r>
            <a:r>
              <a:rPr lang="en-GB"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SRS</a:t>
            </a:r>
            <a:r>
              <a:rPr lang="en-GB"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is a comprehensive information/description of a product/system to be developed with its functional and non-functional requirements.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n-GB"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software</a:t>
            </a: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requirement specification</a:t>
            </a:r>
            <a:r>
              <a:rPr lang="en-GB"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SRS</a:t>
            </a:r>
            <a:r>
              <a:rPr lang="en-GB"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is developed based on the agreement between customer and supplier. It may include the use cases of how a user is going to interact with the product or software system. SRS helps to reduce the time and effort to develop software. To develop the software system we should clearly understand the Software requirements. To achieve this we need to continuously communicate with clients to gather all related information and requirements.</a:t>
            </a:r>
          </a:p>
          <a:p>
            <a:pPr marL="0" marR="0" fontAlgn="base">
              <a:lnSpc>
                <a:spcPct val="107000"/>
              </a:lnSpc>
              <a:spcBef>
                <a:spcPts val="0"/>
              </a:spcBef>
              <a:spcAft>
                <a:spcPts val="0"/>
              </a:spcAft>
            </a:pPr>
            <a:endParaRPr lang="en-GB"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fontAlgn="base">
              <a:lnSpc>
                <a:spcPct val="107000"/>
              </a:lnSpc>
              <a:spcBef>
                <a:spcPts val="0"/>
              </a:spcBef>
              <a:spcAft>
                <a:spcPts val="0"/>
              </a:spcAft>
            </a:pP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Characteristics of good SRS Document</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Concise</a:t>
            </a:r>
            <a:r>
              <a:rPr lang="en-GB"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The SRS document should be unambiguous, consistent, and complete.</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Structured</a:t>
            </a:r>
            <a:r>
              <a:rPr lang="en-GB"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 well-structured SRS document is easy to understand and modify.</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Black-Box</a:t>
            </a:r>
            <a:r>
              <a:rPr lang="en-GB" sz="200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View</a:t>
            </a:r>
            <a:r>
              <a:rPr lang="en-GB"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SRS should only specify what the system should do and restrict from stating how to do.</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Conceptual Integrity</a:t>
            </a:r>
            <a:r>
              <a:rPr lang="en-GB"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Conceptual integrity in the SRS helps the reader to easily understand it.</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Traceable</a:t>
            </a:r>
            <a:r>
              <a:rPr lang="en-GB"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Traceability means it can tell which code part corresponds to which design component, which test case corresponds to which requirement and which design component corresponds to which requirement etc.</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Verifiable</a:t>
            </a:r>
            <a:r>
              <a:rPr lang="en-GB"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All requirements of the system should be verifiable. This means it should be possible to tell whether or not the requirement has been met as specified in the SRS.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50731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37587" y="0"/>
            <a:ext cx="5689601" cy="918345"/>
          </a:xfrm>
        </p:spPr>
        <p:txBody>
          <a:bodyPr anchor="ctr">
            <a:normAutofit/>
          </a:bodyPr>
          <a:lstStyle/>
          <a:p>
            <a:pPr algn="l"/>
            <a:r>
              <a:rPr lang="en-GB" sz="3600" dirty="0">
                <a:solidFill>
                  <a:srgbClr val="FF0000"/>
                </a:solidFill>
                <a:cs typeface="Times New Roman" pitchFamily="18" charset="0"/>
              </a:rPr>
              <a:t>Software Design</a:t>
            </a:r>
            <a:endParaRPr lang="en-GB" sz="3600" dirty="0">
              <a:solidFill>
                <a:schemeClr val="tx1">
                  <a:lumMod val="85000"/>
                  <a:lumOff val="15000"/>
                </a:schemeClr>
              </a:solidFill>
            </a:endParaRPr>
          </a:p>
        </p:txBody>
      </p:sp>
      <p:sp>
        <p:nvSpPr>
          <p:cNvPr id="6" name="TextBox 5">
            <a:extLst>
              <a:ext uri="{FF2B5EF4-FFF2-40B4-BE49-F238E27FC236}">
                <a16:creationId xmlns:a16="http://schemas.microsoft.com/office/drawing/2014/main" id="{FA2CEEC5-8E29-4FA6-8AC2-A8A87E1CEEC9}"/>
              </a:ext>
            </a:extLst>
          </p:cNvPr>
          <p:cNvSpPr txBox="1"/>
          <p:nvPr/>
        </p:nvSpPr>
        <p:spPr>
          <a:xfrm>
            <a:off x="460716" y="918345"/>
            <a:ext cx="10399542" cy="7360733"/>
          </a:xfrm>
          <a:prstGeom prst="rect">
            <a:avLst/>
          </a:prstGeom>
          <a:noFill/>
        </p:spPr>
        <p:txBody>
          <a:bodyPr wrap="square">
            <a:spAutoFit/>
          </a:bodyPr>
          <a:lstStyle/>
          <a:p>
            <a:pPr marL="0" marR="0">
              <a:lnSpc>
                <a:spcPct val="107000"/>
              </a:lnSpc>
              <a:spcBef>
                <a:spcPts val="0"/>
              </a:spcBef>
              <a:spcAft>
                <a:spcPts val="800"/>
              </a:spcAft>
            </a:pPr>
            <a:r>
              <a:rPr lang="en-GB" sz="2000" b="1" dirty="0">
                <a:effectLst/>
                <a:latin typeface="Calibri" panose="020F0502020204030204" pitchFamily="34" charset="0"/>
                <a:ea typeface="Calibri" panose="020F0502020204030204" pitchFamily="34" charset="0"/>
                <a:cs typeface="Calibri" panose="020F0502020204030204" pitchFamily="34" charset="0"/>
              </a:rPr>
              <a:t>Software Design and its Activities</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GB" sz="2000" b="0" dirty="0">
                <a:effectLst/>
                <a:latin typeface="Calibri" panose="020F0502020204030204" pitchFamily="34" charset="0"/>
                <a:ea typeface="Calibri" panose="020F0502020204030204" pitchFamily="34" charset="0"/>
                <a:cs typeface="Times New Roman" panose="02020603050405020304" pitchFamily="18" charset="0"/>
              </a:rPr>
              <a:t>Software design</a:t>
            </a:r>
            <a:r>
              <a:rPr lang="en-GB" sz="2000" dirty="0">
                <a:effectLst/>
                <a:latin typeface="Calibri" panose="020F0502020204030204" pitchFamily="34" charset="0"/>
                <a:ea typeface="Calibri" panose="020F0502020204030204" pitchFamily="34" charset="0"/>
                <a:cs typeface="Calibri" panose="020F0502020204030204" pitchFamily="34" charset="0"/>
              </a:rPr>
              <a:t> deals with transforming the client requirements, as described in the SRS document, into a form (set of documents) that is suitable for implementation in a programming language. A good software design is rarely arrived by using a single step procedure but rather through several iterations through a series of steps.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dirty="0">
                <a:effectLst/>
                <a:latin typeface="Calibri" panose="020F0502020204030204" pitchFamily="34" charset="0"/>
                <a:ea typeface="Times New Roman" panose="02020603050405020304" pitchFamily="18" charset="0"/>
                <a:cs typeface="Calibri" panose="020F0502020204030204" pitchFamily="34" charset="0"/>
              </a:rPr>
              <a:t> </a:t>
            </a:r>
          </a:p>
          <a:p>
            <a:pPr marL="0" marR="0">
              <a:lnSpc>
                <a:spcPct val="107000"/>
              </a:lnSpc>
              <a:spcBef>
                <a:spcPts val="0"/>
              </a:spcBef>
              <a:spcAft>
                <a:spcPts val="800"/>
              </a:spcAft>
            </a:pPr>
            <a:r>
              <a:rPr lang="en-GB" sz="2000" b="1" dirty="0">
                <a:effectLst/>
                <a:latin typeface="Calibri" panose="020F0502020204030204" pitchFamily="34" charset="0"/>
                <a:ea typeface="Calibri" panose="020F0502020204030204" pitchFamily="34" charset="0"/>
                <a:cs typeface="Calibri" panose="020F0502020204030204" pitchFamily="34" charset="0"/>
              </a:rPr>
              <a:t>3 Software Design Levels</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GB" sz="2000" dirty="0">
                <a:effectLst/>
                <a:latin typeface="Calibri" panose="020F0502020204030204" pitchFamily="34" charset="0"/>
                <a:ea typeface="Calibri" panose="020F0502020204030204" pitchFamily="34" charset="0"/>
                <a:cs typeface="Calibri" panose="020F0502020204030204" pitchFamily="34" charset="0"/>
              </a:rPr>
              <a:t>1) </a:t>
            </a:r>
            <a:r>
              <a:rPr lang="en-GB" sz="2000" b="0" dirty="0">
                <a:effectLst/>
                <a:latin typeface="Calibri" panose="020F0502020204030204" pitchFamily="34" charset="0"/>
                <a:ea typeface="Calibri" panose="020F0502020204030204" pitchFamily="34" charset="0"/>
                <a:cs typeface="Calibri" panose="020F0502020204030204" pitchFamily="34" charset="0"/>
              </a:rPr>
              <a:t>Architectural Design</a:t>
            </a:r>
            <a:br>
              <a:rPr lang="en-GB" sz="2000" dirty="0">
                <a:effectLst/>
                <a:latin typeface="Calibri" panose="020F0502020204030204" pitchFamily="34" charset="0"/>
                <a:ea typeface="Calibri" panose="020F0502020204030204" pitchFamily="34" charset="0"/>
                <a:cs typeface="Calibri" panose="020F0502020204030204" pitchFamily="34" charset="0"/>
              </a:rPr>
            </a:br>
            <a:r>
              <a:rPr lang="en-GB" sz="2000" dirty="0">
                <a:effectLst/>
                <a:latin typeface="Calibri" panose="020F0502020204030204" pitchFamily="34" charset="0"/>
                <a:ea typeface="Calibri" panose="020F0502020204030204" pitchFamily="34" charset="0"/>
                <a:cs typeface="Calibri" panose="020F0502020204030204" pitchFamily="34" charset="0"/>
              </a:rPr>
              <a:t>2)</a:t>
            </a:r>
            <a:r>
              <a:rPr lang="en-GB" sz="2000" b="0" dirty="0">
                <a:effectLst/>
                <a:latin typeface="Calibri" panose="020F0502020204030204" pitchFamily="34" charset="0"/>
                <a:ea typeface="Calibri" panose="020F0502020204030204" pitchFamily="34" charset="0"/>
                <a:cs typeface="Calibri" panose="020F0502020204030204" pitchFamily="34" charset="0"/>
              </a:rPr>
              <a:t> Preliminary (High-Level) Design</a:t>
            </a:r>
            <a:br>
              <a:rPr lang="en-GB" sz="2000" dirty="0">
                <a:effectLst/>
                <a:latin typeface="Calibri" panose="020F0502020204030204" pitchFamily="34" charset="0"/>
                <a:ea typeface="Calibri" panose="020F0502020204030204" pitchFamily="34" charset="0"/>
                <a:cs typeface="Calibri" panose="020F0502020204030204" pitchFamily="34" charset="0"/>
              </a:rPr>
            </a:br>
            <a:r>
              <a:rPr lang="en-GB" sz="2000" dirty="0">
                <a:effectLst/>
                <a:latin typeface="Calibri" panose="020F0502020204030204" pitchFamily="34" charset="0"/>
                <a:ea typeface="Calibri" panose="020F0502020204030204" pitchFamily="34" charset="0"/>
                <a:cs typeface="Calibri" panose="020F0502020204030204" pitchFamily="34" charset="0"/>
              </a:rPr>
              <a:t>3) </a:t>
            </a:r>
            <a:r>
              <a:rPr lang="en-GB" sz="2000" b="0" dirty="0">
                <a:effectLst/>
                <a:latin typeface="Calibri" panose="020F0502020204030204" pitchFamily="34" charset="0"/>
                <a:ea typeface="Calibri" panose="020F0502020204030204" pitchFamily="34" charset="0"/>
                <a:cs typeface="Calibri" panose="020F0502020204030204" pitchFamily="34" charset="0"/>
              </a:rPr>
              <a:t>Detailed Design</a:t>
            </a:r>
          </a:p>
          <a:p>
            <a:pPr marL="0" marR="0" algn="l">
              <a:lnSpc>
                <a:spcPct val="107000"/>
              </a:lnSpc>
              <a:spcBef>
                <a:spcPts val="0"/>
              </a:spcBef>
              <a:spcAft>
                <a:spcPts val="800"/>
              </a:spcAft>
            </a:pPr>
            <a:endParaRPr lang="en-GB" sz="2000" dirty="0">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n-GB" sz="2000" dirty="0">
                <a:effectLst/>
                <a:latin typeface="Calibri" panose="020F0502020204030204" pitchFamily="34" charset="0"/>
                <a:ea typeface="Times New Roman" panose="02020603050405020304" pitchFamily="18" charset="0"/>
                <a:cs typeface="Calibri" panose="020F0502020204030204" pitchFamily="34" charset="0"/>
              </a:rPr>
              <a:t>Difference between Analysis and Design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dirty="0">
                <a:effectLst/>
                <a:latin typeface="Calibri" panose="020F0502020204030204" pitchFamily="34" charset="0"/>
                <a:ea typeface="Times New Roman" panose="02020603050405020304" pitchFamily="18" charset="0"/>
                <a:cs typeface="Calibri" panose="020F0502020204030204" pitchFamily="34" charset="0"/>
              </a:rPr>
              <a:t>The aim of analysis is to understand the problem with a view to eliminate any deficiencies in the requirement specification such as incompleteness, inconsistencies, etc.</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dirty="0">
                <a:effectLst/>
                <a:latin typeface="Calibri" panose="020F0502020204030204" pitchFamily="34" charset="0"/>
                <a:ea typeface="Times New Roman" panose="02020603050405020304" pitchFamily="18" charset="0"/>
                <a:cs typeface="Calibri" panose="020F0502020204030204" pitchFamily="34" charset="0"/>
              </a:rPr>
              <a:t>The aim of design is to produce a model that will provide a seamless transition to the coding phase, i.e. once the requirements are </a:t>
            </a:r>
            <a:r>
              <a:rPr lang="en-GB" sz="2000" dirty="0" err="1">
                <a:effectLst/>
                <a:latin typeface="Calibri" panose="020F0502020204030204" pitchFamily="34" charset="0"/>
                <a:ea typeface="Times New Roman" panose="02020603050405020304" pitchFamily="18" charset="0"/>
                <a:cs typeface="Calibri" panose="020F0502020204030204" pitchFamily="34" charset="0"/>
              </a:rPr>
              <a:t>analyzed</a:t>
            </a:r>
            <a:r>
              <a:rPr lang="en-GB" sz="2000" dirty="0">
                <a:effectLst/>
                <a:latin typeface="Calibri" panose="020F0502020204030204" pitchFamily="34" charset="0"/>
                <a:ea typeface="Times New Roman" panose="02020603050405020304" pitchFamily="18" charset="0"/>
                <a:cs typeface="Calibri" panose="020F0502020204030204" pitchFamily="34" charset="0"/>
              </a:rPr>
              <a:t> and found to be satisfactory, a design model is created which can be easily implemented.</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dirty="0">
                <a:effectLst/>
                <a:latin typeface="Calibri" panose="020F0502020204030204" pitchFamily="34" charset="0"/>
                <a:ea typeface="Times New Roman" panose="02020603050405020304" pitchFamily="18" charset="0"/>
                <a:cs typeface="Calibri" panose="020F0502020204030204" pitchFamily="34" charset="0"/>
              </a:rPr>
              <a:t>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4662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33277"/>
            <a:ext cx="11125199" cy="568976"/>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Importance</a:t>
            </a:r>
            <a:endParaRPr lang="en-US" dirty="0">
              <a:solidFill>
                <a:srgbClr val="FF0000"/>
              </a:solidFill>
              <a:latin typeface="+mn-lt"/>
            </a:endParaRPr>
          </a:p>
        </p:txBody>
      </p:sp>
      <p:sp>
        <p:nvSpPr>
          <p:cNvPr id="8" name="Rectangle 7">
            <a:extLst>
              <a:ext uri="{FF2B5EF4-FFF2-40B4-BE49-F238E27FC236}">
                <a16:creationId xmlns:a16="http://schemas.microsoft.com/office/drawing/2014/main" id="{305CFFB3-7870-4886-A1AC-5C884F172333}"/>
              </a:ext>
            </a:extLst>
          </p:cNvPr>
          <p:cNvSpPr/>
          <p:nvPr/>
        </p:nvSpPr>
        <p:spPr>
          <a:xfrm>
            <a:off x="193824" y="793652"/>
            <a:ext cx="11804351" cy="5962401"/>
          </a:xfrm>
          <a:prstGeom prst="rect">
            <a:avLst/>
          </a:prstGeom>
        </p:spPr>
        <p:txBody>
          <a:bodyPr wrap="square">
            <a:spAutoFit/>
          </a:bodyPr>
          <a:lstStyle/>
          <a:p>
            <a:pPr marR="0" lvl="0">
              <a:lnSpc>
                <a:spcPct val="107000"/>
              </a:lnSpc>
              <a:spcBef>
                <a:spcPts val="0"/>
              </a:spcBef>
              <a:spcAft>
                <a:spcPts val="800"/>
              </a:spcAft>
              <a:buSzPts val="1000"/>
              <a:tabLst>
                <a:tab pos="457200" algn="l"/>
              </a:tabLst>
            </a:pPr>
            <a:r>
              <a:rPr lang="en-GB" sz="2000" b="1" dirty="0">
                <a:solidFill>
                  <a:schemeClr val="tx1">
                    <a:lumMod val="65000"/>
                    <a:lumOff val="35000"/>
                  </a:schemeClr>
                </a:solidFill>
                <a:effectLst/>
                <a:ea typeface="Times New Roman" panose="02020603050405020304" pitchFamily="18" charset="0"/>
                <a:cs typeface="Times New Roman" panose="02020603050405020304" pitchFamily="18" charset="0"/>
              </a:rPr>
              <a:t>Large software</a:t>
            </a: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 – In our real life, it is quite more comfortable to build a wall than a house or building. In the same manner, as the size of the software becomes large, software engineering helps you to build software.</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r>
              <a:rPr lang="en-GB" sz="2000" b="1" dirty="0">
                <a:solidFill>
                  <a:schemeClr val="tx1">
                    <a:lumMod val="65000"/>
                    <a:lumOff val="35000"/>
                  </a:schemeClr>
                </a:solidFill>
                <a:effectLst/>
                <a:ea typeface="Times New Roman" panose="02020603050405020304" pitchFamily="18" charset="0"/>
                <a:cs typeface="Times New Roman" panose="02020603050405020304" pitchFamily="18" charset="0"/>
              </a:rPr>
              <a:t>Scalability- </a:t>
            </a: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If the software development process</a:t>
            </a:r>
            <a:r>
              <a:rPr lang="en-GB" sz="2000" b="1" dirty="0">
                <a:solidFill>
                  <a:schemeClr val="tx1">
                    <a:lumMod val="65000"/>
                    <a:lumOff val="35000"/>
                  </a:schemeClr>
                </a:solidFill>
                <a:effectLst/>
                <a:ea typeface="Times New Roman" panose="02020603050405020304" pitchFamily="18" charset="0"/>
                <a:cs typeface="Times New Roman" panose="02020603050405020304" pitchFamily="18" charset="0"/>
              </a:rPr>
              <a:t> </a:t>
            </a: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were based on scientific and engineering concepts, it is easier to re-create new software to scale an existing one.</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r>
              <a:rPr lang="en-GB" sz="2000" b="1" dirty="0">
                <a:solidFill>
                  <a:schemeClr val="tx1">
                    <a:lumMod val="65000"/>
                    <a:lumOff val="35000"/>
                  </a:schemeClr>
                </a:solidFill>
                <a:effectLst/>
                <a:ea typeface="Times New Roman" panose="02020603050405020304" pitchFamily="18" charset="0"/>
                <a:cs typeface="Times New Roman" panose="02020603050405020304" pitchFamily="18" charset="0"/>
              </a:rPr>
              <a:t>Adaptability</a:t>
            </a: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 Whenever the software process was based on scientific and engineering, it is easy to re-create new software with the help of software engineering.</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r>
              <a:rPr lang="en-GB" sz="2000" b="1" dirty="0">
                <a:solidFill>
                  <a:schemeClr val="tx1">
                    <a:lumMod val="65000"/>
                    <a:lumOff val="35000"/>
                  </a:schemeClr>
                </a:solidFill>
                <a:effectLst/>
                <a:ea typeface="Times New Roman" panose="02020603050405020304" pitchFamily="18" charset="0"/>
                <a:cs typeface="Times New Roman" panose="02020603050405020304" pitchFamily="18" charset="0"/>
              </a:rPr>
              <a:t>Cost-</a:t>
            </a: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 Hardware industry has shown its skills and huge manufacturing has lower the cost of the computer and electronic hardware.</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r>
              <a:rPr lang="en-GB" sz="2000" b="1" dirty="0">
                <a:solidFill>
                  <a:schemeClr val="tx1">
                    <a:lumMod val="65000"/>
                    <a:lumOff val="35000"/>
                  </a:schemeClr>
                </a:solidFill>
                <a:effectLst/>
                <a:ea typeface="Times New Roman" panose="02020603050405020304" pitchFamily="18" charset="0"/>
                <a:cs typeface="Times New Roman" panose="02020603050405020304" pitchFamily="18" charset="0"/>
              </a:rPr>
              <a:t>Dynamic Nature</a:t>
            </a: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 Always growing and adapting nature of the software. It depends on the environment in which the user works.</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r>
              <a:rPr lang="en-GB" sz="2000" b="1" dirty="0">
                <a:solidFill>
                  <a:schemeClr val="tx1">
                    <a:lumMod val="65000"/>
                    <a:lumOff val="35000"/>
                  </a:schemeClr>
                </a:solidFill>
                <a:effectLst/>
                <a:ea typeface="Times New Roman" panose="02020603050405020304" pitchFamily="18" charset="0"/>
                <a:cs typeface="Times New Roman" panose="02020603050405020304" pitchFamily="18" charset="0"/>
              </a:rPr>
              <a:t>Quality Management</a:t>
            </a: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 Offers better method of software development to provide quality software products.</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dirty="0">
                <a:solidFill>
                  <a:schemeClr val="tx1">
                    <a:lumMod val="65000"/>
                    <a:lumOff val="35000"/>
                  </a:schemeClr>
                </a:solidFill>
                <a:effectLst/>
                <a:ea typeface="Calibri" panose="020F0502020204030204" pitchFamily="34" charset="0"/>
                <a:cs typeface="Times New Roman" panose="02020603050405020304" pitchFamily="18" charset="0"/>
              </a:rPr>
              <a:t>The importance of software engineering is growing day by day as people require a wide range of applications to efficiently manage their businesses and increase productivity. Software engineering helps to handle complex and big projects by applying the principle of modularity. It divides complex projects into different modules and allows developers to work independently on each module. Software engineering itself is a process of developing a perfect plan for software development. Therefore, it reduces the time and cost required to develop software.</a:t>
            </a:r>
            <a:r>
              <a:rPr lang="en-GB" sz="2000" b="1" dirty="0">
                <a:solidFill>
                  <a:schemeClr val="tx1">
                    <a:lumMod val="65000"/>
                    <a:lumOff val="35000"/>
                  </a:schemeClr>
                </a:solidFill>
                <a:effectLst/>
                <a:ea typeface="Calibri" panose="020F0502020204030204" pitchFamily="34" charset="0"/>
                <a:cs typeface="Times New Roman" panose="02020603050405020304" pitchFamily="18" charset="0"/>
              </a:rPr>
              <a:t> </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20636567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37587" y="1"/>
            <a:ext cx="5689601" cy="699172"/>
          </a:xfrm>
        </p:spPr>
        <p:txBody>
          <a:bodyPr anchor="ctr">
            <a:normAutofit/>
          </a:bodyPr>
          <a:lstStyle/>
          <a:p>
            <a:pPr algn="l"/>
            <a:r>
              <a:rPr lang="en-GB" sz="3600" dirty="0">
                <a:solidFill>
                  <a:srgbClr val="FF0000"/>
                </a:solidFill>
                <a:cs typeface="Times New Roman" pitchFamily="18" charset="0"/>
              </a:rPr>
              <a:t>Software Design</a:t>
            </a:r>
            <a:endParaRPr lang="en-GB" sz="3600" dirty="0">
              <a:solidFill>
                <a:schemeClr val="tx1">
                  <a:lumMod val="85000"/>
                  <a:lumOff val="15000"/>
                </a:schemeClr>
              </a:solidFill>
            </a:endParaRPr>
          </a:p>
        </p:txBody>
      </p:sp>
      <p:sp>
        <p:nvSpPr>
          <p:cNvPr id="6" name="TextBox 5">
            <a:extLst>
              <a:ext uri="{FF2B5EF4-FFF2-40B4-BE49-F238E27FC236}">
                <a16:creationId xmlns:a16="http://schemas.microsoft.com/office/drawing/2014/main" id="{FA2CEEC5-8E29-4FA6-8AC2-A8A87E1CEEC9}"/>
              </a:ext>
            </a:extLst>
          </p:cNvPr>
          <p:cNvSpPr txBox="1"/>
          <p:nvPr/>
        </p:nvSpPr>
        <p:spPr>
          <a:xfrm>
            <a:off x="474783" y="699172"/>
            <a:ext cx="11479629" cy="5876224"/>
          </a:xfrm>
          <a:prstGeom prst="rect">
            <a:avLst/>
          </a:prstGeom>
          <a:noFill/>
        </p:spPr>
        <p:txBody>
          <a:bodyPr wrap="square">
            <a:spAutoFit/>
          </a:bodyPr>
          <a:lstStyle/>
          <a:p>
            <a:pPr marL="0" marR="0">
              <a:lnSpc>
                <a:spcPct val="107000"/>
              </a:lnSpc>
              <a:spcBef>
                <a:spcPts val="0"/>
              </a:spcBef>
              <a:spcAft>
                <a:spcPts val="800"/>
              </a:spcAft>
            </a:pPr>
            <a:r>
              <a:rPr lang="en-GB" sz="2000" b="1" dirty="0">
                <a:effectLst/>
                <a:latin typeface="Calibri" panose="020F0502020204030204" pitchFamily="34" charset="0"/>
                <a:ea typeface="Times New Roman" panose="02020603050405020304" pitchFamily="18" charset="0"/>
                <a:cs typeface="Calibri" panose="020F0502020204030204" pitchFamily="34" charset="0"/>
              </a:rPr>
              <a:t>Difference between Analysis and Design</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dirty="0">
                <a:effectLst/>
                <a:latin typeface="Calibri" panose="020F0502020204030204" pitchFamily="34" charset="0"/>
                <a:ea typeface="Times New Roman" panose="02020603050405020304" pitchFamily="18" charset="0"/>
                <a:cs typeface="Calibri" panose="020F0502020204030204" pitchFamily="34" charset="0"/>
              </a:rPr>
              <a:t>The aim of analysis is to understand the problem with a view to eliminate any deficiencies in the requirement specification such as incompleteness, inconsistencies, etc.</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dirty="0">
                <a:effectLst/>
                <a:latin typeface="Calibri" panose="020F0502020204030204" pitchFamily="34" charset="0"/>
                <a:ea typeface="Times New Roman" panose="02020603050405020304" pitchFamily="18" charset="0"/>
                <a:cs typeface="Calibri" panose="020F0502020204030204" pitchFamily="34" charset="0"/>
              </a:rPr>
              <a:t>The aim of design is to produce a model that will provide a seamless transition to the coding phase, i.e. once the requirements are analysed and found to be satisfactory, a design model is created which can be easily implemented.</a:t>
            </a:r>
          </a:p>
          <a:p>
            <a:pPr marL="0" marR="0">
              <a:lnSpc>
                <a:spcPct val="107000"/>
              </a:lnSpc>
              <a:spcBef>
                <a:spcPts val="0"/>
              </a:spcBef>
              <a:spcAft>
                <a:spcPts val="800"/>
              </a:spcAft>
            </a:pPr>
            <a:endParaRPr lang="en-GB" sz="2000" b="1" dirty="0">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107000"/>
              </a:lnSpc>
              <a:spcBef>
                <a:spcPts val="0"/>
              </a:spcBef>
              <a:spcAft>
                <a:spcPts val="800"/>
              </a:spcAft>
            </a:pPr>
            <a:r>
              <a:rPr lang="en-GB" sz="2000" b="1" dirty="0">
                <a:latin typeface="Calibri" panose="020F0502020204030204" pitchFamily="34" charset="0"/>
                <a:cs typeface="Calibri" panose="020F0502020204030204" pitchFamily="34" charset="0"/>
              </a:rPr>
              <a:t>Characteristics of good design</a:t>
            </a:r>
          </a:p>
          <a:p>
            <a:pPr marL="0" marR="0">
              <a:spcBef>
                <a:spcPts val="0"/>
              </a:spcBef>
              <a:spcAft>
                <a:spcPts val="800"/>
              </a:spcAft>
            </a:pPr>
            <a:r>
              <a:rPr lang="en-GB" sz="2000" dirty="0">
                <a:effectLst/>
                <a:latin typeface="Calibri" panose="020F0502020204030204" pitchFamily="34" charset="0"/>
                <a:ea typeface="Times New Roman" panose="02020603050405020304" pitchFamily="18" charset="0"/>
                <a:cs typeface="Calibri" panose="020F0502020204030204" pitchFamily="34" charset="0"/>
              </a:rPr>
              <a:t>The definition of “a good software design” can vary depending on the application being designed. Most researchers and software engineers agree on a few desirable characteristics that every good software design for a general application must possess. The characteristics are listed below:</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dirty="0">
                <a:effectLst/>
                <a:latin typeface="Calibri" panose="020F0502020204030204" pitchFamily="34" charset="0"/>
                <a:ea typeface="Times New Roman" panose="02020603050405020304" pitchFamily="18" charset="0"/>
                <a:cs typeface="Calibri" panose="020F0502020204030204" pitchFamily="34" charset="0"/>
              </a:rPr>
              <a:t>Correctness: A good design should correctly implement all the functionalities identified in the SRS document.</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dirty="0">
                <a:effectLst/>
                <a:latin typeface="Calibri" panose="020F0502020204030204" pitchFamily="34" charset="0"/>
                <a:ea typeface="Times New Roman" panose="02020603050405020304" pitchFamily="18" charset="0"/>
                <a:cs typeface="Calibri" panose="020F0502020204030204" pitchFamily="34" charset="0"/>
              </a:rPr>
              <a:t>Understandability: A good design is easily understandable.</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dirty="0">
                <a:effectLst/>
                <a:latin typeface="Calibri" panose="020F0502020204030204" pitchFamily="34" charset="0"/>
                <a:ea typeface="Times New Roman" panose="02020603050405020304" pitchFamily="18" charset="0"/>
                <a:cs typeface="Calibri" panose="020F0502020204030204" pitchFamily="34" charset="0"/>
              </a:rPr>
              <a:t>Efficiency: It should be efficient.</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dirty="0">
                <a:effectLst/>
                <a:latin typeface="Calibri" panose="020F0502020204030204" pitchFamily="34" charset="0"/>
                <a:ea typeface="Times New Roman" panose="02020603050405020304" pitchFamily="18" charset="0"/>
                <a:cs typeface="Calibri" panose="020F0502020204030204" pitchFamily="34" charset="0"/>
              </a:rPr>
              <a:t>Maintainability: It should be easily amenable to change.</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545330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51655" y="68049"/>
            <a:ext cx="5689601" cy="677540"/>
          </a:xfrm>
        </p:spPr>
        <p:txBody>
          <a:bodyPr anchor="ctr">
            <a:normAutofit/>
          </a:bodyPr>
          <a:lstStyle/>
          <a:p>
            <a:pPr algn="l"/>
            <a:r>
              <a:rPr lang="en-GB" sz="3600" dirty="0">
                <a:solidFill>
                  <a:srgbClr val="FF0000"/>
                </a:solidFill>
                <a:cs typeface="Times New Roman" pitchFamily="18" charset="0"/>
              </a:rPr>
              <a:t>Programming Principles</a:t>
            </a:r>
            <a:endParaRPr lang="en-GB" sz="3600" dirty="0">
              <a:solidFill>
                <a:schemeClr val="tx1">
                  <a:lumMod val="85000"/>
                  <a:lumOff val="15000"/>
                </a:schemeClr>
              </a:solidFill>
            </a:endParaRPr>
          </a:p>
        </p:txBody>
      </p:sp>
      <p:pic>
        <p:nvPicPr>
          <p:cNvPr id="1026" name="Picture 2">
            <a:extLst>
              <a:ext uri="{FF2B5EF4-FFF2-40B4-BE49-F238E27FC236}">
                <a16:creationId xmlns:a16="http://schemas.microsoft.com/office/drawing/2014/main" id="{1164C23C-F591-4CF4-97F6-BF02E48523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228" y="745588"/>
            <a:ext cx="11101754" cy="5908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8358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0082"/>
            <a:ext cx="11125199" cy="495933"/>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sz="3600" dirty="0">
                <a:solidFill>
                  <a:srgbClr val="FF0000"/>
                </a:solidFill>
                <a:latin typeface="+mn-lt"/>
              </a:rPr>
              <a:t>CMM-Capability Maturity Model</a:t>
            </a:r>
          </a:p>
        </p:txBody>
      </p:sp>
      <p:sp>
        <p:nvSpPr>
          <p:cNvPr id="8" name="Rectangle 2">
            <a:extLst>
              <a:ext uri="{FF2B5EF4-FFF2-40B4-BE49-F238E27FC236}">
                <a16:creationId xmlns:a16="http://schemas.microsoft.com/office/drawing/2014/main" id="{C3A22FAD-25F1-4149-8F03-77D2BC07B86A}"/>
              </a:ext>
            </a:extLst>
          </p:cNvPr>
          <p:cNvSpPr>
            <a:spLocks noChangeArrowheads="1"/>
          </p:cNvSpPr>
          <p:nvPr/>
        </p:nvSpPr>
        <p:spPr bwMode="auto">
          <a:xfrm>
            <a:off x="760412" y="838200"/>
            <a:ext cx="5029200" cy="1107996"/>
          </a:xfrm>
          <a:prstGeom prst="rect">
            <a:avLst/>
          </a:prstGeom>
          <a:noFill/>
          <a:ln w="9525">
            <a:noFill/>
            <a:miter lim="800000"/>
            <a:headEnd/>
            <a:tailEnd/>
          </a:ln>
        </p:spPr>
        <p:txBody>
          <a:bodyPr wrap="square">
            <a:spAutoFit/>
          </a:bodyPr>
          <a:lstStyle/>
          <a:p>
            <a:pPr>
              <a:buFontTx/>
              <a:buNone/>
            </a:pPr>
            <a:endParaRPr lang="en-US" sz="2400" dirty="0"/>
          </a:p>
          <a:p>
            <a:pPr>
              <a:buFontTx/>
              <a:buNone/>
            </a:pPr>
            <a:endParaRPr lang="en-US" sz="1400" b="1" dirty="0"/>
          </a:p>
          <a:p>
            <a:pPr lvl="1"/>
            <a:r>
              <a:rPr lang="en-US" sz="1400" dirty="0"/>
              <a:t>		</a:t>
            </a:r>
          </a:p>
          <a:p>
            <a:pPr>
              <a:buFontTx/>
              <a:buNone/>
            </a:pPr>
            <a:endParaRPr lang="en-US" sz="1400" dirty="0"/>
          </a:p>
        </p:txBody>
      </p:sp>
      <p:pic>
        <p:nvPicPr>
          <p:cNvPr id="9" name="Picture 2" descr="http://cdn2.softwaretestinghelp.com/wp-content/qa/uploads/2012/02/CMM-Levels.gif">
            <a:extLst>
              <a:ext uri="{FF2B5EF4-FFF2-40B4-BE49-F238E27FC236}">
                <a16:creationId xmlns:a16="http://schemas.microsoft.com/office/drawing/2014/main" id="{E9F69797-9CD5-4938-967D-FBC709AEEDA8}"/>
              </a:ext>
            </a:extLst>
          </p:cNvPr>
          <p:cNvPicPr>
            <a:picLocks noChangeAspect="1" noChangeArrowheads="1"/>
          </p:cNvPicPr>
          <p:nvPr/>
        </p:nvPicPr>
        <p:blipFill>
          <a:blip r:embed="rId2" cstate="print"/>
          <a:srcRect/>
          <a:stretch>
            <a:fillRect/>
          </a:stretch>
        </p:blipFill>
        <p:spPr bwMode="auto">
          <a:xfrm>
            <a:off x="4721296" y="1108043"/>
            <a:ext cx="7470703" cy="5480722"/>
          </a:xfrm>
          <a:prstGeom prst="rect">
            <a:avLst/>
          </a:prstGeom>
          <a:noFill/>
        </p:spPr>
      </p:pic>
      <p:sp>
        <p:nvSpPr>
          <p:cNvPr id="10" name="TextBox 9">
            <a:extLst>
              <a:ext uri="{FF2B5EF4-FFF2-40B4-BE49-F238E27FC236}">
                <a16:creationId xmlns:a16="http://schemas.microsoft.com/office/drawing/2014/main" id="{5F591389-AC33-41B2-A884-CE1D1324006D}"/>
              </a:ext>
            </a:extLst>
          </p:cNvPr>
          <p:cNvSpPr txBox="1"/>
          <p:nvPr/>
        </p:nvSpPr>
        <p:spPr>
          <a:xfrm>
            <a:off x="184731" y="825090"/>
            <a:ext cx="4536565" cy="5909310"/>
          </a:xfrm>
          <a:prstGeom prst="rect">
            <a:avLst/>
          </a:prstGeom>
          <a:noFill/>
        </p:spPr>
        <p:txBody>
          <a:bodyPr wrap="square">
            <a:spAutoFit/>
          </a:bodyPr>
          <a:lstStyle/>
          <a:p>
            <a:pPr algn="l" fontAlgn="base"/>
            <a:r>
              <a:rPr lang="en-US" b="0" i="0" dirty="0">
                <a:solidFill>
                  <a:srgbClr val="273239"/>
                </a:solidFill>
                <a:effectLst/>
              </a:rPr>
              <a:t>CMM was developed by the Software Engineering Institute (SEI) at Carnegie Mellon University in 1987. </a:t>
            </a:r>
          </a:p>
          <a:p>
            <a:pPr algn="l" fontAlgn="base"/>
            <a:endParaRPr lang="en-US" b="0" i="0" dirty="0">
              <a:solidFill>
                <a:srgbClr val="273239"/>
              </a:solidFill>
              <a:effectLst/>
            </a:endParaRPr>
          </a:p>
          <a:p>
            <a:pPr algn="l" fontAlgn="base"/>
            <a:r>
              <a:rPr lang="en-US" b="0" i="0" dirty="0">
                <a:solidFill>
                  <a:srgbClr val="273239"/>
                </a:solidFill>
                <a:effectLst/>
              </a:rPr>
              <a:t>It is not a software process model. It is a framework that is used to analyze the approach and techniques followed by any organization to develop software products.</a:t>
            </a:r>
          </a:p>
          <a:p>
            <a:pPr algn="l" fontAlgn="base"/>
            <a:endParaRPr lang="en-US" b="0" i="0" dirty="0">
              <a:solidFill>
                <a:srgbClr val="273239"/>
              </a:solidFill>
              <a:effectLst/>
            </a:endParaRPr>
          </a:p>
          <a:p>
            <a:pPr algn="l" fontAlgn="base"/>
            <a:r>
              <a:rPr lang="en-US" b="0" i="0" dirty="0">
                <a:solidFill>
                  <a:srgbClr val="273239"/>
                </a:solidFill>
                <a:effectLst/>
              </a:rPr>
              <a:t>It also provides guidelines to further enhance the maturity of the process used to develop those software products.</a:t>
            </a:r>
          </a:p>
          <a:p>
            <a:pPr algn="l" fontAlgn="base"/>
            <a:endParaRPr lang="en-US" b="0" i="0" dirty="0">
              <a:solidFill>
                <a:srgbClr val="273239"/>
              </a:solidFill>
              <a:effectLst/>
            </a:endParaRPr>
          </a:p>
          <a:p>
            <a:pPr algn="l" fontAlgn="base"/>
            <a:r>
              <a:rPr lang="en-US" b="0" i="0" dirty="0">
                <a:solidFill>
                  <a:srgbClr val="273239"/>
                </a:solidFill>
                <a:effectLst/>
              </a:rPr>
              <a:t>It is based on profound feedback and development practices adopted by the most successful organizations worldwide.</a:t>
            </a:r>
          </a:p>
          <a:p>
            <a:pPr algn="l" fontAlgn="base"/>
            <a:endParaRPr lang="en-US" b="0" i="0" dirty="0">
              <a:solidFill>
                <a:srgbClr val="273239"/>
              </a:solidFill>
              <a:effectLst/>
            </a:endParaRPr>
          </a:p>
          <a:p>
            <a:pPr algn="l" fontAlgn="base"/>
            <a:r>
              <a:rPr lang="en-US" b="0" i="0" dirty="0">
                <a:solidFill>
                  <a:srgbClr val="273239"/>
                </a:solidFill>
                <a:effectLst/>
              </a:rPr>
              <a:t>This model describes a strategy for software process improvement that should be followed by moving through 5 different levels.</a:t>
            </a:r>
          </a:p>
          <a:p>
            <a:pPr algn="l" fontAlgn="base"/>
            <a:endParaRPr lang="en-US" b="0" i="0" dirty="0">
              <a:solidFill>
                <a:srgbClr val="273239"/>
              </a:solidFill>
              <a:effectLst/>
            </a:endParaRPr>
          </a:p>
        </p:txBody>
      </p:sp>
    </p:spTree>
    <p:extLst>
      <p:ext uri="{BB962C8B-B14F-4D97-AF65-F5344CB8AC3E}">
        <p14:creationId xmlns:p14="http://schemas.microsoft.com/office/powerpoint/2010/main" val="37959100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0082"/>
            <a:ext cx="11125199" cy="495933"/>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GB" b="0" i="0" dirty="0">
                <a:solidFill>
                  <a:srgbClr val="FF0000"/>
                </a:solidFill>
                <a:effectLst/>
                <a:latin typeface="+mn-lt"/>
              </a:rPr>
              <a:t>Software Project Management(SPM)</a:t>
            </a:r>
            <a:endParaRPr lang="en-US" sz="3600" dirty="0">
              <a:solidFill>
                <a:srgbClr val="FF0000"/>
              </a:solidFill>
              <a:latin typeface="+mn-lt"/>
            </a:endParaRPr>
          </a:p>
        </p:txBody>
      </p:sp>
      <p:sp>
        <p:nvSpPr>
          <p:cNvPr id="8" name="Rectangle 2">
            <a:extLst>
              <a:ext uri="{FF2B5EF4-FFF2-40B4-BE49-F238E27FC236}">
                <a16:creationId xmlns:a16="http://schemas.microsoft.com/office/drawing/2014/main" id="{C3A22FAD-25F1-4149-8F03-77D2BC07B86A}"/>
              </a:ext>
            </a:extLst>
          </p:cNvPr>
          <p:cNvSpPr>
            <a:spLocks noChangeArrowheads="1"/>
          </p:cNvSpPr>
          <p:nvPr/>
        </p:nvSpPr>
        <p:spPr bwMode="auto">
          <a:xfrm>
            <a:off x="760412" y="838200"/>
            <a:ext cx="5029200" cy="1107996"/>
          </a:xfrm>
          <a:prstGeom prst="rect">
            <a:avLst/>
          </a:prstGeom>
          <a:noFill/>
          <a:ln w="9525">
            <a:noFill/>
            <a:miter lim="800000"/>
            <a:headEnd/>
            <a:tailEnd/>
          </a:ln>
        </p:spPr>
        <p:txBody>
          <a:bodyPr wrap="square">
            <a:spAutoFit/>
          </a:bodyPr>
          <a:lstStyle/>
          <a:p>
            <a:pPr>
              <a:buFontTx/>
              <a:buNone/>
            </a:pPr>
            <a:endParaRPr lang="en-US" sz="2400" dirty="0"/>
          </a:p>
          <a:p>
            <a:pPr>
              <a:buFontTx/>
              <a:buNone/>
            </a:pPr>
            <a:endParaRPr lang="en-US" sz="1400" b="1" dirty="0"/>
          </a:p>
          <a:p>
            <a:pPr lvl="1"/>
            <a:r>
              <a:rPr lang="en-US" sz="1400" dirty="0"/>
              <a:t>		</a:t>
            </a:r>
          </a:p>
          <a:p>
            <a:pPr>
              <a:buFontTx/>
              <a:buNone/>
            </a:pPr>
            <a:endParaRPr lang="en-US" sz="1400" dirty="0"/>
          </a:p>
        </p:txBody>
      </p:sp>
      <p:sp>
        <p:nvSpPr>
          <p:cNvPr id="10" name="TextBox 9">
            <a:extLst>
              <a:ext uri="{FF2B5EF4-FFF2-40B4-BE49-F238E27FC236}">
                <a16:creationId xmlns:a16="http://schemas.microsoft.com/office/drawing/2014/main" id="{5F591389-AC33-41B2-A884-CE1D1324006D}"/>
              </a:ext>
            </a:extLst>
          </p:cNvPr>
          <p:cNvSpPr txBox="1"/>
          <p:nvPr/>
        </p:nvSpPr>
        <p:spPr>
          <a:xfrm>
            <a:off x="184731" y="825090"/>
            <a:ext cx="4536565" cy="369332"/>
          </a:xfrm>
          <a:prstGeom prst="rect">
            <a:avLst/>
          </a:prstGeom>
          <a:noFill/>
        </p:spPr>
        <p:txBody>
          <a:bodyPr wrap="square">
            <a:spAutoFit/>
          </a:bodyPr>
          <a:lstStyle/>
          <a:p>
            <a:pPr algn="l" fontAlgn="base"/>
            <a:endParaRPr lang="en-US" b="0" i="0" dirty="0">
              <a:solidFill>
                <a:srgbClr val="273239"/>
              </a:solidFill>
              <a:effectLst/>
            </a:endParaRPr>
          </a:p>
        </p:txBody>
      </p:sp>
      <p:pic>
        <p:nvPicPr>
          <p:cNvPr id="3076" name="Picture 4" descr="See the source image">
            <a:extLst>
              <a:ext uri="{FF2B5EF4-FFF2-40B4-BE49-F238E27FC236}">
                <a16:creationId xmlns:a16="http://schemas.microsoft.com/office/drawing/2014/main" id="{0C80E0CC-6245-46B7-B7C3-120BC2F5B0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592" t="8586" r="14547"/>
          <a:stretch/>
        </p:blipFill>
        <p:spPr bwMode="auto">
          <a:xfrm>
            <a:off x="514853" y="1696716"/>
            <a:ext cx="10549518" cy="480401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962171E-63CB-4437-BA5F-167A7F0581A0}"/>
              </a:ext>
            </a:extLst>
          </p:cNvPr>
          <p:cNvSpPr txBox="1"/>
          <p:nvPr/>
        </p:nvSpPr>
        <p:spPr>
          <a:xfrm>
            <a:off x="450376" y="838200"/>
            <a:ext cx="10981212" cy="646331"/>
          </a:xfrm>
          <a:prstGeom prst="rect">
            <a:avLst/>
          </a:prstGeom>
          <a:noFill/>
        </p:spPr>
        <p:txBody>
          <a:bodyPr wrap="square">
            <a:spAutoFit/>
          </a:bodyPr>
          <a:lstStyle/>
          <a:p>
            <a:r>
              <a:rPr lang="en-US" b="0" i="0" dirty="0">
                <a:solidFill>
                  <a:srgbClr val="273239"/>
                </a:solidFill>
                <a:effectLst/>
              </a:rPr>
              <a:t>Project Management is the application of knowledge, skills, tools, and techniques to project activities to meet the project requirements. </a:t>
            </a:r>
            <a:endParaRPr lang="en-GB" dirty="0"/>
          </a:p>
        </p:txBody>
      </p:sp>
    </p:spTree>
    <p:extLst>
      <p:ext uri="{BB962C8B-B14F-4D97-AF65-F5344CB8AC3E}">
        <p14:creationId xmlns:p14="http://schemas.microsoft.com/office/powerpoint/2010/main" val="22124151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406398" y="140142"/>
            <a:ext cx="11125199" cy="495933"/>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sz="3600" dirty="0">
                <a:solidFill>
                  <a:srgbClr val="FF0000"/>
                </a:solidFill>
                <a:latin typeface="+mn-lt"/>
              </a:rPr>
              <a:t>Software Estimation Measures</a:t>
            </a:r>
          </a:p>
        </p:txBody>
      </p:sp>
      <p:sp>
        <p:nvSpPr>
          <p:cNvPr id="8" name="Rectangle 2">
            <a:extLst>
              <a:ext uri="{FF2B5EF4-FFF2-40B4-BE49-F238E27FC236}">
                <a16:creationId xmlns:a16="http://schemas.microsoft.com/office/drawing/2014/main" id="{C3A22FAD-25F1-4149-8F03-77D2BC07B86A}"/>
              </a:ext>
            </a:extLst>
          </p:cNvPr>
          <p:cNvSpPr>
            <a:spLocks noChangeArrowheads="1"/>
          </p:cNvSpPr>
          <p:nvPr/>
        </p:nvSpPr>
        <p:spPr bwMode="auto">
          <a:xfrm>
            <a:off x="760412" y="838200"/>
            <a:ext cx="5029200" cy="1107996"/>
          </a:xfrm>
          <a:prstGeom prst="rect">
            <a:avLst/>
          </a:prstGeom>
          <a:noFill/>
          <a:ln w="9525">
            <a:noFill/>
            <a:miter lim="800000"/>
            <a:headEnd/>
            <a:tailEnd/>
          </a:ln>
        </p:spPr>
        <p:txBody>
          <a:bodyPr wrap="square">
            <a:spAutoFit/>
          </a:bodyPr>
          <a:lstStyle/>
          <a:p>
            <a:pPr>
              <a:buFontTx/>
              <a:buNone/>
            </a:pPr>
            <a:endParaRPr lang="en-US" sz="2400" dirty="0"/>
          </a:p>
          <a:p>
            <a:pPr>
              <a:buFontTx/>
              <a:buNone/>
            </a:pPr>
            <a:endParaRPr lang="en-US" sz="1400" b="1" dirty="0"/>
          </a:p>
          <a:p>
            <a:pPr lvl="1"/>
            <a:r>
              <a:rPr lang="en-US" sz="1400" dirty="0"/>
              <a:t>		</a:t>
            </a:r>
          </a:p>
          <a:p>
            <a:pPr>
              <a:buFontTx/>
              <a:buNone/>
            </a:pPr>
            <a:endParaRPr lang="en-US" sz="1400" dirty="0"/>
          </a:p>
        </p:txBody>
      </p:sp>
      <p:sp>
        <p:nvSpPr>
          <p:cNvPr id="10" name="TextBox 9">
            <a:extLst>
              <a:ext uri="{FF2B5EF4-FFF2-40B4-BE49-F238E27FC236}">
                <a16:creationId xmlns:a16="http://schemas.microsoft.com/office/drawing/2014/main" id="{5F591389-AC33-41B2-A884-CE1D1324006D}"/>
              </a:ext>
            </a:extLst>
          </p:cNvPr>
          <p:cNvSpPr txBox="1"/>
          <p:nvPr/>
        </p:nvSpPr>
        <p:spPr>
          <a:xfrm>
            <a:off x="406399" y="929882"/>
            <a:ext cx="11125199" cy="2862322"/>
          </a:xfrm>
          <a:prstGeom prst="rect">
            <a:avLst/>
          </a:prstGeom>
          <a:noFill/>
        </p:spPr>
        <p:txBody>
          <a:bodyPr wrap="square">
            <a:spAutoFit/>
          </a:bodyPr>
          <a:lstStyle/>
          <a:p>
            <a:pPr algn="l" fontAlgn="base"/>
            <a:r>
              <a:rPr lang="en-US" sz="2000" b="0" i="0" dirty="0">
                <a:solidFill>
                  <a:srgbClr val="273239"/>
                </a:solidFill>
                <a:effectLst/>
              </a:rPr>
              <a:t>Estimation of the size of the software is an essential part of Software Project Management. It helps the project manager to further predict the effort and time which will be needed to build the project. Various measures are used in project size estimation. Some of these are: </a:t>
            </a:r>
            <a:br>
              <a:rPr lang="en-US" sz="2000" b="0" i="0" dirty="0">
                <a:solidFill>
                  <a:srgbClr val="273239"/>
                </a:solidFill>
                <a:effectLst/>
              </a:rPr>
            </a:br>
            <a:r>
              <a:rPr lang="en-US" sz="2000" b="0" i="0" dirty="0">
                <a:solidFill>
                  <a:srgbClr val="273239"/>
                </a:solidFill>
                <a:effectLst/>
              </a:rPr>
              <a:t> </a:t>
            </a:r>
          </a:p>
          <a:p>
            <a:pPr marL="285750" indent="-285750" algn="l" fontAlgn="base">
              <a:buFont typeface="Arial" panose="020B0604020202020204" pitchFamily="34" charset="0"/>
              <a:buChar char="•"/>
            </a:pPr>
            <a:r>
              <a:rPr lang="en-US" sz="2000" b="0" i="0" dirty="0">
                <a:solidFill>
                  <a:srgbClr val="273239"/>
                </a:solidFill>
                <a:effectLst/>
              </a:rPr>
              <a:t>Lines of Code</a:t>
            </a:r>
          </a:p>
          <a:p>
            <a:pPr marL="285750" indent="-285750" fontAlgn="base">
              <a:buFont typeface="Arial" panose="020B0604020202020204" pitchFamily="34" charset="0"/>
              <a:buChar char="•"/>
            </a:pPr>
            <a:r>
              <a:rPr lang="en-US" sz="2000" dirty="0">
                <a:solidFill>
                  <a:srgbClr val="273239"/>
                </a:solidFill>
              </a:rPr>
              <a:t>Number of entities in ER diagram</a:t>
            </a:r>
          </a:p>
          <a:p>
            <a:pPr marL="285750" indent="-285750" fontAlgn="base">
              <a:buFont typeface="Arial" panose="020B0604020202020204" pitchFamily="34" charset="0"/>
              <a:buChar char="•"/>
            </a:pPr>
            <a:r>
              <a:rPr lang="en-US" sz="2000" dirty="0">
                <a:solidFill>
                  <a:srgbClr val="273239"/>
                </a:solidFill>
              </a:rPr>
              <a:t>Total number of processes in detailed data flow diagram</a:t>
            </a:r>
          </a:p>
          <a:p>
            <a:pPr marL="285750" indent="-285750" fontAlgn="base">
              <a:buFont typeface="Arial" panose="020B0604020202020204" pitchFamily="34" charset="0"/>
              <a:buChar char="•"/>
            </a:pPr>
            <a:r>
              <a:rPr lang="en-US" sz="2000" dirty="0">
                <a:solidFill>
                  <a:srgbClr val="273239"/>
                </a:solidFill>
              </a:rPr>
              <a:t>Function points</a:t>
            </a:r>
          </a:p>
          <a:p>
            <a:pPr fontAlgn="base"/>
            <a:endParaRPr lang="en-US" sz="2000" dirty="0">
              <a:solidFill>
                <a:srgbClr val="273239"/>
              </a:solidFill>
            </a:endParaRPr>
          </a:p>
        </p:txBody>
      </p:sp>
    </p:spTree>
    <p:extLst>
      <p:ext uri="{BB962C8B-B14F-4D97-AF65-F5344CB8AC3E}">
        <p14:creationId xmlns:p14="http://schemas.microsoft.com/office/powerpoint/2010/main" val="6664027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406398" y="140142"/>
            <a:ext cx="11125199" cy="495933"/>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sz="3600" dirty="0">
                <a:solidFill>
                  <a:srgbClr val="FF0000"/>
                </a:solidFill>
                <a:latin typeface="+mn-lt"/>
              </a:rPr>
              <a:t>Project Manager Roles and Skills</a:t>
            </a:r>
          </a:p>
        </p:txBody>
      </p:sp>
      <p:sp>
        <p:nvSpPr>
          <p:cNvPr id="8" name="Rectangle 2">
            <a:extLst>
              <a:ext uri="{FF2B5EF4-FFF2-40B4-BE49-F238E27FC236}">
                <a16:creationId xmlns:a16="http://schemas.microsoft.com/office/drawing/2014/main" id="{C3A22FAD-25F1-4149-8F03-77D2BC07B86A}"/>
              </a:ext>
            </a:extLst>
          </p:cNvPr>
          <p:cNvSpPr>
            <a:spLocks noChangeArrowheads="1"/>
          </p:cNvSpPr>
          <p:nvPr/>
        </p:nvSpPr>
        <p:spPr bwMode="auto">
          <a:xfrm>
            <a:off x="760412" y="838200"/>
            <a:ext cx="5029200" cy="1107996"/>
          </a:xfrm>
          <a:prstGeom prst="rect">
            <a:avLst/>
          </a:prstGeom>
          <a:noFill/>
          <a:ln w="9525">
            <a:noFill/>
            <a:miter lim="800000"/>
            <a:headEnd/>
            <a:tailEnd/>
          </a:ln>
        </p:spPr>
        <p:txBody>
          <a:bodyPr wrap="square">
            <a:spAutoFit/>
          </a:bodyPr>
          <a:lstStyle/>
          <a:p>
            <a:pPr>
              <a:buFontTx/>
              <a:buNone/>
            </a:pPr>
            <a:endParaRPr lang="en-US" sz="2400" dirty="0"/>
          </a:p>
          <a:p>
            <a:pPr>
              <a:buFontTx/>
              <a:buNone/>
            </a:pPr>
            <a:endParaRPr lang="en-US" sz="1400" b="1" dirty="0"/>
          </a:p>
          <a:p>
            <a:pPr lvl="1"/>
            <a:r>
              <a:rPr lang="en-US" sz="1400" dirty="0"/>
              <a:t>		</a:t>
            </a:r>
          </a:p>
          <a:p>
            <a:pPr>
              <a:buFontTx/>
              <a:buNone/>
            </a:pPr>
            <a:endParaRPr lang="en-US" sz="1400" dirty="0"/>
          </a:p>
        </p:txBody>
      </p:sp>
      <p:sp>
        <p:nvSpPr>
          <p:cNvPr id="10" name="TextBox 9">
            <a:extLst>
              <a:ext uri="{FF2B5EF4-FFF2-40B4-BE49-F238E27FC236}">
                <a16:creationId xmlns:a16="http://schemas.microsoft.com/office/drawing/2014/main" id="{5F591389-AC33-41B2-A884-CE1D1324006D}"/>
              </a:ext>
            </a:extLst>
          </p:cNvPr>
          <p:cNvSpPr txBox="1"/>
          <p:nvPr/>
        </p:nvSpPr>
        <p:spPr>
          <a:xfrm>
            <a:off x="406397" y="838200"/>
            <a:ext cx="11125199" cy="5632311"/>
          </a:xfrm>
          <a:prstGeom prst="rect">
            <a:avLst/>
          </a:prstGeom>
          <a:noFill/>
        </p:spPr>
        <p:txBody>
          <a:bodyPr wrap="square">
            <a:spAutoFit/>
          </a:bodyPr>
          <a:lstStyle/>
          <a:p>
            <a:pPr algn="l" fontAlgn="base"/>
            <a:r>
              <a:rPr lang="en-US" sz="2000" b="1" i="0" dirty="0">
                <a:solidFill>
                  <a:srgbClr val="273239"/>
                </a:solidFill>
                <a:effectLst/>
                <a:latin typeface="urw-din"/>
              </a:rPr>
              <a:t>Role of a software project manager:</a:t>
            </a:r>
            <a:r>
              <a:rPr lang="en-US" sz="2000" b="0" i="0" dirty="0">
                <a:solidFill>
                  <a:srgbClr val="273239"/>
                </a:solidFill>
                <a:effectLst/>
                <a:latin typeface="urw-din"/>
              </a:rPr>
              <a:t> </a:t>
            </a:r>
          </a:p>
          <a:p>
            <a:pPr marL="342900" indent="-342900" algn="l" fontAlgn="base">
              <a:buFont typeface="Arial" panose="020B0604020202020204" pitchFamily="34" charset="0"/>
              <a:buChar char="•"/>
            </a:pPr>
            <a:r>
              <a:rPr lang="en-US" sz="2000" i="0" dirty="0">
                <a:solidFill>
                  <a:srgbClr val="273239"/>
                </a:solidFill>
                <a:effectLst/>
                <a:latin typeface="urw-din"/>
              </a:rPr>
              <a:t>Planning, Monitoring and Controlling the Project health.</a:t>
            </a:r>
          </a:p>
          <a:p>
            <a:pPr marL="342900" indent="-342900" algn="l" fontAlgn="base">
              <a:buFont typeface="Arial" panose="020B0604020202020204" pitchFamily="34" charset="0"/>
              <a:buChar char="•"/>
            </a:pPr>
            <a:r>
              <a:rPr lang="en-US" sz="2000" i="0" dirty="0">
                <a:solidFill>
                  <a:srgbClr val="273239"/>
                </a:solidFill>
                <a:effectLst/>
                <a:latin typeface="urw-din"/>
              </a:rPr>
              <a:t>Lead the team</a:t>
            </a:r>
          </a:p>
          <a:p>
            <a:pPr marL="342900" indent="-342900" algn="l" fontAlgn="base">
              <a:buFont typeface="Arial" panose="020B0604020202020204" pitchFamily="34" charset="0"/>
              <a:buChar char="•"/>
            </a:pPr>
            <a:r>
              <a:rPr lang="en-US" sz="2000" i="0" dirty="0">
                <a:solidFill>
                  <a:srgbClr val="273239"/>
                </a:solidFill>
                <a:effectLst/>
                <a:latin typeface="urw-din"/>
              </a:rPr>
              <a:t>Motivate the team-member</a:t>
            </a:r>
          </a:p>
          <a:p>
            <a:pPr marL="342900" indent="-342900" algn="l" fontAlgn="base">
              <a:buFont typeface="Arial" panose="020B0604020202020204" pitchFamily="34" charset="0"/>
              <a:buChar char="•"/>
            </a:pPr>
            <a:r>
              <a:rPr lang="en-US" sz="2000" i="0" dirty="0">
                <a:solidFill>
                  <a:srgbClr val="273239"/>
                </a:solidFill>
                <a:effectLst/>
                <a:latin typeface="urw-din"/>
              </a:rPr>
              <a:t>Tracking the progress</a:t>
            </a:r>
          </a:p>
          <a:p>
            <a:pPr marL="342900" indent="-342900" algn="l" fontAlgn="base">
              <a:buFont typeface="Arial" panose="020B0604020202020204" pitchFamily="34" charset="0"/>
              <a:buChar char="•"/>
            </a:pPr>
            <a:r>
              <a:rPr lang="en-US" sz="2000" i="0" dirty="0">
                <a:solidFill>
                  <a:srgbClr val="273239"/>
                </a:solidFill>
                <a:effectLst/>
                <a:latin typeface="urw-din"/>
              </a:rPr>
              <a:t>Liaison</a:t>
            </a:r>
          </a:p>
          <a:p>
            <a:pPr marL="342900" indent="-342900" algn="l" fontAlgn="base">
              <a:buFont typeface="Arial" panose="020B0604020202020204" pitchFamily="34" charset="0"/>
              <a:buChar char="•"/>
            </a:pPr>
            <a:r>
              <a:rPr lang="en-US" sz="2000" i="0" dirty="0">
                <a:solidFill>
                  <a:srgbClr val="273239"/>
                </a:solidFill>
                <a:effectLst/>
                <a:latin typeface="urw-din"/>
              </a:rPr>
              <a:t>Documenting project report</a:t>
            </a:r>
          </a:p>
          <a:p>
            <a:pPr marL="342900" indent="-342900" algn="l" fontAlgn="base">
              <a:buFont typeface="Arial" panose="020B0604020202020204" pitchFamily="34" charset="0"/>
              <a:buChar char="•"/>
            </a:pPr>
            <a:r>
              <a:rPr lang="en-US" sz="2000" dirty="0">
                <a:solidFill>
                  <a:srgbClr val="273239"/>
                </a:solidFill>
                <a:latin typeface="urw-din"/>
              </a:rPr>
              <a:t>Managing the Risks</a:t>
            </a:r>
            <a:endParaRPr lang="en-US" sz="2000" i="0" dirty="0">
              <a:solidFill>
                <a:srgbClr val="273239"/>
              </a:solidFill>
              <a:effectLst/>
              <a:latin typeface="urw-din"/>
            </a:endParaRPr>
          </a:p>
          <a:p>
            <a:pPr algn="l" fontAlgn="base">
              <a:buFont typeface="Arial" panose="020B0604020202020204" pitchFamily="34" charset="0"/>
              <a:buChar char="•"/>
            </a:pPr>
            <a:endParaRPr lang="en-US" sz="2000" b="0" i="0" dirty="0">
              <a:solidFill>
                <a:srgbClr val="273239"/>
              </a:solidFill>
              <a:effectLst/>
              <a:latin typeface="urw-din"/>
            </a:endParaRPr>
          </a:p>
          <a:p>
            <a:pPr algn="l" fontAlgn="base"/>
            <a:r>
              <a:rPr lang="en-US" sz="2000" b="1" i="0" dirty="0">
                <a:solidFill>
                  <a:srgbClr val="273239"/>
                </a:solidFill>
                <a:effectLst/>
                <a:latin typeface="urw-din"/>
              </a:rPr>
              <a:t>Necessary skills of software project manager:</a:t>
            </a:r>
            <a:r>
              <a:rPr lang="en-US" sz="2000" b="0" i="0" dirty="0">
                <a:solidFill>
                  <a:srgbClr val="273239"/>
                </a:solidFill>
                <a:effectLst/>
                <a:latin typeface="urw-din"/>
              </a:rPr>
              <a:t> </a:t>
            </a:r>
          </a:p>
          <a:p>
            <a:pPr marL="342900" indent="-342900" algn="l" fontAlgn="base">
              <a:buFont typeface="Arial" panose="020B0604020202020204" pitchFamily="34" charset="0"/>
              <a:buChar char="•"/>
            </a:pPr>
            <a:r>
              <a:rPr lang="en-US" sz="2000" b="0" i="0" dirty="0">
                <a:solidFill>
                  <a:srgbClr val="273239"/>
                </a:solidFill>
                <a:effectLst/>
                <a:latin typeface="urw-din"/>
              </a:rPr>
              <a:t>Communication Skills</a:t>
            </a:r>
          </a:p>
          <a:p>
            <a:pPr marL="342900" indent="-342900" algn="l" fontAlgn="base">
              <a:buFont typeface="Arial" panose="020B0604020202020204" pitchFamily="34" charset="0"/>
              <a:buChar char="•"/>
            </a:pPr>
            <a:r>
              <a:rPr lang="en-US" sz="2000" dirty="0">
                <a:solidFill>
                  <a:srgbClr val="273239"/>
                </a:solidFill>
                <a:latin typeface="urw-din"/>
              </a:rPr>
              <a:t>Listening Abilities</a:t>
            </a:r>
          </a:p>
          <a:p>
            <a:pPr marL="342900" indent="-342900" algn="l" fontAlgn="base">
              <a:buFont typeface="Arial" panose="020B0604020202020204" pitchFamily="34" charset="0"/>
              <a:buChar char="•"/>
            </a:pPr>
            <a:r>
              <a:rPr lang="en-US" sz="2000" b="0" i="0" dirty="0">
                <a:solidFill>
                  <a:srgbClr val="273239"/>
                </a:solidFill>
                <a:effectLst/>
                <a:latin typeface="urw-din"/>
              </a:rPr>
              <a:t>Knowledge of project estimation techniques</a:t>
            </a:r>
          </a:p>
          <a:p>
            <a:pPr marL="342900" indent="-342900" algn="l" fontAlgn="base">
              <a:buFont typeface="Arial" panose="020B0604020202020204" pitchFamily="34" charset="0"/>
              <a:buChar char="•"/>
            </a:pPr>
            <a:r>
              <a:rPr lang="en-US" sz="2000" b="0" i="0" dirty="0">
                <a:solidFill>
                  <a:srgbClr val="273239"/>
                </a:solidFill>
                <a:effectLst/>
                <a:latin typeface="urw-din"/>
              </a:rPr>
              <a:t>Good decision-making abilities at the right time</a:t>
            </a:r>
          </a:p>
          <a:p>
            <a:pPr marL="342900" indent="-342900" algn="l" fontAlgn="base">
              <a:buFont typeface="Arial" panose="020B0604020202020204" pitchFamily="34" charset="0"/>
              <a:buChar char="•"/>
            </a:pPr>
            <a:r>
              <a:rPr lang="en-US" sz="2000" b="0" i="0" dirty="0">
                <a:solidFill>
                  <a:srgbClr val="273239"/>
                </a:solidFill>
                <a:effectLst/>
                <a:latin typeface="urw-din"/>
              </a:rPr>
              <a:t>Previous experience of managing a similar type of projects</a:t>
            </a:r>
          </a:p>
          <a:p>
            <a:pPr marL="342900" indent="-342900" algn="l" fontAlgn="base">
              <a:buFont typeface="Arial" panose="020B0604020202020204" pitchFamily="34" charset="0"/>
              <a:buChar char="•"/>
            </a:pPr>
            <a:r>
              <a:rPr lang="en-US" sz="2000" b="0" i="0" dirty="0">
                <a:solidFill>
                  <a:srgbClr val="273239"/>
                </a:solidFill>
                <a:effectLst/>
                <a:latin typeface="urw-din"/>
              </a:rPr>
              <a:t>A project manager must encourage all the team members to successfully develop the product</a:t>
            </a:r>
          </a:p>
          <a:p>
            <a:pPr marL="342900" indent="-342900" algn="l" fontAlgn="base">
              <a:buFont typeface="Arial" panose="020B0604020202020204" pitchFamily="34" charset="0"/>
              <a:buChar char="•"/>
            </a:pPr>
            <a:r>
              <a:rPr lang="en-US" sz="2000" b="0" i="0" dirty="0">
                <a:solidFill>
                  <a:srgbClr val="273239"/>
                </a:solidFill>
                <a:effectLst/>
                <a:latin typeface="urw-din"/>
              </a:rPr>
              <a:t>Risk management </a:t>
            </a:r>
            <a:r>
              <a:rPr lang="en-US" sz="2000" dirty="0">
                <a:solidFill>
                  <a:srgbClr val="273239"/>
                </a:solidFill>
                <a:latin typeface="urw-din"/>
              </a:rPr>
              <a:t>C</a:t>
            </a:r>
            <a:r>
              <a:rPr lang="en-US" sz="2000" b="0" i="0" dirty="0">
                <a:solidFill>
                  <a:srgbClr val="273239"/>
                </a:solidFill>
                <a:effectLst/>
                <a:latin typeface="urw-din"/>
              </a:rPr>
              <a:t>apabilities</a:t>
            </a:r>
          </a:p>
          <a:p>
            <a:pPr marL="342900" indent="-342900" algn="l" fontAlgn="base">
              <a:buFont typeface="Arial" panose="020B0604020202020204" pitchFamily="34" charset="0"/>
              <a:buChar char="•"/>
            </a:pPr>
            <a:r>
              <a:rPr lang="en-US" sz="2000" dirty="0">
                <a:solidFill>
                  <a:srgbClr val="273239"/>
                </a:solidFill>
                <a:latin typeface="urw-din"/>
              </a:rPr>
              <a:t>Conflict management Capabilities </a:t>
            </a:r>
            <a:endParaRPr lang="en-US" sz="2000" b="0" i="0" dirty="0">
              <a:solidFill>
                <a:srgbClr val="273239"/>
              </a:solidFill>
              <a:effectLst/>
              <a:latin typeface="urw-din"/>
            </a:endParaRPr>
          </a:p>
        </p:txBody>
      </p:sp>
    </p:spTree>
    <p:extLst>
      <p:ext uri="{BB962C8B-B14F-4D97-AF65-F5344CB8AC3E}">
        <p14:creationId xmlns:p14="http://schemas.microsoft.com/office/powerpoint/2010/main" val="3180920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300111" y="1839351"/>
            <a:ext cx="11591777" cy="3179298"/>
          </a:xfrm>
        </p:spPr>
        <p:txBody>
          <a:bodyPr anchor="ctr">
            <a:noAutofit/>
          </a:bodyPr>
          <a:lstStyle/>
          <a:p>
            <a:pPr algn="l"/>
            <a:r>
              <a:rPr lang="en-US" sz="2000" b="1" i="0" dirty="0">
                <a:solidFill>
                  <a:schemeClr val="tx1">
                    <a:lumMod val="65000"/>
                    <a:lumOff val="35000"/>
                  </a:schemeClr>
                </a:solidFill>
                <a:effectLst/>
                <a:latin typeface="+mn-lt"/>
              </a:rPr>
              <a:t>Software Configuration Management(SCM)</a:t>
            </a:r>
            <a:br>
              <a:rPr lang="en-US" sz="2000" b="1" i="0" dirty="0">
                <a:solidFill>
                  <a:schemeClr val="tx1">
                    <a:lumMod val="65000"/>
                    <a:lumOff val="35000"/>
                  </a:schemeClr>
                </a:solidFill>
                <a:effectLst/>
                <a:latin typeface="+mn-lt"/>
              </a:rPr>
            </a:br>
            <a:br>
              <a:rPr lang="en-US" sz="2000" b="1"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SCM is a process to systematically manage, organize, and control the changes in the documents, codes, and other entities during the Software Development Life Cycle.</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The primary goal is to increase productivity with minimal mistakes. </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SCM is part of cross-disciplinary field of configuration management, and it can accurately determine who made which revision.</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r>
              <a:rPr lang="en-US" sz="2000" b="0" i="0" dirty="0">
                <a:solidFill>
                  <a:srgbClr val="51565E"/>
                </a:solidFill>
                <a:effectLst/>
                <a:latin typeface="+mn-lt"/>
              </a:rPr>
              <a:t>Configuration management is considered a subset of systems management, a process for keeping servers, systems, and software functioning consistently within a set of established parameters.</a:t>
            </a:r>
            <a:br>
              <a:rPr lang="en-US" sz="2000" b="0" i="0" dirty="0">
                <a:solidFill>
                  <a:srgbClr val="51565E"/>
                </a:solidFill>
                <a:effectLst/>
                <a:latin typeface="+mn-lt"/>
              </a:rPr>
            </a:br>
            <a:br>
              <a:rPr lang="en-US" sz="2000" b="0" i="0" dirty="0">
                <a:solidFill>
                  <a:srgbClr val="51565E"/>
                </a:solidFill>
                <a:effectLst/>
                <a:latin typeface="+mn-lt"/>
              </a:rPr>
            </a:br>
            <a:r>
              <a:rPr lang="en-US" sz="2000" b="0" i="0" dirty="0">
                <a:solidFill>
                  <a:srgbClr val="51565E"/>
                </a:solidFill>
                <a:effectLst/>
                <a:latin typeface="+mn-lt"/>
              </a:rPr>
              <a:t>The process ensures the system, and its resources perform as expected, despite updates, additions, and deletions. So, configuration management ensures that all the devices in your network infrastructure march to the same beat, keeping everyone in line.</a:t>
            </a:r>
            <a:br>
              <a:rPr lang="en-US" sz="2000" b="0" i="0" dirty="0">
                <a:solidFill>
                  <a:srgbClr val="51565E"/>
                </a:solidFill>
                <a:effectLst/>
                <a:latin typeface="+mn-lt"/>
              </a:rPr>
            </a:br>
            <a:endParaRPr lang="en-GB" sz="2000" dirty="0">
              <a:solidFill>
                <a:schemeClr val="tx1">
                  <a:lumMod val="65000"/>
                  <a:lumOff val="35000"/>
                </a:schemeClr>
              </a:solidFill>
              <a:latin typeface="+mn-lt"/>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193824" y="0"/>
            <a:ext cx="9384715" cy="918345"/>
          </a:xfrm>
        </p:spPr>
        <p:txBody>
          <a:bodyPr anchor="ctr">
            <a:noAutofit/>
          </a:bodyPr>
          <a:lstStyle/>
          <a:p>
            <a:pPr algn="l"/>
            <a:r>
              <a:rPr lang="en-US" sz="3600" i="0" dirty="0">
                <a:solidFill>
                  <a:srgbClr val="FF0000"/>
                </a:solidFill>
                <a:effectLst/>
                <a:latin typeface="+mn-lt"/>
              </a:rPr>
              <a:t>Software Configuration Management - What</a:t>
            </a:r>
            <a:endParaRPr lang="en-GB" sz="3600" dirty="0">
              <a:solidFill>
                <a:srgbClr val="FF0000"/>
              </a:solidFill>
            </a:endParaRPr>
          </a:p>
        </p:txBody>
      </p:sp>
    </p:spTree>
    <p:extLst>
      <p:ext uri="{BB962C8B-B14F-4D97-AF65-F5344CB8AC3E}">
        <p14:creationId xmlns:p14="http://schemas.microsoft.com/office/powerpoint/2010/main" val="20854157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300111" y="2001977"/>
            <a:ext cx="11591777" cy="3147218"/>
          </a:xfrm>
        </p:spPr>
        <p:txBody>
          <a:bodyPr anchor="ctr">
            <a:noAutofit/>
          </a:bodyPr>
          <a:lstStyle/>
          <a:p>
            <a:pPr algn="l"/>
            <a:br>
              <a:rPr lang="en-US" sz="2000" i="0" dirty="0">
                <a:solidFill>
                  <a:schemeClr val="tx1">
                    <a:lumMod val="65000"/>
                    <a:lumOff val="35000"/>
                  </a:schemeClr>
                </a:solidFill>
                <a:effectLst/>
                <a:latin typeface="+mn-lt"/>
              </a:rPr>
            </a:br>
            <a:r>
              <a:rPr lang="en-US" sz="2000" b="1" i="0" dirty="0">
                <a:solidFill>
                  <a:schemeClr val="tx1">
                    <a:lumMod val="65000"/>
                    <a:lumOff val="35000"/>
                  </a:schemeClr>
                </a:solidFill>
                <a:effectLst/>
                <a:latin typeface="+mn-lt"/>
              </a:rPr>
              <a:t>Enforcement: </a:t>
            </a:r>
            <a:br>
              <a:rPr lang="en-US" sz="2000" i="0" dirty="0">
                <a:solidFill>
                  <a:schemeClr val="tx1">
                    <a:lumMod val="65000"/>
                    <a:lumOff val="35000"/>
                  </a:schemeClr>
                </a:solidFill>
                <a:effectLst/>
                <a:latin typeface="+mn-lt"/>
              </a:rPr>
            </a:br>
            <a:r>
              <a:rPr lang="en-US" sz="2000" i="0" dirty="0">
                <a:solidFill>
                  <a:schemeClr val="tx1">
                    <a:lumMod val="65000"/>
                    <a:lumOff val="35000"/>
                  </a:schemeClr>
                </a:solidFill>
                <a:effectLst/>
                <a:latin typeface="+mn-lt"/>
              </a:rPr>
              <a:t>With enforcement feature execution daily, ensures that the system is configured to the desired state.</a:t>
            </a:r>
            <a:br>
              <a:rPr lang="en-US" sz="2000" i="0" dirty="0">
                <a:solidFill>
                  <a:schemeClr val="tx1">
                    <a:lumMod val="65000"/>
                    <a:lumOff val="35000"/>
                  </a:schemeClr>
                </a:solidFill>
                <a:effectLst/>
                <a:latin typeface="+mn-lt"/>
              </a:rPr>
            </a:br>
            <a:br>
              <a:rPr lang="en-US" sz="2000" i="0" dirty="0">
                <a:solidFill>
                  <a:schemeClr val="tx1">
                    <a:lumMod val="65000"/>
                    <a:lumOff val="35000"/>
                  </a:schemeClr>
                </a:solidFill>
                <a:effectLst/>
                <a:latin typeface="+mn-lt"/>
              </a:rPr>
            </a:br>
            <a:r>
              <a:rPr lang="en-US" sz="2000" b="1" i="0" dirty="0">
                <a:solidFill>
                  <a:schemeClr val="tx1">
                    <a:lumMod val="65000"/>
                    <a:lumOff val="35000"/>
                  </a:schemeClr>
                </a:solidFill>
                <a:effectLst/>
                <a:latin typeface="+mn-lt"/>
              </a:rPr>
              <a:t>Cooperating Enablement: </a:t>
            </a:r>
            <a:br>
              <a:rPr lang="en-US" sz="2000" i="0" dirty="0">
                <a:solidFill>
                  <a:schemeClr val="tx1">
                    <a:lumMod val="65000"/>
                    <a:lumOff val="35000"/>
                  </a:schemeClr>
                </a:solidFill>
                <a:effectLst/>
                <a:latin typeface="+mn-lt"/>
              </a:rPr>
            </a:br>
            <a:r>
              <a:rPr lang="en-US" sz="2000" i="0" dirty="0">
                <a:solidFill>
                  <a:schemeClr val="tx1">
                    <a:lumMod val="65000"/>
                    <a:lumOff val="35000"/>
                  </a:schemeClr>
                </a:solidFill>
                <a:effectLst/>
                <a:latin typeface="+mn-lt"/>
              </a:rPr>
              <a:t>This feature helps to make the change configuration throughout the infrastructure with one change.</a:t>
            </a:r>
            <a:br>
              <a:rPr lang="en-US" sz="2000" i="0" dirty="0">
                <a:solidFill>
                  <a:schemeClr val="tx1">
                    <a:lumMod val="65000"/>
                    <a:lumOff val="35000"/>
                  </a:schemeClr>
                </a:solidFill>
                <a:effectLst/>
                <a:latin typeface="+mn-lt"/>
              </a:rPr>
            </a:br>
            <a:br>
              <a:rPr lang="en-US" sz="2000" i="0" dirty="0">
                <a:solidFill>
                  <a:schemeClr val="tx1">
                    <a:lumMod val="65000"/>
                    <a:lumOff val="35000"/>
                  </a:schemeClr>
                </a:solidFill>
                <a:effectLst/>
                <a:latin typeface="+mn-lt"/>
              </a:rPr>
            </a:br>
            <a:r>
              <a:rPr lang="en-US" sz="2000" i="0" dirty="0">
                <a:solidFill>
                  <a:schemeClr val="tx1">
                    <a:lumMod val="65000"/>
                    <a:lumOff val="35000"/>
                  </a:schemeClr>
                </a:solidFill>
                <a:effectLst/>
                <a:latin typeface="+mn-lt"/>
              </a:rPr>
              <a:t>Version Control Friendly: </a:t>
            </a:r>
            <a:br>
              <a:rPr lang="en-US" sz="2000" i="0" dirty="0">
                <a:solidFill>
                  <a:schemeClr val="tx1">
                    <a:lumMod val="65000"/>
                    <a:lumOff val="35000"/>
                  </a:schemeClr>
                </a:solidFill>
                <a:effectLst/>
                <a:latin typeface="+mn-lt"/>
              </a:rPr>
            </a:br>
            <a:r>
              <a:rPr lang="en-US" sz="2000" i="0" dirty="0">
                <a:solidFill>
                  <a:schemeClr val="tx1">
                    <a:lumMod val="65000"/>
                    <a:lumOff val="35000"/>
                  </a:schemeClr>
                </a:solidFill>
                <a:effectLst/>
                <a:latin typeface="+mn-lt"/>
              </a:rPr>
              <a:t>With this feature, the user can take their choice of version for their work.</a:t>
            </a:r>
            <a:br>
              <a:rPr lang="en-US" sz="2000" i="0" dirty="0">
                <a:solidFill>
                  <a:schemeClr val="tx1">
                    <a:lumMod val="65000"/>
                    <a:lumOff val="35000"/>
                  </a:schemeClr>
                </a:solidFill>
                <a:effectLst/>
                <a:latin typeface="+mn-lt"/>
              </a:rPr>
            </a:br>
            <a:br>
              <a:rPr lang="en-US" sz="2000" b="1" i="0" dirty="0">
                <a:solidFill>
                  <a:schemeClr val="tx1">
                    <a:lumMod val="65000"/>
                    <a:lumOff val="35000"/>
                  </a:schemeClr>
                </a:solidFill>
                <a:effectLst/>
                <a:latin typeface="+mn-lt"/>
              </a:rPr>
            </a:br>
            <a:r>
              <a:rPr lang="en-US" sz="2000" b="1" i="0" dirty="0">
                <a:solidFill>
                  <a:schemeClr val="tx1">
                    <a:lumMod val="65000"/>
                    <a:lumOff val="35000"/>
                  </a:schemeClr>
                </a:solidFill>
                <a:effectLst/>
                <a:latin typeface="+mn-lt"/>
              </a:rPr>
              <a:t>Enable Change Control Processes: </a:t>
            </a:r>
            <a:br>
              <a:rPr lang="en-US" sz="2000" i="0" dirty="0">
                <a:solidFill>
                  <a:schemeClr val="tx1">
                    <a:lumMod val="65000"/>
                    <a:lumOff val="35000"/>
                  </a:schemeClr>
                </a:solidFill>
                <a:effectLst/>
                <a:latin typeface="+mn-lt"/>
              </a:rPr>
            </a:br>
            <a:r>
              <a:rPr lang="en-US" sz="2000" i="0" dirty="0">
                <a:solidFill>
                  <a:schemeClr val="tx1">
                    <a:lumMod val="65000"/>
                    <a:lumOff val="35000"/>
                  </a:schemeClr>
                </a:solidFill>
                <a:effectLst/>
                <a:latin typeface="+mn-lt"/>
              </a:rPr>
              <a:t>As Software Configuration Management tools are version control and textual friendly, we can make changes in code. Changes can be made as a merge request and send for review.</a:t>
            </a:r>
            <a:br>
              <a:rPr lang="en-US" sz="2000" i="0" dirty="0">
                <a:solidFill>
                  <a:schemeClr val="tx1">
                    <a:lumMod val="65000"/>
                    <a:lumOff val="35000"/>
                  </a:schemeClr>
                </a:solidFill>
                <a:effectLst/>
                <a:latin typeface="+mn-lt"/>
              </a:rPr>
            </a:br>
            <a:br>
              <a:rPr lang="en-US" sz="2000" i="0" dirty="0">
                <a:solidFill>
                  <a:schemeClr val="tx1">
                    <a:lumMod val="65000"/>
                    <a:lumOff val="35000"/>
                  </a:schemeClr>
                </a:solidFill>
                <a:effectLst/>
                <a:latin typeface="+mn-lt"/>
              </a:rPr>
            </a:br>
            <a:r>
              <a:rPr lang="en-US" sz="2000" b="1" dirty="0">
                <a:solidFill>
                  <a:schemeClr val="tx1">
                    <a:lumMod val="65000"/>
                    <a:lumOff val="35000"/>
                  </a:schemeClr>
                </a:solidFill>
                <a:latin typeface="+mn-lt"/>
              </a:rPr>
              <a:t>Tasks in SCM process</a:t>
            </a:r>
            <a:br>
              <a:rPr lang="en-US" sz="2000" b="1" i="0" dirty="0">
                <a:solidFill>
                  <a:schemeClr val="tx1">
                    <a:lumMod val="65000"/>
                    <a:lumOff val="35000"/>
                  </a:schemeClr>
                </a:solidFill>
                <a:effectLst/>
                <a:latin typeface="+mn-lt"/>
              </a:rPr>
            </a:br>
            <a:br>
              <a:rPr lang="en-US" sz="2000" b="1" i="0" dirty="0">
                <a:solidFill>
                  <a:schemeClr val="tx1">
                    <a:lumMod val="65000"/>
                    <a:lumOff val="35000"/>
                  </a:schemeClr>
                </a:solidFill>
                <a:effectLst/>
                <a:latin typeface="+mn-lt"/>
              </a:rPr>
            </a:br>
            <a:r>
              <a:rPr lang="en-US" sz="2000" i="0" dirty="0">
                <a:solidFill>
                  <a:schemeClr val="tx1">
                    <a:lumMod val="65000"/>
                    <a:lumOff val="35000"/>
                  </a:schemeClr>
                </a:solidFill>
                <a:effectLst/>
                <a:latin typeface="+mn-lt"/>
              </a:rPr>
              <a:t>1. </a:t>
            </a:r>
            <a:r>
              <a:rPr lang="en-US" sz="2000" b="0" i="0" dirty="0">
                <a:solidFill>
                  <a:schemeClr val="tx1">
                    <a:lumMod val="65000"/>
                    <a:lumOff val="35000"/>
                  </a:schemeClr>
                </a:solidFill>
                <a:effectLst/>
                <a:latin typeface="+mn-lt"/>
              </a:rPr>
              <a:t>Planning and Identification Process</a:t>
            </a:r>
            <a:br>
              <a:rPr lang="en-US" sz="2000" b="0"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2. Version Control Process or Baselines</a:t>
            </a:r>
            <a:br>
              <a:rPr lang="en-US" sz="2000" b="0"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3. Change Control Process</a:t>
            </a:r>
            <a:br>
              <a:rPr lang="en-US" sz="2000" b="0"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4.Configuration Release Process</a:t>
            </a:r>
            <a:br>
              <a:rPr lang="en-US" sz="2000" b="0"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5. Configuration Auditing Process</a:t>
            </a:r>
            <a:br>
              <a:rPr lang="en-US" sz="2000" b="0"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6. Review and Status Reporting Process</a:t>
            </a:r>
            <a:endParaRPr lang="en-US" sz="2000" i="0" dirty="0">
              <a:solidFill>
                <a:schemeClr val="tx1">
                  <a:lumMod val="65000"/>
                  <a:lumOff val="35000"/>
                </a:schemeClr>
              </a:solidFill>
              <a:effectLst/>
              <a:latin typeface="+mn-lt"/>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300111" y="0"/>
            <a:ext cx="9384715" cy="696036"/>
          </a:xfrm>
        </p:spPr>
        <p:txBody>
          <a:bodyPr anchor="ctr">
            <a:noAutofit/>
          </a:bodyPr>
          <a:lstStyle/>
          <a:p>
            <a:pPr algn="l"/>
            <a:r>
              <a:rPr lang="en-US" sz="3600" i="0" dirty="0">
                <a:solidFill>
                  <a:srgbClr val="FF0000"/>
                </a:solidFill>
                <a:effectLst/>
                <a:latin typeface="+mn-lt"/>
              </a:rPr>
              <a:t>Software Configuration Management - Features</a:t>
            </a:r>
            <a:endParaRPr lang="en-GB" sz="3600" dirty="0">
              <a:solidFill>
                <a:srgbClr val="FF0000"/>
              </a:solidFill>
            </a:endParaRPr>
          </a:p>
        </p:txBody>
      </p:sp>
    </p:spTree>
    <p:extLst>
      <p:ext uri="{BB962C8B-B14F-4D97-AF65-F5344CB8AC3E}">
        <p14:creationId xmlns:p14="http://schemas.microsoft.com/office/powerpoint/2010/main" val="33979865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09451" y="0"/>
            <a:ext cx="9455053" cy="918345"/>
          </a:xfrm>
        </p:spPr>
        <p:txBody>
          <a:bodyPr anchor="ctr">
            <a:noAutofit/>
          </a:bodyPr>
          <a:lstStyle/>
          <a:p>
            <a:pPr algn="l"/>
            <a:r>
              <a:rPr lang="en-US" sz="3600" i="0" dirty="0">
                <a:solidFill>
                  <a:srgbClr val="FF0000"/>
                </a:solidFill>
                <a:effectLst/>
                <a:latin typeface="+mn-lt"/>
              </a:rPr>
              <a:t>Software Configuration Management - Elements</a:t>
            </a:r>
            <a:endParaRPr lang="en-GB" sz="3600" dirty="0">
              <a:solidFill>
                <a:srgbClr val="FF0000"/>
              </a:solidFill>
            </a:endParaRPr>
          </a:p>
        </p:txBody>
      </p:sp>
      <p:pic>
        <p:nvPicPr>
          <p:cNvPr id="1026" name="Picture 2">
            <a:extLst>
              <a:ext uri="{FF2B5EF4-FFF2-40B4-BE49-F238E27FC236}">
                <a16:creationId xmlns:a16="http://schemas.microsoft.com/office/drawing/2014/main" id="{0337ED27-495F-4E07-8D59-3EB42008D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620" y="918345"/>
            <a:ext cx="11219541" cy="5601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7270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1"/>
            <a:ext cx="6080966" cy="540553"/>
          </a:xfrm>
        </p:spPr>
        <p:txBody>
          <a:bodyPr anchor="ctr">
            <a:normAutofit fontScale="92500" lnSpcReduction="10000"/>
          </a:bodyPr>
          <a:lstStyle/>
          <a:p>
            <a:pPr algn="l"/>
            <a:r>
              <a:rPr lang="en-US" sz="3600" dirty="0">
                <a:solidFill>
                  <a:srgbClr val="FF0000"/>
                </a:solidFill>
                <a:cs typeface="Times New Roman" pitchFamily="18" charset="0"/>
              </a:rPr>
              <a:t>Software Testing - </a:t>
            </a:r>
            <a:r>
              <a:rPr lang="en-IN" sz="3600" dirty="0">
                <a:solidFill>
                  <a:srgbClr val="FF0000"/>
                </a:solidFill>
                <a:cs typeface="Times New Roman" pitchFamily="18" charset="0"/>
              </a:rPr>
              <a:t>Principles </a:t>
            </a:r>
            <a:endParaRPr lang="en-GB" sz="3600" dirty="0">
              <a:solidFill>
                <a:srgbClr val="FF0000"/>
              </a:solidFill>
              <a:cs typeface="Times New Roman" pitchFamily="18" charset="0"/>
            </a:endParaRPr>
          </a:p>
        </p:txBody>
      </p:sp>
      <p:sp>
        <p:nvSpPr>
          <p:cNvPr id="5" name="TextBox 4">
            <a:extLst>
              <a:ext uri="{FF2B5EF4-FFF2-40B4-BE49-F238E27FC236}">
                <a16:creationId xmlns:a16="http://schemas.microsoft.com/office/drawing/2014/main" id="{0179300C-7525-4896-9B47-725C913CA892}"/>
              </a:ext>
            </a:extLst>
          </p:cNvPr>
          <p:cNvSpPr txBox="1"/>
          <p:nvPr/>
        </p:nvSpPr>
        <p:spPr>
          <a:xfrm>
            <a:off x="406398" y="4148838"/>
            <a:ext cx="6081487" cy="400110"/>
          </a:xfrm>
          <a:prstGeom prst="rect">
            <a:avLst/>
          </a:prstGeom>
          <a:noFill/>
        </p:spPr>
        <p:txBody>
          <a:bodyPr wrap="square">
            <a:spAutoFit/>
          </a:bodyPr>
          <a:lstStyle/>
          <a:p>
            <a:endParaRPr lang="en-GB" sz="2000" dirty="0"/>
          </a:p>
        </p:txBody>
      </p:sp>
      <p:sp>
        <p:nvSpPr>
          <p:cNvPr id="10" name="Rectangle 7">
            <a:extLst>
              <a:ext uri="{FF2B5EF4-FFF2-40B4-BE49-F238E27FC236}">
                <a16:creationId xmlns:a16="http://schemas.microsoft.com/office/drawing/2014/main" id="{67D69A12-F53C-4707-928B-A77C30B9B43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5">
            <a:extLst>
              <a:ext uri="{FF2B5EF4-FFF2-40B4-BE49-F238E27FC236}">
                <a16:creationId xmlns:a16="http://schemas.microsoft.com/office/drawing/2014/main" id="{8A51B6AA-26EB-4022-B5F1-7C7EE4583B6E}"/>
              </a:ext>
            </a:extLst>
          </p:cNvPr>
          <p:cNvSpPr>
            <a:spLocks noGrp="1"/>
          </p:cNvSpPr>
          <p:nvPr>
            <p:ph type="ctrTitle"/>
          </p:nvPr>
        </p:nvSpPr>
        <p:spPr>
          <a:xfrm>
            <a:off x="406398" y="1432036"/>
            <a:ext cx="11368260" cy="4996875"/>
          </a:xfrm>
        </p:spPr>
        <p:txBody>
          <a:bodyPr>
            <a:noAutofit/>
          </a:bodyPr>
          <a:lstStyle/>
          <a:p>
            <a:pPr algn="l"/>
            <a:r>
              <a:rPr lang="en-US" sz="2000" i="0" u="sng" dirty="0">
                <a:solidFill>
                  <a:schemeClr val="tx1">
                    <a:lumMod val="65000"/>
                    <a:lumOff val="35000"/>
                  </a:schemeClr>
                </a:solidFill>
                <a:effectLst/>
                <a:latin typeface="+mn-lt"/>
              </a:rPr>
              <a:t>7 Principles Of Software Testing</a:t>
            </a:r>
            <a:br>
              <a:rPr lang="en-US" sz="2000" b="1" i="0" dirty="0">
                <a:solidFill>
                  <a:schemeClr val="tx1">
                    <a:lumMod val="65000"/>
                    <a:lumOff val="35000"/>
                  </a:schemeClr>
                </a:solidFill>
                <a:effectLst/>
                <a:latin typeface="+mn-lt"/>
              </a:rPr>
            </a:br>
            <a:br>
              <a:rPr lang="en-GB" sz="2000" dirty="0">
                <a:solidFill>
                  <a:schemeClr val="tx1">
                    <a:lumMod val="65000"/>
                    <a:lumOff val="35000"/>
                  </a:schemeClr>
                </a:solidFill>
                <a:effectLst/>
                <a:latin typeface="+mn-lt"/>
                <a:ea typeface="Calibri" panose="020F0502020204030204" pitchFamily="34" charset="0"/>
                <a:cs typeface="Times New Roman" panose="02020603050405020304" pitchFamily="18" charset="0"/>
              </a:rPr>
            </a:br>
            <a:r>
              <a:rPr lang="en-US" sz="2000" b="1" i="0" dirty="0">
                <a:solidFill>
                  <a:schemeClr val="tx1">
                    <a:lumMod val="65000"/>
                    <a:lumOff val="35000"/>
                  </a:schemeClr>
                </a:solidFill>
                <a:effectLst/>
                <a:latin typeface="+mn-lt"/>
              </a:rPr>
              <a:t>Testing Shows the Presence of Defects -</a:t>
            </a:r>
            <a:br>
              <a:rPr lang="en-US" sz="2000" b="1"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Every application or product is released into production after enough testing by different teams or passes through different phases like System Integration Testing, User Acceptance Testing, and Beta Testing etc.</a:t>
            </a:r>
            <a:br>
              <a:rPr lang="en-US" sz="2000" b="0"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So, </a:t>
            </a:r>
            <a:r>
              <a:rPr lang="en-US" sz="2000" b="0" i="1" dirty="0">
                <a:solidFill>
                  <a:schemeClr val="tx1">
                    <a:lumMod val="65000"/>
                    <a:lumOff val="35000"/>
                  </a:schemeClr>
                </a:solidFill>
                <a:effectLst/>
                <a:latin typeface="+mn-lt"/>
              </a:rPr>
              <a:t>have you ever seen or heard from any of the testing team that they have tested the software fully and there is no defect in the software</a:t>
            </a:r>
            <a:r>
              <a:rPr lang="en-US" sz="2000" b="0" i="0" dirty="0">
                <a:solidFill>
                  <a:schemeClr val="tx1">
                    <a:lumMod val="65000"/>
                    <a:lumOff val="35000"/>
                  </a:schemeClr>
                </a:solidFill>
                <a:effectLst/>
                <a:latin typeface="+mn-lt"/>
              </a:rPr>
              <a:t>? Instead of that, every testing team confirms that the software meets all business requirements, and it is functioning as per the needs of the end user.</a:t>
            </a:r>
            <a:br>
              <a:rPr lang="en-US" sz="2000" b="0"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In the software testing industry, no one will say that there is </a:t>
            </a:r>
            <a:r>
              <a:rPr lang="en-US" sz="2000" b="1" i="0" dirty="0">
                <a:solidFill>
                  <a:schemeClr val="tx1">
                    <a:lumMod val="65000"/>
                    <a:lumOff val="35000"/>
                  </a:schemeClr>
                </a:solidFill>
                <a:effectLst/>
                <a:latin typeface="+mn-lt"/>
              </a:rPr>
              <a:t>no defect</a:t>
            </a:r>
            <a:r>
              <a:rPr lang="en-US" sz="2000" b="0" i="0" dirty="0">
                <a:solidFill>
                  <a:schemeClr val="tx1">
                    <a:lumMod val="65000"/>
                    <a:lumOff val="35000"/>
                  </a:schemeClr>
                </a:solidFill>
                <a:effectLst/>
                <a:latin typeface="+mn-lt"/>
              </a:rPr>
              <a:t> in the software, which is quite true as testing cannot prove that the software is error-free or defect-free.</a:t>
            </a:r>
            <a:br>
              <a:rPr lang="en-US" sz="2000" b="0"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However, the objective of testing is to find more and more hidden defects using different techniques and methods. Testing can reveal undiscovered defects and if no defects are found then it does not mean that the software is defect free.</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r>
              <a:rPr lang="en-GB" sz="2000" b="1" i="0" dirty="0">
                <a:solidFill>
                  <a:schemeClr val="tx1">
                    <a:lumMod val="65000"/>
                    <a:lumOff val="35000"/>
                  </a:schemeClr>
                </a:solidFill>
                <a:effectLst/>
                <a:latin typeface="+mn-lt"/>
              </a:rPr>
              <a:t>Early Testing – </a:t>
            </a:r>
            <a:br>
              <a:rPr lang="en-GB" sz="2000" b="1"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Testers need to get involved at an early stage of the Software Development Life Cycle (SDLC). Thus, the defects during the requirement analysis phase or any documentation defects can be identified. The cost involved in fixing such defects is very less when compared to those that are found during the later stages of testing.</a:t>
            </a:r>
            <a:br>
              <a:rPr lang="en-GB" sz="2000" b="1" i="0" dirty="0">
                <a:solidFill>
                  <a:schemeClr val="tx1">
                    <a:lumMod val="65000"/>
                    <a:lumOff val="35000"/>
                  </a:schemeClr>
                </a:solidFill>
                <a:effectLst/>
                <a:latin typeface="+mn-lt"/>
              </a:rPr>
            </a:br>
            <a:endParaRPr lang="en-GB" sz="2000" dirty="0">
              <a:solidFill>
                <a:schemeClr val="tx1">
                  <a:lumMod val="65000"/>
                  <a:lumOff val="35000"/>
                </a:schemeClr>
              </a:solidFill>
              <a:latin typeface="+mn-lt"/>
            </a:endParaRPr>
          </a:p>
        </p:txBody>
      </p:sp>
    </p:spTree>
    <p:extLst>
      <p:ext uri="{BB962C8B-B14F-4D97-AF65-F5344CB8AC3E}">
        <p14:creationId xmlns:p14="http://schemas.microsoft.com/office/powerpoint/2010/main" val="2735189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43934"/>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Challenges</a:t>
            </a:r>
            <a:endParaRPr lang="en-US" dirty="0">
              <a:solidFill>
                <a:srgbClr val="FF0000"/>
              </a:solidFill>
              <a:latin typeface="+mn-lt"/>
            </a:endParaRPr>
          </a:p>
        </p:txBody>
      </p:sp>
      <p:sp>
        <p:nvSpPr>
          <p:cNvPr id="8" name="Rectangle 7">
            <a:extLst>
              <a:ext uri="{FF2B5EF4-FFF2-40B4-BE49-F238E27FC236}">
                <a16:creationId xmlns:a16="http://schemas.microsoft.com/office/drawing/2014/main" id="{D8C56900-D21F-49FC-8FCA-5EBAFA91442B}"/>
              </a:ext>
            </a:extLst>
          </p:cNvPr>
          <p:cNvSpPr/>
          <p:nvPr/>
        </p:nvSpPr>
        <p:spPr>
          <a:xfrm>
            <a:off x="355601" y="906056"/>
            <a:ext cx="11430000" cy="2464008"/>
          </a:xfrm>
          <a:prstGeom prst="rect">
            <a:avLst/>
          </a:prstGeom>
        </p:spPr>
        <p:txBody>
          <a:bodyPr wrap="square">
            <a:spAutoFit/>
          </a:bodyPr>
          <a:lstStyle/>
          <a:p>
            <a:pPr marR="0" lvl="0">
              <a:lnSpc>
                <a:spcPct val="107000"/>
              </a:lnSpc>
              <a:spcBef>
                <a:spcPts val="0"/>
              </a:spcBef>
              <a:spcAft>
                <a:spcPts val="800"/>
              </a:spcAft>
              <a:buSzPts val="1000"/>
              <a:tabLst>
                <a:tab pos="457200" algn="l"/>
              </a:tabLst>
            </a:pPr>
            <a:r>
              <a:rPr lang="en-GB" sz="2000" b="1" dirty="0">
                <a:solidFill>
                  <a:schemeClr val="tx1">
                    <a:lumMod val="65000"/>
                    <a:lumOff val="35000"/>
                  </a:schemeClr>
                </a:solidFill>
                <a:cs typeface="Times New Roman" panose="02020603050405020304" pitchFamily="18" charset="0"/>
              </a:rPr>
              <a:t>Critical Challenges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cs typeface="Times New Roman" panose="02020603050405020304" pitchFamily="18" charset="0"/>
              </a:rPr>
              <a:t>In safety-critical areas such as space, aviation, nuclear power plants, etc. the cost of software failure can be massive because lives are at risk.</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cs typeface="Times New Roman" panose="02020603050405020304" pitchFamily="18" charset="0"/>
              </a:rPr>
              <a:t>Increased market demands for fast turnaround time.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cs typeface="Times New Roman" panose="02020603050405020304" pitchFamily="18" charset="0"/>
              </a:rPr>
              <a:t>Dealing with the increased complexity of software need for new applications.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cs typeface="Times New Roman" panose="02020603050405020304" pitchFamily="18" charset="0"/>
              </a:rPr>
              <a:t>The diversity of software systems should be communicating with each other.</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37887634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8" y="90101"/>
            <a:ext cx="6080966" cy="674174"/>
          </a:xfrm>
        </p:spPr>
        <p:txBody>
          <a:bodyPr anchor="ctr">
            <a:normAutofit/>
          </a:bodyPr>
          <a:lstStyle/>
          <a:p>
            <a:pPr algn="l"/>
            <a:r>
              <a:rPr lang="en-US" sz="3600" dirty="0">
                <a:solidFill>
                  <a:srgbClr val="FF0000"/>
                </a:solidFill>
                <a:cs typeface="Times New Roman" pitchFamily="18" charset="0"/>
              </a:rPr>
              <a:t>Software Testing - </a:t>
            </a:r>
            <a:r>
              <a:rPr lang="en-IN" sz="3600" dirty="0">
                <a:solidFill>
                  <a:srgbClr val="FF0000"/>
                </a:solidFill>
                <a:cs typeface="Times New Roman" pitchFamily="18" charset="0"/>
              </a:rPr>
              <a:t>Principles </a:t>
            </a:r>
            <a:endParaRPr lang="en-GB" sz="3600" dirty="0">
              <a:solidFill>
                <a:srgbClr val="FF0000"/>
              </a:solidFill>
              <a:cs typeface="Times New Roman" pitchFamily="18" charset="0"/>
            </a:endParaRPr>
          </a:p>
        </p:txBody>
      </p:sp>
      <p:sp>
        <p:nvSpPr>
          <p:cNvPr id="5" name="TextBox 4">
            <a:extLst>
              <a:ext uri="{FF2B5EF4-FFF2-40B4-BE49-F238E27FC236}">
                <a16:creationId xmlns:a16="http://schemas.microsoft.com/office/drawing/2014/main" id="{0179300C-7525-4896-9B47-725C913CA892}"/>
              </a:ext>
            </a:extLst>
          </p:cNvPr>
          <p:cNvSpPr txBox="1"/>
          <p:nvPr/>
        </p:nvSpPr>
        <p:spPr>
          <a:xfrm>
            <a:off x="406398" y="4148838"/>
            <a:ext cx="6081487" cy="400110"/>
          </a:xfrm>
          <a:prstGeom prst="rect">
            <a:avLst/>
          </a:prstGeom>
          <a:noFill/>
        </p:spPr>
        <p:txBody>
          <a:bodyPr wrap="square">
            <a:spAutoFit/>
          </a:bodyPr>
          <a:lstStyle/>
          <a:p>
            <a:endParaRPr lang="en-GB" sz="2000" dirty="0"/>
          </a:p>
        </p:txBody>
      </p:sp>
      <p:sp>
        <p:nvSpPr>
          <p:cNvPr id="10" name="Rectangle 7">
            <a:extLst>
              <a:ext uri="{FF2B5EF4-FFF2-40B4-BE49-F238E27FC236}">
                <a16:creationId xmlns:a16="http://schemas.microsoft.com/office/drawing/2014/main" id="{67D69A12-F53C-4707-928B-A77C30B9B43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5">
            <a:extLst>
              <a:ext uri="{FF2B5EF4-FFF2-40B4-BE49-F238E27FC236}">
                <a16:creationId xmlns:a16="http://schemas.microsoft.com/office/drawing/2014/main" id="{8A51B6AA-26EB-4022-B5F1-7C7EE4583B6E}"/>
              </a:ext>
            </a:extLst>
          </p:cNvPr>
          <p:cNvSpPr>
            <a:spLocks noGrp="1"/>
          </p:cNvSpPr>
          <p:nvPr>
            <p:ph type="ctrTitle"/>
          </p:nvPr>
        </p:nvSpPr>
        <p:spPr>
          <a:xfrm>
            <a:off x="406398" y="1418388"/>
            <a:ext cx="11368260" cy="4996875"/>
          </a:xfrm>
        </p:spPr>
        <p:txBody>
          <a:bodyPr>
            <a:noAutofit/>
          </a:bodyPr>
          <a:lstStyle/>
          <a:p>
            <a:pPr algn="l"/>
            <a:r>
              <a:rPr lang="en-US" sz="2000" b="1" i="0" dirty="0">
                <a:solidFill>
                  <a:schemeClr val="tx1">
                    <a:lumMod val="65000"/>
                    <a:lumOff val="35000"/>
                  </a:schemeClr>
                </a:solidFill>
                <a:effectLst/>
                <a:latin typeface="+mn-lt"/>
              </a:rPr>
              <a:t>Exhaustive Testing is Not Possible – </a:t>
            </a:r>
            <a:br>
              <a:rPr lang="en-US" sz="2000" b="1"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It is not possible to test all the functionalities with all valid and invalid combinations of input data during actual testing. Instead of this approach, testing of a few combinations is considered based on priority using different techniques. Exhaustive testing is not possible. Instead, we need the optimal amount of testing based on the risk assessment of the application.</a:t>
            </a:r>
            <a:br>
              <a:rPr lang="en-US" sz="2000" b="0" i="0" dirty="0">
                <a:solidFill>
                  <a:schemeClr val="tx1">
                    <a:lumMod val="65000"/>
                    <a:lumOff val="35000"/>
                  </a:schemeClr>
                </a:solidFill>
                <a:effectLst/>
                <a:latin typeface="+mn-lt"/>
              </a:rPr>
            </a:br>
            <a:br>
              <a:rPr lang="en-US" sz="2000" b="1" i="0" dirty="0">
                <a:solidFill>
                  <a:schemeClr val="tx1">
                    <a:lumMod val="65000"/>
                    <a:lumOff val="35000"/>
                  </a:schemeClr>
                </a:solidFill>
                <a:effectLst/>
                <a:latin typeface="+mn-lt"/>
              </a:rPr>
            </a:br>
            <a:r>
              <a:rPr lang="en-GB" sz="2000" b="1" i="0" dirty="0">
                <a:solidFill>
                  <a:schemeClr val="tx1">
                    <a:lumMod val="65000"/>
                    <a:lumOff val="35000"/>
                  </a:schemeClr>
                </a:solidFill>
                <a:effectLst/>
                <a:latin typeface="+mn-lt"/>
              </a:rPr>
              <a:t>Testing is Context-Dependent – </a:t>
            </a:r>
            <a:br>
              <a:rPr lang="en-GB" sz="2000" b="1"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There are several domains available in the market like Banking, Insurance, Medical, Travel, Advertisement etc. and each domain has several applications. Also, for each domain, their applications have different requirements, functions, different testing purpose, risk, techniques etc.</a:t>
            </a:r>
            <a:br>
              <a:rPr lang="en-US" sz="2000" b="0"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Different domains are tested differently, thus testing is purely based on the context of the domain or application.</a:t>
            </a:r>
            <a:br>
              <a:rPr lang="en-US" sz="2000" b="0" i="0" dirty="0">
                <a:solidFill>
                  <a:schemeClr val="tx1">
                    <a:lumMod val="65000"/>
                    <a:lumOff val="35000"/>
                  </a:schemeClr>
                </a:solidFill>
                <a:effectLst/>
                <a:latin typeface="+mn-lt"/>
              </a:rPr>
            </a:br>
            <a:r>
              <a:rPr lang="en-US" sz="2000" i="0" u="sng" dirty="0">
                <a:solidFill>
                  <a:schemeClr val="tx1">
                    <a:lumMod val="65000"/>
                    <a:lumOff val="35000"/>
                  </a:schemeClr>
                </a:solidFill>
                <a:effectLst/>
                <a:latin typeface="+mn-lt"/>
              </a:rPr>
              <a:t>For Example,</a:t>
            </a:r>
            <a:r>
              <a:rPr lang="en-US" sz="2000" i="0" dirty="0">
                <a:solidFill>
                  <a:schemeClr val="tx1">
                    <a:lumMod val="65000"/>
                    <a:lumOff val="35000"/>
                  </a:schemeClr>
                </a:solidFill>
                <a:effectLst/>
                <a:latin typeface="+mn-lt"/>
              </a:rPr>
              <a:t> </a:t>
            </a:r>
            <a:r>
              <a:rPr lang="en-US" sz="2000" b="0" i="0" dirty="0">
                <a:solidFill>
                  <a:schemeClr val="tx1">
                    <a:lumMod val="65000"/>
                    <a:lumOff val="35000"/>
                  </a:schemeClr>
                </a:solidFill>
                <a:effectLst/>
                <a:latin typeface="+mn-lt"/>
              </a:rPr>
              <a:t>testing a banking application is different than testing any e-commerce or advertising application. The risk associated with each type of application is different, thus it is not effective to use the same method, technique, and testing type to test all types of application.</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r>
              <a:rPr lang="en-GB" sz="2000" b="1" i="0" dirty="0">
                <a:solidFill>
                  <a:schemeClr val="tx1">
                    <a:lumMod val="65000"/>
                    <a:lumOff val="35000"/>
                  </a:schemeClr>
                </a:solidFill>
                <a:effectLst/>
                <a:latin typeface="+mn-lt"/>
              </a:rPr>
              <a:t>Defect Clustering – </a:t>
            </a:r>
            <a:br>
              <a:rPr lang="en-GB" sz="2000" b="1"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Defect Clustering which states that a small number of modules contain most of the defects detected. This is the application of the Pareto Principle to software testing: approximately 80% of the problems are found in 20% of the modules.</a:t>
            </a:r>
            <a:endParaRPr lang="en-GB" sz="2000" dirty="0">
              <a:solidFill>
                <a:schemeClr val="tx1">
                  <a:lumMod val="65000"/>
                  <a:lumOff val="35000"/>
                </a:schemeClr>
              </a:solidFill>
              <a:latin typeface="+mn-lt"/>
            </a:endParaRPr>
          </a:p>
        </p:txBody>
      </p:sp>
    </p:spTree>
    <p:extLst>
      <p:ext uri="{BB962C8B-B14F-4D97-AF65-F5344CB8AC3E}">
        <p14:creationId xmlns:p14="http://schemas.microsoft.com/office/powerpoint/2010/main" val="4975499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1"/>
            <a:ext cx="6080966" cy="540553"/>
          </a:xfrm>
        </p:spPr>
        <p:txBody>
          <a:bodyPr anchor="ctr">
            <a:noAutofit/>
          </a:bodyPr>
          <a:lstStyle/>
          <a:p>
            <a:pPr algn="l"/>
            <a:r>
              <a:rPr lang="en-US" sz="3600" dirty="0">
                <a:solidFill>
                  <a:srgbClr val="FF0000"/>
                </a:solidFill>
                <a:cs typeface="Times New Roman" pitchFamily="18" charset="0"/>
              </a:rPr>
              <a:t>Software Testing - </a:t>
            </a:r>
            <a:r>
              <a:rPr lang="en-IN" sz="3600" dirty="0">
                <a:solidFill>
                  <a:srgbClr val="FF0000"/>
                </a:solidFill>
                <a:cs typeface="Times New Roman" pitchFamily="18" charset="0"/>
              </a:rPr>
              <a:t>Principles </a:t>
            </a:r>
            <a:endParaRPr lang="en-GB" sz="3600" dirty="0">
              <a:solidFill>
                <a:srgbClr val="FF0000"/>
              </a:solidFill>
              <a:cs typeface="Times New Roman" pitchFamily="18" charset="0"/>
            </a:endParaRPr>
          </a:p>
        </p:txBody>
      </p:sp>
      <p:sp>
        <p:nvSpPr>
          <p:cNvPr id="5" name="TextBox 4">
            <a:extLst>
              <a:ext uri="{FF2B5EF4-FFF2-40B4-BE49-F238E27FC236}">
                <a16:creationId xmlns:a16="http://schemas.microsoft.com/office/drawing/2014/main" id="{0179300C-7525-4896-9B47-725C913CA892}"/>
              </a:ext>
            </a:extLst>
          </p:cNvPr>
          <p:cNvSpPr txBox="1"/>
          <p:nvPr/>
        </p:nvSpPr>
        <p:spPr>
          <a:xfrm>
            <a:off x="406398" y="4148838"/>
            <a:ext cx="6081487" cy="400110"/>
          </a:xfrm>
          <a:prstGeom prst="rect">
            <a:avLst/>
          </a:prstGeom>
          <a:noFill/>
        </p:spPr>
        <p:txBody>
          <a:bodyPr wrap="square">
            <a:spAutoFit/>
          </a:bodyPr>
          <a:lstStyle/>
          <a:p>
            <a:endParaRPr lang="en-GB" sz="2000" dirty="0"/>
          </a:p>
        </p:txBody>
      </p:sp>
      <p:sp>
        <p:nvSpPr>
          <p:cNvPr id="10" name="Rectangle 7">
            <a:extLst>
              <a:ext uri="{FF2B5EF4-FFF2-40B4-BE49-F238E27FC236}">
                <a16:creationId xmlns:a16="http://schemas.microsoft.com/office/drawing/2014/main" id="{67D69A12-F53C-4707-928B-A77C30B9B43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5">
            <a:extLst>
              <a:ext uri="{FF2B5EF4-FFF2-40B4-BE49-F238E27FC236}">
                <a16:creationId xmlns:a16="http://schemas.microsoft.com/office/drawing/2014/main" id="{8A51B6AA-26EB-4022-B5F1-7C7EE4583B6E}"/>
              </a:ext>
            </a:extLst>
          </p:cNvPr>
          <p:cNvSpPr>
            <a:spLocks noGrp="1"/>
          </p:cNvSpPr>
          <p:nvPr>
            <p:ph type="ctrTitle"/>
          </p:nvPr>
        </p:nvSpPr>
        <p:spPr>
          <a:xfrm>
            <a:off x="406398" y="821379"/>
            <a:ext cx="11368260" cy="4996875"/>
          </a:xfrm>
        </p:spPr>
        <p:txBody>
          <a:bodyPr>
            <a:noAutofit/>
          </a:bodyPr>
          <a:lstStyle/>
          <a:p>
            <a:pPr algn="l"/>
            <a:r>
              <a:rPr lang="en-GB" sz="2000" b="1" i="0" dirty="0">
                <a:solidFill>
                  <a:schemeClr val="tx1">
                    <a:lumMod val="65000"/>
                    <a:lumOff val="35000"/>
                  </a:schemeClr>
                </a:solidFill>
                <a:effectLst/>
                <a:latin typeface="+mn-lt"/>
              </a:rPr>
              <a:t>Pesticide Paradox -</a:t>
            </a:r>
            <a:br>
              <a:rPr lang="en-GB" sz="2000" b="1"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Pesticide Paradox principle says that if the same set of test cases are executed again and again over the period then these set of tests are not capable enough to identify new defects in the system.</a:t>
            </a:r>
            <a:br>
              <a:rPr lang="en-US" sz="2000" b="0"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In order to overcome this “Pesticide Paradox”, the set of test cases needs to be regularly reviewed and revised. If required a new set of test cases can be added and the existing test cases can be deleted if they are not able to find any more defects from the system.</a:t>
            </a:r>
            <a:br>
              <a:rPr lang="en-US" sz="2000" b="0" i="0" dirty="0">
                <a:solidFill>
                  <a:schemeClr val="tx1">
                    <a:lumMod val="65000"/>
                    <a:lumOff val="35000"/>
                  </a:schemeClr>
                </a:solidFill>
                <a:effectLst/>
                <a:latin typeface="+mn-lt"/>
              </a:rPr>
            </a:br>
            <a:br>
              <a:rPr lang="en-GB" sz="2000" b="1" i="0" dirty="0">
                <a:solidFill>
                  <a:schemeClr val="tx1">
                    <a:lumMod val="65000"/>
                    <a:lumOff val="35000"/>
                  </a:schemeClr>
                </a:solidFill>
                <a:effectLst/>
                <a:latin typeface="+mn-lt"/>
              </a:rPr>
            </a:br>
            <a:r>
              <a:rPr lang="en-GB" sz="2000" b="1" i="0" dirty="0">
                <a:solidFill>
                  <a:schemeClr val="tx1">
                    <a:lumMod val="65000"/>
                    <a:lumOff val="35000"/>
                  </a:schemeClr>
                </a:solidFill>
                <a:effectLst/>
                <a:latin typeface="+mn-lt"/>
              </a:rPr>
              <a:t>Absence of Error -</a:t>
            </a:r>
            <a:br>
              <a:rPr lang="en-GB" sz="2000" b="1"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If the software is tested fully and if no defects are found before release, then we can say that the software is 99% defect free. But what if this software is tested against wrong requirements? In such cases, even finding defects and fixing them on time would not help as testing is performed on wrong requirements which are not as per needs of the end user.</a:t>
            </a:r>
            <a:br>
              <a:rPr lang="en-US" sz="2000" b="0" i="0" dirty="0">
                <a:solidFill>
                  <a:schemeClr val="tx1">
                    <a:lumMod val="65000"/>
                    <a:lumOff val="35000"/>
                  </a:schemeClr>
                </a:solidFill>
                <a:effectLst/>
                <a:latin typeface="+mn-lt"/>
              </a:rPr>
            </a:br>
            <a:r>
              <a:rPr lang="en-US" sz="2000" i="0" u="sng" dirty="0">
                <a:solidFill>
                  <a:schemeClr val="tx1">
                    <a:lumMod val="65000"/>
                    <a:lumOff val="35000"/>
                  </a:schemeClr>
                </a:solidFill>
                <a:effectLst/>
                <a:latin typeface="+mn-lt"/>
              </a:rPr>
              <a:t>For Example,</a:t>
            </a:r>
            <a:r>
              <a:rPr lang="en-US" sz="2000" i="0" dirty="0">
                <a:solidFill>
                  <a:schemeClr val="tx1">
                    <a:lumMod val="65000"/>
                    <a:lumOff val="35000"/>
                  </a:schemeClr>
                </a:solidFill>
                <a:effectLst/>
                <a:latin typeface="+mn-lt"/>
              </a:rPr>
              <a:t> </a:t>
            </a:r>
            <a:r>
              <a:rPr lang="en-US" sz="2000" b="0" i="0" dirty="0">
                <a:solidFill>
                  <a:schemeClr val="tx1">
                    <a:lumMod val="65000"/>
                    <a:lumOff val="35000"/>
                  </a:schemeClr>
                </a:solidFill>
                <a:effectLst/>
                <a:latin typeface="+mn-lt"/>
              </a:rPr>
              <a:t>suppose the application is related to an e-commerce site and the requirements against “Shopping Cart or Shopping Basket” functionality which is wrongly interpreted and tested. Here, even finding more defects does not help to move the application into the next phase or in the production environment.</a:t>
            </a:r>
            <a:br>
              <a:rPr lang="en-GB" sz="2000" dirty="0">
                <a:solidFill>
                  <a:schemeClr val="tx1">
                    <a:lumMod val="65000"/>
                    <a:lumOff val="35000"/>
                  </a:schemeClr>
                </a:solidFill>
                <a:effectLst/>
                <a:latin typeface="+mn-lt"/>
                <a:ea typeface="Calibri" panose="020F0502020204030204" pitchFamily="34" charset="0"/>
                <a:cs typeface="Times New Roman" panose="02020603050405020304" pitchFamily="18" charset="0"/>
              </a:rPr>
            </a:br>
            <a:endParaRPr lang="en-GB" sz="2000" dirty="0">
              <a:solidFill>
                <a:schemeClr val="tx1">
                  <a:lumMod val="65000"/>
                  <a:lumOff val="35000"/>
                </a:schemeClr>
              </a:solidFill>
              <a:latin typeface="+mn-lt"/>
            </a:endParaRPr>
          </a:p>
        </p:txBody>
      </p:sp>
    </p:spTree>
    <p:extLst>
      <p:ext uri="{BB962C8B-B14F-4D97-AF65-F5344CB8AC3E}">
        <p14:creationId xmlns:p14="http://schemas.microsoft.com/office/powerpoint/2010/main" val="3871277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33277"/>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Quality Concepts – Cost of Quality</a:t>
            </a:r>
            <a:endParaRPr lang="en-US" dirty="0">
              <a:solidFill>
                <a:srgbClr val="FF0000"/>
              </a:solidFill>
              <a:latin typeface="+mn-lt"/>
            </a:endParaRPr>
          </a:p>
        </p:txBody>
      </p:sp>
      <p:sp>
        <p:nvSpPr>
          <p:cNvPr id="9" name="Rectangle 2">
            <a:extLst>
              <a:ext uri="{FF2B5EF4-FFF2-40B4-BE49-F238E27FC236}">
                <a16:creationId xmlns:a16="http://schemas.microsoft.com/office/drawing/2014/main" id="{B9961D13-27CA-4E12-885D-F0250D1F7509}"/>
              </a:ext>
            </a:extLst>
          </p:cNvPr>
          <p:cNvSpPr>
            <a:spLocks noChangeArrowheads="1"/>
          </p:cNvSpPr>
          <p:nvPr/>
        </p:nvSpPr>
        <p:spPr bwMode="auto">
          <a:xfrm>
            <a:off x="406399" y="671362"/>
            <a:ext cx="10972800" cy="4912114"/>
          </a:xfrm>
          <a:prstGeom prst="rect">
            <a:avLst/>
          </a:prstGeom>
          <a:noFill/>
          <a:ln w="9525">
            <a:noFill/>
            <a:miter lim="800000"/>
            <a:headEnd/>
            <a:tailEnd/>
          </a:ln>
        </p:spPr>
        <p:txBody>
          <a:bodyPr wrap="square">
            <a:spAutoFit/>
          </a:bodyPr>
          <a:lstStyle/>
          <a:p>
            <a:pPr>
              <a:buFontTx/>
              <a:buNone/>
            </a:pPr>
            <a:endParaRPr lang="en-US" sz="2400" dirty="0">
              <a:solidFill>
                <a:schemeClr val="tx1">
                  <a:lumMod val="65000"/>
                  <a:lumOff val="35000"/>
                </a:schemeClr>
              </a:solidFill>
            </a:endParaRPr>
          </a:p>
          <a:p>
            <a:pPr lvl="0">
              <a:lnSpc>
                <a:spcPct val="80000"/>
              </a:lnSpc>
              <a:spcBef>
                <a:spcPct val="0"/>
              </a:spcBef>
              <a:defRPr/>
            </a:pPr>
            <a:r>
              <a:rPr lang="en-US" sz="2400" dirty="0">
                <a:solidFill>
                  <a:schemeClr val="tx1">
                    <a:lumMod val="65000"/>
                    <a:lumOff val="35000"/>
                  </a:schemeClr>
                </a:solidFill>
              </a:rPr>
              <a:t>COQ --	Cost of Quality</a:t>
            </a:r>
          </a:p>
          <a:p>
            <a:pPr lvl="0">
              <a:lnSpc>
                <a:spcPct val="80000"/>
              </a:lnSpc>
              <a:spcBef>
                <a:spcPct val="0"/>
              </a:spcBef>
              <a:defRPr/>
            </a:pPr>
            <a:endParaRPr lang="en-US" sz="2400" dirty="0">
              <a:solidFill>
                <a:schemeClr val="tx1">
                  <a:lumMod val="65000"/>
                  <a:lumOff val="35000"/>
                </a:schemeClr>
              </a:solidFill>
            </a:endParaRPr>
          </a:p>
          <a:p>
            <a:pPr lvl="0">
              <a:lnSpc>
                <a:spcPct val="80000"/>
              </a:lnSpc>
              <a:spcBef>
                <a:spcPct val="0"/>
              </a:spcBef>
              <a:defRPr/>
            </a:pPr>
            <a:r>
              <a:rPr lang="en-US" sz="2000" dirty="0">
                <a:solidFill>
                  <a:schemeClr val="tx1">
                    <a:lumMod val="65000"/>
                    <a:lumOff val="35000"/>
                  </a:schemeClr>
                </a:solidFill>
              </a:rPr>
              <a:t>Prevention Cost</a:t>
            </a:r>
          </a:p>
          <a:p>
            <a:pPr lvl="1">
              <a:lnSpc>
                <a:spcPct val="80000"/>
              </a:lnSpc>
              <a:spcBef>
                <a:spcPct val="0"/>
              </a:spcBef>
              <a:defRPr/>
            </a:pPr>
            <a:r>
              <a:rPr lang="en-US" sz="2000" dirty="0">
                <a:solidFill>
                  <a:schemeClr val="tx1">
                    <a:lumMod val="65000"/>
                    <a:lumOff val="35000"/>
                  </a:schemeClr>
                </a:solidFill>
              </a:rPr>
              <a:t>Money required to prevent errors and to do the job right the first time. money spent on establishing methods and procedures</a:t>
            </a:r>
          </a:p>
          <a:p>
            <a:pPr lvl="0">
              <a:lnSpc>
                <a:spcPct val="80000"/>
              </a:lnSpc>
              <a:spcBef>
                <a:spcPct val="0"/>
              </a:spcBef>
              <a:defRPr/>
            </a:pPr>
            <a:endParaRPr lang="en-US" sz="2000" dirty="0">
              <a:solidFill>
                <a:schemeClr val="tx1">
                  <a:lumMod val="65000"/>
                  <a:lumOff val="35000"/>
                </a:schemeClr>
              </a:solidFill>
            </a:endParaRPr>
          </a:p>
          <a:p>
            <a:pPr lvl="0">
              <a:lnSpc>
                <a:spcPct val="80000"/>
              </a:lnSpc>
              <a:spcBef>
                <a:spcPct val="0"/>
              </a:spcBef>
              <a:defRPr/>
            </a:pPr>
            <a:r>
              <a:rPr lang="en-US" sz="2000" dirty="0">
                <a:solidFill>
                  <a:schemeClr val="tx1">
                    <a:lumMod val="65000"/>
                    <a:lumOff val="35000"/>
                  </a:schemeClr>
                </a:solidFill>
              </a:rPr>
              <a:t>Appraisal Cost</a:t>
            </a:r>
          </a:p>
          <a:p>
            <a:pPr lvl="1">
              <a:lnSpc>
                <a:spcPct val="80000"/>
              </a:lnSpc>
              <a:spcBef>
                <a:spcPct val="0"/>
              </a:spcBef>
              <a:defRPr/>
            </a:pPr>
            <a:r>
              <a:rPr lang="en-US" sz="2000" dirty="0">
                <a:solidFill>
                  <a:schemeClr val="tx1">
                    <a:lumMod val="65000"/>
                    <a:lumOff val="35000"/>
                  </a:schemeClr>
                </a:solidFill>
              </a:rPr>
              <a:t>Money spent to review completed products against requirements. Appraisal includes the cost of inspections, testing, and reviews. This money is spent after the product is built but before it is shipped to the user or moved into production.</a:t>
            </a:r>
          </a:p>
          <a:p>
            <a:pPr>
              <a:lnSpc>
                <a:spcPct val="80000"/>
              </a:lnSpc>
              <a:spcBef>
                <a:spcPct val="0"/>
              </a:spcBef>
              <a:defRPr/>
            </a:pPr>
            <a:endParaRPr lang="en-US" sz="2000" dirty="0">
              <a:solidFill>
                <a:schemeClr val="tx1">
                  <a:lumMod val="65000"/>
                  <a:lumOff val="35000"/>
                </a:schemeClr>
              </a:solidFill>
            </a:endParaRPr>
          </a:p>
          <a:p>
            <a:r>
              <a:rPr lang="en-US" sz="2000" dirty="0">
                <a:solidFill>
                  <a:schemeClr val="tx1">
                    <a:lumMod val="65000"/>
                    <a:lumOff val="35000"/>
                  </a:schemeClr>
                </a:solidFill>
              </a:rPr>
              <a:t>Failure Cost</a:t>
            </a:r>
          </a:p>
          <a:p>
            <a:pPr lvl="1">
              <a:lnSpc>
                <a:spcPct val="80000"/>
              </a:lnSpc>
              <a:spcBef>
                <a:spcPct val="0"/>
              </a:spcBef>
              <a:defRPr/>
            </a:pPr>
            <a:r>
              <a:rPr lang="en-US" sz="2000" dirty="0">
                <a:solidFill>
                  <a:schemeClr val="tx1">
                    <a:lumMod val="65000"/>
                    <a:lumOff val="35000"/>
                  </a:schemeClr>
                </a:solidFill>
              </a:rPr>
              <a:t>All costs associated with defective products that have been delivered to the user or moved into production.</a:t>
            </a:r>
          </a:p>
          <a:p>
            <a:pPr lvl="1">
              <a:lnSpc>
                <a:spcPct val="80000"/>
              </a:lnSpc>
              <a:spcBef>
                <a:spcPct val="0"/>
              </a:spcBef>
              <a:defRPr/>
            </a:pPr>
            <a:endParaRPr lang="en-US" sz="1600" dirty="0">
              <a:solidFill>
                <a:schemeClr val="tx1">
                  <a:lumMod val="65000"/>
                  <a:lumOff val="35000"/>
                </a:schemeClr>
              </a:solidFill>
            </a:endParaRPr>
          </a:p>
          <a:p>
            <a:pPr>
              <a:buFontTx/>
              <a:buNone/>
            </a:pPr>
            <a:endParaRPr lang="en-US" sz="1400" b="1" dirty="0">
              <a:solidFill>
                <a:schemeClr val="tx1">
                  <a:lumMod val="65000"/>
                  <a:lumOff val="35000"/>
                </a:schemeClr>
              </a:solidFill>
            </a:endParaRPr>
          </a:p>
          <a:p>
            <a:pPr lvl="1"/>
            <a:r>
              <a:rPr lang="en-US" sz="1400" dirty="0">
                <a:solidFill>
                  <a:schemeClr val="tx1">
                    <a:lumMod val="65000"/>
                    <a:lumOff val="35000"/>
                  </a:schemeClr>
                </a:solidFill>
              </a:rPr>
              <a:t>		</a:t>
            </a:r>
          </a:p>
          <a:p>
            <a:pPr>
              <a:buFontTx/>
              <a:buNone/>
            </a:pPr>
            <a:endParaRPr lang="en-US" sz="1400" dirty="0">
              <a:solidFill>
                <a:schemeClr val="tx1">
                  <a:lumMod val="65000"/>
                  <a:lumOff val="35000"/>
                </a:schemeClr>
              </a:solidFill>
            </a:endParaRPr>
          </a:p>
        </p:txBody>
      </p:sp>
    </p:spTree>
    <p:extLst>
      <p:ext uri="{BB962C8B-B14F-4D97-AF65-F5344CB8AC3E}">
        <p14:creationId xmlns:p14="http://schemas.microsoft.com/office/powerpoint/2010/main" val="42624972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087476"/>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12861"/>
            <a:ext cx="6247619" cy="918345"/>
          </a:xfrm>
        </p:spPr>
        <p:txBody>
          <a:bodyPr anchor="ctr">
            <a:normAutofit fontScale="92500"/>
          </a:bodyPr>
          <a:lstStyle/>
          <a:p>
            <a:pPr algn="l"/>
            <a:r>
              <a:rPr lang="en-GB" sz="3600" dirty="0">
                <a:solidFill>
                  <a:srgbClr val="FF0000"/>
                </a:solidFill>
                <a:cs typeface="Times New Roman" pitchFamily="18" charset="0"/>
              </a:rPr>
              <a:t>Software Testing– An Introduction</a:t>
            </a:r>
            <a:endParaRPr lang="en-GB" sz="3600" dirty="0">
              <a:solidFill>
                <a:schemeClr val="tx1">
                  <a:lumMod val="85000"/>
                  <a:lumOff val="15000"/>
                </a:schemeClr>
              </a:solidFill>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1861491C-8D0E-44B7-A585-2DDF38317C9D}"/>
              </a:ext>
            </a:extLst>
          </p:cNvPr>
          <p:cNvSpPr txBox="1"/>
          <p:nvPr/>
        </p:nvSpPr>
        <p:spPr>
          <a:xfrm>
            <a:off x="184730" y="1179450"/>
            <a:ext cx="11813446" cy="5112938"/>
          </a:xfrm>
          <a:prstGeom prst="rect">
            <a:avLst/>
          </a:prstGeom>
          <a:noFill/>
        </p:spPr>
        <p:txBody>
          <a:bodyPr wrap="square">
            <a:spAutoFit/>
          </a:bodyPr>
          <a:lstStyle/>
          <a:p>
            <a:pPr marL="228600" marR="0">
              <a:lnSpc>
                <a:spcPct val="107000"/>
              </a:lnSpc>
              <a:spcBef>
                <a:spcPts val="0"/>
              </a:spcBef>
              <a:spcAft>
                <a:spcPts val="0"/>
              </a:spcAft>
            </a:pPr>
            <a:r>
              <a:rPr lang="en-GB" sz="2000" spc="60" dirty="0">
                <a:solidFill>
                  <a:schemeClr val="bg1">
                    <a:lumMod val="50000"/>
                  </a:schemeClr>
                </a:solidFill>
                <a:cs typeface="Times New Roman" panose="02020603050405020304" pitchFamily="18" charset="0"/>
              </a:rPr>
              <a:t>Software testing </a:t>
            </a:r>
            <a:r>
              <a:rPr lang="en-GB" sz="2000" spc="60" dirty="0">
                <a:solidFill>
                  <a:schemeClr val="bg1">
                    <a:lumMod val="50000"/>
                  </a:schemeClr>
                </a:solidFill>
                <a:effectLst/>
                <a:ea typeface="Calibri" panose="020F0502020204030204" pitchFamily="34" charset="0"/>
                <a:cs typeface="Times New Roman" panose="02020603050405020304" pitchFamily="18" charset="0"/>
              </a:rPr>
              <a:t>is a process of checking software applications and products is Bugs/Defect free to ensure their performance is efficient. And whether the actual software product matches expected requirements.</a:t>
            </a:r>
          </a:p>
          <a:p>
            <a:pPr marL="228600" marR="0">
              <a:lnSpc>
                <a:spcPct val="107000"/>
              </a:lnSpc>
              <a:spcBef>
                <a:spcPts val="0"/>
              </a:spcBef>
              <a:spcAft>
                <a:spcPts val="0"/>
              </a:spcAft>
            </a:pPr>
            <a:endParaRPr lang="en-GB" sz="2000" spc="60" dirty="0">
              <a:solidFill>
                <a:schemeClr val="bg1">
                  <a:lumMod val="50000"/>
                </a:schemeClr>
              </a:solidFill>
              <a:ea typeface="Calibri" panose="020F0502020204030204" pitchFamily="34" charset="0"/>
              <a:cs typeface="Times New Roman" panose="02020603050405020304" pitchFamily="18" charset="0"/>
            </a:endParaRPr>
          </a:p>
          <a:p>
            <a:pPr marL="228600" marR="0">
              <a:lnSpc>
                <a:spcPts val="1800"/>
              </a:lnSpc>
              <a:spcBef>
                <a:spcPts val="0"/>
              </a:spcBef>
              <a:spcAft>
                <a:spcPts val="0"/>
              </a:spcAft>
            </a:pPr>
            <a:r>
              <a:rPr lang="en-GB" sz="2000" spc="60" dirty="0">
                <a:solidFill>
                  <a:schemeClr val="bg1">
                    <a:lumMod val="50000"/>
                  </a:schemeClr>
                </a:solidFill>
                <a:effectLst/>
                <a:ea typeface="Calibri" panose="020F0502020204030204" pitchFamily="34" charset="0"/>
                <a:cs typeface="Times New Roman" panose="02020603050405020304" pitchFamily="18" charset="0"/>
              </a:rPr>
              <a:t>It is more important toa demonstrate that the software is not doing what it is not supposed to do.</a:t>
            </a:r>
          </a:p>
          <a:p>
            <a:pPr marL="228600" marR="0">
              <a:lnSpc>
                <a:spcPts val="1800"/>
              </a:lnSpc>
              <a:spcBef>
                <a:spcPts val="0"/>
              </a:spcBef>
              <a:spcAft>
                <a:spcPts val="0"/>
              </a:spcAft>
            </a:pPr>
            <a:endParaRPr lang="en-GB" sz="2000" spc="60" dirty="0">
              <a:solidFill>
                <a:schemeClr val="bg1">
                  <a:lumMod val="50000"/>
                </a:schemeClr>
              </a:solidFill>
              <a:ea typeface="Calibri" panose="020F0502020204030204" pitchFamily="34" charset="0"/>
              <a:cs typeface="Times New Roman" panose="02020603050405020304" pitchFamily="18" charset="0"/>
            </a:endParaRPr>
          </a:p>
          <a:p>
            <a:pPr marL="228600" marR="0">
              <a:lnSpc>
                <a:spcPts val="1800"/>
              </a:lnSpc>
              <a:spcBef>
                <a:spcPts val="0"/>
              </a:spcBef>
              <a:spcAft>
                <a:spcPts val="0"/>
              </a:spcAft>
            </a:pPr>
            <a:r>
              <a:rPr lang="en-GB" sz="2000" spc="60" dirty="0">
                <a:solidFill>
                  <a:schemeClr val="bg1">
                    <a:lumMod val="50000"/>
                  </a:schemeClr>
                </a:solidFill>
                <a:effectLst/>
                <a:ea typeface="Calibri" panose="020F0502020204030204" pitchFamily="34" charset="0"/>
                <a:cs typeface="Times New Roman" panose="02020603050405020304" pitchFamily="18" charset="0"/>
              </a:rPr>
              <a:t>Testing in software engineering is a fundamental process of creating reliable – and usable – software products</a:t>
            </a:r>
          </a:p>
          <a:p>
            <a:pPr marL="228600" marR="0">
              <a:lnSpc>
                <a:spcPts val="1800"/>
              </a:lnSpc>
              <a:spcBef>
                <a:spcPts val="0"/>
              </a:spcBef>
              <a:spcAft>
                <a:spcPts val="0"/>
              </a:spcAft>
            </a:pPr>
            <a:endParaRPr lang="en-GB" sz="2000" spc="60" dirty="0">
              <a:solidFill>
                <a:schemeClr val="bg1">
                  <a:lumMod val="50000"/>
                </a:schemeClr>
              </a:solidFill>
              <a:ea typeface="Calibri" panose="020F0502020204030204" pitchFamily="34" charset="0"/>
              <a:cs typeface="Times New Roman" panose="02020603050405020304" pitchFamily="18" charset="0"/>
            </a:endParaRPr>
          </a:p>
          <a:p>
            <a:pPr marL="228600" marR="0">
              <a:lnSpc>
                <a:spcPts val="1800"/>
              </a:lnSpc>
              <a:spcBef>
                <a:spcPts val="0"/>
              </a:spcBef>
              <a:spcAft>
                <a:spcPts val="0"/>
              </a:spcAft>
            </a:pPr>
            <a:r>
              <a:rPr lang="en-GB" sz="2000" dirty="0">
                <a:solidFill>
                  <a:schemeClr val="bg1">
                    <a:lumMod val="50000"/>
                  </a:schemeClr>
                </a:solidFill>
                <a:effectLst/>
                <a:ea typeface="Times New Roman" panose="02020603050405020304" pitchFamily="18" charset="0"/>
                <a:cs typeface="Times New Roman" panose="02020603050405020304" pitchFamily="18" charset="0"/>
              </a:rPr>
              <a:t>The goal of software testing is to find errors, gaps, or missing requirements in comparison to the actual requirements</a:t>
            </a:r>
            <a:br>
              <a:rPr lang="en-GB" sz="2000" dirty="0">
                <a:solidFill>
                  <a:schemeClr val="bg1">
                    <a:lumMod val="50000"/>
                  </a:schemeClr>
                </a:solidFill>
                <a:effectLst/>
                <a:ea typeface="Times New Roman" panose="02020603050405020304" pitchFamily="18" charset="0"/>
                <a:cs typeface="Times New Roman" panose="02020603050405020304" pitchFamily="18" charset="0"/>
              </a:rPr>
            </a:br>
            <a:br>
              <a:rPr lang="en-GB" sz="2000" dirty="0">
                <a:solidFill>
                  <a:schemeClr val="bg1">
                    <a:lumMod val="50000"/>
                  </a:schemeClr>
                </a:solidFill>
                <a:effectLst/>
                <a:ea typeface="Times New Roman" panose="02020603050405020304" pitchFamily="18" charset="0"/>
                <a:cs typeface="Times New Roman" panose="02020603050405020304" pitchFamily="18" charset="0"/>
              </a:rPr>
            </a:br>
            <a:r>
              <a:rPr lang="en-GB" sz="2000" dirty="0">
                <a:solidFill>
                  <a:schemeClr val="bg1">
                    <a:lumMod val="50000"/>
                  </a:schemeClr>
                </a:solidFill>
                <a:effectLst/>
                <a:ea typeface="Times New Roman" panose="02020603050405020304" pitchFamily="18" charset="0"/>
                <a:cs typeface="Times New Roman" panose="02020603050405020304" pitchFamily="18" charset="0"/>
              </a:rPr>
              <a:t>Testing is a DESTRUCTIVE PROCESS : A CREATIVE DESTRUCTION.</a:t>
            </a:r>
            <a:endParaRPr lang="en-GB" sz="2000" spc="60" dirty="0">
              <a:solidFill>
                <a:schemeClr val="bg1">
                  <a:lumMod val="50000"/>
                </a:schemeClr>
              </a:solidFill>
              <a:effectLst/>
              <a:ea typeface="Times New Roman" panose="02020603050405020304" pitchFamily="18" charset="0"/>
              <a:cs typeface="Times New Roman" panose="02020603050405020304" pitchFamily="18" charset="0"/>
            </a:endParaRPr>
          </a:p>
          <a:p>
            <a:pPr marL="228600" marR="0">
              <a:lnSpc>
                <a:spcPts val="1800"/>
              </a:lnSpc>
              <a:spcBef>
                <a:spcPts val="0"/>
              </a:spcBef>
              <a:spcAft>
                <a:spcPts val="0"/>
              </a:spcAft>
            </a:pPr>
            <a:endParaRPr lang="en-GB" sz="2000" spc="60" dirty="0">
              <a:solidFill>
                <a:schemeClr val="bg1">
                  <a:lumMod val="50000"/>
                </a:schemeClr>
              </a:solidFill>
              <a:ea typeface="Calibri" panose="020F0502020204030204" pitchFamily="34" charset="0"/>
              <a:cs typeface="Times New Roman" panose="02020603050405020304" pitchFamily="18" charset="0"/>
            </a:endParaRPr>
          </a:p>
          <a:p>
            <a:pPr marL="228600" marR="0">
              <a:lnSpc>
                <a:spcPts val="1800"/>
              </a:lnSpc>
              <a:spcBef>
                <a:spcPts val="0"/>
              </a:spcBef>
              <a:spcAft>
                <a:spcPts val="0"/>
              </a:spcAft>
            </a:pPr>
            <a:r>
              <a:rPr lang="en-GB" sz="2000" spc="60" dirty="0">
                <a:solidFill>
                  <a:schemeClr val="bg1">
                    <a:lumMod val="50000"/>
                  </a:schemeClr>
                </a:solidFill>
                <a:effectLst/>
                <a:ea typeface="Calibri" panose="020F0502020204030204" pitchFamily="34" charset="0"/>
                <a:cs typeface="Times New Roman" panose="02020603050405020304" pitchFamily="18" charset="0"/>
              </a:rPr>
              <a:t>Testing Need a Negative approach</a:t>
            </a:r>
          </a:p>
          <a:p>
            <a:pPr marL="228600" marR="0">
              <a:lnSpc>
                <a:spcPts val="1800"/>
              </a:lnSpc>
              <a:spcBef>
                <a:spcPts val="0"/>
              </a:spcBef>
              <a:spcAft>
                <a:spcPts val="0"/>
              </a:spcAft>
            </a:pPr>
            <a:endParaRPr lang="en-GB" sz="2000" spc="60" dirty="0">
              <a:solidFill>
                <a:schemeClr val="bg1">
                  <a:lumMod val="50000"/>
                </a:schemeClr>
              </a:solidFill>
              <a:effectLst/>
              <a:ea typeface="Calibri" panose="020F0502020204030204" pitchFamily="34" charset="0"/>
              <a:cs typeface="Times New Roman" panose="02020603050405020304" pitchFamily="18" charset="0"/>
            </a:endParaRPr>
          </a:p>
          <a:p>
            <a:pPr marL="228600" marR="0">
              <a:lnSpc>
                <a:spcPts val="1800"/>
              </a:lnSpc>
              <a:spcBef>
                <a:spcPts val="0"/>
              </a:spcBef>
              <a:spcAft>
                <a:spcPts val="0"/>
              </a:spcAft>
            </a:pPr>
            <a:r>
              <a:rPr lang="en-GB" sz="2000" spc="60" dirty="0">
                <a:solidFill>
                  <a:schemeClr val="bg1">
                    <a:lumMod val="50000"/>
                  </a:schemeClr>
                </a:solidFill>
                <a:ea typeface="Calibri" panose="020F0502020204030204" pitchFamily="34" charset="0"/>
                <a:cs typeface="Times New Roman" panose="02020603050405020304" pitchFamily="18" charset="0"/>
              </a:rPr>
              <a:t>Successful testing requires a methodical approach</a:t>
            </a:r>
          </a:p>
          <a:p>
            <a:pPr marL="228600" marR="0">
              <a:lnSpc>
                <a:spcPts val="1800"/>
              </a:lnSpc>
              <a:spcBef>
                <a:spcPts val="0"/>
              </a:spcBef>
              <a:spcAft>
                <a:spcPts val="0"/>
              </a:spcAft>
            </a:pPr>
            <a:endParaRPr lang="en-GB" sz="2000" spc="60" dirty="0">
              <a:solidFill>
                <a:schemeClr val="bg1">
                  <a:lumMod val="50000"/>
                </a:schemeClr>
              </a:solidFill>
              <a:ea typeface="Calibri" panose="020F0502020204030204" pitchFamily="34" charset="0"/>
              <a:cs typeface="Times New Roman" panose="02020603050405020304" pitchFamily="18" charset="0"/>
            </a:endParaRPr>
          </a:p>
          <a:p>
            <a:pPr marL="228600" marR="0">
              <a:lnSpc>
                <a:spcPts val="1800"/>
              </a:lnSpc>
              <a:spcBef>
                <a:spcPts val="0"/>
              </a:spcBef>
              <a:spcAft>
                <a:spcPts val="0"/>
              </a:spcAft>
            </a:pPr>
            <a:r>
              <a:rPr lang="en-GB" sz="2000" spc="60" dirty="0">
                <a:solidFill>
                  <a:schemeClr val="bg1">
                    <a:lumMod val="50000"/>
                  </a:schemeClr>
                </a:solidFill>
                <a:effectLst/>
                <a:ea typeface="Calibri" panose="020F0502020204030204" pitchFamily="34" charset="0"/>
                <a:cs typeface="Times New Roman" panose="02020603050405020304" pitchFamily="18" charset="0"/>
              </a:rPr>
              <a:t>Establishing the proper “Test to Break” mental attitude has a profound effect on testing success.</a:t>
            </a:r>
          </a:p>
          <a:p>
            <a:pPr marL="228600" marR="0">
              <a:lnSpc>
                <a:spcPts val="1800"/>
              </a:lnSpc>
              <a:spcBef>
                <a:spcPts val="0"/>
              </a:spcBef>
              <a:spcAft>
                <a:spcPts val="0"/>
              </a:spcAft>
            </a:pPr>
            <a:endParaRPr lang="en-GB" sz="2000" dirty="0">
              <a:solidFill>
                <a:schemeClr val="bg1">
                  <a:lumMod val="50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141392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1"/>
            <a:ext cx="6080966" cy="918345"/>
          </a:xfrm>
        </p:spPr>
        <p:txBody>
          <a:bodyPr anchor="ctr">
            <a:normAutofit/>
          </a:bodyPr>
          <a:lstStyle/>
          <a:p>
            <a:pPr algn="l"/>
            <a:r>
              <a:rPr lang="en-US" sz="3600" dirty="0">
                <a:solidFill>
                  <a:srgbClr val="FF0000"/>
                </a:solidFill>
                <a:cs typeface="Times New Roman" pitchFamily="18" charset="0"/>
              </a:rPr>
              <a:t>Software Testing - </a:t>
            </a:r>
            <a:r>
              <a:rPr lang="en-IN" sz="3600" dirty="0">
                <a:solidFill>
                  <a:srgbClr val="FF0000"/>
                </a:solidFill>
                <a:cs typeface="Times New Roman" pitchFamily="18" charset="0"/>
              </a:rPr>
              <a:t>Importance </a:t>
            </a:r>
            <a:endParaRPr lang="en-GB" sz="3600" dirty="0">
              <a:solidFill>
                <a:srgbClr val="FF0000"/>
              </a:solidFill>
              <a:cs typeface="Times New Roman" pitchFamily="18" charset="0"/>
            </a:endParaRPr>
          </a:p>
        </p:txBody>
      </p:sp>
      <p:sp>
        <p:nvSpPr>
          <p:cNvPr id="5" name="TextBox 4">
            <a:extLst>
              <a:ext uri="{FF2B5EF4-FFF2-40B4-BE49-F238E27FC236}">
                <a16:creationId xmlns:a16="http://schemas.microsoft.com/office/drawing/2014/main" id="{0179300C-7525-4896-9B47-725C913CA892}"/>
              </a:ext>
            </a:extLst>
          </p:cNvPr>
          <p:cNvSpPr txBox="1"/>
          <p:nvPr/>
        </p:nvSpPr>
        <p:spPr>
          <a:xfrm>
            <a:off x="406398" y="4148838"/>
            <a:ext cx="6081487" cy="400110"/>
          </a:xfrm>
          <a:prstGeom prst="rect">
            <a:avLst/>
          </a:prstGeom>
          <a:noFill/>
        </p:spPr>
        <p:txBody>
          <a:bodyPr wrap="square">
            <a:spAutoFit/>
          </a:bodyPr>
          <a:lstStyle/>
          <a:p>
            <a:endParaRPr lang="en-GB" sz="2000" dirty="0"/>
          </a:p>
        </p:txBody>
      </p:sp>
      <p:sp>
        <p:nvSpPr>
          <p:cNvPr id="10" name="Rectangle 7">
            <a:extLst>
              <a:ext uri="{FF2B5EF4-FFF2-40B4-BE49-F238E27FC236}">
                <a16:creationId xmlns:a16="http://schemas.microsoft.com/office/drawing/2014/main" id="{67D69A12-F53C-4707-928B-A77C30B9B43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5">
            <a:extLst>
              <a:ext uri="{FF2B5EF4-FFF2-40B4-BE49-F238E27FC236}">
                <a16:creationId xmlns:a16="http://schemas.microsoft.com/office/drawing/2014/main" id="{8A51B6AA-26EB-4022-B5F1-7C7EE4583B6E}"/>
              </a:ext>
            </a:extLst>
          </p:cNvPr>
          <p:cNvSpPr>
            <a:spLocks noGrp="1"/>
          </p:cNvSpPr>
          <p:nvPr>
            <p:ph type="ctrTitle"/>
          </p:nvPr>
        </p:nvSpPr>
        <p:spPr>
          <a:xfrm>
            <a:off x="153180" y="1210869"/>
            <a:ext cx="11368260" cy="4436262"/>
          </a:xfrm>
        </p:spPr>
        <p:txBody>
          <a:bodyPr>
            <a:noAutofit/>
          </a:bodyPr>
          <a:lstStyle/>
          <a:p>
            <a:pPr marL="228600" marR="0" algn="l">
              <a:lnSpc>
                <a:spcPct val="107000"/>
              </a:lnSpc>
              <a:spcBef>
                <a:spcPts val="0"/>
              </a:spcBef>
              <a:spcAft>
                <a:spcPts val="800"/>
              </a:spcAft>
            </a:pPr>
            <a:r>
              <a:rPr lang="en-GB" sz="2000" dirty="0">
                <a:solidFill>
                  <a:schemeClr val="bg1">
                    <a:lumMod val="50000"/>
                  </a:schemeClr>
                </a:solidFill>
                <a:effectLst/>
                <a:latin typeface="+mn-lt"/>
                <a:ea typeface="Times New Roman" panose="02020603050405020304" pitchFamily="18" charset="0"/>
                <a:cs typeface="Times New Roman" panose="02020603050405020304" pitchFamily="18" charset="0"/>
              </a:rPr>
              <a:t>Testing is important because software bugs could be expensive or even dangerous. </a:t>
            </a:r>
            <a:br>
              <a:rPr lang="en-GB" sz="2000" dirty="0">
                <a:solidFill>
                  <a:schemeClr val="bg1">
                    <a:lumMod val="50000"/>
                  </a:schemeClr>
                </a:solidFill>
                <a:effectLst/>
                <a:latin typeface="+mn-lt"/>
                <a:ea typeface="Calibri" panose="020F0502020204030204" pitchFamily="34" charset="0"/>
                <a:cs typeface="Times New Roman" panose="02020603050405020304" pitchFamily="18" charset="0"/>
              </a:rPr>
            </a:br>
            <a:br>
              <a:rPr lang="en-GB" sz="2000" dirty="0">
                <a:solidFill>
                  <a:schemeClr val="bg1">
                    <a:lumMod val="50000"/>
                  </a:schemeClr>
                </a:solidFill>
                <a:effectLst/>
                <a:latin typeface="+mn-lt"/>
                <a:ea typeface="Calibri" panose="020F0502020204030204" pitchFamily="34" charset="0"/>
                <a:cs typeface="Times New Roman" panose="02020603050405020304" pitchFamily="18" charset="0"/>
              </a:rPr>
            </a:br>
            <a:r>
              <a:rPr lang="en-GB" sz="2000" dirty="0">
                <a:solidFill>
                  <a:schemeClr val="bg1">
                    <a:lumMod val="50000"/>
                  </a:schemeClr>
                </a:solidFill>
                <a:effectLst/>
                <a:latin typeface="+mn-lt"/>
                <a:ea typeface="Times New Roman" panose="02020603050405020304" pitchFamily="18" charset="0"/>
                <a:cs typeface="Times New Roman" panose="02020603050405020304" pitchFamily="18" charset="0"/>
              </a:rPr>
              <a:t>Software testing is required to </a:t>
            </a:r>
            <a:r>
              <a:rPr lang="en-GB" sz="2000" spc="60" dirty="0">
                <a:solidFill>
                  <a:schemeClr val="bg1">
                    <a:lumMod val="50000"/>
                  </a:schemeClr>
                </a:solidFill>
                <a:effectLst/>
                <a:latin typeface="+mn-lt"/>
                <a:ea typeface="Times New Roman" panose="02020603050405020304" pitchFamily="18" charset="0"/>
                <a:cs typeface="Calibri" panose="020F0502020204030204" pitchFamily="34" charset="0"/>
              </a:rPr>
              <a:t>identify errors &gt;&gt; R</a:t>
            </a:r>
            <a:r>
              <a:rPr lang="en-GB" sz="2000" dirty="0">
                <a:solidFill>
                  <a:schemeClr val="bg1">
                    <a:lumMod val="50000"/>
                  </a:schemeClr>
                </a:solidFill>
                <a:effectLst/>
                <a:latin typeface="+mn-lt"/>
                <a:ea typeface="Times New Roman" panose="02020603050405020304" pitchFamily="18" charset="0"/>
                <a:cs typeface="Calibri" panose="020F0502020204030204" pitchFamily="34" charset="0"/>
              </a:rPr>
              <a:t>educe flaws in the component or system.</a:t>
            </a:r>
            <a:br>
              <a:rPr lang="en-GB" sz="2000" dirty="0">
                <a:solidFill>
                  <a:schemeClr val="bg1">
                    <a:lumMod val="50000"/>
                  </a:schemeClr>
                </a:solidFill>
                <a:effectLst/>
                <a:latin typeface="+mn-lt"/>
                <a:ea typeface="Calibri" panose="020F0502020204030204" pitchFamily="34" charset="0"/>
                <a:cs typeface="Times New Roman" panose="02020603050405020304" pitchFamily="18" charset="0"/>
              </a:rPr>
            </a:br>
            <a:r>
              <a:rPr lang="en-GB" sz="2000" dirty="0">
                <a:solidFill>
                  <a:schemeClr val="bg1">
                    <a:lumMod val="50000"/>
                  </a:schemeClr>
                </a:solidFill>
                <a:effectLst/>
                <a:latin typeface="+mn-lt"/>
                <a:ea typeface="Times New Roman" panose="02020603050405020304" pitchFamily="18" charset="0"/>
                <a:cs typeface="Times New Roman" panose="02020603050405020304" pitchFamily="18" charset="0"/>
              </a:rPr>
              <a:t>Software testing is required to </a:t>
            </a:r>
            <a:r>
              <a:rPr lang="en-GB" sz="2000" spc="60" dirty="0">
                <a:solidFill>
                  <a:schemeClr val="bg1">
                    <a:lumMod val="50000"/>
                  </a:schemeClr>
                </a:solidFill>
                <a:effectLst/>
                <a:latin typeface="+mn-lt"/>
                <a:ea typeface="Times New Roman" panose="02020603050405020304" pitchFamily="18" charset="0"/>
                <a:cs typeface="Calibri" panose="020F0502020204030204" pitchFamily="34" charset="0"/>
              </a:rPr>
              <a:t>Increase the overall quality of the system &gt;&gt; Gain customer. confidence, Satisfaction.</a:t>
            </a:r>
            <a:br>
              <a:rPr lang="en-GB" sz="2000" dirty="0">
                <a:solidFill>
                  <a:schemeClr val="bg1">
                    <a:lumMod val="50000"/>
                  </a:schemeClr>
                </a:solidFill>
                <a:effectLst/>
                <a:latin typeface="+mn-lt"/>
                <a:ea typeface="Calibri" panose="020F0502020204030204" pitchFamily="34" charset="0"/>
                <a:cs typeface="Times New Roman" panose="02020603050405020304" pitchFamily="18" charset="0"/>
              </a:rPr>
            </a:br>
            <a:r>
              <a:rPr lang="en-GB" sz="2000" dirty="0">
                <a:solidFill>
                  <a:schemeClr val="bg1">
                    <a:lumMod val="50000"/>
                  </a:schemeClr>
                </a:solidFill>
                <a:effectLst/>
                <a:latin typeface="+mn-lt"/>
                <a:ea typeface="Times New Roman" panose="02020603050405020304" pitchFamily="18" charset="0"/>
                <a:cs typeface="Times New Roman" panose="02020603050405020304" pitchFamily="18" charset="0"/>
              </a:rPr>
              <a:t>Software testing is required to </a:t>
            </a:r>
            <a:r>
              <a:rPr lang="en-GB" sz="2000" spc="60" dirty="0">
                <a:solidFill>
                  <a:schemeClr val="bg1">
                    <a:lumMod val="50000"/>
                  </a:schemeClr>
                </a:solidFill>
                <a:effectLst/>
                <a:latin typeface="+mn-lt"/>
                <a:ea typeface="Times New Roman" panose="02020603050405020304" pitchFamily="18" charset="0"/>
                <a:cs typeface="Calibri" panose="020F0502020204030204" pitchFamily="34" charset="0"/>
              </a:rPr>
              <a:t>check software adaptability &gt;&gt; To accelerate software development and adding new features.</a:t>
            </a:r>
            <a:br>
              <a:rPr lang="en-GB" sz="2000" dirty="0">
                <a:solidFill>
                  <a:schemeClr val="bg1">
                    <a:lumMod val="50000"/>
                  </a:schemeClr>
                </a:solidFill>
                <a:effectLst/>
                <a:latin typeface="+mn-lt"/>
                <a:ea typeface="Calibri" panose="020F0502020204030204" pitchFamily="34" charset="0"/>
                <a:cs typeface="Times New Roman" panose="02020603050405020304" pitchFamily="18" charset="0"/>
              </a:rPr>
            </a:br>
            <a:r>
              <a:rPr lang="en-GB" sz="2000" dirty="0">
                <a:solidFill>
                  <a:schemeClr val="bg1">
                    <a:lumMod val="50000"/>
                  </a:schemeClr>
                </a:solidFill>
                <a:effectLst/>
                <a:latin typeface="+mn-lt"/>
                <a:ea typeface="Times New Roman" panose="02020603050405020304" pitchFamily="18" charset="0"/>
                <a:cs typeface="Times New Roman" panose="02020603050405020304" pitchFamily="18" charset="0"/>
              </a:rPr>
              <a:t>Software testing is required to </a:t>
            </a:r>
            <a:r>
              <a:rPr lang="en-GB" sz="2000" spc="60" dirty="0">
                <a:solidFill>
                  <a:schemeClr val="bg1">
                    <a:lumMod val="50000"/>
                  </a:schemeClr>
                </a:solidFill>
                <a:effectLst/>
                <a:latin typeface="+mn-lt"/>
                <a:ea typeface="Times New Roman" panose="02020603050405020304" pitchFamily="18" charset="0"/>
                <a:cs typeface="Calibri" panose="020F0502020204030204" pitchFamily="34" charset="0"/>
              </a:rPr>
              <a:t>avoid risks.</a:t>
            </a:r>
            <a:br>
              <a:rPr lang="en-GB" sz="2000" dirty="0">
                <a:solidFill>
                  <a:schemeClr val="bg1">
                    <a:lumMod val="50000"/>
                  </a:schemeClr>
                </a:solidFill>
                <a:effectLst/>
                <a:latin typeface="+mn-lt"/>
                <a:ea typeface="Calibri" panose="020F0502020204030204" pitchFamily="34" charset="0"/>
                <a:cs typeface="Times New Roman" panose="02020603050405020304" pitchFamily="18" charset="0"/>
              </a:rPr>
            </a:br>
            <a:r>
              <a:rPr lang="en-GB" sz="2000" dirty="0">
                <a:solidFill>
                  <a:schemeClr val="bg1">
                    <a:lumMod val="50000"/>
                  </a:schemeClr>
                </a:solidFill>
                <a:effectLst/>
                <a:latin typeface="+mn-lt"/>
                <a:ea typeface="Times New Roman" panose="02020603050405020304" pitchFamily="18" charset="0"/>
                <a:cs typeface="Times New Roman" panose="02020603050405020304" pitchFamily="18" charset="0"/>
              </a:rPr>
              <a:t>Software testing is required to </a:t>
            </a:r>
            <a:r>
              <a:rPr lang="en-GB" sz="2000" spc="60" dirty="0">
                <a:solidFill>
                  <a:schemeClr val="bg1">
                    <a:lumMod val="50000"/>
                  </a:schemeClr>
                </a:solidFill>
                <a:effectLst/>
                <a:latin typeface="+mn-lt"/>
                <a:ea typeface="Times New Roman" panose="02020603050405020304" pitchFamily="18" charset="0"/>
                <a:cs typeface="Calibri" panose="020F0502020204030204" pitchFamily="34" charset="0"/>
              </a:rPr>
              <a:t>avoid extra costs &gt;&gt; To optimise business.</a:t>
            </a:r>
            <a:br>
              <a:rPr lang="en-GB" sz="2000" dirty="0">
                <a:solidFill>
                  <a:schemeClr val="bg1">
                    <a:lumMod val="50000"/>
                  </a:schemeClr>
                </a:solidFill>
                <a:effectLst/>
                <a:latin typeface="+mn-lt"/>
                <a:ea typeface="Calibri" panose="020F0502020204030204" pitchFamily="34" charset="0"/>
                <a:cs typeface="Times New Roman" panose="02020603050405020304" pitchFamily="18" charset="0"/>
              </a:rPr>
            </a:br>
            <a:r>
              <a:rPr lang="en-GB" sz="2000" dirty="0">
                <a:solidFill>
                  <a:schemeClr val="bg1">
                    <a:lumMod val="50000"/>
                  </a:schemeClr>
                </a:solidFill>
                <a:effectLst/>
                <a:latin typeface="+mn-lt"/>
                <a:ea typeface="Times New Roman" panose="02020603050405020304" pitchFamily="18" charset="0"/>
                <a:cs typeface="Times New Roman" panose="02020603050405020304" pitchFamily="18" charset="0"/>
              </a:rPr>
              <a:t>Software testing is required to d</a:t>
            </a:r>
            <a:r>
              <a:rPr lang="en-GB" sz="2000" spc="60" dirty="0">
                <a:solidFill>
                  <a:schemeClr val="bg1">
                    <a:lumMod val="50000"/>
                  </a:schemeClr>
                </a:solidFill>
                <a:effectLst/>
                <a:latin typeface="+mn-lt"/>
                <a:ea typeface="Times New Roman" panose="02020603050405020304" pitchFamily="18" charset="0"/>
                <a:cs typeface="Calibri" panose="020F0502020204030204" pitchFamily="34" charset="0"/>
              </a:rPr>
              <a:t>etermining Software performance.</a:t>
            </a:r>
            <a:br>
              <a:rPr lang="en-GB" sz="2000" dirty="0">
                <a:solidFill>
                  <a:schemeClr val="bg1">
                    <a:lumMod val="50000"/>
                  </a:schemeClr>
                </a:solidFill>
                <a:effectLst/>
                <a:latin typeface="+mn-lt"/>
                <a:ea typeface="Calibri" panose="020F0502020204030204" pitchFamily="34" charset="0"/>
                <a:cs typeface="Times New Roman" panose="02020603050405020304" pitchFamily="18" charset="0"/>
              </a:rPr>
            </a:br>
            <a:r>
              <a:rPr lang="en-GB" sz="2000" dirty="0">
                <a:solidFill>
                  <a:schemeClr val="bg1">
                    <a:lumMod val="50000"/>
                  </a:schemeClr>
                </a:solidFill>
                <a:effectLst/>
                <a:latin typeface="+mn-lt"/>
                <a:ea typeface="Times New Roman" panose="02020603050405020304" pitchFamily="18" charset="0"/>
                <a:cs typeface="Times New Roman" panose="02020603050405020304" pitchFamily="18" charset="0"/>
              </a:rPr>
              <a:t>Software testing is required to </a:t>
            </a:r>
            <a:r>
              <a:rPr lang="en-GB" sz="2000" spc="60" dirty="0">
                <a:solidFill>
                  <a:schemeClr val="bg1">
                    <a:lumMod val="50000"/>
                  </a:schemeClr>
                </a:solidFill>
                <a:latin typeface="+mn-lt"/>
                <a:ea typeface="Times New Roman" panose="02020603050405020304" pitchFamily="18" charset="0"/>
                <a:cs typeface="Calibri" panose="020F0502020204030204" pitchFamily="34" charset="0"/>
              </a:rPr>
              <a:t>d</a:t>
            </a:r>
            <a:r>
              <a:rPr lang="en-GB" sz="2000" spc="60" dirty="0">
                <a:solidFill>
                  <a:schemeClr val="bg1">
                    <a:lumMod val="50000"/>
                  </a:schemeClr>
                </a:solidFill>
                <a:effectLst/>
                <a:latin typeface="+mn-lt"/>
                <a:ea typeface="Times New Roman" panose="02020603050405020304" pitchFamily="18" charset="0"/>
                <a:cs typeface="Calibri" panose="020F0502020204030204" pitchFamily="34" charset="0"/>
              </a:rPr>
              <a:t>etermining Software Security.</a:t>
            </a:r>
            <a:br>
              <a:rPr lang="en-GB" sz="2000" dirty="0">
                <a:solidFill>
                  <a:schemeClr val="bg1">
                    <a:lumMod val="50000"/>
                  </a:schemeClr>
                </a:solidFill>
                <a:effectLst/>
                <a:latin typeface="+mn-lt"/>
                <a:ea typeface="Calibri" panose="020F0502020204030204" pitchFamily="34" charset="0"/>
                <a:cs typeface="Times New Roman" panose="02020603050405020304" pitchFamily="18" charset="0"/>
              </a:rPr>
            </a:br>
            <a:r>
              <a:rPr lang="en-GB" sz="2000" dirty="0">
                <a:solidFill>
                  <a:schemeClr val="bg1">
                    <a:lumMod val="50000"/>
                  </a:schemeClr>
                </a:solidFill>
                <a:effectLst/>
                <a:latin typeface="+mn-lt"/>
                <a:ea typeface="Times New Roman" panose="02020603050405020304" pitchFamily="18" charset="0"/>
                <a:cs typeface="Times New Roman" panose="02020603050405020304" pitchFamily="18" charset="0"/>
              </a:rPr>
              <a:t>Software testing is required to check the reliability of the software.</a:t>
            </a:r>
            <a:br>
              <a:rPr lang="en-GB" sz="2000" dirty="0">
                <a:solidFill>
                  <a:schemeClr val="bg1">
                    <a:lumMod val="50000"/>
                  </a:schemeClr>
                </a:solidFill>
                <a:effectLst/>
                <a:latin typeface="+mn-lt"/>
                <a:ea typeface="Calibri" panose="020F0502020204030204" pitchFamily="34" charset="0"/>
                <a:cs typeface="Times New Roman" panose="02020603050405020304" pitchFamily="18" charset="0"/>
              </a:rPr>
            </a:br>
            <a:r>
              <a:rPr lang="en-GB" sz="2000" dirty="0">
                <a:solidFill>
                  <a:schemeClr val="bg1">
                    <a:lumMod val="50000"/>
                  </a:schemeClr>
                </a:solidFill>
                <a:effectLst/>
                <a:latin typeface="+mn-lt"/>
                <a:ea typeface="Times New Roman" panose="02020603050405020304" pitchFamily="18" charset="0"/>
                <a:cs typeface="Times New Roman" panose="02020603050405020304" pitchFamily="18" charset="0"/>
              </a:rPr>
              <a:t>Software testing is required to make sure that the final product is user friendly.</a:t>
            </a:r>
            <a:endParaRPr lang="en-GB" sz="2000" dirty="0">
              <a:solidFill>
                <a:schemeClr val="bg1">
                  <a:lumMod val="50000"/>
                </a:schemeClr>
              </a:solidFill>
              <a:latin typeface="+mn-lt"/>
            </a:endParaRPr>
          </a:p>
        </p:txBody>
      </p:sp>
    </p:spTree>
    <p:extLst>
      <p:ext uri="{BB962C8B-B14F-4D97-AF65-F5344CB8AC3E}">
        <p14:creationId xmlns:p14="http://schemas.microsoft.com/office/powerpoint/2010/main" val="19965479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1"/>
            <a:ext cx="5689601" cy="622439"/>
          </a:xfrm>
        </p:spPr>
        <p:txBody>
          <a:bodyPr anchor="ctr">
            <a:normAutofit fontScale="77500" lnSpcReduction="20000"/>
          </a:bodyPr>
          <a:lstStyle/>
          <a:p>
            <a:pPr algn="l"/>
            <a:r>
              <a:rPr lang="en-US" sz="4800" dirty="0">
                <a:solidFill>
                  <a:srgbClr val="FF0000"/>
                </a:solidFill>
              </a:rPr>
              <a:t>Software Testing Life Cycle</a:t>
            </a:r>
            <a:endParaRPr lang="en-GB" sz="3600" dirty="0">
              <a:solidFill>
                <a:schemeClr val="tx1">
                  <a:lumMod val="85000"/>
                  <a:lumOff val="15000"/>
                </a:schemeClr>
              </a:solidFill>
            </a:endParaRPr>
          </a:p>
        </p:txBody>
      </p:sp>
      <p:pic>
        <p:nvPicPr>
          <p:cNvPr id="6" name="Picture 2" descr="http://qaquestions.net/wp-content/uploads/2010/12/STLC.jpg">
            <a:extLst>
              <a:ext uri="{FF2B5EF4-FFF2-40B4-BE49-F238E27FC236}">
                <a16:creationId xmlns:a16="http://schemas.microsoft.com/office/drawing/2014/main" id="{630D1082-F40F-49AA-8B24-6C7B149B923F}"/>
              </a:ext>
            </a:extLst>
          </p:cNvPr>
          <p:cNvPicPr>
            <a:picLocks noChangeAspect="1" noChangeArrowheads="1"/>
          </p:cNvPicPr>
          <p:nvPr/>
        </p:nvPicPr>
        <p:blipFill>
          <a:blip r:embed="rId2" cstate="print"/>
          <a:srcRect/>
          <a:stretch>
            <a:fillRect/>
          </a:stretch>
        </p:blipFill>
        <p:spPr bwMode="auto">
          <a:xfrm>
            <a:off x="695601" y="964646"/>
            <a:ext cx="10550154" cy="5601393"/>
          </a:xfrm>
          <a:prstGeom prst="rect">
            <a:avLst/>
          </a:prstGeom>
          <a:noFill/>
        </p:spPr>
      </p:pic>
    </p:spTree>
    <p:extLst>
      <p:ext uri="{BB962C8B-B14F-4D97-AF65-F5344CB8AC3E}">
        <p14:creationId xmlns:p14="http://schemas.microsoft.com/office/powerpoint/2010/main" val="11578221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2"/>
            <a:ext cx="6430499" cy="505784"/>
          </a:xfrm>
        </p:spPr>
        <p:txBody>
          <a:bodyPr anchor="ctr">
            <a:noAutofit/>
          </a:bodyPr>
          <a:lstStyle/>
          <a:p>
            <a:pPr algn="l"/>
            <a:r>
              <a:rPr lang="en-US" sz="3600" dirty="0">
                <a:solidFill>
                  <a:srgbClr val="FF0000"/>
                </a:solidFill>
              </a:rPr>
              <a:t>Software Testing – At a Glance</a:t>
            </a:r>
            <a:endParaRPr lang="en-GB" sz="3600" dirty="0">
              <a:solidFill>
                <a:srgbClr val="FF0000"/>
              </a:solidFill>
            </a:endParaRPr>
          </a:p>
        </p:txBody>
      </p:sp>
      <p:pic>
        <p:nvPicPr>
          <p:cNvPr id="8196" name="Picture 4">
            <a:extLst>
              <a:ext uri="{FF2B5EF4-FFF2-40B4-BE49-F238E27FC236}">
                <a16:creationId xmlns:a16="http://schemas.microsoft.com/office/drawing/2014/main" id="{0F9E8A4C-6653-4D21-9A10-154576FB8D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39" t="12669" r="7295"/>
          <a:stretch/>
        </p:blipFill>
        <p:spPr bwMode="auto">
          <a:xfrm>
            <a:off x="928468" y="928467"/>
            <a:ext cx="10494275" cy="59295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82542EF-9488-4CD3-A66D-F5B2A2600C5A}"/>
              </a:ext>
            </a:extLst>
          </p:cNvPr>
          <p:cNvPicPr>
            <a:picLocks noChangeAspect="1"/>
          </p:cNvPicPr>
          <p:nvPr/>
        </p:nvPicPr>
        <p:blipFill>
          <a:blip r:embed="rId3"/>
          <a:stretch>
            <a:fillRect/>
          </a:stretch>
        </p:blipFill>
        <p:spPr>
          <a:xfrm>
            <a:off x="1287316" y="3197274"/>
            <a:ext cx="2486398" cy="2985811"/>
          </a:xfrm>
          <a:prstGeom prst="rect">
            <a:avLst/>
          </a:prstGeom>
        </p:spPr>
      </p:pic>
      <p:pic>
        <p:nvPicPr>
          <p:cNvPr id="13" name="Picture 12">
            <a:extLst>
              <a:ext uri="{FF2B5EF4-FFF2-40B4-BE49-F238E27FC236}">
                <a16:creationId xmlns:a16="http://schemas.microsoft.com/office/drawing/2014/main" id="{6EAE504C-C9CA-4B36-9C0A-307768FFDB3C}"/>
              </a:ext>
            </a:extLst>
          </p:cNvPr>
          <p:cNvPicPr>
            <a:picLocks noChangeAspect="1"/>
          </p:cNvPicPr>
          <p:nvPr/>
        </p:nvPicPr>
        <p:blipFill>
          <a:blip r:embed="rId4"/>
          <a:stretch>
            <a:fillRect/>
          </a:stretch>
        </p:blipFill>
        <p:spPr>
          <a:xfrm>
            <a:off x="9270093" y="996973"/>
            <a:ext cx="2152650" cy="390525"/>
          </a:xfrm>
          <a:prstGeom prst="rect">
            <a:avLst/>
          </a:prstGeom>
        </p:spPr>
      </p:pic>
    </p:spTree>
    <p:extLst>
      <p:ext uri="{BB962C8B-B14F-4D97-AF65-F5344CB8AC3E}">
        <p14:creationId xmlns:p14="http://schemas.microsoft.com/office/powerpoint/2010/main" val="42677383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8" y="3065889"/>
            <a:ext cx="6153377" cy="1729880"/>
          </a:xfrm>
        </p:spPr>
        <p:txBody>
          <a:bodyPr anchor="ctr">
            <a:noAutofit/>
          </a:bodyPr>
          <a:lstStyle/>
          <a:p>
            <a:pPr algn="l"/>
            <a:r>
              <a:rPr lang="en-US" sz="2000" b="1" i="0" dirty="0">
                <a:solidFill>
                  <a:schemeClr val="bg1">
                    <a:lumMod val="50000"/>
                  </a:schemeClr>
                </a:solidFill>
                <a:effectLst/>
                <a:latin typeface="+mn-lt"/>
              </a:rPr>
              <a:t>White-box testing</a:t>
            </a:r>
            <a:br>
              <a:rPr lang="en-US" sz="2000" b="0" i="0" dirty="0">
                <a:solidFill>
                  <a:schemeClr val="bg1">
                    <a:lumMod val="50000"/>
                  </a:schemeClr>
                </a:solidFill>
                <a:effectLst/>
                <a:latin typeface="+mn-lt"/>
              </a:rPr>
            </a:br>
            <a:r>
              <a:rPr lang="en-US" sz="2000" b="0" i="0" dirty="0">
                <a:solidFill>
                  <a:schemeClr val="bg1">
                    <a:lumMod val="50000"/>
                  </a:schemeClr>
                </a:solidFill>
                <a:effectLst/>
                <a:latin typeface="+mn-lt"/>
              </a:rPr>
              <a:t>The white box testing is done by Developer, where they check every line of a code before giving it to the Test Engineer. Since the code is visible for the Developer during the testing, that's why it is also known as White box testing.</a:t>
            </a:r>
            <a:br>
              <a:rPr lang="en-US" sz="2000" b="0" i="0" dirty="0">
                <a:solidFill>
                  <a:schemeClr val="bg1">
                    <a:lumMod val="50000"/>
                  </a:schemeClr>
                </a:solidFill>
                <a:effectLst/>
                <a:latin typeface="+mn-lt"/>
              </a:rPr>
            </a:br>
            <a:br>
              <a:rPr lang="en-US" sz="2000" b="0" i="0" dirty="0">
                <a:solidFill>
                  <a:schemeClr val="bg1">
                    <a:lumMod val="50000"/>
                  </a:schemeClr>
                </a:solidFill>
                <a:effectLst/>
                <a:latin typeface="+mn-lt"/>
              </a:rPr>
            </a:br>
            <a:r>
              <a:rPr lang="en-US" sz="2000" b="1" i="0" dirty="0">
                <a:solidFill>
                  <a:schemeClr val="bg1">
                    <a:lumMod val="50000"/>
                  </a:schemeClr>
                </a:solidFill>
                <a:effectLst/>
                <a:latin typeface="+mn-lt"/>
              </a:rPr>
              <a:t>Black box testing</a:t>
            </a:r>
            <a:br>
              <a:rPr lang="en-US" sz="2000" b="0" i="0" dirty="0">
                <a:solidFill>
                  <a:schemeClr val="bg1">
                    <a:lumMod val="50000"/>
                  </a:schemeClr>
                </a:solidFill>
                <a:effectLst/>
                <a:latin typeface="+mn-lt"/>
              </a:rPr>
            </a:br>
            <a:r>
              <a:rPr lang="en-US" sz="2000" b="0" i="0" dirty="0">
                <a:solidFill>
                  <a:schemeClr val="bg1">
                    <a:lumMod val="50000"/>
                  </a:schemeClr>
                </a:solidFill>
                <a:effectLst/>
                <a:latin typeface="+mn-lt"/>
              </a:rPr>
              <a:t>The black box testing is done by the Test Engineer, where they can check the functionality of an application or the software according to the customer /client's needs. In this, the code is not visible while performing the testing; that's why it is known as black-box testing.</a:t>
            </a:r>
            <a:br>
              <a:rPr lang="en-US" sz="2000" b="0" i="0" dirty="0">
                <a:solidFill>
                  <a:schemeClr val="bg1">
                    <a:lumMod val="50000"/>
                  </a:schemeClr>
                </a:solidFill>
                <a:effectLst/>
                <a:latin typeface="+mn-lt"/>
              </a:rPr>
            </a:br>
            <a:br>
              <a:rPr lang="en-US" sz="2000" b="1" i="0" dirty="0">
                <a:solidFill>
                  <a:schemeClr val="bg1">
                    <a:lumMod val="50000"/>
                  </a:schemeClr>
                </a:solidFill>
                <a:effectLst/>
                <a:latin typeface="+mn-lt"/>
              </a:rPr>
            </a:br>
            <a:r>
              <a:rPr lang="en-US" sz="2000" b="1" i="0" dirty="0">
                <a:solidFill>
                  <a:schemeClr val="bg1">
                    <a:lumMod val="50000"/>
                  </a:schemeClr>
                </a:solidFill>
                <a:effectLst/>
                <a:latin typeface="+mn-lt"/>
              </a:rPr>
              <a:t>Gray Box testing</a:t>
            </a:r>
            <a:br>
              <a:rPr lang="en-US" sz="2000" b="0" i="0" dirty="0">
                <a:solidFill>
                  <a:schemeClr val="bg1">
                    <a:lumMod val="50000"/>
                  </a:schemeClr>
                </a:solidFill>
                <a:effectLst/>
                <a:latin typeface="+mn-lt"/>
              </a:rPr>
            </a:br>
            <a:r>
              <a:rPr lang="en-US" sz="2000" b="0" i="0" dirty="0">
                <a:solidFill>
                  <a:schemeClr val="bg1">
                    <a:lumMod val="50000"/>
                  </a:schemeClr>
                </a:solidFill>
                <a:effectLst/>
                <a:latin typeface="+mn-lt"/>
              </a:rPr>
              <a:t>Gray box testing is a combination of white box and Black box testing. It can be performed by a person who knew both coding and testing. And if the single person performs white box, as well as black-box testing for the application, is known as Gray box testing.</a:t>
            </a:r>
            <a:endParaRPr lang="en-GB" sz="2000" dirty="0">
              <a:solidFill>
                <a:schemeClr val="bg1">
                  <a:lumMod val="50000"/>
                </a:schemeClr>
              </a:solidFill>
              <a:effectLst/>
              <a:latin typeface="+mn-lt"/>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2"/>
            <a:ext cx="5689601" cy="774298"/>
          </a:xfrm>
        </p:spPr>
        <p:txBody>
          <a:bodyPr anchor="ctr">
            <a:normAutofit fontScale="92500"/>
          </a:bodyPr>
          <a:lstStyle/>
          <a:p>
            <a:pPr algn="l"/>
            <a:r>
              <a:rPr lang="en-GB" sz="3600" dirty="0">
                <a:solidFill>
                  <a:srgbClr val="FF0000"/>
                </a:solidFill>
                <a:cs typeface="Times New Roman" pitchFamily="18" charset="0"/>
              </a:rPr>
              <a:t>Software Testing Methodologies</a:t>
            </a:r>
            <a:endParaRPr lang="en-GB" sz="3600" dirty="0">
              <a:solidFill>
                <a:schemeClr val="tx1">
                  <a:lumMod val="85000"/>
                  <a:lumOff val="15000"/>
                </a:schemeClr>
              </a:solidFill>
            </a:endParaRPr>
          </a:p>
        </p:txBody>
      </p:sp>
      <p:pic>
        <p:nvPicPr>
          <p:cNvPr id="7170" name="Picture 2" descr="Manual Testing">
            <a:extLst>
              <a:ext uri="{FF2B5EF4-FFF2-40B4-BE49-F238E27FC236}">
                <a16:creationId xmlns:a16="http://schemas.microsoft.com/office/drawing/2014/main" id="{9540F1FB-46D7-4CB8-A048-C29EA43864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086"/>
          <a:stretch/>
        </p:blipFill>
        <p:spPr bwMode="auto">
          <a:xfrm>
            <a:off x="7387091" y="1207219"/>
            <a:ext cx="4398511" cy="3350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1776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628303"/>
            <a:ext cx="11591777" cy="4628271"/>
          </a:xfrm>
        </p:spPr>
        <p:txBody>
          <a:bodyPr anchor="ctr">
            <a:noAutofit/>
          </a:bodyPr>
          <a:lstStyle/>
          <a:p>
            <a:pPr algn="l" fontAlgn="base"/>
            <a:br>
              <a:rPr lang="en-GB" sz="2000" dirty="0">
                <a:solidFill>
                  <a:schemeClr val="tx1">
                    <a:lumMod val="65000"/>
                    <a:lumOff val="35000"/>
                  </a:schemeClr>
                </a:solidFill>
                <a:effectLst/>
                <a:latin typeface="+mn-lt"/>
                <a:ea typeface="Times New Roman" panose="02020603050405020304" pitchFamily="18" charset="0"/>
              </a:rPr>
            </a:br>
            <a:br>
              <a:rPr lang="en-GB" sz="2000" dirty="0">
                <a:solidFill>
                  <a:schemeClr val="tx1">
                    <a:lumMod val="65000"/>
                    <a:lumOff val="35000"/>
                  </a:schemeClr>
                </a:solidFill>
                <a:effectLst/>
                <a:latin typeface="+mn-lt"/>
                <a:ea typeface="Times New Roman" panose="02020603050405020304" pitchFamily="18" charset="0"/>
              </a:rPr>
            </a:br>
            <a:br>
              <a:rPr lang="en-GB" sz="2000" dirty="0">
                <a:solidFill>
                  <a:schemeClr val="tx1">
                    <a:lumMod val="65000"/>
                    <a:lumOff val="35000"/>
                  </a:schemeClr>
                </a:solidFill>
                <a:effectLst/>
                <a:latin typeface="+mn-lt"/>
                <a:ea typeface="Times New Roman" panose="02020603050405020304" pitchFamily="18" charset="0"/>
              </a:rPr>
            </a:br>
            <a:br>
              <a:rPr lang="en-GB" sz="2000" dirty="0">
                <a:solidFill>
                  <a:schemeClr val="tx1">
                    <a:lumMod val="65000"/>
                    <a:lumOff val="35000"/>
                  </a:schemeClr>
                </a:solidFill>
                <a:effectLst/>
                <a:latin typeface="+mn-lt"/>
                <a:ea typeface="Times New Roman" panose="02020603050405020304" pitchFamily="18" charset="0"/>
              </a:rPr>
            </a:br>
            <a:br>
              <a:rPr lang="en-GB" sz="2000" dirty="0">
                <a:solidFill>
                  <a:schemeClr val="tx1">
                    <a:lumMod val="65000"/>
                    <a:lumOff val="35000"/>
                  </a:schemeClr>
                </a:solidFill>
                <a:effectLst/>
                <a:latin typeface="+mn-lt"/>
                <a:ea typeface="Times New Roman" panose="02020603050405020304" pitchFamily="18" charset="0"/>
              </a:rPr>
            </a:br>
            <a:br>
              <a:rPr lang="en-GB" sz="2000" dirty="0">
                <a:solidFill>
                  <a:schemeClr val="tx1">
                    <a:lumMod val="65000"/>
                    <a:lumOff val="35000"/>
                  </a:schemeClr>
                </a:solidFill>
                <a:effectLst/>
                <a:latin typeface="+mn-lt"/>
                <a:ea typeface="Times New Roman" panose="02020603050405020304" pitchFamily="18" charset="0"/>
              </a:rPr>
            </a:br>
            <a:endParaRPr lang="en-GB" sz="2000" dirty="0">
              <a:solidFill>
                <a:schemeClr val="tx1">
                  <a:lumMod val="65000"/>
                  <a:lumOff val="35000"/>
                </a:schemeClr>
              </a:solidFill>
              <a:latin typeface="+mn-lt"/>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2"/>
            <a:ext cx="5689601" cy="716240"/>
          </a:xfrm>
        </p:spPr>
        <p:txBody>
          <a:bodyPr anchor="ctr">
            <a:normAutofit/>
          </a:bodyPr>
          <a:lstStyle/>
          <a:p>
            <a:pPr indent="-227013" algn="l">
              <a:spcBef>
                <a:spcPct val="20000"/>
              </a:spcBef>
              <a:buClr>
                <a:schemeClr val="accent1"/>
              </a:buClr>
              <a:defRPr/>
            </a:pPr>
            <a:r>
              <a:rPr lang="en-US" sz="3600" dirty="0">
                <a:solidFill>
                  <a:srgbClr val="FF0000"/>
                </a:solidFill>
              </a:rPr>
              <a:t>Levels of Software Testing</a:t>
            </a:r>
          </a:p>
        </p:txBody>
      </p:sp>
      <p:pic>
        <p:nvPicPr>
          <p:cNvPr id="4104" name="Picture 8" descr="Levels Of Testing">
            <a:extLst>
              <a:ext uri="{FF2B5EF4-FFF2-40B4-BE49-F238E27FC236}">
                <a16:creationId xmlns:a16="http://schemas.microsoft.com/office/drawing/2014/main" id="{2212A76F-6C65-408B-982B-C4652C29A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399" y="1183419"/>
            <a:ext cx="5564505" cy="55054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C137E86-70C9-4E5C-850D-53952C3386FA}"/>
              </a:ext>
            </a:extLst>
          </p:cNvPr>
          <p:cNvSpPr txBox="1"/>
          <p:nvPr/>
        </p:nvSpPr>
        <p:spPr>
          <a:xfrm>
            <a:off x="6096000" y="1087476"/>
            <a:ext cx="6096000" cy="5909310"/>
          </a:xfrm>
          <a:prstGeom prst="rect">
            <a:avLst/>
          </a:prstGeom>
          <a:noFill/>
        </p:spPr>
        <p:txBody>
          <a:bodyPr wrap="square">
            <a:spAutoFit/>
          </a:bodyPr>
          <a:lstStyle/>
          <a:p>
            <a:r>
              <a:rPr lang="en-US" b="1" dirty="0">
                <a:solidFill>
                  <a:schemeClr val="bg1">
                    <a:lumMod val="50000"/>
                  </a:schemeClr>
                </a:solidFill>
              </a:rPr>
              <a:t>Unit Testing :</a:t>
            </a:r>
            <a:br>
              <a:rPr lang="en-US" dirty="0">
                <a:solidFill>
                  <a:schemeClr val="tx1">
                    <a:lumMod val="65000"/>
                    <a:lumOff val="35000"/>
                  </a:schemeClr>
                </a:solidFill>
              </a:rPr>
            </a:br>
            <a:r>
              <a:rPr lang="en-US" dirty="0">
                <a:solidFill>
                  <a:schemeClr val="tx1">
                    <a:lumMod val="65000"/>
                    <a:lumOff val="35000"/>
                  </a:schemeClr>
                </a:solidFill>
              </a:rPr>
              <a:t>In this type of testing, errors are detected individually from every component or unit by individually testing the components or units of software to ensure that if they are fit for use by the developers. It is the smallest testable part of the software.</a:t>
            </a:r>
          </a:p>
          <a:p>
            <a:r>
              <a:rPr lang="en-US" b="1" dirty="0">
                <a:solidFill>
                  <a:schemeClr val="bg1">
                    <a:lumMod val="50000"/>
                  </a:schemeClr>
                </a:solidFill>
              </a:rPr>
              <a:t>Integration Testing :</a:t>
            </a:r>
            <a:br>
              <a:rPr lang="en-US" dirty="0">
                <a:solidFill>
                  <a:schemeClr val="tx1">
                    <a:lumMod val="65000"/>
                    <a:lumOff val="35000"/>
                  </a:schemeClr>
                </a:solidFill>
              </a:rPr>
            </a:br>
            <a:r>
              <a:rPr lang="en-US" dirty="0">
                <a:solidFill>
                  <a:schemeClr val="tx1">
                    <a:lumMod val="65000"/>
                    <a:lumOff val="35000"/>
                  </a:schemeClr>
                </a:solidFill>
              </a:rPr>
              <a:t>Two or more modules which are unit tested are integrated to test i.e., technique interacting components and are then verified if these integrated modules work as per the expectation or not and interface errors are also detected.</a:t>
            </a:r>
          </a:p>
          <a:p>
            <a:r>
              <a:rPr lang="en-US" b="1" dirty="0">
                <a:solidFill>
                  <a:schemeClr val="bg1">
                    <a:lumMod val="50000"/>
                  </a:schemeClr>
                </a:solidFill>
              </a:rPr>
              <a:t>System Testing :</a:t>
            </a:r>
            <a:br>
              <a:rPr lang="en-US" dirty="0">
                <a:solidFill>
                  <a:schemeClr val="tx1">
                    <a:lumMod val="65000"/>
                    <a:lumOff val="35000"/>
                  </a:schemeClr>
                </a:solidFill>
              </a:rPr>
            </a:br>
            <a:r>
              <a:rPr lang="en-US" dirty="0">
                <a:solidFill>
                  <a:schemeClr val="tx1">
                    <a:lumMod val="65000"/>
                    <a:lumOff val="35000"/>
                  </a:schemeClr>
                </a:solidFill>
              </a:rPr>
              <a:t>In system testing, complete and integrated Software's are tested i.e., all the system elements forming the system is tested as a whole to meet the requirements of the system.</a:t>
            </a:r>
          </a:p>
          <a:p>
            <a:r>
              <a:rPr lang="en-US" b="1" dirty="0">
                <a:solidFill>
                  <a:schemeClr val="bg1">
                    <a:lumMod val="50000"/>
                  </a:schemeClr>
                </a:solidFill>
              </a:rPr>
              <a:t>Acceptance Testing :</a:t>
            </a:r>
            <a:br>
              <a:rPr lang="en-US" b="0" i="0" dirty="0">
                <a:solidFill>
                  <a:schemeClr val="tx1">
                    <a:lumMod val="65000"/>
                    <a:lumOff val="35000"/>
                  </a:schemeClr>
                </a:solidFill>
                <a:effectLst/>
              </a:rPr>
            </a:br>
            <a:r>
              <a:rPr lang="en-US" b="0" i="0" dirty="0">
                <a:solidFill>
                  <a:schemeClr val="tx1">
                    <a:lumMod val="65000"/>
                    <a:lumOff val="35000"/>
                  </a:schemeClr>
                </a:solidFill>
                <a:effectLst/>
              </a:rPr>
              <a:t>It is a kind of testing conducted to ensure whether the requirement of the users are fulfilled prior to its delivery and the software works correctly in the user’s working environment.</a:t>
            </a:r>
          </a:p>
          <a:p>
            <a:endParaRPr lang="en-GB" dirty="0">
              <a:solidFill>
                <a:schemeClr val="tx1">
                  <a:lumMod val="65000"/>
                  <a:lumOff val="35000"/>
                </a:schemeClr>
              </a:solidFill>
            </a:endParaRPr>
          </a:p>
        </p:txBody>
      </p:sp>
    </p:spTree>
    <p:extLst>
      <p:ext uri="{BB962C8B-B14F-4D97-AF65-F5344CB8AC3E}">
        <p14:creationId xmlns:p14="http://schemas.microsoft.com/office/powerpoint/2010/main" val="20084061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2570436"/>
            <a:ext cx="11424530" cy="3011353"/>
          </a:xfrm>
        </p:spPr>
        <p:txBody>
          <a:bodyPr anchor="ctr">
            <a:noAutofit/>
          </a:bodyPr>
          <a:lstStyle/>
          <a:p>
            <a:pPr algn="l"/>
            <a:r>
              <a:rPr lang="en-US" sz="2000" b="1" i="0" dirty="0">
                <a:solidFill>
                  <a:schemeClr val="tx1">
                    <a:lumMod val="65000"/>
                    <a:lumOff val="35000"/>
                  </a:schemeClr>
                </a:solidFill>
                <a:effectLst/>
                <a:latin typeface="+mn-lt"/>
              </a:rPr>
              <a:t>Load Testing: </a:t>
            </a:r>
            <a:r>
              <a:rPr lang="en-US" sz="2000" b="0" i="0" dirty="0">
                <a:solidFill>
                  <a:schemeClr val="tx1">
                    <a:lumMod val="65000"/>
                    <a:lumOff val="35000"/>
                  </a:schemeClr>
                </a:solidFill>
                <a:effectLst/>
                <a:latin typeface="+mn-lt"/>
              </a:rPr>
              <a:t>Testing technique that puts demand on a system or device and measures its response. It is usually conducted by the performance engineers.</a:t>
            </a:r>
            <a:br>
              <a:rPr lang="en-US" sz="2000" b="0"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 </a:t>
            </a:r>
            <a:br>
              <a:rPr lang="en-US" sz="2000" b="0" i="0" dirty="0">
                <a:solidFill>
                  <a:schemeClr val="tx1">
                    <a:lumMod val="65000"/>
                    <a:lumOff val="35000"/>
                  </a:schemeClr>
                </a:solidFill>
                <a:effectLst/>
                <a:latin typeface="+mn-lt"/>
              </a:rPr>
            </a:br>
            <a:r>
              <a:rPr lang="en-US" sz="2000" b="1" i="0" dirty="0">
                <a:solidFill>
                  <a:schemeClr val="tx1">
                    <a:lumMod val="65000"/>
                    <a:lumOff val="35000"/>
                  </a:schemeClr>
                </a:solidFill>
                <a:effectLst/>
                <a:latin typeface="+mn-lt"/>
              </a:rPr>
              <a:t>Stress Testing</a:t>
            </a:r>
            <a:br>
              <a:rPr lang="en-US" sz="2000" b="1"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In this, we give unfavorable conditions to the system and check how they perform in those conditions. </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r>
              <a:rPr lang="en-US" sz="2000" b="1" i="0" dirty="0">
                <a:solidFill>
                  <a:schemeClr val="tx1">
                    <a:lumMod val="65000"/>
                    <a:lumOff val="35000"/>
                  </a:schemeClr>
                </a:solidFill>
                <a:effectLst/>
                <a:latin typeface="+mn-lt"/>
              </a:rPr>
              <a:t>Performance Testing</a:t>
            </a:r>
            <a:br>
              <a:rPr lang="en-US" sz="2000" b="1"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It is designed to test the run-time performance of software within the context of an integrated system. It is used to test the speed and effectiveness of the program. It is also called load testing. In it we check, what is the performance of the system in the given load.</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r>
              <a:rPr lang="en-US" sz="2000" b="1" i="0" dirty="0">
                <a:solidFill>
                  <a:schemeClr val="tx1">
                    <a:lumMod val="65000"/>
                    <a:lumOff val="35000"/>
                  </a:schemeClr>
                </a:solidFill>
                <a:effectLst/>
                <a:latin typeface="+mn-lt"/>
              </a:rPr>
              <a:t>Sanity Testing </a:t>
            </a:r>
            <a:br>
              <a:rPr lang="en-US" sz="2000" b="1" i="0" dirty="0">
                <a:solidFill>
                  <a:schemeClr val="tx1">
                    <a:lumMod val="65000"/>
                    <a:lumOff val="35000"/>
                  </a:schemeClr>
                </a:solidFill>
                <a:effectLst/>
                <a:latin typeface="+mn-lt"/>
              </a:rPr>
            </a:br>
            <a:r>
              <a:rPr lang="en-US" sz="2000" dirty="0">
                <a:solidFill>
                  <a:schemeClr val="tx1">
                    <a:lumMod val="65000"/>
                    <a:lumOff val="35000"/>
                  </a:schemeClr>
                </a:solidFill>
                <a:latin typeface="+mn-lt"/>
              </a:rPr>
              <a:t>Sanity testing is a stoppage to check whether testing for the build can proceed or not. The focus of the team during sanity testing process is to validate the functionality of the application and not detailed testing. Sanity testing is generally performed on build where the production deployment is required immediately like a critical bug fix.</a:t>
            </a:r>
            <a:br>
              <a:rPr lang="en-US" sz="800" b="0" i="0" dirty="0">
                <a:solidFill>
                  <a:schemeClr val="tx1">
                    <a:lumMod val="65000"/>
                    <a:lumOff val="35000"/>
                  </a:schemeClr>
                </a:solidFill>
                <a:effectLst/>
                <a:latin typeface="urw-din"/>
              </a:rPr>
            </a:br>
            <a:br>
              <a:rPr lang="en-US" sz="2000" b="0" i="0" dirty="0">
                <a:solidFill>
                  <a:schemeClr val="tx1">
                    <a:lumMod val="65000"/>
                    <a:lumOff val="35000"/>
                  </a:schemeClr>
                </a:solidFill>
                <a:effectLst/>
                <a:latin typeface="+mn-lt"/>
              </a:rPr>
            </a:br>
            <a:r>
              <a:rPr lang="en-US" sz="2000" b="1" i="0" dirty="0">
                <a:solidFill>
                  <a:schemeClr val="tx1">
                    <a:lumMod val="65000"/>
                    <a:lumOff val="35000"/>
                  </a:schemeClr>
                </a:solidFill>
                <a:effectLst/>
                <a:latin typeface="+mn-lt"/>
              </a:rPr>
              <a:t>Smoke Testing</a:t>
            </a:r>
            <a:br>
              <a:rPr lang="en-US" sz="2000" b="1"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This test is done to make sure that software under testing is ready or stable for further testing </a:t>
            </a:r>
            <a:br>
              <a:rPr lang="en-US" sz="2000" b="0"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It is called a smoke test as the testing an initial pass is done to check if it did not catch the fire or smoke in the initial switch on.   </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endParaRPr lang="en-GB" sz="2000" dirty="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2"/>
            <a:ext cx="5689601" cy="774298"/>
          </a:xfrm>
        </p:spPr>
        <p:txBody>
          <a:bodyPr anchor="ctr">
            <a:normAutofit/>
          </a:bodyPr>
          <a:lstStyle/>
          <a:p>
            <a:pPr algn="l"/>
            <a:r>
              <a:rPr lang="en-US" sz="3600" b="0" i="0" dirty="0">
                <a:solidFill>
                  <a:srgbClr val="FF0000"/>
                </a:solidFill>
                <a:effectLst/>
              </a:rPr>
              <a:t>Types of Testing</a:t>
            </a:r>
            <a:endParaRPr lang="en-GB" sz="3600" dirty="0">
              <a:solidFill>
                <a:schemeClr val="tx1">
                  <a:lumMod val="85000"/>
                  <a:lumOff val="15000"/>
                </a:schemeClr>
              </a:solidFill>
            </a:endParaRPr>
          </a:p>
        </p:txBody>
      </p:sp>
    </p:spTree>
    <p:extLst>
      <p:ext uri="{BB962C8B-B14F-4D97-AF65-F5344CB8AC3E}">
        <p14:creationId xmlns:p14="http://schemas.microsoft.com/office/powerpoint/2010/main" val="2085413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49410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Characteristics of Good Software</a:t>
            </a:r>
            <a:endParaRPr lang="en-US" dirty="0">
              <a:solidFill>
                <a:srgbClr val="FF0000"/>
              </a:solidFill>
              <a:latin typeface="+mn-lt"/>
            </a:endParaRPr>
          </a:p>
        </p:txBody>
      </p:sp>
      <p:sp>
        <p:nvSpPr>
          <p:cNvPr id="7" name="Rectangle 6">
            <a:extLst>
              <a:ext uri="{FF2B5EF4-FFF2-40B4-BE49-F238E27FC236}">
                <a16:creationId xmlns:a16="http://schemas.microsoft.com/office/drawing/2014/main" id="{D92FEE48-8F22-4886-939B-9A23AA27A7C8}"/>
              </a:ext>
            </a:extLst>
          </p:cNvPr>
          <p:cNvSpPr/>
          <p:nvPr/>
        </p:nvSpPr>
        <p:spPr>
          <a:xfrm>
            <a:off x="487287" y="802395"/>
            <a:ext cx="11430000" cy="5919313"/>
          </a:xfrm>
          <a:prstGeom prst="rect">
            <a:avLst/>
          </a:prstGeom>
        </p:spPr>
        <p:txBody>
          <a:bodyPr wrap="square">
            <a:spAutoFit/>
          </a:bodyPr>
          <a:lstStyle/>
          <a:p>
            <a:pPr marL="0" marR="0">
              <a:lnSpc>
                <a:spcPct val="107000"/>
              </a:lnSpc>
              <a:spcBef>
                <a:spcPts val="0"/>
              </a:spcBef>
              <a:spcAft>
                <a:spcPts val="800"/>
              </a:spcAf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Every software must satisfy the following attributes:</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Operational</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Transitional</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Maintenance</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b="1" dirty="0">
                <a:solidFill>
                  <a:schemeClr val="tx1">
                    <a:lumMod val="65000"/>
                    <a:lumOff val="35000"/>
                  </a:schemeClr>
                </a:solidFill>
                <a:effectLst/>
                <a:ea typeface="Times New Roman" panose="02020603050405020304" pitchFamily="18" charset="0"/>
                <a:cs typeface="Times New Roman" panose="02020603050405020304" pitchFamily="18" charset="0"/>
              </a:rPr>
              <a:t>Operational</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This characteristic let us know about how well software works in the operations which can be measured on:</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Budget, Efficiency, Usability, Dependability, Correctness, Functionality, Safety, Security</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b="1" dirty="0">
                <a:solidFill>
                  <a:schemeClr val="tx1">
                    <a:lumMod val="65000"/>
                    <a:lumOff val="35000"/>
                  </a:schemeClr>
                </a:solidFill>
                <a:effectLst/>
                <a:ea typeface="Times New Roman" panose="02020603050405020304" pitchFamily="18" charset="0"/>
                <a:cs typeface="Times New Roman" panose="02020603050405020304" pitchFamily="18" charset="0"/>
              </a:rPr>
              <a:t>Transitional</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This is an essential aspect when the software is moved from one platform to another:</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Interoperability, Reusability, Portability, Adaptability</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b="1" dirty="0">
                <a:solidFill>
                  <a:schemeClr val="tx1">
                    <a:lumMod val="65000"/>
                    <a:lumOff val="35000"/>
                  </a:schemeClr>
                </a:solidFill>
                <a:effectLst/>
                <a:ea typeface="Times New Roman" panose="02020603050405020304" pitchFamily="18" charset="0"/>
                <a:cs typeface="Times New Roman" panose="02020603050405020304" pitchFamily="18" charset="0"/>
              </a:rPr>
              <a:t>Maintenance</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This aspect talks about how well software has the capabilities to adapt itself in the quickly changing environment:</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Flexibility, Maintainability, Modularity, Scalability</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11624937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2475046"/>
            <a:ext cx="11326057" cy="3011353"/>
          </a:xfrm>
        </p:spPr>
        <p:txBody>
          <a:bodyPr anchor="ctr">
            <a:noAutofit/>
          </a:bodyPr>
          <a:lstStyle/>
          <a:p>
            <a:pPr algn="l"/>
            <a:r>
              <a:rPr lang="en-US" sz="2000" b="1" dirty="0">
                <a:solidFill>
                  <a:schemeClr val="tx1">
                    <a:lumMod val="65000"/>
                    <a:lumOff val="35000"/>
                  </a:schemeClr>
                </a:solidFill>
                <a:effectLst/>
                <a:latin typeface="+mn-lt"/>
              </a:rPr>
              <a:t>Alpha Testing</a:t>
            </a:r>
            <a:br>
              <a:rPr lang="en-US" sz="2000" b="1" dirty="0">
                <a:solidFill>
                  <a:schemeClr val="tx1">
                    <a:lumMod val="65000"/>
                    <a:lumOff val="35000"/>
                  </a:schemeClr>
                </a:solidFill>
                <a:effectLst/>
                <a:latin typeface="+mn-lt"/>
              </a:rPr>
            </a:br>
            <a:r>
              <a:rPr lang="en-US" sz="2000" i="0" dirty="0">
                <a:solidFill>
                  <a:schemeClr val="tx1">
                    <a:lumMod val="65000"/>
                    <a:lumOff val="35000"/>
                  </a:schemeClr>
                </a:solidFill>
                <a:effectLst/>
                <a:latin typeface="+mn-lt"/>
              </a:rPr>
              <a:t>Alpha Testing is </a:t>
            </a:r>
            <a:r>
              <a:rPr lang="en-US" sz="2000" b="0" i="0" dirty="0">
                <a:solidFill>
                  <a:schemeClr val="tx1">
                    <a:lumMod val="65000"/>
                    <a:lumOff val="35000"/>
                  </a:schemeClr>
                </a:solidFill>
                <a:effectLst/>
                <a:latin typeface="+mn-lt"/>
              </a:rPr>
              <a:t>a type of software testing performed to identify bugs before releasing the software product to the real users or pubic,</a:t>
            </a:r>
            <a:r>
              <a:rPr lang="en-US" sz="2000" b="0" dirty="0">
                <a:solidFill>
                  <a:schemeClr val="tx1">
                    <a:lumMod val="65000"/>
                    <a:lumOff val="35000"/>
                  </a:schemeClr>
                </a:solidFill>
                <a:effectLst/>
                <a:latin typeface="+mn-lt"/>
              </a:rPr>
              <a:t> It is a type of acceptance testing which is done before the product is released to </a:t>
            </a:r>
            <a:r>
              <a:rPr lang="en-US" sz="2000" dirty="0">
                <a:solidFill>
                  <a:schemeClr val="tx1">
                    <a:lumMod val="65000"/>
                    <a:lumOff val="35000"/>
                  </a:schemeClr>
                </a:solidFill>
                <a:latin typeface="+mn-lt"/>
              </a:rPr>
              <a:t>end user and performed in controlled environment</a:t>
            </a:r>
            <a:r>
              <a:rPr lang="en-US" sz="2000" b="0" dirty="0">
                <a:solidFill>
                  <a:schemeClr val="tx1">
                    <a:lumMod val="65000"/>
                    <a:lumOff val="35000"/>
                  </a:schemeClr>
                </a:solidFill>
                <a:effectLst/>
                <a:latin typeface="+mn-lt"/>
              </a:rPr>
              <a:t>. It is typically done by QA people. </a:t>
            </a:r>
            <a:br>
              <a:rPr lang="en-US" sz="2000" b="0" dirty="0">
                <a:solidFill>
                  <a:schemeClr val="tx1">
                    <a:lumMod val="65000"/>
                    <a:lumOff val="35000"/>
                  </a:schemeClr>
                </a:solidFill>
                <a:effectLst/>
                <a:latin typeface="+mn-lt"/>
              </a:rPr>
            </a:br>
            <a:br>
              <a:rPr lang="en-US" sz="2000" b="0" dirty="0">
                <a:solidFill>
                  <a:schemeClr val="tx1">
                    <a:lumMod val="65000"/>
                    <a:lumOff val="35000"/>
                  </a:schemeClr>
                </a:solidFill>
                <a:effectLst/>
                <a:latin typeface="+mn-lt"/>
              </a:rPr>
            </a:br>
            <a:r>
              <a:rPr lang="en-US" sz="2000" b="1" dirty="0">
                <a:solidFill>
                  <a:schemeClr val="tx1">
                    <a:lumMod val="65000"/>
                    <a:lumOff val="35000"/>
                  </a:schemeClr>
                </a:solidFill>
                <a:effectLst/>
                <a:latin typeface="+mn-lt"/>
              </a:rPr>
              <a:t>Beta Testing</a:t>
            </a:r>
            <a:br>
              <a:rPr lang="en-US" sz="2000" b="1" dirty="0">
                <a:solidFill>
                  <a:schemeClr val="tx1">
                    <a:lumMod val="65000"/>
                    <a:lumOff val="35000"/>
                  </a:schemeClr>
                </a:solidFill>
                <a:effectLst/>
                <a:latin typeface="+mn-lt"/>
              </a:rPr>
            </a:br>
            <a:r>
              <a:rPr lang="en-US" sz="2000" b="0" dirty="0">
                <a:solidFill>
                  <a:schemeClr val="tx1">
                    <a:lumMod val="65000"/>
                    <a:lumOff val="35000"/>
                  </a:schemeClr>
                </a:solidFill>
                <a:effectLst/>
                <a:latin typeface="+mn-lt"/>
              </a:rPr>
              <a:t>The beta test is conducted at one or more customer sites by the end-user of the software. This version is released for a limited number of users for testing in a real-time environment </a:t>
            </a:r>
            <a:br>
              <a:rPr lang="en-US" sz="2000" b="0" dirty="0">
                <a:solidFill>
                  <a:schemeClr val="tx1">
                    <a:lumMod val="65000"/>
                    <a:lumOff val="35000"/>
                  </a:schemeClr>
                </a:solidFill>
                <a:effectLst/>
                <a:latin typeface="+mn-lt"/>
              </a:rPr>
            </a:br>
            <a:br>
              <a:rPr lang="en-US" sz="2000" b="0" dirty="0">
                <a:solidFill>
                  <a:schemeClr val="tx1">
                    <a:lumMod val="65000"/>
                    <a:lumOff val="35000"/>
                  </a:schemeClr>
                </a:solidFill>
                <a:effectLst/>
                <a:latin typeface="+mn-lt"/>
              </a:rPr>
            </a:br>
            <a:r>
              <a:rPr lang="en-US" sz="2000" b="1" dirty="0">
                <a:solidFill>
                  <a:schemeClr val="tx1">
                    <a:lumMod val="65000"/>
                    <a:lumOff val="35000"/>
                  </a:schemeClr>
                </a:solidFill>
                <a:effectLst/>
                <a:latin typeface="+mn-lt"/>
              </a:rPr>
              <a:t>Exploratory Testing: </a:t>
            </a:r>
            <a:r>
              <a:rPr lang="en-US" sz="2000" b="0" dirty="0">
                <a:solidFill>
                  <a:schemeClr val="tx1">
                    <a:lumMod val="65000"/>
                    <a:lumOff val="35000"/>
                  </a:schemeClr>
                </a:solidFill>
                <a:effectLst/>
                <a:latin typeface="+mn-lt"/>
              </a:rPr>
              <a:t>Black box testing technique performed without planning and documentation. It is usually performed by manual testers.</a:t>
            </a:r>
            <a:br>
              <a:rPr lang="en-US" sz="2000" b="0" dirty="0">
                <a:solidFill>
                  <a:schemeClr val="tx1">
                    <a:lumMod val="65000"/>
                    <a:lumOff val="35000"/>
                  </a:schemeClr>
                </a:solidFill>
                <a:effectLst/>
                <a:latin typeface="+mn-lt"/>
              </a:rPr>
            </a:br>
            <a:br>
              <a:rPr lang="en-US" sz="2000" b="0" dirty="0">
                <a:solidFill>
                  <a:schemeClr val="tx1">
                    <a:lumMod val="65000"/>
                    <a:lumOff val="35000"/>
                  </a:schemeClr>
                </a:solidFill>
                <a:effectLst/>
                <a:latin typeface="+mn-lt"/>
              </a:rPr>
            </a:br>
            <a:r>
              <a:rPr lang="en-US" sz="2000" b="1" dirty="0">
                <a:solidFill>
                  <a:schemeClr val="tx1">
                    <a:lumMod val="65000"/>
                    <a:lumOff val="35000"/>
                  </a:schemeClr>
                </a:solidFill>
                <a:effectLst/>
                <a:latin typeface="+mn-lt"/>
              </a:rPr>
              <a:t>Compatibility Testing: </a:t>
            </a:r>
            <a:r>
              <a:rPr lang="en-US" sz="2000" b="0" dirty="0">
                <a:solidFill>
                  <a:schemeClr val="tx1">
                    <a:lumMod val="65000"/>
                    <a:lumOff val="35000"/>
                  </a:schemeClr>
                </a:solidFill>
                <a:effectLst/>
                <a:latin typeface="+mn-lt"/>
              </a:rPr>
              <a:t>Testing technique that validates how well a software performs in a particular hardware/software/operating system/network environment. It is performed by the testing teams.</a:t>
            </a:r>
            <a:br>
              <a:rPr lang="en-US" sz="2000" b="0" dirty="0">
                <a:solidFill>
                  <a:schemeClr val="tx1">
                    <a:lumMod val="65000"/>
                    <a:lumOff val="35000"/>
                  </a:schemeClr>
                </a:solidFill>
                <a:effectLst/>
                <a:latin typeface="+mn-lt"/>
              </a:rPr>
            </a:br>
            <a:br>
              <a:rPr lang="en-US" sz="2000" b="0" dirty="0">
                <a:solidFill>
                  <a:schemeClr val="tx1">
                    <a:lumMod val="65000"/>
                    <a:lumOff val="35000"/>
                  </a:schemeClr>
                </a:solidFill>
                <a:effectLst/>
                <a:latin typeface="+mn-lt"/>
              </a:rPr>
            </a:br>
            <a:r>
              <a:rPr lang="en-US" sz="2000" b="1" dirty="0">
                <a:solidFill>
                  <a:schemeClr val="tx1">
                    <a:lumMod val="65000"/>
                    <a:lumOff val="35000"/>
                  </a:schemeClr>
                </a:solidFill>
                <a:effectLst/>
                <a:latin typeface="+mn-lt"/>
              </a:rPr>
              <a:t>Usability Testing: </a:t>
            </a:r>
            <a:r>
              <a:rPr lang="en-US" sz="2000" b="0" dirty="0">
                <a:solidFill>
                  <a:schemeClr val="tx1">
                    <a:lumMod val="65000"/>
                    <a:lumOff val="35000"/>
                  </a:schemeClr>
                </a:solidFill>
                <a:effectLst/>
                <a:latin typeface="+mn-lt"/>
              </a:rPr>
              <a:t>Testing technique which verifies the ease with which a user can learn to operate, prepare inputs for, and interpret outputs of a system or component. It is usually performed by end users.</a:t>
            </a:r>
            <a:br>
              <a:rPr lang="en-US" sz="2000" b="0" dirty="0">
                <a:solidFill>
                  <a:schemeClr val="tx1">
                    <a:lumMod val="65000"/>
                    <a:lumOff val="35000"/>
                  </a:schemeClr>
                </a:solidFill>
                <a:effectLst/>
                <a:latin typeface="+mn-lt"/>
              </a:rPr>
            </a:br>
            <a:br>
              <a:rPr lang="en-US" sz="2000" b="0" dirty="0">
                <a:solidFill>
                  <a:schemeClr val="tx1">
                    <a:lumMod val="65000"/>
                    <a:lumOff val="35000"/>
                  </a:schemeClr>
                </a:solidFill>
                <a:effectLst/>
                <a:latin typeface="+mn-lt"/>
              </a:rPr>
            </a:br>
            <a:r>
              <a:rPr lang="en-US" sz="2000" b="1" i="0" dirty="0">
                <a:solidFill>
                  <a:schemeClr val="tx1">
                    <a:lumMod val="65000"/>
                    <a:lumOff val="35000"/>
                  </a:schemeClr>
                </a:solidFill>
                <a:effectLst/>
                <a:latin typeface="+mn-lt"/>
              </a:rPr>
              <a:t>Mutation Testing: </a:t>
            </a:r>
            <a:r>
              <a:rPr lang="en-US" sz="2000" b="0" i="0" dirty="0">
                <a:solidFill>
                  <a:schemeClr val="tx1">
                    <a:lumMod val="65000"/>
                    <a:lumOff val="35000"/>
                  </a:schemeClr>
                </a:solidFill>
                <a:effectLst/>
                <a:latin typeface="+mn-lt"/>
              </a:rPr>
              <a:t>Method of software testing which involves modifying programs’ source code or byte code in small ways in order to test sections of the code that are seldom or never accessed during normal tests execution. It is normally conducted by testers</a:t>
            </a:r>
            <a:br>
              <a:rPr lang="en-US" sz="2000" b="0" dirty="0">
                <a:solidFill>
                  <a:schemeClr val="tx1">
                    <a:lumMod val="65000"/>
                    <a:lumOff val="35000"/>
                  </a:schemeClr>
                </a:solidFill>
                <a:effectLst/>
                <a:latin typeface="+mn-lt"/>
              </a:rPr>
            </a:br>
            <a:r>
              <a:rPr lang="en-US" sz="2000" b="0" dirty="0">
                <a:solidFill>
                  <a:schemeClr val="tx1">
                    <a:lumMod val="65000"/>
                    <a:lumOff val="35000"/>
                  </a:schemeClr>
                </a:solidFill>
                <a:effectLst/>
                <a:latin typeface="+mn-lt"/>
              </a:rPr>
              <a:t> </a:t>
            </a:r>
            <a:br>
              <a:rPr lang="en-US" sz="2000" b="0" dirty="0">
                <a:solidFill>
                  <a:schemeClr val="tx1">
                    <a:lumMod val="65000"/>
                    <a:lumOff val="35000"/>
                  </a:schemeClr>
                </a:solidFill>
                <a:effectLst/>
                <a:latin typeface="+mn-lt"/>
              </a:rPr>
            </a:br>
            <a:endParaRPr lang="en-GB" sz="2000" dirty="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2"/>
            <a:ext cx="5689601" cy="774298"/>
          </a:xfrm>
        </p:spPr>
        <p:txBody>
          <a:bodyPr anchor="ctr">
            <a:normAutofit/>
          </a:bodyPr>
          <a:lstStyle/>
          <a:p>
            <a:pPr algn="l"/>
            <a:r>
              <a:rPr lang="en-US" sz="3600" b="0" i="0" dirty="0">
                <a:solidFill>
                  <a:srgbClr val="FF0000"/>
                </a:solidFill>
                <a:effectLst/>
              </a:rPr>
              <a:t>Types of Testing</a:t>
            </a:r>
            <a:endParaRPr lang="en-GB" sz="3600" dirty="0">
              <a:solidFill>
                <a:schemeClr val="tx1">
                  <a:lumMod val="85000"/>
                  <a:lumOff val="15000"/>
                </a:schemeClr>
              </a:solidFill>
            </a:endParaRPr>
          </a:p>
        </p:txBody>
      </p:sp>
    </p:spTree>
    <p:extLst>
      <p:ext uri="{BB962C8B-B14F-4D97-AF65-F5344CB8AC3E}">
        <p14:creationId xmlns:p14="http://schemas.microsoft.com/office/powerpoint/2010/main" val="19236024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2331286"/>
            <a:ext cx="11297921" cy="3011353"/>
          </a:xfrm>
        </p:spPr>
        <p:txBody>
          <a:bodyPr anchor="ctr">
            <a:noAutofit/>
          </a:bodyPr>
          <a:lstStyle/>
          <a:p>
            <a:pPr algn="l"/>
            <a:r>
              <a:rPr lang="en-US" sz="2000" b="1" i="0" dirty="0">
                <a:solidFill>
                  <a:schemeClr val="tx1">
                    <a:lumMod val="65000"/>
                    <a:lumOff val="35000"/>
                  </a:schemeClr>
                </a:solidFill>
                <a:effectLst/>
                <a:latin typeface="+mn-lt"/>
              </a:rPr>
              <a:t>End to End Testing </a:t>
            </a:r>
            <a:br>
              <a:rPr lang="en-US" sz="2000" b="1" i="0" dirty="0">
                <a:solidFill>
                  <a:schemeClr val="tx1">
                    <a:lumMod val="65000"/>
                    <a:lumOff val="35000"/>
                  </a:schemeClr>
                </a:solidFill>
                <a:effectLst/>
                <a:latin typeface="+mn-lt"/>
              </a:rPr>
            </a:br>
            <a:r>
              <a:rPr lang="en-US" sz="2000" b="0" i="0" dirty="0">
                <a:solidFill>
                  <a:srgbClr val="222222"/>
                </a:solidFill>
                <a:effectLst/>
                <a:latin typeface="+mn-lt"/>
              </a:rPr>
              <a:t>Like system testing, involves testing of a complete application environment in a situation that mimics real-world use, such as interacting with a database, using network communications, or interacting with other hardware, applications, or systems if appropriate. It is performed by QA teams</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r>
              <a:rPr lang="en-US" sz="2000" b="1" i="0" dirty="0">
                <a:solidFill>
                  <a:srgbClr val="222222"/>
                </a:solidFill>
                <a:effectLst/>
                <a:latin typeface="+mn-lt"/>
              </a:rPr>
              <a:t>Penetration Testing: </a:t>
            </a:r>
            <a:r>
              <a:rPr lang="en-US" sz="2000" b="0" i="0" dirty="0">
                <a:solidFill>
                  <a:srgbClr val="222222"/>
                </a:solidFill>
                <a:effectLst/>
                <a:latin typeface="+mn-lt"/>
              </a:rPr>
              <a:t>Testing method which evaluates the security of a computer system or network by simulating an attack from a malicious source. Usually, they are conducted by specialized penetration testing companies.</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r>
              <a:rPr lang="en-US" sz="2000" b="1" i="0" dirty="0">
                <a:solidFill>
                  <a:schemeClr val="tx1">
                    <a:lumMod val="65000"/>
                    <a:lumOff val="35000"/>
                  </a:schemeClr>
                </a:solidFill>
                <a:effectLst/>
                <a:latin typeface="+mn-lt"/>
              </a:rPr>
              <a:t>Recovery Testing: </a:t>
            </a:r>
            <a:r>
              <a:rPr lang="en-US" sz="2000" b="0" i="0" dirty="0">
                <a:solidFill>
                  <a:schemeClr val="tx1">
                    <a:lumMod val="65000"/>
                    <a:lumOff val="35000"/>
                  </a:schemeClr>
                </a:solidFill>
                <a:effectLst/>
                <a:latin typeface="+mn-lt"/>
              </a:rPr>
              <a:t>Testing technique which evaluates how well a system recovers from crashes, hardware failures, or other catastrophic problems. It is performed by the testing teams</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r>
              <a:rPr lang="en-US" sz="2000" b="1" i="0" dirty="0">
                <a:solidFill>
                  <a:schemeClr val="tx1">
                    <a:lumMod val="65000"/>
                    <a:lumOff val="35000"/>
                  </a:schemeClr>
                </a:solidFill>
                <a:effectLst/>
                <a:latin typeface="+mn-lt"/>
              </a:rPr>
              <a:t>Scalability Testing: </a:t>
            </a:r>
            <a:r>
              <a:rPr lang="en-US" sz="2000" b="0" i="0" dirty="0">
                <a:solidFill>
                  <a:schemeClr val="tx1">
                    <a:lumMod val="65000"/>
                    <a:lumOff val="35000"/>
                  </a:schemeClr>
                </a:solidFill>
                <a:effectLst/>
                <a:latin typeface="+mn-lt"/>
              </a:rPr>
              <a:t>Part of the battery of non-functional tests which tests a software application for measuring its capability to scale up – be it the user load supported, the number of transactions, the data volume etc. It is conducted by the performance engineer.</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r>
              <a:rPr lang="en-US" sz="2000" b="1" i="0" dirty="0">
                <a:solidFill>
                  <a:schemeClr val="tx1">
                    <a:lumMod val="65000"/>
                    <a:lumOff val="35000"/>
                  </a:schemeClr>
                </a:solidFill>
                <a:effectLst/>
                <a:latin typeface="+mn-lt"/>
              </a:rPr>
              <a:t>Acceptance Testing: </a:t>
            </a:r>
            <a:r>
              <a:rPr lang="en-US" sz="2000" b="0" i="0" dirty="0">
                <a:solidFill>
                  <a:schemeClr val="tx1">
                    <a:lumMod val="65000"/>
                    <a:lumOff val="35000"/>
                  </a:schemeClr>
                </a:solidFill>
                <a:effectLst/>
                <a:latin typeface="+mn-lt"/>
              </a:rPr>
              <a:t>Formal testing conducted to determine whether or not a system satisfies its acceptance criteria and to enable the customer to determine whether or not to accept the system. It is usually performed by the customer. </a:t>
            </a:r>
            <a:br>
              <a:rPr lang="en-US" sz="2000" b="0" i="0" dirty="0">
                <a:solidFill>
                  <a:schemeClr val="tx1">
                    <a:lumMod val="65000"/>
                    <a:lumOff val="35000"/>
                  </a:schemeClr>
                </a:solidFill>
                <a:effectLst/>
                <a:latin typeface="+mn-lt"/>
              </a:rPr>
            </a:br>
            <a:endParaRPr lang="en-GB" sz="2000" dirty="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2"/>
            <a:ext cx="5689601" cy="774298"/>
          </a:xfrm>
        </p:spPr>
        <p:txBody>
          <a:bodyPr anchor="ctr">
            <a:normAutofit/>
          </a:bodyPr>
          <a:lstStyle/>
          <a:p>
            <a:pPr algn="l"/>
            <a:r>
              <a:rPr lang="en-US" sz="3600" b="0" i="0" dirty="0">
                <a:solidFill>
                  <a:srgbClr val="FF0000"/>
                </a:solidFill>
                <a:effectLst/>
              </a:rPr>
              <a:t>Types of Testing</a:t>
            </a:r>
            <a:endParaRPr lang="en-GB" sz="3600" dirty="0">
              <a:solidFill>
                <a:schemeClr val="tx1">
                  <a:lumMod val="85000"/>
                  <a:lumOff val="15000"/>
                </a:schemeClr>
              </a:solidFill>
            </a:endParaRPr>
          </a:p>
        </p:txBody>
      </p:sp>
    </p:spTree>
    <p:extLst>
      <p:ext uri="{BB962C8B-B14F-4D97-AF65-F5344CB8AC3E}">
        <p14:creationId xmlns:p14="http://schemas.microsoft.com/office/powerpoint/2010/main" val="19181388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2151488"/>
            <a:ext cx="11326057" cy="3011353"/>
          </a:xfrm>
        </p:spPr>
        <p:txBody>
          <a:bodyPr anchor="ctr">
            <a:noAutofit/>
          </a:bodyPr>
          <a:lstStyle/>
          <a:p>
            <a:pPr algn="l"/>
            <a:r>
              <a:rPr lang="en-US" sz="2000" b="1" i="0" dirty="0">
                <a:solidFill>
                  <a:schemeClr val="tx1">
                    <a:lumMod val="65000"/>
                    <a:lumOff val="35000"/>
                  </a:schemeClr>
                </a:solidFill>
                <a:effectLst/>
                <a:latin typeface="+mn-lt"/>
              </a:rPr>
              <a:t>Volume Testing: </a:t>
            </a:r>
            <a:r>
              <a:rPr lang="en-US" sz="2000" b="0" i="0" dirty="0">
                <a:solidFill>
                  <a:schemeClr val="tx1">
                    <a:lumMod val="65000"/>
                    <a:lumOff val="35000"/>
                  </a:schemeClr>
                </a:solidFill>
                <a:effectLst/>
                <a:latin typeface="+mn-lt"/>
              </a:rPr>
              <a:t>Testing which confirms that any values that may become large over time (such as accumulated counts, logs, and data files), can be accommodated by the program and will not cause the program to stop working or degrade its operation in any manner. It is usually conducted by the performance engineer. </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r>
              <a:rPr lang="en-US" sz="2000" b="1" i="0" dirty="0">
                <a:solidFill>
                  <a:schemeClr val="tx1">
                    <a:lumMod val="65000"/>
                    <a:lumOff val="35000"/>
                  </a:schemeClr>
                </a:solidFill>
                <a:effectLst/>
                <a:latin typeface="+mn-lt"/>
              </a:rPr>
              <a:t>Regression Testing</a:t>
            </a:r>
            <a:br>
              <a:rPr lang="en-US" sz="2000" b="1"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Every time a new module is added leads to changes in the program. This type of testing makes sure that the whole system works properly even after adding or changing components to the complete program. (Impact)</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r>
              <a:rPr lang="en-US" sz="2000" b="1" i="0" dirty="0">
                <a:solidFill>
                  <a:schemeClr val="tx1">
                    <a:lumMod val="65000"/>
                    <a:lumOff val="35000"/>
                  </a:schemeClr>
                </a:solidFill>
                <a:effectLst/>
                <a:latin typeface="+mn-lt"/>
              </a:rPr>
              <a:t>Security Testing </a:t>
            </a:r>
            <a:br>
              <a:rPr lang="en-US" sz="2000" b="1"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Security testing unveils the vulnerabilities of the system to ensure that the software system and application are free from any threats or risks. These tests aim to find any potential flaws and weaknesses in the software system that could lead to a loss of data, revenue, or reputation per employees or outsides of a company. </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r>
              <a:rPr lang="en-US" sz="2000" b="1" i="0" dirty="0">
                <a:solidFill>
                  <a:schemeClr val="tx1">
                    <a:lumMod val="65000"/>
                    <a:lumOff val="35000"/>
                  </a:schemeClr>
                </a:solidFill>
                <a:effectLst/>
                <a:latin typeface="+mn-lt"/>
              </a:rPr>
              <a:t>Parallel Testing: </a:t>
            </a:r>
            <a:r>
              <a:rPr lang="en-US" sz="2000" b="0" i="0" dirty="0">
                <a:solidFill>
                  <a:schemeClr val="tx1">
                    <a:lumMod val="65000"/>
                    <a:lumOff val="35000"/>
                  </a:schemeClr>
                </a:solidFill>
                <a:effectLst/>
                <a:latin typeface="+mn-lt"/>
              </a:rPr>
              <a:t>Testing technique which has the purpose to ensure that a new application which has replaced its older version has been installed and is running correctly. It is conducted by the testing team.</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inter-regular"/>
              </a:rPr>
            </a:br>
            <a:endParaRPr lang="en-GB" sz="2000" dirty="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12861"/>
            <a:ext cx="5689601" cy="774298"/>
          </a:xfrm>
        </p:spPr>
        <p:txBody>
          <a:bodyPr anchor="ctr">
            <a:normAutofit/>
          </a:bodyPr>
          <a:lstStyle/>
          <a:p>
            <a:pPr algn="l"/>
            <a:r>
              <a:rPr lang="en-US" sz="3600" b="0" i="0" dirty="0">
                <a:solidFill>
                  <a:srgbClr val="FF0000"/>
                </a:solidFill>
                <a:effectLst/>
              </a:rPr>
              <a:t>Types of Testing</a:t>
            </a:r>
            <a:endParaRPr lang="en-GB" sz="3600" dirty="0">
              <a:solidFill>
                <a:schemeClr val="tx1">
                  <a:lumMod val="85000"/>
                  <a:lumOff val="15000"/>
                </a:schemeClr>
              </a:solidFill>
            </a:endParaRPr>
          </a:p>
        </p:txBody>
      </p:sp>
    </p:spTree>
    <p:extLst>
      <p:ext uri="{BB962C8B-B14F-4D97-AF65-F5344CB8AC3E}">
        <p14:creationId xmlns:p14="http://schemas.microsoft.com/office/powerpoint/2010/main" val="9991013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1"/>
            <a:ext cx="5689601" cy="918345"/>
          </a:xfrm>
        </p:spPr>
        <p:txBody>
          <a:bodyPr anchor="ctr">
            <a:normAutofit/>
          </a:bodyPr>
          <a:lstStyle/>
          <a:p>
            <a:pPr algn="l"/>
            <a:r>
              <a:rPr lang="en-GB" sz="3600" dirty="0">
                <a:solidFill>
                  <a:srgbClr val="FF0000"/>
                </a:solidFill>
                <a:cs typeface="Times New Roman" pitchFamily="18" charset="0"/>
              </a:rPr>
              <a:t>Test Case - Process</a:t>
            </a:r>
            <a:endParaRPr lang="en-GB" sz="3600" dirty="0">
              <a:solidFill>
                <a:schemeClr val="tx1">
                  <a:lumMod val="85000"/>
                  <a:lumOff val="15000"/>
                </a:schemeClr>
              </a:solidFill>
            </a:endParaRPr>
          </a:p>
        </p:txBody>
      </p:sp>
      <p:pic>
        <p:nvPicPr>
          <p:cNvPr id="6146" name="Picture 2" descr="Test Case">
            <a:extLst>
              <a:ext uri="{FF2B5EF4-FFF2-40B4-BE49-F238E27FC236}">
                <a16:creationId xmlns:a16="http://schemas.microsoft.com/office/drawing/2014/main" id="{166AAA0A-7470-4571-9EF0-C30748DC6A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365" y="169131"/>
            <a:ext cx="5590457" cy="6624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5455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1"/>
            <a:ext cx="7977946" cy="918345"/>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FF0000"/>
                </a:solidFill>
                <a:effectLst/>
                <a:latin typeface="+mn-lt"/>
              </a:rPr>
              <a:t>Best Practices To Write Good Test Case</a:t>
            </a:r>
            <a:endParaRPr kumimoji="0" lang="en-US" altLang="en-US" sz="3600" b="0" i="0" u="none" strike="noStrike" cap="none" normalizeH="0" baseline="0" dirty="0">
              <a:ln>
                <a:noFill/>
              </a:ln>
              <a:solidFill>
                <a:srgbClr val="FF0000"/>
              </a:solidFill>
              <a:effectLst/>
              <a:latin typeface="+mn-lt"/>
            </a:endParaRPr>
          </a:p>
        </p:txBody>
      </p:sp>
      <p:sp>
        <p:nvSpPr>
          <p:cNvPr id="2" name="Rectangle 1">
            <a:extLst>
              <a:ext uri="{FF2B5EF4-FFF2-40B4-BE49-F238E27FC236}">
                <a16:creationId xmlns:a16="http://schemas.microsoft.com/office/drawing/2014/main" id="{E77A0563-60D8-4B9A-B796-4B5232D18212}"/>
              </a:ext>
            </a:extLst>
          </p:cNvPr>
          <p:cNvSpPr>
            <a:spLocks noChangeArrowheads="1"/>
          </p:cNvSpPr>
          <p:nvPr/>
        </p:nvSpPr>
        <p:spPr bwMode="auto">
          <a:xfrm>
            <a:off x="518940" y="946799"/>
            <a:ext cx="11551140" cy="55527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3805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Easy to understand and execute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Create Test Cases with End User’s perspective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Unique Test case Identifiers must be used. It allows us to track them easily.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Prerequisites should be listed clearly. Helps to execute the test case without any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Test data should be defined to evaluate each functional area.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Test case description should be concise.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Test Steps should be in detail and clear.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Specify the exact expected result.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Position condition should be listed if any.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Test cases should neither too simple nor too complex.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Test cases must be distinctive. There should not be no repeated test cases.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Test cases should be written by following test case design techniques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Test cases must be comprehensible. So that any tester (even a newly appointed testers) can understand them by perusing once.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Needs to provide clear environment details where we need to execute them.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Test cases should be reusable &amp; maintainable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Get peer review.</a:t>
            </a:r>
            <a:endParaRPr kumimoji="0" lang="en-US" altLang="en-US" sz="2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1526734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345462" y="79530"/>
            <a:ext cx="5689601" cy="703385"/>
          </a:xfrm>
        </p:spPr>
        <p:txBody>
          <a:bodyPr anchor="ctr">
            <a:normAutofit/>
          </a:bodyPr>
          <a:lstStyle/>
          <a:p>
            <a:pPr algn="l"/>
            <a:r>
              <a:rPr lang="en-GB" sz="3600" dirty="0">
                <a:solidFill>
                  <a:srgbClr val="FF0000"/>
                </a:solidFill>
                <a:cs typeface="Times New Roman" pitchFamily="18" charset="0"/>
              </a:rPr>
              <a:t>Test Case –Execution Flow</a:t>
            </a:r>
            <a:endParaRPr lang="en-GB" sz="3600" dirty="0">
              <a:solidFill>
                <a:schemeClr val="tx1">
                  <a:lumMod val="85000"/>
                  <a:lumOff val="15000"/>
                </a:schemeClr>
              </a:solidFill>
            </a:endParaRPr>
          </a:p>
        </p:txBody>
      </p:sp>
      <p:grpSp>
        <p:nvGrpSpPr>
          <p:cNvPr id="4" name="Group 6">
            <a:extLst>
              <a:ext uri="{FF2B5EF4-FFF2-40B4-BE49-F238E27FC236}">
                <a16:creationId xmlns:a16="http://schemas.microsoft.com/office/drawing/2014/main" id="{6AB05839-6323-4F08-9D22-F0D377B46E0F}"/>
              </a:ext>
            </a:extLst>
          </p:cNvPr>
          <p:cNvGrpSpPr>
            <a:grpSpLocks/>
          </p:cNvGrpSpPr>
          <p:nvPr/>
        </p:nvGrpSpPr>
        <p:grpSpPr bwMode="auto">
          <a:xfrm>
            <a:off x="4285828" y="701259"/>
            <a:ext cx="6321211" cy="5841698"/>
            <a:chOff x="2676" y="912"/>
            <a:chExt cx="3235" cy="4254"/>
          </a:xfrm>
        </p:grpSpPr>
        <p:sp>
          <p:nvSpPr>
            <p:cNvPr id="6" name="AutoShape 13">
              <a:hlinkClick r:id="rId2" highlightClick="1"/>
              <a:extLst>
                <a:ext uri="{FF2B5EF4-FFF2-40B4-BE49-F238E27FC236}">
                  <a16:creationId xmlns:a16="http://schemas.microsoft.com/office/drawing/2014/main" id="{31C56540-D046-40F4-A442-894798929FF1}"/>
                </a:ext>
              </a:extLst>
            </p:cNvPr>
            <p:cNvSpPr>
              <a:spLocks noChangeArrowheads="1"/>
            </p:cNvSpPr>
            <p:nvPr/>
          </p:nvSpPr>
          <p:spPr bwMode="auto">
            <a:xfrm>
              <a:off x="4608" y="2928"/>
              <a:ext cx="1303" cy="480"/>
            </a:xfrm>
            <a:prstGeom prst="round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0"/>
                </a:spcAft>
                <a:buClrTx/>
                <a:buFontTx/>
                <a:buNone/>
              </a:pPr>
              <a:r>
                <a:rPr lang="en-US" sz="2800" dirty="0">
                  <a:solidFill>
                    <a:schemeClr val="tx2"/>
                  </a:solidFill>
                </a:rPr>
                <a:t>Store test Logs</a:t>
              </a:r>
            </a:p>
          </p:txBody>
        </p:sp>
        <p:sp>
          <p:nvSpPr>
            <p:cNvPr id="7" name="AutoShape 14">
              <a:hlinkClick r:id="rId3" highlightClick="1"/>
              <a:extLst>
                <a:ext uri="{FF2B5EF4-FFF2-40B4-BE49-F238E27FC236}">
                  <a16:creationId xmlns:a16="http://schemas.microsoft.com/office/drawing/2014/main" id="{CE33C52A-24D1-497B-B551-32FE815FB4E0}"/>
                </a:ext>
              </a:extLst>
            </p:cNvPr>
            <p:cNvSpPr>
              <a:spLocks noChangeArrowheads="1"/>
            </p:cNvSpPr>
            <p:nvPr/>
          </p:nvSpPr>
          <p:spPr bwMode="auto">
            <a:xfrm>
              <a:off x="2676" y="3840"/>
              <a:ext cx="1836" cy="480"/>
            </a:xfrm>
            <a:prstGeom prst="round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0"/>
                </a:spcAft>
              </a:pPr>
              <a:r>
                <a:rPr lang="en-US" sz="2800" dirty="0">
                  <a:solidFill>
                    <a:schemeClr val="tx2"/>
                  </a:solidFill>
                </a:rPr>
                <a:t>Generate Error Report</a:t>
              </a:r>
            </a:p>
          </p:txBody>
        </p:sp>
        <p:sp>
          <p:nvSpPr>
            <p:cNvPr id="8" name="AutoShape 15">
              <a:extLst>
                <a:ext uri="{FF2B5EF4-FFF2-40B4-BE49-F238E27FC236}">
                  <a16:creationId xmlns:a16="http://schemas.microsoft.com/office/drawing/2014/main" id="{E3AA314E-706B-43FE-B51D-8438A09930F4}"/>
                </a:ext>
              </a:extLst>
            </p:cNvPr>
            <p:cNvSpPr>
              <a:spLocks noChangeArrowheads="1"/>
            </p:cNvSpPr>
            <p:nvPr/>
          </p:nvSpPr>
          <p:spPr bwMode="auto">
            <a:xfrm>
              <a:off x="3792" y="912"/>
              <a:ext cx="1484" cy="432"/>
            </a:xfrm>
            <a:prstGeom prst="flowChartMagneticDisk">
              <a:avLst/>
            </a:prstGeom>
            <a:solidFill>
              <a:schemeClr val="accent1"/>
            </a:solidFill>
            <a:ln w="19050">
              <a:solidFill>
                <a:srgbClr val="050B1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0"/>
                </a:spcAft>
                <a:buClrTx/>
                <a:buFontTx/>
                <a:buNone/>
              </a:pPr>
              <a:r>
                <a:rPr lang="en-US" sz="2800" dirty="0">
                  <a:solidFill>
                    <a:schemeClr val="tx2"/>
                  </a:solidFill>
                </a:rPr>
                <a:t>Generate Tests</a:t>
              </a:r>
            </a:p>
          </p:txBody>
        </p:sp>
        <p:sp>
          <p:nvSpPr>
            <p:cNvPr id="9" name="AutoShape 20">
              <a:extLst>
                <a:ext uri="{FF2B5EF4-FFF2-40B4-BE49-F238E27FC236}">
                  <a16:creationId xmlns:a16="http://schemas.microsoft.com/office/drawing/2014/main" id="{D6DE9A91-2B7B-4A12-8812-0846E7289D12}"/>
                </a:ext>
              </a:extLst>
            </p:cNvPr>
            <p:cNvSpPr>
              <a:spLocks noChangeArrowheads="1"/>
            </p:cNvSpPr>
            <p:nvPr/>
          </p:nvSpPr>
          <p:spPr bwMode="auto">
            <a:xfrm>
              <a:off x="2736" y="4734"/>
              <a:ext cx="1248" cy="432"/>
            </a:xfrm>
            <a:prstGeom prst="flowChartMagneticDisk">
              <a:avLst/>
            </a:prstGeom>
            <a:noFill/>
            <a:ln w="19050">
              <a:solidFill>
                <a:srgbClr val="050B1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0"/>
                </a:spcAft>
                <a:buClrTx/>
                <a:buFontTx/>
                <a:buNone/>
              </a:pPr>
              <a:endParaRPr lang="en-US" sz="2400">
                <a:solidFill>
                  <a:srgbClr val="050B11"/>
                </a:solidFill>
                <a:latin typeface="Arial Unicode MS" panose="020B0604020202020204" pitchFamily="34" charset="-128"/>
              </a:endParaRPr>
            </a:p>
          </p:txBody>
        </p:sp>
        <p:sp>
          <p:nvSpPr>
            <p:cNvPr id="10" name="AutoShape 21">
              <a:hlinkClick r:id="rId4" highlightClick="1"/>
              <a:extLst>
                <a:ext uri="{FF2B5EF4-FFF2-40B4-BE49-F238E27FC236}">
                  <a16:creationId xmlns:a16="http://schemas.microsoft.com/office/drawing/2014/main" id="{ECA528F5-7954-4D6C-9E84-F767CC2EEF48}"/>
                </a:ext>
              </a:extLst>
            </p:cNvPr>
            <p:cNvSpPr>
              <a:spLocks noChangeArrowheads="1"/>
            </p:cNvSpPr>
            <p:nvPr/>
          </p:nvSpPr>
          <p:spPr bwMode="auto">
            <a:xfrm>
              <a:off x="2832" y="4854"/>
              <a:ext cx="1056" cy="192"/>
            </a:xfrm>
            <a:prstGeom prst="actionButtonBlank">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0"/>
                </a:spcAft>
                <a:buClrTx/>
                <a:buFontTx/>
                <a:buNone/>
              </a:pPr>
              <a:r>
                <a:rPr lang="en-US" sz="2800" dirty="0">
                  <a:solidFill>
                    <a:schemeClr val="tx2"/>
                  </a:solidFill>
                </a:rPr>
                <a:t>Bug Tracking</a:t>
              </a:r>
            </a:p>
          </p:txBody>
        </p:sp>
      </p:grpSp>
      <p:sp>
        <p:nvSpPr>
          <p:cNvPr id="11" name="Rounded Rectangle 21">
            <a:extLst>
              <a:ext uri="{FF2B5EF4-FFF2-40B4-BE49-F238E27FC236}">
                <a16:creationId xmlns:a16="http://schemas.microsoft.com/office/drawing/2014/main" id="{BF0782B7-B3BF-4350-AB40-24172340DB00}"/>
              </a:ext>
            </a:extLst>
          </p:cNvPr>
          <p:cNvSpPr/>
          <p:nvPr/>
        </p:nvSpPr>
        <p:spPr>
          <a:xfrm>
            <a:off x="6388722" y="2016829"/>
            <a:ext cx="2747122" cy="703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ct val="0"/>
              </a:spcAft>
            </a:pPr>
            <a:r>
              <a:rPr lang="en-IN" sz="2800" dirty="0">
                <a:solidFill>
                  <a:schemeClr val="tx2"/>
                </a:solidFill>
              </a:rPr>
              <a:t>Execute Tests</a:t>
            </a:r>
          </a:p>
        </p:txBody>
      </p:sp>
      <p:sp>
        <p:nvSpPr>
          <p:cNvPr id="12" name="Rounded Rectangle 22">
            <a:extLst>
              <a:ext uri="{FF2B5EF4-FFF2-40B4-BE49-F238E27FC236}">
                <a16:creationId xmlns:a16="http://schemas.microsoft.com/office/drawing/2014/main" id="{E5BCA822-7DC3-47F4-A14B-C52EF30483BE}"/>
              </a:ext>
            </a:extLst>
          </p:cNvPr>
          <p:cNvSpPr/>
          <p:nvPr/>
        </p:nvSpPr>
        <p:spPr>
          <a:xfrm>
            <a:off x="4987045" y="3411093"/>
            <a:ext cx="2747122" cy="703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ct val="0"/>
              </a:spcAft>
            </a:pPr>
            <a:r>
              <a:rPr lang="en-IN" sz="2800" dirty="0">
                <a:solidFill>
                  <a:schemeClr val="tx2"/>
                </a:solidFill>
              </a:rPr>
              <a:t>Verify results</a:t>
            </a:r>
          </a:p>
        </p:txBody>
      </p:sp>
      <p:sp>
        <p:nvSpPr>
          <p:cNvPr id="13" name="Down Arrow 33">
            <a:extLst>
              <a:ext uri="{FF2B5EF4-FFF2-40B4-BE49-F238E27FC236}">
                <a16:creationId xmlns:a16="http://schemas.microsoft.com/office/drawing/2014/main" id="{A58A206F-3EC3-46CD-B749-DCCBF8F03FE2}"/>
              </a:ext>
            </a:extLst>
          </p:cNvPr>
          <p:cNvSpPr/>
          <p:nvPr/>
        </p:nvSpPr>
        <p:spPr>
          <a:xfrm>
            <a:off x="7596199" y="1376289"/>
            <a:ext cx="236698" cy="640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own Arrow 35">
            <a:extLst>
              <a:ext uri="{FF2B5EF4-FFF2-40B4-BE49-F238E27FC236}">
                <a16:creationId xmlns:a16="http://schemas.microsoft.com/office/drawing/2014/main" id="{CD7E4CBE-0DC0-4D5A-888F-A4E0A1A69382}"/>
              </a:ext>
            </a:extLst>
          </p:cNvPr>
          <p:cNvSpPr/>
          <p:nvPr/>
        </p:nvSpPr>
        <p:spPr>
          <a:xfrm>
            <a:off x="5560145" y="5429199"/>
            <a:ext cx="217495" cy="640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Curved Right Arrow 36">
            <a:extLst>
              <a:ext uri="{FF2B5EF4-FFF2-40B4-BE49-F238E27FC236}">
                <a16:creationId xmlns:a16="http://schemas.microsoft.com/office/drawing/2014/main" id="{9FAD2789-80A7-4D17-9EDF-FC928C6F28FE}"/>
              </a:ext>
            </a:extLst>
          </p:cNvPr>
          <p:cNvSpPr/>
          <p:nvPr/>
        </p:nvSpPr>
        <p:spPr>
          <a:xfrm>
            <a:off x="5682553" y="2368523"/>
            <a:ext cx="705021" cy="108984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Curved Left Arrow 37">
            <a:extLst>
              <a:ext uri="{FF2B5EF4-FFF2-40B4-BE49-F238E27FC236}">
                <a16:creationId xmlns:a16="http://schemas.microsoft.com/office/drawing/2014/main" id="{0A233F4D-68C8-4A60-8156-C59CFFF12261}"/>
              </a:ext>
            </a:extLst>
          </p:cNvPr>
          <p:cNvSpPr/>
          <p:nvPr/>
        </p:nvSpPr>
        <p:spPr>
          <a:xfrm>
            <a:off x="8803676" y="2368523"/>
            <a:ext cx="635175" cy="104257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Down Arrow 38">
            <a:extLst>
              <a:ext uri="{FF2B5EF4-FFF2-40B4-BE49-F238E27FC236}">
                <a16:creationId xmlns:a16="http://schemas.microsoft.com/office/drawing/2014/main" id="{96F38F2E-BFEC-431E-B5D6-74CC6E689BF8}"/>
              </a:ext>
            </a:extLst>
          </p:cNvPr>
          <p:cNvSpPr/>
          <p:nvPr/>
        </p:nvSpPr>
        <p:spPr>
          <a:xfrm>
            <a:off x="5590796" y="4083040"/>
            <a:ext cx="142463" cy="640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025759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400" y="169131"/>
            <a:ext cx="3526972" cy="526703"/>
          </a:xfrm>
        </p:spPr>
        <p:txBody>
          <a:bodyPr anchor="ctr">
            <a:normAutofit fontScale="92500" lnSpcReduction="10000"/>
          </a:bodyPr>
          <a:lstStyle/>
          <a:p>
            <a:pPr algn="l"/>
            <a:r>
              <a:rPr lang="en-US" sz="3600" dirty="0">
                <a:solidFill>
                  <a:srgbClr val="FF0000"/>
                </a:solidFill>
                <a:cs typeface="Times New Roman" pitchFamily="18" charset="0"/>
              </a:rPr>
              <a:t>Defect Life Cycle</a:t>
            </a:r>
            <a:endParaRPr lang="en-US" sz="3600" b="1" dirty="0">
              <a:solidFill>
                <a:srgbClr val="FF0000"/>
              </a:solidFill>
            </a:endParaRPr>
          </a:p>
        </p:txBody>
      </p:sp>
      <p:pic>
        <p:nvPicPr>
          <p:cNvPr id="3076" name="Picture 4" descr="See the source image">
            <a:extLst>
              <a:ext uri="{FF2B5EF4-FFF2-40B4-BE49-F238E27FC236}">
                <a16:creationId xmlns:a16="http://schemas.microsoft.com/office/drawing/2014/main" id="{DE246FD7-DFC6-4AC0-A691-4656CD5608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771"/>
          <a:stretch/>
        </p:blipFill>
        <p:spPr bwMode="auto">
          <a:xfrm>
            <a:off x="2169886" y="562707"/>
            <a:ext cx="8122095" cy="6126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7775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1"/>
            <a:ext cx="5689601" cy="807963"/>
          </a:xfrm>
        </p:spPr>
        <p:txBody>
          <a:bodyPr anchor="ctr">
            <a:normAutofit/>
          </a:bodyPr>
          <a:lstStyle/>
          <a:p>
            <a:pPr algn="l"/>
            <a:r>
              <a:rPr lang="en-GB" sz="3600" dirty="0">
                <a:solidFill>
                  <a:srgbClr val="FF0000"/>
                </a:solidFill>
                <a:cs typeface="Times New Roman" pitchFamily="18" charset="0"/>
              </a:rPr>
              <a:t>Defect - </a:t>
            </a:r>
            <a:r>
              <a:rPr lang="en-US" sz="3600" dirty="0">
                <a:solidFill>
                  <a:srgbClr val="FF0000"/>
                </a:solidFill>
              </a:rPr>
              <a:t>Priority and Severity</a:t>
            </a:r>
          </a:p>
        </p:txBody>
      </p:sp>
      <p:sp>
        <p:nvSpPr>
          <p:cNvPr id="5" name="TextBox 4">
            <a:extLst>
              <a:ext uri="{FF2B5EF4-FFF2-40B4-BE49-F238E27FC236}">
                <a16:creationId xmlns:a16="http://schemas.microsoft.com/office/drawing/2014/main" id="{F3270D49-56B9-445C-A58E-724265817E73}"/>
              </a:ext>
            </a:extLst>
          </p:cNvPr>
          <p:cNvSpPr txBox="1"/>
          <p:nvPr/>
        </p:nvSpPr>
        <p:spPr>
          <a:xfrm>
            <a:off x="0" y="977094"/>
            <a:ext cx="11155680" cy="5324535"/>
          </a:xfrm>
          <a:prstGeom prst="rect">
            <a:avLst/>
          </a:prstGeom>
          <a:noFill/>
        </p:spPr>
        <p:txBody>
          <a:bodyPr wrap="square">
            <a:spAutoFit/>
          </a:bodyPr>
          <a:lstStyle/>
          <a:p>
            <a:pPr lvl="1"/>
            <a:r>
              <a:rPr lang="en-US" sz="2000" dirty="0"/>
              <a:t>Defect Priority provides a perspective for the order of the defect fixes. Priority in other words tells us , how soon the defect must be fixed. For Example, the priority can be divided into P1, P2, P3,P4  and so on.</a:t>
            </a:r>
          </a:p>
          <a:p>
            <a:pPr lvl="1"/>
            <a:r>
              <a:rPr lang="en-US" sz="2000" dirty="0"/>
              <a:t>P1 – Fix the defect on highest priority, fix it before the next build</a:t>
            </a:r>
          </a:p>
          <a:p>
            <a:pPr lvl="1"/>
            <a:r>
              <a:rPr lang="en-US" sz="2000" dirty="0"/>
              <a:t>P2 – Fix the defect on high priority before the next test cycle</a:t>
            </a:r>
          </a:p>
          <a:p>
            <a:pPr lvl="1"/>
            <a:r>
              <a:rPr lang="en-US" sz="2000" dirty="0"/>
              <a:t>P3 – Fix the defect on moderate priority when time permits , before the release</a:t>
            </a:r>
          </a:p>
          <a:p>
            <a:pPr lvl="1"/>
            <a:r>
              <a:rPr lang="en-US" sz="2000" dirty="0"/>
              <a:t>P4- Postpone the defect for the next release or live with this defect.</a:t>
            </a:r>
          </a:p>
          <a:p>
            <a:pPr lvl="1"/>
            <a:endParaRPr lang="en-US" sz="2000" dirty="0"/>
          </a:p>
          <a:p>
            <a:pPr lvl="1"/>
            <a:endParaRPr lang="en-US" sz="2000" dirty="0"/>
          </a:p>
          <a:p>
            <a:pPr lvl="1"/>
            <a:r>
              <a:rPr lang="en-US" sz="2000" dirty="0"/>
              <a:t>Defect Severity provides the perspective of the impact of that defect in product functionality.</a:t>
            </a:r>
          </a:p>
          <a:p>
            <a:pPr lvl="1"/>
            <a:r>
              <a:rPr lang="en-US" sz="2000" dirty="0"/>
              <a:t>Defect Severity levels can be:</a:t>
            </a:r>
          </a:p>
          <a:p>
            <a:pPr lvl="1"/>
            <a:r>
              <a:rPr lang="en-US" sz="2000" dirty="0"/>
              <a:t>S1,S2,S3, S4 or Extreme, Critical, important, Minor, Cosmetic</a:t>
            </a:r>
          </a:p>
          <a:p>
            <a:pPr lvl="1"/>
            <a:r>
              <a:rPr lang="en-US" sz="2000" dirty="0"/>
              <a:t>Extreme – Product Crashes or is unusable</a:t>
            </a:r>
          </a:p>
          <a:p>
            <a:pPr lvl="1"/>
            <a:r>
              <a:rPr lang="en-US" sz="2000" dirty="0"/>
              <a:t>Critical  - Basic functionality of the product is not working.</a:t>
            </a:r>
          </a:p>
          <a:p>
            <a:pPr lvl="1"/>
            <a:r>
              <a:rPr lang="en-US" sz="2000" dirty="0"/>
              <a:t>Important- Extended functionality of the product not working</a:t>
            </a:r>
          </a:p>
          <a:p>
            <a:pPr lvl="1"/>
            <a:r>
              <a:rPr lang="en-US" sz="2000" dirty="0"/>
              <a:t>Minor – Product behaves differently</a:t>
            </a:r>
          </a:p>
          <a:p>
            <a:pPr lvl="1"/>
            <a:r>
              <a:rPr lang="en-US" sz="2000" dirty="0"/>
              <a:t>Cosmetic – GUI related	</a:t>
            </a:r>
            <a:endParaRPr lang="en-US" sz="2000" dirty="0">
              <a:solidFill>
                <a:schemeClr val="tx2"/>
              </a:solidFill>
            </a:endParaRPr>
          </a:p>
        </p:txBody>
      </p:sp>
    </p:spTree>
    <p:extLst>
      <p:ext uri="{BB962C8B-B14F-4D97-AF65-F5344CB8AC3E}">
        <p14:creationId xmlns:p14="http://schemas.microsoft.com/office/powerpoint/2010/main" val="27138839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BAA2967A-642E-4FFF-BD79-A9FE4952FD79}"/>
              </a:ext>
            </a:extLst>
          </p:cNvPr>
          <p:cNvSpPr txBox="1">
            <a:spLocks/>
          </p:cNvSpPr>
          <p:nvPr/>
        </p:nvSpPr>
        <p:spPr>
          <a:xfrm>
            <a:off x="365306" y="14068"/>
            <a:ext cx="10972800"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600" dirty="0">
                <a:solidFill>
                  <a:srgbClr val="FF0000"/>
                </a:solidFill>
                <a:ea typeface="+mj-ea"/>
                <a:cs typeface="+mj-cs"/>
              </a:rPr>
              <a:t>When to Stop Testing</a:t>
            </a:r>
          </a:p>
        </p:txBody>
      </p:sp>
      <p:sp>
        <p:nvSpPr>
          <p:cNvPr id="6" name="Text Placeholder 3">
            <a:extLst>
              <a:ext uri="{FF2B5EF4-FFF2-40B4-BE49-F238E27FC236}">
                <a16:creationId xmlns:a16="http://schemas.microsoft.com/office/drawing/2014/main" id="{883CBA97-7A37-4DEA-B11D-D6D3398555E1}"/>
              </a:ext>
            </a:extLst>
          </p:cNvPr>
          <p:cNvSpPr txBox="1">
            <a:spLocks/>
          </p:cNvSpPr>
          <p:nvPr/>
        </p:nvSpPr>
        <p:spPr>
          <a:xfrm>
            <a:off x="365305" y="1192212"/>
            <a:ext cx="4811605" cy="4473575"/>
          </a:xfrm>
          <a:prstGeom prst="rect">
            <a:avLst/>
          </a:prstGeom>
        </p:spPr>
        <p:txBody>
          <a:bodyPr vert="horz">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3"/>
              </a:buClr>
            </a:pPr>
            <a:r>
              <a:rPr lang="en-US" sz="2000" dirty="0">
                <a:solidFill>
                  <a:schemeClr val="tx2"/>
                </a:solidFill>
              </a:rPr>
              <a:t>Test Manager will consider the following factors</a:t>
            </a:r>
          </a:p>
          <a:p>
            <a:pPr>
              <a:buClr>
                <a:schemeClr val="accent3"/>
              </a:buClr>
            </a:pPr>
            <a:r>
              <a:rPr lang="en-US" sz="2000" dirty="0">
                <a:solidFill>
                  <a:schemeClr val="tx2"/>
                </a:solidFill>
              </a:rPr>
              <a:t>Deadlines, e.g. release deadlines, testing deadlines; </a:t>
            </a:r>
          </a:p>
          <a:p>
            <a:pPr>
              <a:buClr>
                <a:schemeClr val="accent3"/>
              </a:buClr>
            </a:pPr>
            <a:r>
              <a:rPr lang="en-US" sz="2000" dirty="0">
                <a:solidFill>
                  <a:schemeClr val="tx2"/>
                </a:solidFill>
              </a:rPr>
              <a:t>Test cases completed with certain percentage passed; </a:t>
            </a:r>
          </a:p>
          <a:p>
            <a:pPr>
              <a:buClr>
                <a:schemeClr val="accent3"/>
              </a:buClr>
            </a:pPr>
            <a:r>
              <a:rPr lang="en-US" sz="2000" dirty="0">
                <a:solidFill>
                  <a:schemeClr val="tx2"/>
                </a:solidFill>
              </a:rPr>
              <a:t>Test budget has been depleted; </a:t>
            </a:r>
          </a:p>
          <a:p>
            <a:pPr>
              <a:buClr>
                <a:schemeClr val="accent3"/>
              </a:buClr>
            </a:pPr>
            <a:r>
              <a:rPr lang="en-US" sz="2000" dirty="0">
                <a:solidFill>
                  <a:schemeClr val="tx2"/>
                </a:solidFill>
              </a:rPr>
              <a:t>Coverage of code, functionality or requirements reaches a   specified point; </a:t>
            </a:r>
          </a:p>
          <a:p>
            <a:pPr>
              <a:buClr>
                <a:schemeClr val="accent3"/>
              </a:buClr>
            </a:pPr>
            <a:r>
              <a:rPr lang="en-US" sz="2000" dirty="0">
                <a:solidFill>
                  <a:schemeClr val="tx2"/>
                </a:solidFill>
              </a:rPr>
              <a:t>Bug rate falls below a certain level; or </a:t>
            </a:r>
          </a:p>
          <a:p>
            <a:pPr>
              <a:buClr>
                <a:schemeClr val="accent3"/>
              </a:buClr>
            </a:pPr>
            <a:r>
              <a:rPr lang="en-US" sz="2000" dirty="0">
                <a:solidFill>
                  <a:schemeClr val="tx2"/>
                </a:solidFill>
              </a:rPr>
              <a:t>Beta or alpha testing period ends</a:t>
            </a:r>
          </a:p>
        </p:txBody>
      </p:sp>
      <p:pic>
        <p:nvPicPr>
          <p:cNvPr id="8" name="Picture 2" descr="http://kpkthelegends.files.wordpress.com/2012/04/28-04-2012-11-25-50-am.png">
            <a:extLst>
              <a:ext uri="{FF2B5EF4-FFF2-40B4-BE49-F238E27FC236}">
                <a16:creationId xmlns:a16="http://schemas.microsoft.com/office/drawing/2014/main" id="{CD72E218-47B9-4B1B-A6AF-C90FBDC6D25A}"/>
              </a:ext>
            </a:extLst>
          </p:cNvPr>
          <p:cNvPicPr>
            <a:picLocks noChangeAspect="1" noChangeArrowheads="1"/>
          </p:cNvPicPr>
          <p:nvPr/>
        </p:nvPicPr>
        <p:blipFill>
          <a:blip r:embed="rId2" cstate="print"/>
          <a:srcRect/>
          <a:stretch>
            <a:fillRect/>
          </a:stretch>
        </p:blipFill>
        <p:spPr bwMode="auto">
          <a:xfrm>
            <a:off x="5546906" y="1192211"/>
            <a:ext cx="5791200" cy="4266053"/>
          </a:xfrm>
          <a:prstGeom prst="rect">
            <a:avLst/>
          </a:prstGeom>
          <a:noFill/>
        </p:spPr>
      </p:pic>
    </p:spTree>
    <p:extLst>
      <p:ext uri="{BB962C8B-B14F-4D97-AF65-F5344CB8AC3E}">
        <p14:creationId xmlns:p14="http://schemas.microsoft.com/office/powerpoint/2010/main" val="33178314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B46C414C-1362-424B-BDF9-7A7776398B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77" r="-577" b="14461"/>
          <a:stretch/>
        </p:blipFill>
        <p:spPr bwMode="auto">
          <a:xfrm>
            <a:off x="-1" y="0"/>
            <a:ext cx="12295163"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650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8" y="1282744"/>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505153"/>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-Objectives</a:t>
            </a:r>
            <a:endParaRPr lang="en-US" dirty="0">
              <a:solidFill>
                <a:srgbClr val="FF0000"/>
              </a:solidFill>
              <a:latin typeface="+mn-lt"/>
            </a:endParaRPr>
          </a:p>
        </p:txBody>
      </p:sp>
      <p:sp>
        <p:nvSpPr>
          <p:cNvPr id="7" name="Rectangle 6">
            <a:extLst>
              <a:ext uri="{FF2B5EF4-FFF2-40B4-BE49-F238E27FC236}">
                <a16:creationId xmlns:a16="http://schemas.microsoft.com/office/drawing/2014/main" id="{D92FEE48-8F22-4886-939B-9A23AA27A7C8}"/>
              </a:ext>
            </a:extLst>
          </p:cNvPr>
          <p:cNvSpPr/>
          <p:nvPr/>
        </p:nvSpPr>
        <p:spPr>
          <a:xfrm>
            <a:off x="193825" y="733803"/>
            <a:ext cx="11430000" cy="5909310"/>
          </a:xfrm>
          <a:prstGeom prst="rect">
            <a:avLst/>
          </a:prstGeom>
        </p:spPr>
        <p:txBody>
          <a:bodyPr wrap="square">
            <a:spAutoFit/>
          </a:bodyPr>
          <a:lstStyle/>
          <a:p>
            <a:pPr algn="l" fontAlgn="base">
              <a:buFont typeface="+mj-lt"/>
              <a:buAutoNum type="arabicPeriod"/>
            </a:pPr>
            <a:r>
              <a:rPr lang="en-US" b="1" i="0" dirty="0">
                <a:solidFill>
                  <a:schemeClr val="tx1">
                    <a:lumMod val="65000"/>
                    <a:lumOff val="35000"/>
                  </a:schemeClr>
                </a:solidFill>
                <a:effectLst/>
              </a:rPr>
              <a:t>Maintainability –</a:t>
            </a:r>
            <a:r>
              <a:rPr lang="en-US" b="0" i="0" dirty="0">
                <a:solidFill>
                  <a:schemeClr val="tx1">
                    <a:lumMod val="65000"/>
                    <a:lumOff val="35000"/>
                  </a:schemeClr>
                </a:solidFill>
                <a:effectLst/>
              </a:rPr>
              <a:t>  It should be feasible for the software to evolve to meet changing requirements.</a:t>
            </a:r>
          </a:p>
          <a:p>
            <a:pPr marL="342900" indent="-342900" algn="l" fontAlgn="base">
              <a:buFont typeface="+mj-lt"/>
              <a:buAutoNum type="arabicPeriod"/>
            </a:pPr>
            <a:endParaRPr lang="en-US" b="0" i="0" dirty="0">
              <a:solidFill>
                <a:schemeClr val="tx1">
                  <a:lumMod val="65000"/>
                  <a:lumOff val="35000"/>
                </a:schemeClr>
              </a:solidFill>
              <a:effectLst/>
            </a:endParaRPr>
          </a:p>
          <a:p>
            <a:pPr algn="l" fontAlgn="base">
              <a:buFont typeface="+mj-lt"/>
              <a:buAutoNum type="arabicPeriod"/>
            </a:pPr>
            <a:r>
              <a:rPr lang="en-US" b="1" i="0" dirty="0">
                <a:solidFill>
                  <a:schemeClr val="tx1">
                    <a:lumMod val="65000"/>
                    <a:lumOff val="35000"/>
                  </a:schemeClr>
                </a:solidFill>
                <a:effectLst/>
              </a:rPr>
              <a:t>Efficiency –  </a:t>
            </a:r>
            <a:r>
              <a:rPr lang="en-US" b="0" i="0" dirty="0">
                <a:solidFill>
                  <a:schemeClr val="tx1">
                    <a:lumMod val="65000"/>
                    <a:lumOff val="35000"/>
                  </a:schemeClr>
                </a:solidFill>
                <a:effectLst/>
              </a:rPr>
              <a:t>The software should not make wasteful use of computing devices such as memory, processor cycles, etc.</a:t>
            </a:r>
          </a:p>
          <a:p>
            <a:pPr marL="342900" indent="-342900" algn="l" fontAlgn="base">
              <a:buFont typeface="+mj-lt"/>
              <a:buAutoNum type="arabicPeriod"/>
            </a:pPr>
            <a:endParaRPr lang="en-US" b="0" i="0" dirty="0">
              <a:solidFill>
                <a:schemeClr val="tx1">
                  <a:lumMod val="65000"/>
                  <a:lumOff val="35000"/>
                </a:schemeClr>
              </a:solidFill>
              <a:effectLst/>
            </a:endParaRPr>
          </a:p>
          <a:p>
            <a:pPr algn="l" fontAlgn="base">
              <a:buFont typeface="+mj-lt"/>
              <a:buAutoNum type="arabicPeriod"/>
            </a:pPr>
            <a:r>
              <a:rPr lang="en-US" b="1" i="0" dirty="0">
                <a:solidFill>
                  <a:schemeClr val="tx1">
                    <a:lumMod val="65000"/>
                    <a:lumOff val="35000"/>
                  </a:schemeClr>
                </a:solidFill>
                <a:effectLst/>
              </a:rPr>
              <a:t>Correctness –</a:t>
            </a:r>
            <a:r>
              <a:rPr lang="en-US" b="0" i="0" dirty="0">
                <a:solidFill>
                  <a:schemeClr val="tx1">
                    <a:lumMod val="65000"/>
                    <a:lumOff val="35000"/>
                  </a:schemeClr>
                </a:solidFill>
                <a:effectLst/>
              </a:rPr>
              <a:t> A software product is correct if the different requirements as specified in the SRS document have been correctly implemented.</a:t>
            </a:r>
          </a:p>
          <a:p>
            <a:pPr marL="342900" indent="-342900" algn="l" fontAlgn="base">
              <a:buFont typeface="+mj-lt"/>
              <a:buAutoNum type="arabicPeriod"/>
            </a:pPr>
            <a:endParaRPr lang="en-US" b="0" i="0" dirty="0">
              <a:solidFill>
                <a:schemeClr val="tx1">
                  <a:lumMod val="65000"/>
                  <a:lumOff val="35000"/>
                </a:schemeClr>
              </a:solidFill>
              <a:effectLst/>
            </a:endParaRPr>
          </a:p>
          <a:p>
            <a:pPr algn="l" fontAlgn="base">
              <a:buFont typeface="+mj-lt"/>
              <a:buAutoNum type="arabicPeriod"/>
            </a:pPr>
            <a:r>
              <a:rPr lang="en-US" b="1" i="0" dirty="0">
                <a:solidFill>
                  <a:schemeClr val="tx1">
                    <a:lumMod val="65000"/>
                    <a:lumOff val="35000"/>
                  </a:schemeClr>
                </a:solidFill>
                <a:effectLst/>
              </a:rPr>
              <a:t>Reusability –</a:t>
            </a:r>
            <a:r>
              <a:rPr lang="en-US" b="0" i="0" dirty="0">
                <a:solidFill>
                  <a:schemeClr val="tx1">
                    <a:lumMod val="65000"/>
                    <a:lumOff val="35000"/>
                  </a:schemeClr>
                </a:solidFill>
                <a:effectLst/>
              </a:rPr>
              <a:t> A software product has good reusability if the different modules of the product can easily be reused to develop new products.</a:t>
            </a:r>
          </a:p>
          <a:p>
            <a:pPr marL="342900" indent="-342900" algn="l" fontAlgn="base">
              <a:buFont typeface="+mj-lt"/>
              <a:buAutoNum type="arabicPeriod"/>
            </a:pPr>
            <a:endParaRPr lang="en-US" b="0" i="0" dirty="0">
              <a:solidFill>
                <a:schemeClr val="tx1">
                  <a:lumMod val="65000"/>
                  <a:lumOff val="35000"/>
                </a:schemeClr>
              </a:solidFill>
              <a:effectLst/>
            </a:endParaRPr>
          </a:p>
          <a:p>
            <a:pPr algn="l" fontAlgn="base">
              <a:buFont typeface="+mj-lt"/>
              <a:buAutoNum type="arabicPeriod"/>
            </a:pPr>
            <a:r>
              <a:rPr lang="en-US" b="1" i="0" dirty="0">
                <a:solidFill>
                  <a:schemeClr val="tx1">
                    <a:lumMod val="65000"/>
                    <a:lumOff val="35000"/>
                  </a:schemeClr>
                </a:solidFill>
                <a:effectLst/>
              </a:rPr>
              <a:t>Testability –</a:t>
            </a:r>
            <a:r>
              <a:rPr lang="en-US" b="0" i="0" dirty="0">
                <a:solidFill>
                  <a:schemeClr val="tx1">
                    <a:lumMod val="65000"/>
                    <a:lumOff val="35000"/>
                  </a:schemeClr>
                </a:solidFill>
                <a:effectLst/>
              </a:rPr>
              <a:t> Here software facilitates both the establishment of test criteria and the evaluation of the software with respect to those criteria</a:t>
            </a:r>
          </a:p>
          <a:p>
            <a:pPr algn="l" fontAlgn="base">
              <a:buFont typeface="+mj-lt"/>
              <a:buAutoNum type="arabicPeriod"/>
            </a:pPr>
            <a:endParaRPr lang="en-US" b="0" i="0" dirty="0">
              <a:solidFill>
                <a:schemeClr val="tx1">
                  <a:lumMod val="65000"/>
                  <a:lumOff val="35000"/>
                </a:schemeClr>
              </a:solidFill>
              <a:effectLst/>
            </a:endParaRPr>
          </a:p>
          <a:p>
            <a:pPr algn="l" fontAlgn="base">
              <a:buFont typeface="+mj-lt"/>
              <a:buAutoNum type="arabicPeriod"/>
            </a:pPr>
            <a:r>
              <a:rPr lang="en-US" b="1" i="0" dirty="0">
                <a:solidFill>
                  <a:schemeClr val="tx1">
                    <a:lumMod val="65000"/>
                    <a:lumOff val="35000"/>
                  </a:schemeClr>
                </a:solidFill>
                <a:effectLst/>
              </a:rPr>
              <a:t>Reliability –</a:t>
            </a:r>
            <a:r>
              <a:rPr lang="en-US" b="0" i="0" dirty="0">
                <a:solidFill>
                  <a:schemeClr val="tx1">
                    <a:lumMod val="65000"/>
                    <a:lumOff val="35000"/>
                  </a:schemeClr>
                </a:solidFill>
                <a:effectLst/>
              </a:rPr>
              <a:t> It is an attribute of software quality. The extent to which a program can be expected to perform its desired function, over an arbitrary time period.</a:t>
            </a:r>
          </a:p>
          <a:p>
            <a:pPr algn="l" fontAlgn="base">
              <a:buFont typeface="+mj-lt"/>
              <a:buAutoNum type="arabicPeriod"/>
            </a:pPr>
            <a:endParaRPr lang="en-US" b="0" i="0" dirty="0">
              <a:solidFill>
                <a:schemeClr val="tx1">
                  <a:lumMod val="65000"/>
                  <a:lumOff val="35000"/>
                </a:schemeClr>
              </a:solidFill>
              <a:effectLst/>
            </a:endParaRPr>
          </a:p>
          <a:p>
            <a:pPr algn="l" fontAlgn="base">
              <a:buFont typeface="+mj-lt"/>
              <a:buAutoNum type="arabicPeriod"/>
            </a:pPr>
            <a:r>
              <a:rPr lang="en-US" b="1" i="0" dirty="0">
                <a:solidFill>
                  <a:schemeClr val="tx1">
                    <a:lumMod val="65000"/>
                    <a:lumOff val="35000"/>
                  </a:schemeClr>
                </a:solidFill>
                <a:effectLst/>
              </a:rPr>
              <a:t>Portability –</a:t>
            </a:r>
            <a:r>
              <a:rPr lang="en-US" b="0" i="0" dirty="0">
                <a:solidFill>
                  <a:schemeClr val="tx1">
                    <a:lumMod val="65000"/>
                    <a:lumOff val="35000"/>
                  </a:schemeClr>
                </a:solidFill>
                <a:effectLst/>
              </a:rPr>
              <a:t> In this case, the software can be transferred from one computer system or environment to another.</a:t>
            </a:r>
          </a:p>
          <a:p>
            <a:pPr algn="l" fontAlgn="base">
              <a:buFont typeface="+mj-lt"/>
              <a:buAutoNum type="arabicPeriod"/>
            </a:pPr>
            <a:endParaRPr lang="en-US" b="0" i="0" dirty="0">
              <a:solidFill>
                <a:schemeClr val="tx1">
                  <a:lumMod val="65000"/>
                  <a:lumOff val="35000"/>
                </a:schemeClr>
              </a:solidFill>
              <a:effectLst/>
            </a:endParaRPr>
          </a:p>
          <a:p>
            <a:pPr algn="l" fontAlgn="base">
              <a:buFont typeface="+mj-lt"/>
              <a:buAutoNum type="arabicPeriod"/>
            </a:pPr>
            <a:r>
              <a:rPr lang="en-US" b="1" i="0" dirty="0">
                <a:solidFill>
                  <a:schemeClr val="tx1">
                    <a:lumMod val="65000"/>
                    <a:lumOff val="35000"/>
                  </a:schemeClr>
                </a:solidFill>
                <a:effectLst/>
              </a:rPr>
              <a:t>Adaptability –</a:t>
            </a:r>
            <a:r>
              <a:rPr lang="en-US" dirty="0">
                <a:solidFill>
                  <a:schemeClr val="tx1">
                    <a:lumMod val="65000"/>
                    <a:lumOff val="35000"/>
                  </a:schemeClr>
                </a:solidFill>
              </a:rPr>
              <a:t>  T</a:t>
            </a:r>
            <a:r>
              <a:rPr lang="en-US" b="0" i="0" dirty="0">
                <a:solidFill>
                  <a:schemeClr val="tx1">
                    <a:lumMod val="65000"/>
                    <a:lumOff val="35000"/>
                  </a:schemeClr>
                </a:solidFill>
                <a:effectLst/>
              </a:rPr>
              <a:t>he software allows differing system constraints</a:t>
            </a:r>
            <a:endParaRPr lang="en-US" dirty="0">
              <a:solidFill>
                <a:schemeClr val="tx1">
                  <a:lumMod val="65000"/>
                  <a:lumOff val="35000"/>
                </a:schemeClr>
              </a:solidFill>
            </a:endParaRPr>
          </a:p>
          <a:p>
            <a:pPr algn="l" fontAlgn="base">
              <a:buFont typeface="+mj-lt"/>
              <a:buAutoNum type="arabicPeriod"/>
            </a:pPr>
            <a:endParaRPr lang="en-US" b="0" i="0" dirty="0">
              <a:solidFill>
                <a:schemeClr val="tx1">
                  <a:lumMod val="65000"/>
                  <a:lumOff val="35000"/>
                </a:schemeClr>
              </a:solidFill>
              <a:effectLst/>
            </a:endParaRPr>
          </a:p>
          <a:p>
            <a:pPr algn="l" fontAlgn="base">
              <a:buFont typeface="+mj-lt"/>
              <a:buAutoNum type="arabicPeriod"/>
            </a:pPr>
            <a:r>
              <a:rPr lang="en-US" b="1" i="0" dirty="0">
                <a:solidFill>
                  <a:schemeClr val="tx1">
                    <a:lumMod val="65000"/>
                    <a:lumOff val="35000"/>
                  </a:schemeClr>
                </a:solidFill>
                <a:effectLst/>
              </a:rPr>
              <a:t>Interoperability </a:t>
            </a:r>
            <a:r>
              <a:rPr lang="en-US" b="0" i="0" dirty="0">
                <a:solidFill>
                  <a:schemeClr val="tx1">
                    <a:lumMod val="65000"/>
                    <a:lumOff val="35000"/>
                  </a:schemeClr>
                </a:solidFill>
                <a:effectLst/>
              </a:rPr>
              <a:t>– Capability of 2 or more functional units to process data cooperatively.</a:t>
            </a:r>
          </a:p>
        </p:txBody>
      </p:sp>
    </p:spTree>
    <p:extLst>
      <p:ext uri="{BB962C8B-B14F-4D97-AF65-F5344CB8AC3E}">
        <p14:creationId xmlns:p14="http://schemas.microsoft.com/office/powerpoint/2010/main" val="3843645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8" y="1282744"/>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609296"/>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a:t>
            </a:r>
            <a:r>
              <a:rPr lang="en-IN" sz="3600" dirty="0">
                <a:solidFill>
                  <a:srgbClr val="FF0000"/>
                </a:solidFill>
                <a:latin typeface="+mn-lt"/>
              </a:rPr>
              <a:t>Classification of Software</a:t>
            </a:r>
            <a:endParaRPr lang="en-US" dirty="0">
              <a:solidFill>
                <a:srgbClr val="FF0000"/>
              </a:solidFill>
              <a:latin typeface="+mn-lt"/>
            </a:endParaRPr>
          </a:p>
        </p:txBody>
      </p:sp>
      <p:sp>
        <p:nvSpPr>
          <p:cNvPr id="7" name="Rectangle 6">
            <a:extLst>
              <a:ext uri="{FF2B5EF4-FFF2-40B4-BE49-F238E27FC236}">
                <a16:creationId xmlns:a16="http://schemas.microsoft.com/office/drawing/2014/main" id="{D92FEE48-8F22-4886-939B-9A23AA27A7C8}"/>
              </a:ext>
            </a:extLst>
          </p:cNvPr>
          <p:cNvSpPr/>
          <p:nvPr/>
        </p:nvSpPr>
        <p:spPr>
          <a:xfrm>
            <a:off x="487286" y="1065613"/>
            <a:ext cx="11430000" cy="3785652"/>
          </a:xfrm>
          <a:prstGeom prst="rect">
            <a:avLst/>
          </a:prstGeom>
        </p:spPr>
        <p:txBody>
          <a:bodyPr wrap="square">
            <a:spAutoFit/>
          </a:bodyPr>
          <a:lstStyle/>
          <a:p>
            <a:r>
              <a:rPr lang="en-IN" sz="2000" b="1" dirty="0">
                <a:solidFill>
                  <a:schemeClr val="tx1">
                    <a:lumMod val="65000"/>
                    <a:lumOff val="35000"/>
                  </a:schemeClr>
                </a:solidFill>
              </a:rPr>
              <a:t>Types of Project /Classification of Software</a:t>
            </a:r>
          </a:p>
          <a:p>
            <a:endParaRPr lang="en-IN" sz="2000" dirty="0">
              <a:solidFill>
                <a:schemeClr val="tx1">
                  <a:lumMod val="65000"/>
                  <a:lumOff val="35000"/>
                </a:schemeClr>
              </a:solidFill>
            </a:endParaRPr>
          </a:p>
          <a:p>
            <a:pPr marL="800100" lvl="1" indent="-342900">
              <a:buFont typeface="Arial" panose="020B0604020202020204" pitchFamily="34" charset="0"/>
              <a:buChar char="•"/>
            </a:pPr>
            <a:r>
              <a:rPr lang="en-IN" sz="2000" dirty="0">
                <a:solidFill>
                  <a:schemeClr val="tx1">
                    <a:lumMod val="65000"/>
                    <a:lumOff val="35000"/>
                  </a:schemeClr>
                </a:solidFill>
              </a:rPr>
              <a:t>Web based project development</a:t>
            </a:r>
          </a:p>
          <a:p>
            <a:pPr marL="800100" lvl="1" indent="-342900">
              <a:buFont typeface="Arial" panose="020B0604020202020204" pitchFamily="34" charset="0"/>
              <a:buChar char="•"/>
            </a:pPr>
            <a:r>
              <a:rPr lang="en-IN" sz="2000" dirty="0">
                <a:solidFill>
                  <a:schemeClr val="tx1">
                    <a:lumMod val="65000"/>
                    <a:lumOff val="35000"/>
                  </a:schemeClr>
                </a:solidFill>
              </a:rPr>
              <a:t>Standalone/Desktop based programs/applications</a:t>
            </a:r>
          </a:p>
          <a:p>
            <a:pPr marL="800100" lvl="1" indent="-342900">
              <a:buFont typeface="Arial" panose="020B0604020202020204" pitchFamily="34" charset="0"/>
              <a:buChar char="•"/>
            </a:pPr>
            <a:r>
              <a:rPr lang="en-IN" sz="2000" dirty="0">
                <a:solidFill>
                  <a:schemeClr val="tx1">
                    <a:lumMod val="65000"/>
                    <a:lumOff val="35000"/>
                  </a:schemeClr>
                </a:solidFill>
              </a:rPr>
              <a:t>Jobs/Schedules</a:t>
            </a:r>
          </a:p>
          <a:p>
            <a:pPr marL="800100" lvl="1" indent="-342900">
              <a:buFont typeface="Arial" panose="020B0604020202020204" pitchFamily="34" charset="0"/>
              <a:buChar char="•"/>
            </a:pPr>
            <a:r>
              <a:rPr lang="en-IN" sz="2000" dirty="0">
                <a:solidFill>
                  <a:schemeClr val="tx1">
                    <a:lumMod val="65000"/>
                    <a:lumOff val="35000"/>
                  </a:schemeClr>
                </a:solidFill>
              </a:rPr>
              <a:t>Enterprise projects (ERP systems)</a:t>
            </a:r>
          </a:p>
          <a:p>
            <a:pPr marL="800100" lvl="1" indent="-342900">
              <a:buFont typeface="Arial" panose="020B0604020202020204" pitchFamily="34" charset="0"/>
              <a:buChar char="•"/>
            </a:pPr>
            <a:r>
              <a:rPr lang="en-IN" sz="2000" dirty="0">
                <a:solidFill>
                  <a:schemeClr val="tx1">
                    <a:lumMod val="65000"/>
                    <a:lumOff val="35000"/>
                  </a:schemeClr>
                </a:solidFill>
              </a:rPr>
              <a:t>Database oriented applications</a:t>
            </a:r>
          </a:p>
          <a:p>
            <a:pPr marL="800100" lvl="1" indent="-342900">
              <a:buFont typeface="Arial" panose="020B0604020202020204" pitchFamily="34" charset="0"/>
              <a:buChar char="•"/>
            </a:pPr>
            <a:r>
              <a:rPr lang="en-IN" sz="2000" dirty="0">
                <a:solidFill>
                  <a:schemeClr val="tx1">
                    <a:lumMod val="65000"/>
                    <a:lumOff val="35000"/>
                  </a:schemeClr>
                </a:solidFill>
              </a:rPr>
              <a:t>Reporting/Analytics applications</a:t>
            </a:r>
          </a:p>
          <a:p>
            <a:pPr marL="800100" lvl="1" indent="-342900">
              <a:buFont typeface="Arial" panose="020B0604020202020204" pitchFamily="34" charset="0"/>
              <a:buChar char="•"/>
            </a:pPr>
            <a:r>
              <a:rPr lang="en-GB" sz="2000" dirty="0">
                <a:solidFill>
                  <a:schemeClr val="tx1">
                    <a:lumMod val="65000"/>
                    <a:lumOff val="35000"/>
                  </a:schemeClr>
                </a:solidFill>
              </a:rPr>
              <a:t>Artificial Intelligence Software</a:t>
            </a:r>
          </a:p>
          <a:p>
            <a:pPr marL="800100" lvl="1" indent="-342900">
              <a:buFont typeface="Arial" panose="020B0604020202020204" pitchFamily="34" charset="0"/>
              <a:buChar char="•"/>
            </a:pPr>
            <a:r>
              <a:rPr lang="en-GB" sz="2000" dirty="0">
                <a:solidFill>
                  <a:schemeClr val="tx1">
                    <a:lumMod val="65000"/>
                    <a:lumOff val="35000"/>
                  </a:schemeClr>
                </a:solidFill>
              </a:rPr>
              <a:t>Scientific Software</a:t>
            </a:r>
          </a:p>
          <a:p>
            <a:pPr marL="800100" lvl="1" indent="-342900">
              <a:buFont typeface="Arial" panose="020B0604020202020204" pitchFamily="34" charset="0"/>
              <a:buChar char="•"/>
            </a:pPr>
            <a:r>
              <a:rPr lang="en-GB" sz="2000" dirty="0">
                <a:solidFill>
                  <a:schemeClr val="tx1">
                    <a:lumMod val="65000"/>
                    <a:lumOff val="35000"/>
                  </a:schemeClr>
                </a:solidFill>
              </a:rPr>
              <a:t>Embedded Software</a:t>
            </a:r>
            <a:endParaRPr lang="en-IN" sz="2000" dirty="0">
              <a:solidFill>
                <a:schemeClr val="tx1">
                  <a:lumMod val="65000"/>
                  <a:lumOff val="35000"/>
                </a:schemeClr>
              </a:solidFill>
            </a:endParaRPr>
          </a:p>
          <a:p>
            <a:pPr marL="800100" lvl="1" indent="-342900">
              <a:buFont typeface="Arial" panose="020B0604020202020204" pitchFamily="34" charset="0"/>
              <a:buChar char="•"/>
            </a:pPr>
            <a:r>
              <a:rPr lang="en-IN" sz="2000" dirty="0">
                <a:solidFill>
                  <a:schemeClr val="tx1">
                    <a:lumMod val="65000"/>
                    <a:lumOff val="35000"/>
                  </a:schemeClr>
                </a:solidFill>
              </a:rPr>
              <a:t>Cloud based projects</a:t>
            </a:r>
          </a:p>
        </p:txBody>
      </p:sp>
    </p:spTree>
    <p:extLst>
      <p:ext uri="{BB962C8B-B14F-4D97-AF65-F5344CB8AC3E}">
        <p14:creationId xmlns:p14="http://schemas.microsoft.com/office/powerpoint/2010/main" val="2554697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27450</TotalTime>
  <Words>9314</Words>
  <Application>Microsoft Office PowerPoint</Application>
  <PresentationFormat>Widescreen</PresentationFormat>
  <Paragraphs>719</Paragraphs>
  <Slides>79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79</vt:i4>
      </vt:variant>
    </vt:vector>
  </HeadingPairs>
  <TitlesOfParts>
    <vt:vector size="93" baseType="lpstr">
      <vt:lpstr>Arial</vt:lpstr>
      <vt:lpstr>Arial Unicode MS</vt:lpstr>
      <vt:lpstr>Calibri</vt:lpstr>
      <vt:lpstr>Calibri Light</vt:lpstr>
      <vt:lpstr>Comic Sans MS</vt:lpstr>
      <vt:lpstr>erdana</vt:lpstr>
      <vt:lpstr>Europa</vt:lpstr>
      <vt:lpstr>GraphikRegular</vt:lpstr>
      <vt:lpstr>inter-regular</vt:lpstr>
      <vt:lpstr>Source Sans Pro</vt:lpstr>
      <vt:lpstr>Symbol</vt:lpstr>
      <vt:lpstr>urw-din</vt:lpstr>
      <vt:lpstr>Verdana</vt:lpstr>
      <vt:lpstr>Office Theme</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Requirement ?  (1) A condition or capability needed by a user to solve a problem or achieve an objective.  (2) A condition or capability that must be met or possessed by a system or system component to satisfy a contract, standard, specification, or other formally imposed documents.  Type of Requirements –  Business Requirements Customer Requirements Functional Requirements Non-functional Requirements Quality / Testing Requirements Technology requirement Requirements Implementation/Transition Requirements</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   </vt:lpstr>
      <vt:lpstr>   </vt:lpstr>
      <vt:lpstr>Software Configuration Management(SCM)  SCM is a process to systematically manage, organize, and control the changes in the documents, codes, and other entities during the Software Development Life Cycle.  The primary goal is to increase productivity with minimal mistakes.   SCM is part of cross-disciplinary field of configuration management, and it can accurately determine who made which revision.   Configuration management is considered a subset of systems management, a process for keeping servers, systems, and software functioning consistently within a set of established parameters.  The process ensures the system, and its resources perform as expected, despite updates, additions, and deletions. So, configuration management ensures that all the devices in your network infrastructure march to the same beat, keeping everyone in line. </vt:lpstr>
      <vt:lpstr> Enforcement:  With enforcement feature execution daily, ensures that the system is configured to the desired state.  Cooperating Enablement:  This feature helps to make the change configuration throughout the infrastructure with one change.  Version Control Friendly:  With this feature, the user can take their choice of version for their work.  Enable Change Control Processes:  As Software Configuration Management tools are version control and textual friendly, we can make changes in code. Changes can be made as a merge request and send for review.  Tasks in SCM process  1. Planning and Identification Process 2. Version Control Process or Baselines 3. Change Control Process 4.Configuration Release Process 5. Configuration Auditing Process 6. Review and Status Reporting Process</vt:lpstr>
      <vt:lpstr>PowerPoint Presentation</vt:lpstr>
      <vt:lpstr>7 Principles Of Software Testing  Testing Shows the Presence of Defects - Every application or product is released into production after enough testing by different teams or passes through different phases like System Integration Testing, User Acceptance Testing, and Beta Testing etc. So, have you ever seen or heard from any of the testing team that they have tested the software fully and there is no defect in the software? Instead of that, every testing team confirms that the software meets all business requirements, and it is functioning as per the needs of the end user. In the software testing industry, no one will say that there is no defect in the software, which is quite true as testing cannot prove that the software is error-free or defect-free. However, the objective of testing is to find more and more hidden defects using different techniques and methods. Testing can reveal undiscovered defects and if no defects are found then it does not mean that the software is defect free.  Early Testing –  Testers need to get involved at an early stage of the Software Development Life Cycle (SDLC). Thus, the defects during the requirement analysis phase or any documentation defects can be identified. The cost involved in fixing such defects is very less when compared to those that are found during the later stages of testing. </vt:lpstr>
      <vt:lpstr>Exhaustive Testing is Not Possible –  It is not possible to test all the functionalities with all valid and invalid combinations of input data during actual testing. Instead of this approach, testing of a few combinations is considered based on priority using different techniques. Exhaustive testing is not possible. Instead, we need the optimal amount of testing based on the risk assessment of the application.  Testing is Context-Dependent –  There are several domains available in the market like Banking, Insurance, Medical, Travel, Advertisement etc. and each domain has several applications. Also, for each domain, their applications have different requirements, functions, different testing purpose, risk, techniques etc. Different domains are tested differently, thus testing is purely based on the context of the domain or application. For Example, testing a banking application is different than testing any e-commerce or advertising application. The risk associated with each type of application is different, thus it is not effective to use the same method, technique, and testing type to test all types of application.  Defect Clustering –  Defect Clustering which states that a small number of modules contain most of the defects detected. This is the application of the Pareto Principle to software testing: approximately 80% of the problems are found in 20% of the modules.</vt:lpstr>
      <vt:lpstr>Pesticide Paradox - Pesticide Paradox principle says that if the same set of test cases are executed again and again over the period then these set of tests are not capable enough to identify new defects in the system. In order to overcome this “Pesticide Paradox”, the set of test cases needs to be regularly reviewed and revised. If required a new set of test cases can be added and the existing test cases can be deleted if they are not able to find any more defects from the system.  Absence of Error - If the software is tested fully and if no defects are found before release, then we can say that the software is 99% defect free. But what if this software is tested against wrong requirements? In such cases, even finding defects and fixing them on time would not help as testing is performed on wrong requirements which are not as per needs of the end user. For Example, suppose the application is related to an e-commerce site and the requirements against “Shopping Cart or Shopping Basket” functionality which is wrongly interpreted and tested. Here, even finding more defects does not help to move the application into the next phase or in the production environment. </vt:lpstr>
      <vt:lpstr>   </vt:lpstr>
      <vt:lpstr>   </vt:lpstr>
      <vt:lpstr>Testing is important because software bugs could be expensive or even dangerous.   Software testing is required to identify errors &gt;&gt; Reduce flaws in the component or system. Software testing is required to Increase the overall quality of the system &gt;&gt; Gain customer. confidence, Satisfaction. Software testing is required to check software adaptability &gt;&gt; To accelerate software development and adding new features. Software testing is required to avoid risks. Software testing is required to avoid extra costs &gt;&gt; To optimise business. Software testing is required to determining Software performance. Software testing is required to determining Software Security. Software testing is required to check the reliability of the software. Software testing is required to make sure that the final product is user friendly.</vt:lpstr>
      <vt:lpstr>PowerPoint Presentation</vt:lpstr>
      <vt:lpstr>PowerPoint Presentation</vt:lpstr>
      <vt:lpstr>White-box testing The white box testing is done by Developer, where they check every line of a code before giving it to the Test Engineer. Since the code is visible for the Developer during the testing, that's why it is also known as White box testing.  Black box testing The black box testing is done by the Test Engineer, where they can check the functionality of an application or the software according to the customer /client's needs. In this, the code is not visible while performing the testing; that's why it is known as black-box testing.  Gray Box testing Gray box testing is a combination of white box and Black box testing. It can be performed by a person who knew both coding and testing. And if the single person performs white box, as well as black-box testing for the application, is known as Gray box testing.</vt:lpstr>
      <vt:lpstr>      </vt:lpstr>
      <vt:lpstr>Load Testing: Testing technique that puts demand on a system or device and measures its response. It is usually conducted by the performance engineers.   Stress Testing In this, we give unfavorable conditions to the system and check how they perform in those conditions.   Performance Testing It is designed to test the run-time performance of software within the context of an integrated system. It is used to test the speed and effectiveness of the program. It is also called load testing. In it we check, what is the performance of the system in the given load.  Sanity Testing  Sanity testing is a stoppage to check whether testing for the build can proceed or not. The focus of the team during sanity testing process is to validate the functionality of the application and not detailed testing. Sanity testing is generally performed on build where the production deployment is required immediately like a critical bug fix.  Smoke Testing This test is done to make sure that software under testing is ready or stable for further testing  It is called a smoke test as the testing an initial pass is done to check if it did not catch the fire or smoke in the initial switch on.     </vt:lpstr>
      <vt:lpstr>Alpha Testing Alpha Testing is a type of software testing performed to identify bugs before releasing the software product to the real users or pubic, It is a type of acceptance testing which is done before the product is released to end user and performed in controlled environment. It is typically done by QA people.   Beta Testing The beta test is conducted at one or more customer sites by the end-user of the software. This version is released for a limited number of users for testing in a real-time environment   Exploratory Testing: Black box testing technique performed without planning and documentation. It is usually performed by manual testers.  Compatibility Testing: Testing technique that validates how well a software performs in a particular hardware/software/operating system/network environment. It is performed by the testing teams.  Usability Testing: Testing technique which verifies the ease with which a user can learn to operate, prepare inputs for, and interpret outputs of a system or component. It is usually performed by end users.  Mutation Testing: Method of software testing which involves modifying programs’ source code or byte code in small ways in order to test sections of the code that are seldom or never accessed during normal tests execution. It is normally conducted by testers   </vt:lpstr>
      <vt:lpstr>End to End Testing  Like system testing, involves testing of a complete application environment in a situation that mimics real-world use, such as interacting with a database, using network communications, or interacting with other hardware, applications, or systems if appropriate. It is performed by QA teams  Penetration Testing: Testing method which evaluates the security of a computer system or network by simulating an attack from a malicious source. Usually, they are conducted by specialized penetration testing companies.  Recovery Testing: Testing technique which evaluates how well a system recovers from crashes, hardware failures, or other catastrophic problems. It is performed by the testing teams  Scalability Testing: Part of the battery of non-functional tests which tests a software application for measuring its capability to scale up – be it the user load supported, the number of transactions, the data volume etc. It is conducted by the performance engineer.  Acceptance Testing: Formal testing conducted to determine whether or not a system satisfies its acceptance criteria and to enable the customer to determine whether or not to accept the system. It is usually performed by the customer.  </vt:lpstr>
      <vt:lpstr>Volume Testing: Testing which confirms that any values that may become large over time (such as accumulated counts, logs, and data files), can be accommodated by the program and will not cause the program to stop working or degrade its operation in any manner. It is usually conducted by the performance engineer.   Regression Testing Every time a new module is added leads to changes in the program. This type of testing makes sure that the whole system works properly even after adding or changing components to the complete program. (Impact)  Security Testing  Security testing unveils the vulnerabilities of the system to ensure that the software system and application are free from any threats or risks. These tests aim to find any potential flaws and weaknesses in the software system that could lead to a loss of data, revenue, or reputation per employees or outsides of a company.   Parallel Testing: Testing technique which has the purpose to ensure that a new application which has replaced its older version has been installed and is running correctly. It is conducted by the testing team.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Requirement ? (1) A condition or capability needed by a user to solve a problem or achieve an objective.  (2) A condition or capability that must be met or possessed by a system or system component to satisfy a contract, standard, specification, or other formally imposed documents.  Type of Requirements –  Business Requirements Customer Requirements Functional Requirements Non-functional Requirements Quality / Testing Requirements Technology requirement Requirements Implementation/Transition Requirements</dc:title>
  <dc:creator>Godbole, Girish (CW)</dc:creator>
  <cp:lastModifiedBy>Godbole, Girish (CW)</cp:lastModifiedBy>
  <cp:revision>253</cp:revision>
  <dcterms:created xsi:type="dcterms:W3CDTF">2021-12-23T01:02:47Z</dcterms:created>
  <dcterms:modified xsi:type="dcterms:W3CDTF">2022-06-29T04:43:09Z</dcterms:modified>
</cp:coreProperties>
</file>